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66" r:id="rId4"/>
    <p:sldId id="268" r:id="rId5"/>
    <p:sldId id="256" r:id="rId6"/>
    <p:sldId id="262" r:id="rId7"/>
    <p:sldId id="269" r:id="rId8"/>
    <p:sldId id="257" r:id="rId9"/>
    <p:sldId id="258" r:id="rId10"/>
    <p:sldId id="259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DDE7C-6DCD-4D5C-A36B-2107768DDD57}" type="doc">
      <dgm:prSet loTypeId="urn:microsoft.com/office/officeart/2005/8/layout/venn1" loCatId="relationship" qsTypeId="urn:microsoft.com/office/officeart/2005/8/quickstyle/simple1" qsCatId="simple" csTypeId="urn:microsoft.com/office/officeart/2005/8/colors/accent3_1" csCatId="accent3" phldr="1"/>
      <dgm:spPr/>
    </dgm:pt>
    <dgm:pt modelId="{28B80D3E-6D21-4BB7-91DB-4F4073AEA5F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Growth Rate Hypothesis</a:t>
          </a:r>
        </a:p>
      </dgm:t>
    </dgm:pt>
    <dgm:pt modelId="{F0B1CC2D-14E0-4665-827C-3F3591C464D3}" type="parTrans" cxnId="{A26DBD67-43BD-4F0D-BCBA-2EC7263B7E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C60623-D880-4B88-BE62-72E849B4747B}" type="sibTrans" cxnId="{A26DBD67-43BD-4F0D-BCBA-2EC7263B7E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202B1A-F7AB-4FA1-AB67-2836515EB22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Elemental Homeostasis</a:t>
          </a:r>
        </a:p>
      </dgm:t>
    </dgm:pt>
    <dgm:pt modelId="{50B98154-3C08-48C6-9527-3D6CDC0B3631}" type="parTrans" cxnId="{78CD0036-DCA9-43A0-BBC6-1C77A7B8ED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324509-1C26-490C-BA8C-978076BD53EB}" type="sibTrans" cxnId="{78CD0036-DCA9-43A0-BBC6-1C77A7B8ED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768AE3-AD74-4A81-A52A-E4EE1AF7928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Elemental Threshold Ratio</a:t>
          </a:r>
        </a:p>
      </dgm:t>
    </dgm:pt>
    <dgm:pt modelId="{571EA250-FFAA-4EBC-885F-FAB4BBE1D739}" type="parTrans" cxnId="{39912D41-2F1B-45DD-94C3-B77CA18CD0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8116C8-C06A-47AC-A3B8-616E9AC2371C}" type="sibTrans" cxnId="{39912D41-2F1B-45DD-94C3-B77CA18CD0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E946C-5E87-4C69-8D60-D2C4A5379C53}" type="pres">
      <dgm:prSet presAssocID="{11EDDE7C-6DCD-4D5C-A36B-2107768DDD57}" presName="compositeShape" presStyleCnt="0">
        <dgm:presLayoutVars>
          <dgm:chMax val="7"/>
          <dgm:dir/>
          <dgm:resizeHandles val="exact"/>
        </dgm:presLayoutVars>
      </dgm:prSet>
      <dgm:spPr/>
    </dgm:pt>
    <dgm:pt modelId="{848B7D23-368A-4910-ABF1-716D9161F353}" type="pres">
      <dgm:prSet presAssocID="{28B80D3E-6D21-4BB7-91DB-4F4073AEA5F5}" presName="circ1" presStyleLbl="vennNode1" presStyleIdx="0" presStyleCnt="3"/>
      <dgm:spPr/>
    </dgm:pt>
    <dgm:pt modelId="{A61437CA-346F-4F75-8B49-8C074F20B6C6}" type="pres">
      <dgm:prSet presAssocID="{28B80D3E-6D21-4BB7-91DB-4F4073AEA5F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09375-2F8E-45AA-B1BA-CDB32D293797}" type="pres">
      <dgm:prSet presAssocID="{95202B1A-F7AB-4FA1-AB67-2836515EB224}" presName="circ2" presStyleLbl="vennNode1" presStyleIdx="1" presStyleCnt="3"/>
      <dgm:spPr/>
    </dgm:pt>
    <dgm:pt modelId="{A5BB9B30-8D49-4F8F-84CA-FD9203F9536C}" type="pres">
      <dgm:prSet presAssocID="{95202B1A-F7AB-4FA1-AB67-2836515EB22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12D2403-9A6C-448F-95E6-749C0C21C95F}" type="pres">
      <dgm:prSet presAssocID="{41768AE3-AD74-4A81-A52A-E4EE1AF7928C}" presName="circ3" presStyleLbl="vennNode1" presStyleIdx="2" presStyleCnt="3"/>
      <dgm:spPr/>
    </dgm:pt>
    <dgm:pt modelId="{795DB050-AAA0-4AFD-BAB8-36D27C4FAC5F}" type="pres">
      <dgm:prSet presAssocID="{41768AE3-AD74-4A81-A52A-E4EE1AF792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4933324-9130-430A-946F-BF222D4F1E58}" type="presOf" srcId="{28B80D3E-6D21-4BB7-91DB-4F4073AEA5F5}" destId="{A61437CA-346F-4F75-8B49-8C074F20B6C6}" srcOrd="1" destOrd="0" presId="urn:microsoft.com/office/officeart/2005/8/layout/venn1"/>
    <dgm:cxn modelId="{78CD0036-DCA9-43A0-BBC6-1C77A7B8EDF6}" srcId="{11EDDE7C-6DCD-4D5C-A36B-2107768DDD57}" destId="{95202B1A-F7AB-4FA1-AB67-2836515EB224}" srcOrd="1" destOrd="0" parTransId="{50B98154-3C08-48C6-9527-3D6CDC0B3631}" sibTransId="{BB324509-1C26-490C-BA8C-978076BD53EB}"/>
    <dgm:cxn modelId="{23D7285F-B9C0-4E48-9891-51C6297C8A1D}" type="presOf" srcId="{95202B1A-F7AB-4FA1-AB67-2836515EB224}" destId="{A5BB9B30-8D49-4F8F-84CA-FD9203F9536C}" srcOrd="1" destOrd="0" presId="urn:microsoft.com/office/officeart/2005/8/layout/venn1"/>
    <dgm:cxn modelId="{39912D41-2F1B-45DD-94C3-B77CA18CD08B}" srcId="{11EDDE7C-6DCD-4D5C-A36B-2107768DDD57}" destId="{41768AE3-AD74-4A81-A52A-E4EE1AF7928C}" srcOrd="2" destOrd="0" parTransId="{571EA250-FFAA-4EBC-885F-FAB4BBE1D739}" sibTransId="{838116C8-C06A-47AC-A3B8-616E9AC2371C}"/>
    <dgm:cxn modelId="{A26DBD67-43BD-4F0D-BCBA-2EC7263B7E46}" srcId="{11EDDE7C-6DCD-4D5C-A36B-2107768DDD57}" destId="{28B80D3E-6D21-4BB7-91DB-4F4073AEA5F5}" srcOrd="0" destOrd="0" parTransId="{F0B1CC2D-14E0-4665-827C-3F3591C464D3}" sibTransId="{46C60623-D880-4B88-BE62-72E849B4747B}"/>
    <dgm:cxn modelId="{CC720748-43D6-4307-B5CE-260807672495}" type="presOf" srcId="{41768AE3-AD74-4A81-A52A-E4EE1AF7928C}" destId="{112D2403-9A6C-448F-95E6-749C0C21C95F}" srcOrd="0" destOrd="0" presId="urn:microsoft.com/office/officeart/2005/8/layout/venn1"/>
    <dgm:cxn modelId="{255F9B81-D224-459A-AD35-64F3E9E22949}" type="presOf" srcId="{11EDDE7C-6DCD-4D5C-A36B-2107768DDD57}" destId="{2D2E946C-5E87-4C69-8D60-D2C4A5379C53}" srcOrd="0" destOrd="0" presId="urn:microsoft.com/office/officeart/2005/8/layout/venn1"/>
    <dgm:cxn modelId="{0CCD3583-3BED-410E-AE3B-86C43F27393B}" type="presOf" srcId="{41768AE3-AD74-4A81-A52A-E4EE1AF7928C}" destId="{795DB050-AAA0-4AFD-BAB8-36D27C4FAC5F}" srcOrd="1" destOrd="0" presId="urn:microsoft.com/office/officeart/2005/8/layout/venn1"/>
    <dgm:cxn modelId="{83B5BA85-510F-46C0-8A72-603A7A1D15CD}" type="presOf" srcId="{28B80D3E-6D21-4BB7-91DB-4F4073AEA5F5}" destId="{848B7D23-368A-4910-ABF1-716D9161F353}" srcOrd="0" destOrd="0" presId="urn:microsoft.com/office/officeart/2005/8/layout/venn1"/>
    <dgm:cxn modelId="{65AF40E3-97E1-479B-9F5C-A33DE043D3ED}" type="presOf" srcId="{95202B1A-F7AB-4FA1-AB67-2836515EB224}" destId="{0B009375-2F8E-45AA-B1BA-CDB32D293797}" srcOrd="0" destOrd="0" presId="urn:microsoft.com/office/officeart/2005/8/layout/venn1"/>
    <dgm:cxn modelId="{FAA95B53-6019-442F-88E3-B64281E25669}" type="presParOf" srcId="{2D2E946C-5E87-4C69-8D60-D2C4A5379C53}" destId="{848B7D23-368A-4910-ABF1-716D9161F353}" srcOrd="0" destOrd="0" presId="urn:microsoft.com/office/officeart/2005/8/layout/venn1"/>
    <dgm:cxn modelId="{E57B4A0C-12DD-42B2-8985-B67392851109}" type="presParOf" srcId="{2D2E946C-5E87-4C69-8D60-D2C4A5379C53}" destId="{A61437CA-346F-4F75-8B49-8C074F20B6C6}" srcOrd="1" destOrd="0" presId="urn:microsoft.com/office/officeart/2005/8/layout/venn1"/>
    <dgm:cxn modelId="{91375300-7D6A-42F0-BB6C-4EEBD4C4A836}" type="presParOf" srcId="{2D2E946C-5E87-4C69-8D60-D2C4A5379C53}" destId="{0B009375-2F8E-45AA-B1BA-CDB32D293797}" srcOrd="2" destOrd="0" presId="urn:microsoft.com/office/officeart/2005/8/layout/venn1"/>
    <dgm:cxn modelId="{F25DB847-C99F-4FF0-8EE8-09E2AD27175E}" type="presParOf" srcId="{2D2E946C-5E87-4C69-8D60-D2C4A5379C53}" destId="{A5BB9B30-8D49-4F8F-84CA-FD9203F9536C}" srcOrd="3" destOrd="0" presId="urn:microsoft.com/office/officeart/2005/8/layout/venn1"/>
    <dgm:cxn modelId="{588C83D8-F438-4764-B7C6-A406D467B820}" type="presParOf" srcId="{2D2E946C-5E87-4C69-8D60-D2C4A5379C53}" destId="{112D2403-9A6C-448F-95E6-749C0C21C95F}" srcOrd="4" destOrd="0" presId="urn:microsoft.com/office/officeart/2005/8/layout/venn1"/>
    <dgm:cxn modelId="{DAE77B8F-8D15-4EB7-8D91-2FA42803F738}" type="presParOf" srcId="{2D2E946C-5E87-4C69-8D60-D2C4A5379C53}" destId="{795DB050-AAA0-4AFD-BAB8-36D27C4FAC5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B7D23-368A-4910-ABF1-716D9161F353}">
      <dsp:nvSpPr>
        <dsp:cNvPr id="0" name=""/>
        <dsp:cNvSpPr/>
      </dsp:nvSpPr>
      <dsp:spPr>
        <a:xfrm>
          <a:off x="2435324" y="66482"/>
          <a:ext cx="3191171" cy="319117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Growth Rate Hypothesis</a:t>
          </a:r>
        </a:p>
      </dsp:txBody>
      <dsp:txXfrm>
        <a:off x="2860813" y="624937"/>
        <a:ext cx="2340192" cy="1436027"/>
      </dsp:txXfrm>
    </dsp:sp>
    <dsp:sp modelId="{0B009375-2F8E-45AA-B1BA-CDB32D293797}">
      <dsp:nvSpPr>
        <dsp:cNvPr id="0" name=""/>
        <dsp:cNvSpPr/>
      </dsp:nvSpPr>
      <dsp:spPr>
        <a:xfrm>
          <a:off x="3586805" y="2060964"/>
          <a:ext cx="3191171" cy="319117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Elemental Homeostasis</a:t>
          </a:r>
        </a:p>
      </dsp:txBody>
      <dsp:txXfrm>
        <a:off x="4562771" y="2885350"/>
        <a:ext cx="1914702" cy="1755144"/>
      </dsp:txXfrm>
    </dsp:sp>
    <dsp:sp modelId="{112D2403-9A6C-448F-95E6-749C0C21C95F}">
      <dsp:nvSpPr>
        <dsp:cNvPr id="0" name=""/>
        <dsp:cNvSpPr/>
      </dsp:nvSpPr>
      <dsp:spPr>
        <a:xfrm>
          <a:off x="1283843" y="2060964"/>
          <a:ext cx="3191171" cy="319117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Elemental Threshold Ratio</a:t>
          </a:r>
        </a:p>
      </dsp:txBody>
      <dsp:txXfrm>
        <a:off x="1584345" y="2885350"/>
        <a:ext cx="1914702" cy="1755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4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71CD-623D-415D-A454-2DDA628B19B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6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.asu.edu/~rball5/" TargetMode="External"/><Relationship Id="rId2" Type="http://schemas.openxmlformats.org/officeDocument/2006/relationships/hyperlink" Target="https://www.k-state.edu/biology/people/tenure/dodds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lsa.unh.edu/faculty/wymore" TargetMode="External"/><Relationship Id="rId4" Type="http://schemas.openxmlformats.org/officeDocument/2006/relationships/hyperlink" Target="https://kominoskilab.wordpres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5F677D-F287-4FE2-8D6A-45E38AAA6FF7}"/>
              </a:ext>
            </a:extLst>
          </p:cNvPr>
          <p:cNvSpPr/>
          <p:nvPr/>
        </p:nvSpPr>
        <p:spPr>
          <a:xfrm>
            <a:off x="373309" y="568083"/>
            <a:ext cx="8107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Ecological stoichiometry through the lens of long-term data:</a:t>
            </a:r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stoichiometry to understand dynamic ecological systems</a:t>
            </a:r>
            <a:endParaRPr lang="en-US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CE98-145D-4F06-9D44-3FB28B9F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31" y="5464651"/>
            <a:ext cx="1211026" cy="1211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27578-D2DE-468C-8B71-B43982DAC9F8}"/>
              </a:ext>
            </a:extLst>
          </p:cNvPr>
          <p:cNvSpPr txBox="1"/>
          <p:nvPr/>
        </p:nvSpPr>
        <p:spPr>
          <a:xfrm>
            <a:off x="1967375" y="1306747"/>
            <a:ext cx="522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 Julian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Adam Wymore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John Kominoski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whitney marine lab logo">
            <a:extLst>
              <a:ext uri="{FF2B5EF4-FFF2-40B4-BE49-F238E27FC236}">
                <a16:creationId xmlns:a16="http://schemas.microsoft.com/office/drawing/2014/main" id="{61AAB65A-91F1-4041-9ED2-DD7D6FE9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44" y="5933810"/>
            <a:ext cx="1123887" cy="7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3728E-BC9E-4896-A3C5-7BD9F3D4C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70" y="6070164"/>
            <a:ext cx="1952494" cy="491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11CAD3-1A51-45D3-B7BD-614A084EE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78" y="6083058"/>
            <a:ext cx="1568011" cy="4657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5139DE-23E7-4DEA-ABE2-11157CCFBF23}"/>
              </a:ext>
            </a:extLst>
          </p:cNvPr>
          <p:cNvSpPr/>
          <p:nvPr/>
        </p:nvSpPr>
        <p:spPr>
          <a:xfrm>
            <a:off x="562811" y="4826170"/>
            <a:ext cx="2743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https://www.deviantart.com/oo-ninart-oo</a:t>
            </a:r>
          </a:p>
        </p:txBody>
      </p:sp>
      <p:pic>
        <p:nvPicPr>
          <p:cNvPr id="2050" name="Picture 2" descr="Rapperswil through a lense by Oo-Ninart-oO">
            <a:extLst>
              <a:ext uri="{FF2B5EF4-FFF2-40B4-BE49-F238E27FC236}">
                <a16:creationId xmlns:a16="http://schemas.microsoft.com/office/drawing/2014/main" id="{78480111-5C90-4865-809E-4338F705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11" y="2232867"/>
            <a:ext cx="3975968" cy="265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738E4-6DF9-415A-BB94-4546C3A17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1590" y="2400977"/>
            <a:ext cx="3479599" cy="22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09528-B1CF-4C46-AE8E-EA9EDF3BE1EE}"/>
              </a:ext>
            </a:extLst>
          </p:cNvPr>
          <p:cNvSpPr txBox="1"/>
          <p:nvPr/>
        </p:nvSpPr>
        <p:spPr>
          <a:xfrm>
            <a:off x="419450" y="343949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Elemental Homeostasis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A69EF-59E6-4EAA-A4D6-46AF7BA1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220" y="550555"/>
            <a:ext cx="4588752" cy="50421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548FBC-3CDF-47A4-ABAF-367992D759F3}"/>
              </a:ext>
            </a:extLst>
          </p:cNvPr>
          <p:cNvSpPr/>
          <p:nvPr/>
        </p:nvSpPr>
        <p:spPr>
          <a:xfrm>
            <a:off x="260059" y="5827348"/>
            <a:ext cx="8573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‘‘Without homeostasis, ecological stoichiometry would be a dull subject’’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2FAC1-3CB8-41B7-97F8-C68B13C3938C}"/>
              </a:ext>
            </a:extLst>
          </p:cNvPr>
          <p:cNvSpPr txBox="1"/>
          <p:nvPr/>
        </p:nvSpPr>
        <p:spPr>
          <a:xfrm>
            <a:off x="327171" y="947956"/>
            <a:ext cx="42196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Stoichiometric relationship between organisms and the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Homeostasis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change in resource stoichiometry has not change in organism stoichiometry.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Non-Homeostasis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changes in resource stoichiometry drive corresponding changes in organism stoichiometry.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Meunier et al (2014) introduced terms conformer and regulator.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understanding of how organism are affect by and affect their environment.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2654B-C5F5-4617-9C00-E6BC9ECDF6DB}"/>
              </a:ext>
            </a:extLst>
          </p:cNvPr>
          <p:cNvSpPr/>
          <p:nvPr/>
        </p:nvSpPr>
        <p:spPr>
          <a:xfrm>
            <a:off x="4404220" y="5454173"/>
            <a:ext cx="1996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(Cleveland and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Liptzin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2007)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7FAB4-6259-472E-B55A-3B0CF7620A6D}"/>
              </a:ext>
            </a:extLst>
          </p:cNvPr>
          <p:cNvSpPr/>
          <p:nvPr/>
        </p:nvSpPr>
        <p:spPr>
          <a:xfrm>
            <a:off x="612403" y="6409944"/>
            <a:ext cx="791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Cleveland and </a:t>
            </a:r>
            <a:r>
              <a:rPr lang="en-US" sz="9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Liptzin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(2007) C:N:P stoichiometry in soil: is there a “Redfield ratio” for the microbial biomass? Biogeochemistry 85:235–252.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Meunier et al (2014) A New Approach to Homeostatic Regulation: Towards a Unified View of Physiological and Ecological Concepts. </a:t>
            </a:r>
            <a:r>
              <a:rPr lang="en-US" sz="9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9:e107737.</a:t>
            </a:r>
          </a:p>
        </p:txBody>
      </p:sp>
    </p:spTree>
    <p:extLst>
      <p:ext uri="{BB962C8B-B14F-4D97-AF65-F5344CB8AC3E}">
        <p14:creationId xmlns:p14="http://schemas.microsoft.com/office/powerpoint/2010/main" val="87002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C61F0-29A7-4099-A693-B9F1DAC83B27}"/>
              </a:ext>
            </a:extLst>
          </p:cNvPr>
          <p:cNvSpPr txBox="1"/>
          <p:nvPr/>
        </p:nvSpPr>
        <p:spPr>
          <a:xfrm>
            <a:off x="1157681" y="788565"/>
            <a:ext cx="4260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info and collaboration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909F9-64BD-4A52-BB2D-FB01F7829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0" t="9410" r="22710"/>
          <a:stretch/>
        </p:blipFill>
        <p:spPr>
          <a:xfrm>
            <a:off x="2025353" y="1418602"/>
            <a:ext cx="5042020" cy="44868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67FB47-1022-4B52-9D8B-301BAFA55C04}"/>
              </a:ext>
            </a:extLst>
          </p:cNvPr>
          <p:cNvSpPr/>
          <p:nvPr/>
        </p:nvSpPr>
        <p:spPr>
          <a:xfrm>
            <a:off x="1916394" y="6073872"/>
            <a:ext cx="5311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https://github.com/SwampThingPaul/LTER_EcoStoich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AC278-7840-41AD-A5DB-C77CB651D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31" y="5464651"/>
            <a:ext cx="1211026" cy="12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BA44BD-3A68-4FF7-BD03-70532AE94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33135"/>
              </p:ext>
            </p:extLst>
          </p:nvPr>
        </p:nvGraphicFramePr>
        <p:xfrm>
          <a:off x="1471820" y="1032171"/>
          <a:ext cx="6200361" cy="4793658"/>
        </p:xfrm>
        <a:graphic>
          <a:graphicData uri="http://schemas.openxmlformats.org/drawingml/2006/table">
            <a:tbl>
              <a:tblPr/>
              <a:tblGrid>
                <a:gridCol w="2051403">
                  <a:extLst>
                    <a:ext uri="{9D8B030D-6E8A-4147-A177-3AD203B41FA5}">
                      <a16:colId xmlns:a16="http://schemas.microsoft.com/office/drawing/2014/main" val="3214230215"/>
                    </a:ext>
                  </a:extLst>
                </a:gridCol>
                <a:gridCol w="4148958">
                  <a:extLst>
                    <a:ext uri="{9D8B030D-6E8A-4147-A177-3AD203B41FA5}">
                      <a16:colId xmlns:a16="http://schemas.microsoft.com/office/drawing/2014/main" val="3131415398"/>
                    </a:ext>
                  </a:extLst>
                </a:gridCol>
              </a:tblGrid>
              <a:tr h="458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(Minutes)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Agenda Item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091802"/>
                  </a:ext>
                </a:extLst>
              </a:tr>
              <a:tr h="458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Introductions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053632"/>
                  </a:ext>
                </a:extLst>
              </a:tr>
              <a:tr h="458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Speaker #1 Dr Walter K. Dodds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70007"/>
                  </a:ext>
                </a:extLst>
              </a:tr>
              <a:tr h="458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Speaker #2 Dr Becky Ball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271152"/>
                  </a:ext>
                </a:extLst>
              </a:tr>
              <a:tr h="458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Speaker #3 Dr John Kominoski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62655"/>
                  </a:ext>
                </a:extLst>
              </a:tr>
              <a:tr h="458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Speaker #4 Dr Adam Wymore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78466"/>
                  </a:ext>
                </a:extLst>
              </a:tr>
              <a:tr h="458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Table Discussion </a:t>
                      </a:r>
                      <a:r>
                        <a:rPr lang="en-US" sz="2000" b="1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Everyone</a:t>
                      </a:r>
                      <a:endParaRPr lang="en-US" sz="2000" b="0" i="0" u="none" strike="noStrike" dirty="0">
                        <a:solidFill>
                          <a:srgbClr val="24292E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094720"/>
                  </a:ext>
                </a:extLst>
              </a:tr>
              <a:tr h="45875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24292E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Minutes of Small Group Discussion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762007"/>
                  </a:ext>
                </a:extLst>
              </a:tr>
              <a:tr h="45875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24292E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20-Minutes Report Back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159797"/>
                  </a:ext>
                </a:extLst>
              </a:tr>
              <a:tr h="458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Wrap-up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5898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D7DEDC-3038-4294-A373-4D1FA9BAA278}"/>
              </a:ext>
            </a:extLst>
          </p:cNvPr>
          <p:cNvSpPr txBox="1"/>
          <p:nvPr/>
        </p:nvSpPr>
        <p:spPr>
          <a:xfrm>
            <a:off x="503582" y="477079"/>
            <a:ext cx="2679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Schedule</a:t>
            </a:r>
          </a:p>
        </p:txBody>
      </p:sp>
    </p:spTree>
    <p:extLst>
      <p:ext uri="{BB962C8B-B14F-4D97-AF65-F5344CB8AC3E}">
        <p14:creationId xmlns:p14="http://schemas.microsoft.com/office/powerpoint/2010/main" val="389587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05B74D-0920-4A52-9EC2-50D77E384928}"/>
              </a:ext>
            </a:extLst>
          </p:cNvPr>
          <p:cNvSpPr txBox="1"/>
          <p:nvPr/>
        </p:nvSpPr>
        <p:spPr>
          <a:xfrm>
            <a:off x="636104" y="755374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Objectives/Goals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D18516-04A3-47C3-9D60-9A8F0EBD5BB4}"/>
              </a:ext>
            </a:extLst>
          </p:cNvPr>
          <p:cNvSpPr/>
          <p:nvPr/>
        </p:nvSpPr>
        <p:spPr>
          <a:xfrm>
            <a:off x="586409" y="1472433"/>
            <a:ext cx="79711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work is to stimulate cross-site syntheses related to biogeochemical cycling of energy and nutrients and to better understanding mechanisms that control productivity (via ecological stoichiometry). </a:t>
            </a:r>
          </a:p>
          <a:p>
            <a:endParaRPr lang="en-US" sz="24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this work is to foster collaborative synthesis between LTER sites related to ecological stoichiometry.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0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FC72-F7BE-4950-A4B0-2408D45D6C8A}"/>
              </a:ext>
            </a:extLst>
          </p:cNvPr>
          <p:cNvSpPr txBox="1"/>
          <p:nvPr/>
        </p:nvSpPr>
        <p:spPr>
          <a:xfrm>
            <a:off x="702365" y="662609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6FCA-E2A0-42F6-9F9C-984E6E4A1122}"/>
              </a:ext>
            </a:extLst>
          </p:cNvPr>
          <p:cNvSpPr txBox="1"/>
          <p:nvPr/>
        </p:nvSpPr>
        <p:spPr>
          <a:xfrm>
            <a:off x="702365" y="1868557"/>
            <a:ext cx="75007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and Affiliation (LTER site, University/Agency, etc.)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Feelings on ecological stoichiometry? (love it? Hate it? Want to know more? How will it fit into my site?) </a:t>
            </a:r>
          </a:p>
        </p:txBody>
      </p:sp>
    </p:spTree>
    <p:extLst>
      <p:ext uri="{BB962C8B-B14F-4D97-AF65-F5344CB8AC3E}">
        <p14:creationId xmlns:p14="http://schemas.microsoft.com/office/powerpoint/2010/main" val="106488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46110A-CBF1-4122-8300-88D63FF43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32669"/>
              </p:ext>
            </p:extLst>
          </p:nvPr>
        </p:nvGraphicFramePr>
        <p:xfrm>
          <a:off x="541090" y="769691"/>
          <a:ext cx="8061820" cy="531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EA7EEA-FE16-47CD-AB8E-CFEF8D18AE09}"/>
              </a:ext>
            </a:extLst>
          </p:cNvPr>
          <p:cNvSpPr txBox="1"/>
          <p:nvPr/>
        </p:nvSpPr>
        <p:spPr>
          <a:xfrm>
            <a:off x="931178" y="536895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Ecological Stoichiometry</a:t>
            </a:r>
          </a:p>
        </p:txBody>
      </p:sp>
    </p:spTree>
    <p:extLst>
      <p:ext uri="{BB962C8B-B14F-4D97-AF65-F5344CB8AC3E}">
        <p14:creationId xmlns:p14="http://schemas.microsoft.com/office/powerpoint/2010/main" val="23127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9B644C-1A2B-4060-A391-AC7E828C9484}"/>
              </a:ext>
            </a:extLst>
          </p:cNvPr>
          <p:cNvSpPr txBox="1"/>
          <p:nvPr/>
        </p:nvSpPr>
        <p:spPr>
          <a:xfrm>
            <a:off x="574859" y="2126823"/>
            <a:ext cx="31838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Change Drivers: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Sea-level rise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Nutrient mobilization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Drought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08224-225E-4D2D-9B3C-F50BC42CA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82" y="2312569"/>
            <a:ext cx="3666868" cy="242146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056AF51-4156-4AE0-A34E-F7C952159012}"/>
              </a:ext>
            </a:extLst>
          </p:cNvPr>
          <p:cNvSpPr/>
          <p:nvPr/>
        </p:nvSpPr>
        <p:spPr>
          <a:xfrm>
            <a:off x="4118995" y="3038669"/>
            <a:ext cx="1409350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25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18CA6-5938-4047-9F24-62C11DC3F55D}"/>
              </a:ext>
            </a:extLst>
          </p:cNvPr>
          <p:cNvSpPr txBox="1"/>
          <p:nvPr/>
        </p:nvSpPr>
        <p:spPr>
          <a:xfrm>
            <a:off x="125834" y="534623"/>
            <a:ext cx="246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Rate Hypothesis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7C530-17B4-4966-92AC-D8BC8C709AE4}"/>
              </a:ext>
            </a:extLst>
          </p:cNvPr>
          <p:cNvSpPr txBox="1"/>
          <p:nvPr/>
        </p:nvSpPr>
        <p:spPr>
          <a:xfrm>
            <a:off x="494950" y="1077959"/>
            <a:ext cx="505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maximum growth rate drive variation in organismal %P due to greater allocation to support rapid growth.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empirical tests from a variety of organisms as reviewed by Moody et al (2017).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Formulated specifically for invertebrate growth under P-limitation and constant temperatures.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Moody et al (2017) evaluated P-content and growth of macroinvertebrates in tropical streams.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apply across temperature.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factors drive variation in organismal P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marcoinvertebrates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0D94A-710E-4643-A616-85C43D99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50" y="587337"/>
            <a:ext cx="3386925" cy="52492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3E4F2E-D7D5-4C52-A05E-B42111143D94}"/>
              </a:ext>
            </a:extLst>
          </p:cNvPr>
          <p:cNvSpPr/>
          <p:nvPr/>
        </p:nvSpPr>
        <p:spPr>
          <a:xfrm>
            <a:off x="5821960" y="5836573"/>
            <a:ext cx="31123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Elser</a:t>
            </a:r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 (1996)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E60036-1D37-4A68-A1BB-36FE1527119A}"/>
              </a:ext>
            </a:extLst>
          </p:cNvPr>
          <p:cNvSpPr/>
          <p:nvPr/>
        </p:nvSpPr>
        <p:spPr>
          <a:xfrm>
            <a:off x="629174" y="6350224"/>
            <a:ext cx="78856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Elser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 (1996) Organism Size, Life History, and N:P Stoichiometry. </a:t>
            </a:r>
            <a:r>
              <a:rPr lang="en-US" sz="9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BioScience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46:674–684.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Moody et al (2017) Does the Growth Rate Hypothesis Apply across Temperatures? Variation in the Growth Rate and Body Phosphorus of Neotropical Benthic Grazers. Front Environ Sci 5.</a:t>
            </a:r>
            <a:endParaRPr lang="en-US" sz="9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4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FE3C2E-FFB2-4059-AFBD-B5CD3E89B890}"/>
              </a:ext>
            </a:extLst>
          </p:cNvPr>
          <p:cNvSpPr txBox="1"/>
          <p:nvPr/>
        </p:nvSpPr>
        <p:spPr>
          <a:xfrm>
            <a:off x="419450" y="343949"/>
            <a:ext cx="264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Elemental Threshold Ratio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368F6-E235-4FC8-8AB1-7A278EBA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263" y="2947059"/>
            <a:ext cx="3217415" cy="3097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10A51-BA51-4072-8A99-7689DD208D1E}"/>
              </a:ext>
            </a:extLst>
          </p:cNvPr>
          <p:cNvSpPr txBox="1"/>
          <p:nvPr/>
        </p:nvSpPr>
        <p:spPr>
          <a:xfrm>
            <a:off x="662731" y="761908"/>
            <a:ext cx="6132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growth limitation from one element to another.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nutrient ratio in primary producers.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“stoichiometric knife-edge” in consumers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Nutritional mixture where growth is fastest characterized by high “dietary” and environmental supplies of all needed nutrients.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4FEAFA-8496-4BDF-A0D1-937990539DD1}"/>
              </a:ext>
            </a:extLst>
          </p:cNvPr>
          <p:cNvSpPr/>
          <p:nvPr/>
        </p:nvSpPr>
        <p:spPr>
          <a:xfrm>
            <a:off x="5040263" y="6044093"/>
            <a:ext cx="1309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(Frost et al. 2006)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C2B48E-8BDC-4093-9856-1B2E2E041255}"/>
              </a:ext>
            </a:extLst>
          </p:cNvPr>
          <p:cNvSpPr/>
          <p:nvPr/>
        </p:nvSpPr>
        <p:spPr>
          <a:xfrm>
            <a:off x="745280" y="5990766"/>
            <a:ext cx="13564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(Khattak et al. 2018)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5A0CB5-703E-4CAE-94C4-A3172142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71" y="2947059"/>
            <a:ext cx="3843697" cy="30437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D448C7-ADAF-467A-B9A3-5F58101EB55B}"/>
              </a:ext>
            </a:extLst>
          </p:cNvPr>
          <p:cNvSpPr/>
          <p:nvPr/>
        </p:nvSpPr>
        <p:spPr>
          <a:xfrm>
            <a:off x="655390" y="6409164"/>
            <a:ext cx="7833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Frost et al (2006) Threshold elemental ratios of carbon and phosphorus in aquatic consumers. Ecology Letters 9:774–779.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Khattak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 (2018) The threshold elemental ratio of carbon and phosphorus of Daphnia magna and its connection to animal growth. Scientific Reports 8:9673. </a:t>
            </a:r>
          </a:p>
        </p:txBody>
      </p:sp>
    </p:spTree>
    <p:extLst>
      <p:ext uri="{BB962C8B-B14F-4D97-AF65-F5344CB8AC3E}">
        <p14:creationId xmlns:p14="http://schemas.microsoft.com/office/powerpoint/2010/main" val="324001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598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Julian, Paul</dc:creator>
  <cp:lastModifiedBy>Julian, Paul</cp:lastModifiedBy>
  <cp:revision>17</cp:revision>
  <dcterms:created xsi:type="dcterms:W3CDTF">2018-09-24T14:48:42Z</dcterms:created>
  <dcterms:modified xsi:type="dcterms:W3CDTF">2018-10-01T18:21:10Z</dcterms:modified>
</cp:coreProperties>
</file>