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0" r:id="rId6"/>
    <p:sldId id="259"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9EA54-E508-45DF-A61F-D93445369D43}"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DDCFD4E3-F1A3-4BE0-AD70-2B0C24AD90C7}">
      <dgm:prSet/>
      <dgm:spPr/>
      <dgm:t>
        <a:bodyPr/>
        <a:lstStyle/>
        <a:p>
          <a:r>
            <a:rPr lang="en-US"/>
            <a:t>The air pollutants </a:t>
          </a:r>
        </a:p>
      </dgm:t>
    </dgm:pt>
    <dgm:pt modelId="{FC4C121D-A386-421E-BF25-BA45006E4FA9}" type="parTrans" cxnId="{34CF8830-310A-476C-BF6A-4A59B58A7476}">
      <dgm:prSet/>
      <dgm:spPr/>
      <dgm:t>
        <a:bodyPr/>
        <a:lstStyle/>
        <a:p>
          <a:endParaRPr lang="en-US"/>
        </a:p>
      </dgm:t>
    </dgm:pt>
    <dgm:pt modelId="{61CDDCBB-6326-4844-842B-30D38E66CB9E}" type="sibTrans" cxnId="{34CF8830-310A-476C-BF6A-4A59B58A7476}">
      <dgm:prSet/>
      <dgm:spPr/>
      <dgm:t>
        <a:bodyPr/>
        <a:lstStyle/>
        <a:p>
          <a:endParaRPr lang="en-US"/>
        </a:p>
      </dgm:t>
    </dgm:pt>
    <dgm:pt modelId="{0EB26519-1924-4083-A7CC-D27724FF54A7}">
      <dgm:prSet/>
      <dgm:spPr/>
      <dgm:t>
        <a:bodyPr/>
        <a:lstStyle/>
        <a:p>
          <a:r>
            <a:rPr lang="en-US"/>
            <a:t>Environmental quality index</a:t>
          </a:r>
        </a:p>
      </dgm:t>
    </dgm:pt>
    <dgm:pt modelId="{5DC741BE-1DD2-4742-A088-9F1E5F773495}" type="parTrans" cxnId="{61AF58D4-CF6F-4E6D-8653-DFE8A2E1F700}">
      <dgm:prSet/>
      <dgm:spPr/>
      <dgm:t>
        <a:bodyPr/>
        <a:lstStyle/>
        <a:p>
          <a:endParaRPr lang="en-US"/>
        </a:p>
      </dgm:t>
    </dgm:pt>
    <dgm:pt modelId="{68A46936-58EF-4E86-A181-E498ABA5F10F}" type="sibTrans" cxnId="{61AF58D4-CF6F-4E6D-8653-DFE8A2E1F700}">
      <dgm:prSet/>
      <dgm:spPr/>
      <dgm:t>
        <a:bodyPr/>
        <a:lstStyle/>
        <a:p>
          <a:endParaRPr lang="en-US"/>
        </a:p>
      </dgm:t>
    </dgm:pt>
    <dgm:pt modelId="{79CE5DAB-44E5-41AF-9E4F-F1A528AC9605}">
      <dgm:prSet/>
      <dgm:spPr/>
      <dgm:t>
        <a:bodyPr/>
        <a:lstStyle/>
        <a:p>
          <a:r>
            <a:rPr lang="en-US"/>
            <a:t>Particulate matter </a:t>
          </a:r>
        </a:p>
      </dgm:t>
    </dgm:pt>
    <dgm:pt modelId="{71E29C35-3F73-4809-8677-00A45EB9E35B}" type="parTrans" cxnId="{D19DDB58-5999-4873-9769-30FB4D2DB431}">
      <dgm:prSet/>
      <dgm:spPr/>
      <dgm:t>
        <a:bodyPr/>
        <a:lstStyle/>
        <a:p>
          <a:endParaRPr lang="en-US"/>
        </a:p>
      </dgm:t>
    </dgm:pt>
    <dgm:pt modelId="{C58E5F2A-E342-4DD5-99CB-BCD624AC9AF9}" type="sibTrans" cxnId="{D19DDB58-5999-4873-9769-30FB4D2DB431}">
      <dgm:prSet/>
      <dgm:spPr/>
      <dgm:t>
        <a:bodyPr/>
        <a:lstStyle/>
        <a:p>
          <a:endParaRPr lang="en-US"/>
        </a:p>
      </dgm:t>
    </dgm:pt>
    <dgm:pt modelId="{A0F8DE74-E65A-44C9-ABCA-70C9CE191E20}">
      <dgm:prSet/>
      <dgm:spPr/>
      <dgm:t>
        <a:bodyPr/>
        <a:lstStyle/>
        <a:p>
          <a:r>
            <a:rPr lang="en-US"/>
            <a:t>Visual info</a:t>
          </a:r>
        </a:p>
      </dgm:t>
    </dgm:pt>
    <dgm:pt modelId="{4E62BECE-A138-4EC5-9E62-36ED4A8B6B5D}" type="parTrans" cxnId="{6FF3D751-E332-4ADA-839C-CF533B8B75CA}">
      <dgm:prSet/>
      <dgm:spPr/>
      <dgm:t>
        <a:bodyPr/>
        <a:lstStyle/>
        <a:p>
          <a:endParaRPr lang="en-US"/>
        </a:p>
      </dgm:t>
    </dgm:pt>
    <dgm:pt modelId="{7B1214AB-E5E4-472C-8D9D-D94F088C0765}" type="sibTrans" cxnId="{6FF3D751-E332-4ADA-839C-CF533B8B75CA}">
      <dgm:prSet/>
      <dgm:spPr/>
      <dgm:t>
        <a:bodyPr/>
        <a:lstStyle/>
        <a:p>
          <a:endParaRPr lang="en-US"/>
        </a:p>
      </dgm:t>
    </dgm:pt>
    <dgm:pt modelId="{FCDDAB6F-BD48-4C2E-AD59-E9A8D658788D}">
      <dgm:prSet/>
      <dgm:spPr/>
      <dgm:t>
        <a:bodyPr/>
        <a:lstStyle/>
        <a:p>
          <a:r>
            <a:rPr lang="en-CA"/>
            <a:t>Prediction models</a:t>
          </a:r>
          <a:endParaRPr lang="en-US"/>
        </a:p>
      </dgm:t>
    </dgm:pt>
    <dgm:pt modelId="{5EBE6090-6263-4D14-82F0-77398E6462E3}" type="parTrans" cxnId="{BAD37BD1-8F78-4BF0-9AB9-030F052BD124}">
      <dgm:prSet/>
      <dgm:spPr/>
      <dgm:t>
        <a:bodyPr/>
        <a:lstStyle/>
        <a:p>
          <a:endParaRPr lang="en-US"/>
        </a:p>
      </dgm:t>
    </dgm:pt>
    <dgm:pt modelId="{5D14573C-375C-4463-AAF4-2E085773FD1B}" type="sibTrans" cxnId="{BAD37BD1-8F78-4BF0-9AB9-030F052BD124}">
      <dgm:prSet/>
      <dgm:spPr/>
      <dgm:t>
        <a:bodyPr/>
        <a:lstStyle/>
        <a:p>
          <a:endParaRPr lang="en-US"/>
        </a:p>
      </dgm:t>
    </dgm:pt>
    <dgm:pt modelId="{122A75E9-FEA9-4C49-8975-93E33DDDC4FF}">
      <dgm:prSet/>
      <dgm:spPr/>
      <dgm:t>
        <a:bodyPr/>
        <a:lstStyle/>
        <a:p>
          <a:r>
            <a:rPr lang="en-CA"/>
            <a:t>Conclusion</a:t>
          </a:r>
          <a:endParaRPr lang="en-US"/>
        </a:p>
      </dgm:t>
    </dgm:pt>
    <dgm:pt modelId="{9F692FC9-1F19-4D74-A4D4-80B8A8BBB3F2}" type="parTrans" cxnId="{73EC0CF3-28A1-4D82-962F-22B5CBAF258D}">
      <dgm:prSet/>
      <dgm:spPr/>
      <dgm:t>
        <a:bodyPr/>
        <a:lstStyle/>
        <a:p>
          <a:endParaRPr lang="en-US"/>
        </a:p>
      </dgm:t>
    </dgm:pt>
    <dgm:pt modelId="{7CBE9E49-4B97-467D-AD17-3DFDDC378AE6}" type="sibTrans" cxnId="{73EC0CF3-28A1-4D82-962F-22B5CBAF258D}">
      <dgm:prSet/>
      <dgm:spPr/>
      <dgm:t>
        <a:bodyPr/>
        <a:lstStyle/>
        <a:p>
          <a:endParaRPr lang="en-US"/>
        </a:p>
      </dgm:t>
    </dgm:pt>
    <dgm:pt modelId="{F181AA95-D17C-4467-89E0-514B21110C38}" type="pres">
      <dgm:prSet presAssocID="{E999EA54-E508-45DF-A61F-D93445369D43}" presName="linear" presStyleCnt="0">
        <dgm:presLayoutVars>
          <dgm:animLvl val="lvl"/>
          <dgm:resizeHandles val="exact"/>
        </dgm:presLayoutVars>
      </dgm:prSet>
      <dgm:spPr/>
    </dgm:pt>
    <dgm:pt modelId="{6F615324-0888-41D6-B90D-7BD121B80C76}" type="pres">
      <dgm:prSet presAssocID="{DDCFD4E3-F1A3-4BE0-AD70-2B0C24AD90C7}" presName="parentText" presStyleLbl="node1" presStyleIdx="0" presStyleCnt="6">
        <dgm:presLayoutVars>
          <dgm:chMax val="0"/>
          <dgm:bulletEnabled val="1"/>
        </dgm:presLayoutVars>
      </dgm:prSet>
      <dgm:spPr/>
    </dgm:pt>
    <dgm:pt modelId="{8878457D-63A5-4CBA-9100-0973D343765A}" type="pres">
      <dgm:prSet presAssocID="{61CDDCBB-6326-4844-842B-30D38E66CB9E}" presName="spacer" presStyleCnt="0"/>
      <dgm:spPr/>
    </dgm:pt>
    <dgm:pt modelId="{A9E9EC6C-A899-463C-814E-C2B36C7BA409}" type="pres">
      <dgm:prSet presAssocID="{0EB26519-1924-4083-A7CC-D27724FF54A7}" presName="parentText" presStyleLbl="node1" presStyleIdx="1" presStyleCnt="6">
        <dgm:presLayoutVars>
          <dgm:chMax val="0"/>
          <dgm:bulletEnabled val="1"/>
        </dgm:presLayoutVars>
      </dgm:prSet>
      <dgm:spPr/>
    </dgm:pt>
    <dgm:pt modelId="{3DDCC591-B896-4643-AF4E-73F737BA9D5E}" type="pres">
      <dgm:prSet presAssocID="{68A46936-58EF-4E86-A181-E498ABA5F10F}" presName="spacer" presStyleCnt="0"/>
      <dgm:spPr/>
    </dgm:pt>
    <dgm:pt modelId="{C2242801-BF56-4BAF-94C8-41CCE5485136}" type="pres">
      <dgm:prSet presAssocID="{79CE5DAB-44E5-41AF-9E4F-F1A528AC9605}" presName="parentText" presStyleLbl="node1" presStyleIdx="2" presStyleCnt="6">
        <dgm:presLayoutVars>
          <dgm:chMax val="0"/>
          <dgm:bulletEnabled val="1"/>
        </dgm:presLayoutVars>
      </dgm:prSet>
      <dgm:spPr/>
    </dgm:pt>
    <dgm:pt modelId="{271296BD-231B-4C5C-9176-11F192406529}" type="pres">
      <dgm:prSet presAssocID="{C58E5F2A-E342-4DD5-99CB-BCD624AC9AF9}" presName="spacer" presStyleCnt="0"/>
      <dgm:spPr/>
    </dgm:pt>
    <dgm:pt modelId="{006B5ABA-B782-4BEC-B9A5-9AA51FDBC89F}" type="pres">
      <dgm:prSet presAssocID="{A0F8DE74-E65A-44C9-ABCA-70C9CE191E20}" presName="parentText" presStyleLbl="node1" presStyleIdx="3" presStyleCnt="6">
        <dgm:presLayoutVars>
          <dgm:chMax val="0"/>
          <dgm:bulletEnabled val="1"/>
        </dgm:presLayoutVars>
      </dgm:prSet>
      <dgm:spPr/>
    </dgm:pt>
    <dgm:pt modelId="{4B484FB8-D005-424F-AA4D-310660C02E02}" type="pres">
      <dgm:prSet presAssocID="{7B1214AB-E5E4-472C-8D9D-D94F088C0765}" presName="spacer" presStyleCnt="0"/>
      <dgm:spPr/>
    </dgm:pt>
    <dgm:pt modelId="{E39D3982-AD65-42ED-AB88-F9C8A348C12B}" type="pres">
      <dgm:prSet presAssocID="{FCDDAB6F-BD48-4C2E-AD59-E9A8D658788D}" presName="parentText" presStyleLbl="node1" presStyleIdx="4" presStyleCnt="6">
        <dgm:presLayoutVars>
          <dgm:chMax val="0"/>
          <dgm:bulletEnabled val="1"/>
        </dgm:presLayoutVars>
      </dgm:prSet>
      <dgm:spPr/>
    </dgm:pt>
    <dgm:pt modelId="{FAD11A27-B2A3-4B97-8AA1-9A0503CB3963}" type="pres">
      <dgm:prSet presAssocID="{5D14573C-375C-4463-AAF4-2E085773FD1B}" presName="spacer" presStyleCnt="0"/>
      <dgm:spPr/>
    </dgm:pt>
    <dgm:pt modelId="{B6D066FA-7F71-40F4-956A-EA55EA19BD40}" type="pres">
      <dgm:prSet presAssocID="{122A75E9-FEA9-4C49-8975-93E33DDDC4FF}" presName="parentText" presStyleLbl="node1" presStyleIdx="5" presStyleCnt="6">
        <dgm:presLayoutVars>
          <dgm:chMax val="0"/>
          <dgm:bulletEnabled val="1"/>
        </dgm:presLayoutVars>
      </dgm:prSet>
      <dgm:spPr/>
    </dgm:pt>
  </dgm:ptLst>
  <dgm:cxnLst>
    <dgm:cxn modelId="{34CF8830-310A-476C-BF6A-4A59B58A7476}" srcId="{E999EA54-E508-45DF-A61F-D93445369D43}" destId="{DDCFD4E3-F1A3-4BE0-AD70-2B0C24AD90C7}" srcOrd="0" destOrd="0" parTransId="{FC4C121D-A386-421E-BF25-BA45006E4FA9}" sibTransId="{61CDDCBB-6326-4844-842B-30D38E66CB9E}"/>
    <dgm:cxn modelId="{19C96571-5ECD-44F9-A716-B7295926704A}" type="presOf" srcId="{DDCFD4E3-F1A3-4BE0-AD70-2B0C24AD90C7}" destId="{6F615324-0888-41D6-B90D-7BD121B80C76}" srcOrd="0" destOrd="0" presId="urn:microsoft.com/office/officeart/2005/8/layout/vList2"/>
    <dgm:cxn modelId="{244F8C51-4748-4DF7-A434-82D9E1C0906E}" type="presOf" srcId="{A0F8DE74-E65A-44C9-ABCA-70C9CE191E20}" destId="{006B5ABA-B782-4BEC-B9A5-9AA51FDBC89F}" srcOrd="0" destOrd="0" presId="urn:microsoft.com/office/officeart/2005/8/layout/vList2"/>
    <dgm:cxn modelId="{6FF3D751-E332-4ADA-839C-CF533B8B75CA}" srcId="{E999EA54-E508-45DF-A61F-D93445369D43}" destId="{A0F8DE74-E65A-44C9-ABCA-70C9CE191E20}" srcOrd="3" destOrd="0" parTransId="{4E62BECE-A138-4EC5-9E62-36ED4A8B6B5D}" sibTransId="{7B1214AB-E5E4-472C-8D9D-D94F088C0765}"/>
    <dgm:cxn modelId="{D19DDB58-5999-4873-9769-30FB4D2DB431}" srcId="{E999EA54-E508-45DF-A61F-D93445369D43}" destId="{79CE5DAB-44E5-41AF-9E4F-F1A528AC9605}" srcOrd="2" destOrd="0" parTransId="{71E29C35-3F73-4809-8677-00A45EB9E35B}" sibTransId="{C58E5F2A-E342-4DD5-99CB-BCD624AC9AF9}"/>
    <dgm:cxn modelId="{F3DCA47A-F1D0-4D29-9781-84D9C0CCF605}" type="presOf" srcId="{E999EA54-E508-45DF-A61F-D93445369D43}" destId="{F181AA95-D17C-4467-89E0-514B21110C38}" srcOrd="0" destOrd="0" presId="urn:microsoft.com/office/officeart/2005/8/layout/vList2"/>
    <dgm:cxn modelId="{B0249287-7C1C-4F5D-BFEE-B9CA1EB0B66A}" type="presOf" srcId="{0EB26519-1924-4083-A7CC-D27724FF54A7}" destId="{A9E9EC6C-A899-463C-814E-C2B36C7BA409}" srcOrd="0" destOrd="0" presId="urn:microsoft.com/office/officeart/2005/8/layout/vList2"/>
    <dgm:cxn modelId="{48AB9991-4875-4260-BF65-8269EC115315}" type="presOf" srcId="{122A75E9-FEA9-4C49-8975-93E33DDDC4FF}" destId="{B6D066FA-7F71-40F4-956A-EA55EA19BD40}" srcOrd="0" destOrd="0" presId="urn:microsoft.com/office/officeart/2005/8/layout/vList2"/>
    <dgm:cxn modelId="{0E90D39D-D365-4930-8F10-5258173D288F}" type="presOf" srcId="{FCDDAB6F-BD48-4C2E-AD59-E9A8D658788D}" destId="{E39D3982-AD65-42ED-AB88-F9C8A348C12B}" srcOrd="0" destOrd="0" presId="urn:microsoft.com/office/officeart/2005/8/layout/vList2"/>
    <dgm:cxn modelId="{BAD37BD1-8F78-4BF0-9AB9-030F052BD124}" srcId="{E999EA54-E508-45DF-A61F-D93445369D43}" destId="{FCDDAB6F-BD48-4C2E-AD59-E9A8D658788D}" srcOrd="4" destOrd="0" parTransId="{5EBE6090-6263-4D14-82F0-77398E6462E3}" sibTransId="{5D14573C-375C-4463-AAF4-2E085773FD1B}"/>
    <dgm:cxn modelId="{61AF58D4-CF6F-4E6D-8653-DFE8A2E1F700}" srcId="{E999EA54-E508-45DF-A61F-D93445369D43}" destId="{0EB26519-1924-4083-A7CC-D27724FF54A7}" srcOrd="1" destOrd="0" parTransId="{5DC741BE-1DD2-4742-A088-9F1E5F773495}" sibTransId="{68A46936-58EF-4E86-A181-E498ABA5F10F}"/>
    <dgm:cxn modelId="{2F035DF0-520A-4BDC-804E-4A9686A8EF53}" type="presOf" srcId="{79CE5DAB-44E5-41AF-9E4F-F1A528AC9605}" destId="{C2242801-BF56-4BAF-94C8-41CCE5485136}" srcOrd="0" destOrd="0" presId="urn:microsoft.com/office/officeart/2005/8/layout/vList2"/>
    <dgm:cxn modelId="{73EC0CF3-28A1-4D82-962F-22B5CBAF258D}" srcId="{E999EA54-E508-45DF-A61F-D93445369D43}" destId="{122A75E9-FEA9-4C49-8975-93E33DDDC4FF}" srcOrd="5" destOrd="0" parTransId="{9F692FC9-1F19-4D74-A4D4-80B8A8BBB3F2}" sibTransId="{7CBE9E49-4B97-467D-AD17-3DFDDC378AE6}"/>
    <dgm:cxn modelId="{727A351D-DD3B-4DA6-8F60-E58A3327BA09}" type="presParOf" srcId="{F181AA95-D17C-4467-89E0-514B21110C38}" destId="{6F615324-0888-41D6-B90D-7BD121B80C76}" srcOrd="0" destOrd="0" presId="urn:microsoft.com/office/officeart/2005/8/layout/vList2"/>
    <dgm:cxn modelId="{E07B4AE4-8041-4778-B9C7-E26BCC2464FA}" type="presParOf" srcId="{F181AA95-D17C-4467-89E0-514B21110C38}" destId="{8878457D-63A5-4CBA-9100-0973D343765A}" srcOrd="1" destOrd="0" presId="urn:microsoft.com/office/officeart/2005/8/layout/vList2"/>
    <dgm:cxn modelId="{41305FF2-9D7A-4C5F-B77B-6DE9A6FA90D4}" type="presParOf" srcId="{F181AA95-D17C-4467-89E0-514B21110C38}" destId="{A9E9EC6C-A899-463C-814E-C2B36C7BA409}" srcOrd="2" destOrd="0" presId="urn:microsoft.com/office/officeart/2005/8/layout/vList2"/>
    <dgm:cxn modelId="{25E3D5BE-4D58-4375-A688-2BA6C1907633}" type="presParOf" srcId="{F181AA95-D17C-4467-89E0-514B21110C38}" destId="{3DDCC591-B896-4643-AF4E-73F737BA9D5E}" srcOrd="3" destOrd="0" presId="urn:microsoft.com/office/officeart/2005/8/layout/vList2"/>
    <dgm:cxn modelId="{4D84DE4E-A365-403E-9DD0-7A9289BC63DF}" type="presParOf" srcId="{F181AA95-D17C-4467-89E0-514B21110C38}" destId="{C2242801-BF56-4BAF-94C8-41CCE5485136}" srcOrd="4" destOrd="0" presId="urn:microsoft.com/office/officeart/2005/8/layout/vList2"/>
    <dgm:cxn modelId="{BB97CE99-254C-46A7-8727-0A9EFFDF0107}" type="presParOf" srcId="{F181AA95-D17C-4467-89E0-514B21110C38}" destId="{271296BD-231B-4C5C-9176-11F192406529}" srcOrd="5" destOrd="0" presId="urn:microsoft.com/office/officeart/2005/8/layout/vList2"/>
    <dgm:cxn modelId="{F6D471FC-7518-4059-B640-A6B73A947500}" type="presParOf" srcId="{F181AA95-D17C-4467-89E0-514B21110C38}" destId="{006B5ABA-B782-4BEC-B9A5-9AA51FDBC89F}" srcOrd="6" destOrd="0" presId="urn:microsoft.com/office/officeart/2005/8/layout/vList2"/>
    <dgm:cxn modelId="{08A15DBC-A84C-4666-AEB0-C88B7AD1B4A1}" type="presParOf" srcId="{F181AA95-D17C-4467-89E0-514B21110C38}" destId="{4B484FB8-D005-424F-AA4D-310660C02E02}" srcOrd="7" destOrd="0" presId="urn:microsoft.com/office/officeart/2005/8/layout/vList2"/>
    <dgm:cxn modelId="{D918D68D-D184-4F7D-BD17-2E357D3DEFD5}" type="presParOf" srcId="{F181AA95-D17C-4467-89E0-514B21110C38}" destId="{E39D3982-AD65-42ED-AB88-F9C8A348C12B}" srcOrd="8" destOrd="0" presId="urn:microsoft.com/office/officeart/2005/8/layout/vList2"/>
    <dgm:cxn modelId="{2046CEEF-BD44-44EF-B35C-3DCE1E3AB3CC}" type="presParOf" srcId="{F181AA95-D17C-4467-89E0-514B21110C38}" destId="{FAD11A27-B2A3-4B97-8AA1-9A0503CB3963}" srcOrd="9" destOrd="0" presId="urn:microsoft.com/office/officeart/2005/8/layout/vList2"/>
    <dgm:cxn modelId="{1C679723-D6B9-4464-90C9-60552CD46146}" type="presParOf" srcId="{F181AA95-D17C-4467-89E0-514B21110C38}" destId="{B6D066FA-7F71-40F4-956A-EA55EA19BD40}"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15324-0888-41D6-B90D-7BD121B80C76}">
      <dsp:nvSpPr>
        <dsp:cNvPr id="0" name=""/>
        <dsp:cNvSpPr/>
      </dsp:nvSpPr>
      <dsp:spPr>
        <a:xfrm>
          <a:off x="0" y="1697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air pollutants </a:t>
          </a:r>
        </a:p>
      </dsp:txBody>
      <dsp:txXfrm>
        <a:off x="29700" y="46675"/>
        <a:ext cx="10294361" cy="549000"/>
      </dsp:txXfrm>
    </dsp:sp>
    <dsp:sp modelId="{A9E9EC6C-A899-463C-814E-C2B36C7BA409}">
      <dsp:nvSpPr>
        <dsp:cNvPr id="0" name=""/>
        <dsp:cNvSpPr/>
      </dsp:nvSpPr>
      <dsp:spPr>
        <a:xfrm>
          <a:off x="0" y="70025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Environmental quality index</a:t>
          </a:r>
        </a:p>
      </dsp:txBody>
      <dsp:txXfrm>
        <a:off x="29700" y="729955"/>
        <a:ext cx="10294361" cy="549000"/>
      </dsp:txXfrm>
    </dsp:sp>
    <dsp:sp modelId="{C2242801-BF56-4BAF-94C8-41CCE5485136}">
      <dsp:nvSpPr>
        <dsp:cNvPr id="0" name=""/>
        <dsp:cNvSpPr/>
      </dsp:nvSpPr>
      <dsp:spPr>
        <a:xfrm>
          <a:off x="0" y="138353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Particulate matter </a:t>
          </a:r>
        </a:p>
      </dsp:txBody>
      <dsp:txXfrm>
        <a:off x="29700" y="1413235"/>
        <a:ext cx="10294361" cy="549000"/>
      </dsp:txXfrm>
    </dsp:sp>
    <dsp:sp modelId="{006B5ABA-B782-4BEC-B9A5-9AA51FDBC89F}">
      <dsp:nvSpPr>
        <dsp:cNvPr id="0" name=""/>
        <dsp:cNvSpPr/>
      </dsp:nvSpPr>
      <dsp:spPr>
        <a:xfrm>
          <a:off x="0" y="206681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Visual info</a:t>
          </a:r>
        </a:p>
      </dsp:txBody>
      <dsp:txXfrm>
        <a:off x="29700" y="2096515"/>
        <a:ext cx="10294361" cy="549000"/>
      </dsp:txXfrm>
    </dsp:sp>
    <dsp:sp modelId="{E39D3982-AD65-42ED-AB88-F9C8A348C12B}">
      <dsp:nvSpPr>
        <dsp:cNvPr id="0" name=""/>
        <dsp:cNvSpPr/>
      </dsp:nvSpPr>
      <dsp:spPr>
        <a:xfrm>
          <a:off x="0" y="275009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Prediction models</a:t>
          </a:r>
          <a:endParaRPr lang="en-US" sz="2600" kern="1200"/>
        </a:p>
      </dsp:txBody>
      <dsp:txXfrm>
        <a:off x="29700" y="2779795"/>
        <a:ext cx="10294361" cy="549000"/>
      </dsp:txXfrm>
    </dsp:sp>
    <dsp:sp modelId="{B6D066FA-7F71-40F4-956A-EA55EA19BD40}">
      <dsp:nvSpPr>
        <dsp:cNvPr id="0" name=""/>
        <dsp:cNvSpPr/>
      </dsp:nvSpPr>
      <dsp:spPr>
        <a:xfrm>
          <a:off x="0" y="3433375"/>
          <a:ext cx="10353761" cy="608400"/>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Conclusion</a:t>
          </a:r>
          <a:endParaRPr lang="en-US" sz="2600" kern="1200"/>
        </a:p>
      </dsp:txBody>
      <dsp:txXfrm>
        <a:off x="29700" y="3463075"/>
        <a:ext cx="10294361"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292055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5671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90455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422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768068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8E582-E5C5-4F4C-83DC-13C297B7265A}" type="datetimeFigureOut">
              <a:rPr lang="en-CA" smtClean="0"/>
              <a:t>2024-10-21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405830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8E582-E5C5-4F4C-83DC-13C297B7265A}" type="datetimeFigureOut">
              <a:rPr lang="en-CA" smtClean="0"/>
              <a:t>2024-10-21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537085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74860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26184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E582-E5C5-4F4C-83DC-13C297B7265A}" type="datetimeFigureOut">
              <a:rPr lang="en-CA" smtClean="0"/>
              <a:t>2024-10-21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240432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8E582-E5C5-4F4C-83DC-13C297B7265A}" type="datetimeFigureOut">
              <a:rPr lang="en-CA" smtClean="0"/>
              <a:t>2024-10-21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96017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8E582-E5C5-4F4C-83DC-13C297B7265A}" type="datetimeFigureOut">
              <a:rPr lang="en-CA" smtClean="0"/>
              <a:t>2024-10-21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13757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8E582-E5C5-4F4C-83DC-13C297B7265A}" type="datetimeFigureOut">
              <a:rPr lang="en-CA" smtClean="0"/>
              <a:t>2024-10-21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404550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8E582-E5C5-4F4C-83DC-13C297B7265A}" type="datetimeFigureOut">
              <a:rPr lang="en-CA" smtClean="0"/>
              <a:t>2024-10-21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66256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8E582-E5C5-4F4C-83DC-13C297B7265A}" type="datetimeFigureOut">
              <a:rPr lang="en-CA" smtClean="0"/>
              <a:t>2024-10-21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77924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13558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8E582-E5C5-4F4C-83DC-13C297B7265A}" type="datetimeFigureOut">
              <a:rPr lang="en-CA" smtClean="0"/>
              <a:t>2024-10-21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F76B272-D24B-453A-9FEC-A5943D216F10}" type="slidenum">
              <a:rPr lang="en-CA" smtClean="0"/>
              <a:t>‹#›</a:t>
            </a:fld>
            <a:endParaRPr lang="en-CA"/>
          </a:p>
        </p:txBody>
      </p:sp>
    </p:spTree>
    <p:extLst>
      <p:ext uri="{BB962C8B-B14F-4D97-AF65-F5344CB8AC3E}">
        <p14:creationId xmlns:p14="http://schemas.microsoft.com/office/powerpoint/2010/main" val="33962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798E582-E5C5-4F4C-83DC-13C297B7265A}" type="datetimeFigureOut">
              <a:rPr lang="en-CA" smtClean="0"/>
              <a:t>2024-10-21</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76B272-D24B-453A-9FEC-A5943D216F10}" type="slidenum">
              <a:rPr lang="en-CA" smtClean="0"/>
              <a:t>‹#›</a:t>
            </a:fld>
            <a:endParaRPr lang="en-CA"/>
          </a:p>
        </p:txBody>
      </p:sp>
    </p:spTree>
    <p:extLst>
      <p:ext uri="{BB962C8B-B14F-4D97-AF65-F5344CB8AC3E}">
        <p14:creationId xmlns:p14="http://schemas.microsoft.com/office/powerpoint/2010/main" val="11103533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moke coming out of a factory&#10;&#10;Description automatically generated">
            <a:extLst>
              <a:ext uri="{FF2B5EF4-FFF2-40B4-BE49-F238E27FC236}">
                <a16:creationId xmlns:a16="http://schemas.microsoft.com/office/drawing/2014/main" id="{E4D15B7D-F18E-57ED-D399-593B02DA0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30D1BD7-CD17-CEB3-C10C-3CEF56CC8A20}"/>
              </a:ext>
            </a:extLst>
          </p:cNvPr>
          <p:cNvSpPr>
            <a:spLocks noGrp="1"/>
          </p:cNvSpPr>
          <p:nvPr>
            <p:ph type="ctrTitle"/>
          </p:nvPr>
        </p:nvSpPr>
        <p:spPr>
          <a:xfrm>
            <a:off x="1524000" y="1"/>
            <a:ext cx="9144000" cy="2586038"/>
          </a:xfrm>
        </p:spPr>
        <p:txBody>
          <a:bodyPr>
            <a:normAutofit/>
          </a:bodyPr>
          <a:lstStyle/>
          <a:p>
            <a:r>
              <a:rPr lang="en-US" dirty="0">
                <a:solidFill>
                  <a:schemeClr val="tx1"/>
                </a:solidFill>
              </a:rPr>
              <a:t>Project 4</a:t>
            </a:r>
            <a:br>
              <a:rPr lang="en-US" dirty="0">
                <a:solidFill>
                  <a:schemeClr val="tx1"/>
                </a:solidFill>
              </a:rPr>
            </a:br>
            <a:r>
              <a:rPr lang="en-US" dirty="0">
                <a:solidFill>
                  <a:schemeClr val="tx1"/>
                </a:solidFill>
              </a:rPr>
              <a:t>The correlation between lung cancer and air pollution</a:t>
            </a:r>
            <a:endParaRPr lang="en-CA" dirty="0">
              <a:solidFill>
                <a:schemeClr val="tx1"/>
              </a:solidFill>
            </a:endParaRPr>
          </a:p>
        </p:txBody>
      </p:sp>
      <p:sp>
        <p:nvSpPr>
          <p:cNvPr id="3" name="Subtitle 2">
            <a:extLst>
              <a:ext uri="{FF2B5EF4-FFF2-40B4-BE49-F238E27FC236}">
                <a16:creationId xmlns:a16="http://schemas.microsoft.com/office/drawing/2014/main" id="{E6B01CDC-6056-E2BC-241F-925719BE090D}"/>
              </a:ext>
            </a:extLst>
          </p:cNvPr>
          <p:cNvSpPr>
            <a:spLocks noGrp="1"/>
          </p:cNvSpPr>
          <p:nvPr>
            <p:ph type="subTitle" idx="1"/>
          </p:nvPr>
        </p:nvSpPr>
        <p:spPr>
          <a:xfrm>
            <a:off x="-3196017" y="6333066"/>
            <a:ext cx="9440034" cy="1049867"/>
          </a:xfrm>
        </p:spPr>
        <p:txBody>
          <a:bodyPr/>
          <a:lstStyle/>
          <a:p>
            <a:r>
              <a:rPr lang="en-US" dirty="0"/>
              <a:t>Created By Travis Jones</a:t>
            </a:r>
          </a:p>
          <a:p>
            <a:endParaRPr lang="en-CA" dirty="0"/>
          </a:p>
        </p:txBody>
      </p:sp>
    </p:spTree>
    <p:extLst>
      <p:ext uri="{BB962C8B-B14F-4D97-AF65-F5344CB8AC3E}">
        <p14:creationId xmlns:p14="http://schemas.microsoft.com/office/powerpoint/2010/main" val="300964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DD1C-8573-B186-D2B9-AAC0C823837B}"/>
              </a:ext>
            </a:extLst>
          </p:cNvPr>
          <p:cNvSpPr>
            <a:spLocks noGrp="1"/>
          </p:cNvSpPr>
          <p:nvPr>
            <p:ph type="title"/>
          </p:nvPr>
        </p:nvSpPr>
        <p:spPr/>
        <p:txBody>
          <a:bodyPr>
            <a:normAutofit fontScale="90000"/>
          </a:bodyPr>
          <a:lstStyle/>
          <a:p>
            <a:r>
              <a:rPr lang="en-CA" sz="4000" dirty="0">
                <a:effectLst/>
                <a:latin typeface="Consolas" panose="020B0609020204030204" pitchFamily="49" charset="0"/>
              </a:rPr>
              <a:t>Sociodemographic</a:t>
            </a:r>
            <a:r>
              <a:rPr lang="en-US" sz="4000" b="0" dirty="0">
                <a:effectLst/>
                <a:latin typeface="Consolas" panose="020B0609020204030204" pitchFamily="49" charset="0"/>
              </a:rPr>
              <a:t> EQI and Air EQI improved by 20%</a:t>
            </a:r>
            <a:br>
              <a:rPr lang="en-US" b="0" dirty="0">
                <a:solidFill>
                  <a:srgbClr val="C5C8C6"/>
                </a:solidFill>
                <a:effectLst/>
                <a:latin typeface="Consolas" panose="020B0609020204030204" pitchFamily="49" charset="0"/>
              </a:rPr>
            </a:br>
            <a:endParaRPr lang="en-CA" dirty="0"/>
          </a:p>
        </p:txBody>
      </p:sp>
      <p:pic>
        <p:nvPicPr>
          <p:cNvPr id="5" name="Content Placeholder 4" descr="A graph with blue and orange dots&#10;&#10;Description automatically generated">
            <a:extLst>
              <a:ext uri="{FF2B5EF4-FFF2-40B4-BE49-F238E27FC236}">
                <a16:creationId xmlns:a16="http://schemas.microsoft.com/office/drawing/2014/main" id="{12E8F884-5BE4-ABDE-D00A-751927C35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6" name="TextBox 5">
            <a:extLst>
              <a:ext uri="{FF2B5EF4-FFF2-40B4-BE49-F238E27FC236}">
                <a16:creationId xmlns:a16="http://schemas.microsoft.com/office/drawing/2014/main" id="{C87A6016-4674-FAAA-928F-B9582EF55803}"/>
              </a:ext>
            </a:extLst>
          </p:cNvPr>
          <p:cNvSpPr txBox="1"/>
          <p:nvPr/>
        </p:nvSpPr>
        <p:spPr>
          <a:xfrm>
            <a:off x="654424" y="3266192"/>
            <a:ext cx="3912887" cy="1200329"/>
          </a:xfrm>
          <a:prstGeom prst="rect">
            <a:avLst/>
          </a:prstGeom>
          <a:noFill/>
        </p:spPr>
        <p:txBody>
          <a:bodyPr wrap="square" rtlCol="0">
            <a:spAutoFit/>
          </a:bodyPr>
          <a:lstStyle/>
          <a:p>
            <a:r>
              <a:rPr lang="en-US" dirty="0"/>
              <a:t>This graph show a slight improvement in lung cancer severity by improving peoples </a:t>
            </a:r>
            <a:r>
              <a:rPr lang="en-CA" dirty="0"/>
              <a:t>sociodemographic and improving the air quality</a:t>
            </a:r>
            <a:r>
              <a:rPr lang="en-CA" b="0" i="0" dirty="0">
                <a:solidFill>
                  <a:srgbClr val="1B1B1B"/>
                </a:solidFill>
                <a:effectLst/>
                <a:latin typeface="Source Sans Pro Web"/>
              </a:rPr>
              <a:t>.</a:t>
            </a:r>
          </a:p>
        </p:txBody>
      </p:sp>
    </p:spTree>
    <p:extLst>
      <p:ext uri="{BB962C8B-B14F-4D97-AF65-F5344CB8AC3E}">
        <p14:creationId xmlns:p14="http://schemas.microsoft.com/office/powerpoint/2010/main" val="403679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CD92-EA40-618E-5338-88617388C298}"/>
              </a:ext>
            </a:extLst>
          </p:cNvPr>
          <p:cNvSpPr>
            <a:spLocks noGrp="1"/>
          </p:cNvSpPr>
          <p:nvPr>
            <p:ph type="title"/>
          </p:nvPr>
        </p:nvSpPr>
        <p:spPr/>
        <p:txBody>
          <a:bodyPr>
            <a:normAutofit fontScale="90000"/>
          </a:bodyPr>
          <a:lstStyle/>
          <a:p>
            <a:r>
              <a:rPr lang="en-US" sz="3600" b="0" dirty="0">
                <a:effectLst/>
                <a:latin typeface="Consolas" panose="020B0609020204030204" pitchFamily="49" charset="0"/>
              </a:rPr>
              <a:t>Water EQI and Air EQI improved by 50%</a:t>
            </a:r>
            <a:br>
              <a:rPr lang="en-US" b="0" dirty="0">
                <a:solidFill>
                  <a:srgbClr val="C5C8C6"/>
                </a:solidFill>
                <a:effectLst/>
                <a:latin typeface="Consolas" panose="020B0609020204030204" pitchFamily="49" charset="0"/>
              </a:rPr>
            </a:br>
            <a:endParaRPr lang="en-CA" dirty="0"/>
          </a:p>
        </p:txBody>
      </p:sp>
      <p:pic>
        <p:nvPicPr>
          <p:cNvPr id="5" name="Content Placeholder 4" descr="A graph with blue and orange dots&#10;&#10;Description automatically generated">
            <a:extLst>
              <a:ext uri="{FF2B5EF4-FFF2-40B4-BE49-F238E27FC236}">
                <a16:creationId xmlns:a16="http://schemas.microsoft.com/office/drawing/2014/main" id="{F1719C53-842C-1726-7E48-C3C478CDD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6" name="TextBox 5">
            <a:extLst>
              <a:ext uri="{FF2B5EF4-FFF2-40B4-BE49-F238E27FC236}">
                <a16:creationId xmlns:a16="http://schemas.microsoft.com/office/drawing/2014/main" id="{E12F99C7-E8F0-7F77-E523-D207CDE74DA3}"/>
              </a:ext>
            </a:extLst>
          </p:cNvPr>
          <p:cNvSpPr txBox="1"/>
          <p:nvPr/>
        </p:nvSpPr>
        <p:spPr>
          <a:xfrm>
            <a:off x="837595" y="3266192"/>
            <a:ext cx="3729111" cy="1200329"/>
          </a:xfrm>
          <a:prstGeom prst="rect">
            <a:avLst/>
          </a:prstGeom>
          <a:noFill/>
        </p:spPr>
        <p:txBody>
          <a:bodyPr wrap="square" rtlCol="0">
            <a:spAutoFit/>
          </a:bodyPr>
          <a:lstStyle/>
          <a:p>
            <a:r>
              <a:rPr lang="en-US" dirty="0"/>
              <a:t>In this graph we can see a slight improvement to lung cancer due to improving the air and water quality.</a:t>
            </a:r>
          </a:p>
          <a:p>
            <a:endParaRPr lang="en-CA" dirty="0"/>
          </a:p>
        </p:txBody>
      </p:sp>
    </p:spTree>
    <p:extLst>
      <p:ext uri="{BB962C8B-B14F-4D97-AF65-F5344CB8AC3E}">
        <p14:creationId xmlns:p14="http://schemas.microsoft.com/office/powerpoint/2010/main" val="3322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F935-3757-6F6C-EA28-95891E345AF8}"/>
              </a:ext>
            </a:extLst>
          </p:cNvPr>
          <p:cNvSpPr>
            <a:spLocks noGrp="1"/>
          </p:cNvSpPr>
          <p:nvPr>
            <p:ph type="title"/>
          </p:nvPr>
        </p:nvSpPr>
        <p:spPr/>
        <p:txBody>
          <a:bodyPr>
            <a:normAutofit fontScale="90000"/>
          </a:bodyPr>
          <a:lstStyle/>
          <a:p>
            <a:r>
              <a:rPr lang="en-US" dirty="0"/>
              <a:t>A comparison between all graphs</a:t>
            </a:r>
            <a:br>
              <a:rPr lang="en-US" dirty="0"/>
            </a:br>
            <a:r>
              <a:rPr lang="en-US" dirty="0"/>
              <a:t> </a:t>
            </a:r>
            <a:endParaRPr lang="en-CA" dirty="0"/>
          </a:p>
        </p:txBody>
      </p:sp>
      <p:pic>
        <p:nvPicPr>
          <p:cNvPr id="5" name="Content Placeholder 4" descr="A screenshot of a graph&#10;&#10;Description automatically generated">
            <a:extLst>
              <a:ext uri="{FF2B5EF4-FFF2-40B4-BE49-F238E27FC236}">
                <a16:creationId xmlns:a16="http://schemas.microsoft.com/office/drawing/2014/main" id="{9530A73C-79C6-49D9-E583-403B43D03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486275"/>
          </a:xfrm>
        </p:spPr>
      </p:pic>
    </p:spTree>
    <p:extLst>
      <p:ext uri="{BB962C8B-B14F-4D97-AF65-F5344CB8AC3E}">
        <p14:creationId xmlns:p14="http://schemas.microsoft.com/office/powerpoint/2010/main" val="317259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8BF3-B056-17B2-8F4B-92CBF5972BE8}"/>
              </a:ext>
            </a:extLst>
          </p:cNvPr>
          <p:cNvSpPr>
            <a:spLocks noGrp="1"/>
          </p:cNvSpPr>
          <p:nvPr>
            <p:ph type="title"/>
          </p:nvPr>
        </p:nvSpPr>
        <p:spPr/>
        <p:txBody>
          <a:bodyPr/>
          <a:lstStyle/>
          <a:p>
            <a:r>
              <a:rPr lang="en-US" dirty="0"/>
              <a:t>Conclusion </a:t>
            </a:r>
            <a:endParaRPr lang="en-CA" dirty="0"/>
          </a:p>
        </p:txBody>
      </p:sp>
      <p:sp>
        <p:nvSpPr>
          <p:cNvPr id="3" name="Content Placeholder 2">
            <a:extLst>
              <a:ext uri="{FF2B5EF4-FFF2-40B4-BE49-F238E27FC236}">
                <a16:creationId xmlns:a16="http://schemas.microsoft.com/office/drawing/2014/main" id="{5CD363F9-BC01-E894-8559-9EA4CC930543}"/>
              </a:ext>
            </a:extLst>
          </p:cNvPr>
          <p:cNvSpPr>
            <a:spLocks noGrp="1"/>
          </p:cNvSpPr>
          <p:nvPr>
            <p:ph idx="1"/>
          </p:nvPr>
        </p:nvSpPr>
        <p:spPr/>
        <p:txBody>
          <a:bodyPr/>
          <a:lstStyle/>
          <a:p>
            <a:pPr marL="0" indent="0">
              <a:buNone/>
            </a:pPr>
            <a:r>
              <a:rPr lang="en-US" dirty="0"/>
              <a:t>By looking at where the pollution is the worse and by improving emission rate and quality of living by small margins the over all severity of lung cancer can be reduced greatly.</a:t>
            </a:r>
          </a:p>
          <a:p>
            <a:pPr marL="0" indent="0">
              <a:buNone/>
            </a:pPr>
            <a:endParaRPr lang="en-CA" dirty="0"/>
          </a:p>
        </p:txBody>
      </p:sp>
    </p:spTree>
    <p:extLst>
      <p:ext uri="{BB962C8B-B14F-4D97-AF65-F5344CB8AC3E}">
        <p14:creationId xmlns:p14="http://schemas.microsoft.com/office/powerpoint/2010/main" val="407924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EE52B-781E-09F0-F422-9A5B082EA1F7}"/>
              </a:ext>
            </a:extLst>
          </p:cNvPr>
          <p:cNvPicPr>
            <a:picLocks noChangeAspect="1"/>
          </p:cNvPicPr>
          <p:nvPr/>
        </p:nvPicPr>
        <p:blipFill>
          <a:blip r:embed="rId3">
            <a:duotone>
              <a:prstClr val="black"/>
              <a:schemeClr val="tx2">
                <a:tint val="45000"/>
                <a:satMod val="400000"/>
              </a:schemeClr>
            </a:duotone>
            <a:alphaModFix amt="3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80DC6D5A-3925-3A05-AF19-D55825E5AD98}"/>
              </a:ext>
            </a:extLst>
          </p:cNvPr>
          <p:cNvSpPr>
            <a:spLocks noGrp="1"/>
          </p:cNvSpPr>
          <p:nvPr>
            <p:ph type="title"/>
          </p:nvPr>
        </p:nvSpPr>
        <p:spPr>
          <a:xfrm>
            <a:off x="913795" y="609600"/>
            <a:ext cx="10353762" cy="970450"/>
          </a:xfrm>
        </p:spPr>
        <p:txBody>
          <a:bodyPr>
            <a:normAutofit/>
          </a:bodyPr>
          <a:lstStyle/>
          <a:p>
            <a:pPr>
              <a:lnSpc>
                <a:spcPct val="90000"/>
              </a:lnSpc>
            </a:pPr>
            <a:r>
              <a:rPr lang="en-US" sz="3100" dirty="0"/>
              <a:t>In this presentation we’ll be looking at what the environmental causes that could lead to lung cancer.</a:t>
            </a:r>
            <a:endParaRPr lang="en-CA" sz="3100" dirty="0"/>
          </a:p>
        </p:txBody>
      </p:sp>
      <p:graphicFrame>
        <p:nvGraphicFramePr>
          <p:cNvPr id="5" name="Content Placeholder 2">
            <a:extLst>
              <a:ext uri="{FF2B5EF4-FFF2-40B4-BE49-F238E27FC236}">
                <a16:creationId xmlns:a16="http://schemas.microsoft.com/office/drawing/2014/main" id="{58969520-B7A9-B8D2-D418-5BB60929DCE5}"/>
              </a:ext>
            </a:extLst>
          </p:cNvPr>
          <p:cNvGraphicFramePr>
            <a:graphicFrameLocks noGrp="1"/>
          </p:cNvGraphicFramePr>
          <p:nvPr>
            <p:ph idx="1"/>
            <p:extLst>
              <p:ext uri="{D42A27DB-BD31-4B8C-83A1-F6EECF244321}">
                <p14:modId xmlns:p14="http://schemas.microsoft.com/office/powerpoint/2010/main" val="524693215"/>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9880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EAD171-18A9-663D-63DE-3496AF749DA5}"/>
              </a:ext>
            </a:extLst>
          </p:cNvPr>
          <p:cNvSpPr>
            <a:spLocks noGrp="1"/>
          </p:cNvSpPr>
          <p:nvPr>
            <p:ph type="title"/>
          </p:nvPr>
        </p:nvSpPr>
        <p:spPr/>
        <p:txBody>
          <a:bodyPr/>
          <a:lstStyle/>
          <a:p>
            <a:r>
              <a:rPr lang="en-US" dirty="0"/>
              <a:t>Air Pollutants</a:t>
            </a:r>
            <a:endParaRPr lang="en-CA" dirty="0"/>
          </a:p>
        </p:txBody>
      </p:sp>
      <p:sp>
        <p:nvSpPr>
          <p:cNvPr id="3" name="Content Placeholder 2">
            <a:extLst>
              <a:ext uri="{FF2B5EF4-FFF2-40B4-BE49-F238E27FC236}">
                <a16:creationId xmlns:a16="http://schemas.microsoft.com/office/drawing/2014/main" id="{99E863DA-5522-DCE5-095C-8947C0DC2B27}"/>
              </a:ext>
            </a:extLst>
          </p:cNvPr>
          <p:cNvSpPr>
            <a:spLocks noGrp="1"/>
          </p:cNvSpPr>
          <p:nvPr>
            <p:ph idx="1"/>
          </p:nvPr>
        </p:nvSpPr>
        <p:spPr/>
        <p:txBody>
          <a:bodyPr>
            <a:normAutofit fontScale="85000" lnSpcReduction="10000"/>
          </a:bodyPr>
          <a:lstStyle/>
          <a:p>
            <a:r>
              <a:rPr lang="en-US" dirty="0"/>
              <a:t>SO2: Sulfur dioxide is produced from burning fossil fuels, it can be a threat to human, animal, and plant life.</a:t>
            </a:r>
          </a:p>
          <a:p>
            <a:r>
              <a:rPr lang="en-US" dirty="0"/>
              <a:t>NO2: Nitrogen dioxide is produced from burning fossil fuels, it can affect the lungs in a number of different ways.</a:t>
            </a:r>
          </a:p>
          <a:p>
            <a:r>
              <a:rPr lang="en-US" dirty="0"/>
              <a:t>O3: Ozone comes from cars, powerplants, industrial boilers, refineries, and chemical plants, it can cause difficulty breathing and other health issues</a:t>
            </a:r>
          </a:p>
          <a:p>
            <a:r>
              <a:rPr lang="en-US" dirty="0"/>
              <a:t>CO: Carbon Monoxide is produced from fossil-fueled engines, carbon monoxide can reduce the oxygen delivery to the body leading to numerus health issues.</a:t>
            </a:r>
          </a:p>
          <a:p>
            <a:r>
              <a:rPr lang="en-US" dirty="0"/>
              <a:t>CN: Cyanide is </a:t>
            </a:r>
            <a:r>
              <a:rPr lang="en-US" b="0" i="0" dirty="0">
                <a:effectLst/>
              </a:rPr>
              <a:t>naturally present in water but at very low concentrations, the is large enough can have grave effects of the human body.</a:t>
            </a:r>
            <a:endParaRPr lang="en-US" dirty="0"/>
          </a:p>
          <a:p>
            <a:r>
              <a:rPr lang="en-US" dirty="0"/>
              <a:t>Diesel: The burning of diesel fuel can add several air pollutants and pm (particulate matter) into the air.</a:t>
            </a:r>
          </a:p>
          <a:p>
            <a:r>
              <a:rPr lang="en-US" dirty="0"/>
              <a:t>CS2: Carbon disulfide is a natural gas released in nature. At very high levels it can have threatening effects on the nervous system.</a:t>
            </a:r>
          </a:p>
        </p:txBody>
      </p:sp>
    </p:spTree>
    <p:extLst>
      <p:ext uri="{BB962C8B-B14F-4D97-AF65-F5344CB8AC3E}">
        <p14:creationId xmlns:p14="http://schemas.microsoft.com/office/powerpoint/2010/main" val="341381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75F9-163F-2247-AD6E-B31F400FE20D}"/>
              </a:ext>
            </a:extLst>
          </p:cNvPr>
          <p:cNvSpPr>
            <a:spLocks noGrp="1"/>
          </p:cNvSpPr>
          <p:nvPr>
            <p:ph type="title"/>
          </p:nvPr>
        </p:nvSpPr>
        <p:spPr>
          <a:xfrm>
            <a:off x="974628" y="2943775"/>
            <a:ext cx="3078749" cy="970450"/>
          </a:xfrm>
        </p:spPr>
        <p:txBody>
          <a:bodyPr anchor="b">
            <a:normAutofit/>
          </a:bodyPr>
          <a:lstStyle/>
          <a:p>
            <a:pPr algn="l"/>
            <a:r>
              <a:rPr lang="en-US" sz="2800" dirty="0"/>
              <a:t>Most impactful pollutants</a:t>
            </a:r>
            <a:endParaRPr lang="en-CA" sz="2800" dirty="0"/>
          </a:p>
        </p:txBody>
      </p:sp>
      <p:sp>
        <p:nvSpPr>
          <p:cNvPr id="16" name="Rectangle 15">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with blue squares&#10;&#10;Description automatically generated">
            <a:extLst>
              <a:ext uri="{FF2B5EF4-FFF2-40B4-BE49-F238E27FC236}">
                <a16:creationId xmlns:a16="http://schemas.microsoft.com/office/drawing/2014/main" id="{5A432170-F389-B4EB-B269-8384EB191037}"/>
              </a:ext>
            </a:extLst>
          </p:cNvPr>
          <p:cNvPicPr>
            <a:picLocks noChangeAspect="1"/>
          </p:cNvPicPr>
          <p:nvPr/>
        </p:nvPicPr>
        <p:blipFill>
          <a:blip r:embed="rId3">
            <a:extLst>
              <a:ext uri="{28A0092B-C50C-407E-A947-70E740481C1C}">
                <a14:useLocalDpi xmlns:a14="http://schemas.microsoft.com/office/drawing/2010/main" val="0"/>
              </a:ext>
            </a:extLst>
          </a:blip>
          <a:srcRect r="8613" b="3"/>
          <a:stretch/>
        </p:blipFill>
        <p:spPr>
          <a:xfrm>
            <a:off x="5120640" y="1438360"/>
            <a:ext cx="5676236" cy="3835314"/>
          </a:xfrm>
          <a:prstGeom prst="rect">
            <a:avLst/>
          </a:prstGeom>
        </p:spPr>
      </p:pic>
    </p:spTree>
    <p:extLst>
      <p:ext uri="{BB962C8B-B14F-4D97-AF65-F5344CB8AC3E}">
        <p14:creationId xmlns:p14="http://schemas.microsoft.com/office/powerpoint/2010/main" val="118874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8977-58D7-1452-96EE-DEF9A0AE3C7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lnSpc>
                <a:spcPct val="90000"/>
              </a:lnSpc>
            </a:pPr>
            <a:r>
              <a:rPr lang="en-US" sz="2900" dirty="0"/>
              <a:t>Counties with highest amount of lung cancer patients versus counties with the highest air pollution</a:t>
            </a:r>
          </a:p>
        </p:txBody>
      </p:sp>
      <p:pic>
        <p:nvPicPr>
          <p:cNvPr id="17" name="Picture 16">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9" name="Picture 18">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Content Placeholder 4" descr="A screenshot of a computer screen&#10;&#10;Description automatically generated">
            <a:extLst>
              <a:ext uri="{FF2B5EF4-FFF2-40B4-BE49-F238E27FC236}">
                <a16:creationId xmlns:a16="http://schemas.microsoft.com/office/drawing/2014/main" id="{1663C599-EECE-EB24-E3BE-45ACFD588392}"/>
              </a:ext>
            </a:extLst>
          </p:cNvPr>
          <p:cNvPicPr>
            <a:picLocks noChangeAspect="1"/>
          </p:cNvPicPr>
          <p:nvPr/>
        </p:nvPicPr>
        <p:blipFill>
          <a:blip r:embed="rId4">
            <a:extLst>
              <a:ext uri="{28A0092B-C50C-407E-A947-70E740481C1C}">
                <a14:useLocalDpi xmlns:a14="http://schemas.microsoft.com/office/drawing/2010/main" val="0"/>
              </a:ext>
            </a:extLst>
          </a:blip>
          <a:srcRect r="-1" b="32672"/>
          <a:stretch/>
        </p:blipFill>
        <p:spPr>
          <a:xfrm>
            <a:off x="4654295" y="10"/>
            <a:ext cx="7537705" cy="6857990"/>
          </a:xfrm>
          <a:prstGeom prst="rect">
            <a:avLst/>
          </a:prstGeom>
        </p:spPr>
      </p:pic>
    </p:spTree>
    <p:extLst>
      <p:ext uri="{BB962C8B-B14F-4D97-AF65-F5344CB8AC3E}">
        <p14:creationId xmlns:p14="http://schemas.microsoft.com/office/powerpoint/2010/main" val="12247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0FA02-885D-C533-E947-9D750DB33E13}"/>
              </a:ext>
            </a:extLst>
          </p:cNvPr>
          <p:cNvSpPr>
            <a:spLocks noGrp="1"/>
          </p:cNvSpPr>
          <p:nvPr>
            <p:ph idx="1"/>
          </p:nvPr>
        </p:nvSpPr>
        <p:spPr>
          <a:xfrm>
            <a:off x="838200" y="995083"/>
            <a:ext cx="10515600" cy="1416424"/>
          </a:xfrm>
        </p:spPr>
        <p:txBody>
          <a:bodyPr>
            <a:normAutofit/>
          </a:bodyPr>
          <a:lstStyle/>
          <a:p>
            <a:r>
              <a:rPr lang="en-US" dirty="0"/>
              <a:t>Environmental quality index looks at the effect different environmental variables can have on individuals' health, from the air we breathe, the water we drink, the ground we stand on, to the very building we live in, even to our </a:t>
            </a:r>
            <a:r>
              <a:rPr lang="en-CA" dirty="0"/>
              <a:t>sociodemographic.</a:t>
            </a:r>
          </a:p>
        </p:txBody>
      </p:sp>
      <p:sp>
        <p:nvSpPr>
          <p:cNvPr id="5" name="TextBox 4">
            <a:extLst>
              <a:ext uri="{FF2B5EF4-FFF2-40B4-BE49-F238E27FC236}">
                <a16:creationId xmlns:a16="http://schemas.microsoft.com/office/drawing/2014/main" id="{A2FFCE3C-7DA3-3BFB-F7BB-C7ECDCBCA8C6}"/>
              </a:ext>
            </a:extLst>
          </p:cNvPr>
          <p:cNvSpPr txBox="1"/>
          <p:nvPr/>
        </p:nvSpPr>
        <p:spPr>
          <a:xfrm>
            <a:off x="838200" y="174831"/>
            <a:ext cx="4715436" cy="461665"/>
          </a:xfrm>
          <a:prstGeom prst="rect">
            <a:avLst/>
          </a:prstGeom>
          <a:noFill/>
        </p:spPr>
        <p:txBody>
          <a:bodyPr wrap="square" rtlCol="0">
            <a:spAutoFit/>
          </a:bodyPr>
          <a:lstStyle/>
          <a:p>
            <a:r>
              <a:rPr lang="en-US" sz="2400" dirty="0"/>
              <a:t>EQI Environmental quality index </a:t>
            </a:r>
            <a:endParaRPr lang="en-CA" sz="2400" dirty="0"/>
          </a:p>
        </p:txBody>
      </p:sp>
      <p:sp>
        <p:nvSpPr>
          <p:cNvPr id="6" name="TextBox 5">
            <a:extLst>
              <a:ext uri="{FF2B5EF4-FFF2-40B4-BE49-F238E27FC236}">
                <a16:creationId xmlns:a16="http://schemas.microsoft.com/office/drawing/2014/main" id="{F74731F9-D33D-7BE9-71C5-457EBA39241B}"/>
              </a:ext>
            </a:extLst>
          </p:cNvPr>
          <p:cNvSpPr txBox="1"/>
          <p:nvPr/>
        </p:nvSpPr>
        <p:spPr>
          <a:xfrm>
            <a:off x="762000" y="2689421"/>
            <a:ext cx="5217459" cy="461665"/>
          </a:xfrm>
          <a:prstGeom prst="rect">
            <a:avLst/>
          </a:prstGeom>
          <a:noFill/>
        </p:spPr>
        <p:txBody>
          <a:bodyPr wrap="square" rtlCol="0">
            <a:spAutoFit/>
          </a:bodyPr>
          <a:lstStyle/>
          <a:p>
            <a:r>
              <a:rPr lang="en-US" sz="2400" dirty="0"/>
              <a:t>PM Particulate Matter</a:t>
            </a:r>
            <a:endParaRPr lang="en-CA" sz="2400" dirty="0"/>
          </a:p>
        </p:txBody>
      </p:sp>
      <p:sp>
        <p:nvSpPr>
          <p:cNvPr id="8" name="TextBox 7">
            <a:extLst>
              <a:ext uri="{FF2B5EF4-FFF2-40B4-BE49-F238E27FC236}">
                <a16:creationId xmlns:a16="http://schemas.microsoft.com/office/drawing/2014/main" id="{A55AE27C-B949-7C45-0A97-AC94EEE668C5}"/>
              </a:ext>
            </a:extLst>
          </p:cNvPr>
          <p:cNvSpPr txBox="1"/>
          <p:nvPr/>
        </p:nvSpPr>
        <p:spPr>
          <a:xfrm>
            <a:off x="762000" y="3429000"/>
            <a:ext cx="10210800" cy="1631216"/>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Particulate Matter isn’t a single pollutant but is a mixture of many chemical species of varies sizes.</a:t>
            </a:r>
          </a:p>
          <a:p>
            <a:pPr marL="285750" indent="-28575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PM2.5: Is derived from burning different materials such as gasoline, oil, and wood.</a:t>
            </a:r>
          </a:p>
          <a:p>
            <a:pPr marL="285750" indent="-28575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PM10: Is derived from the same materials as PM2.5 but also includes larger particles such dust from construction, landfills and several other sources.</a:t>
            </a:r>
            <a:endParaRPr lang="en-CA"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54146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6BB91-2C3C-BC9C-867E-E3056E2CEF48}"/>
              </a:ext>
            </a:extLst>
          </p:cNvPr>
          <p:cNvSpPr>
            <a:spLocks noGrp="1"/>
          </p:cNvSpPr>
          <p:nvPr>
            <p:ph type="title"/>
          </p:nvPr>
        </p:nvSpPr>
        <p:spPr>
          <a:xfrm>
            <a:off x="845238" y="2458550"/>
            <a:ext cx="3078749" cy="970450"/>
          </a:xfrm>
        </p:spPr>
        <p:txBody>
          <a:bodyPr anchor="b">
            <a:normAutofit/>
          </a:bodyPr>
          <a:lstStyle/>
          <a:p>
            <a:pPr algn="l"/>
            <a:r>
              <a:rPr lang="en-US" sz="2800" dirty="0">
                <a:ln>
                  <a:solidFill>
                    <a:srgbClr val="404040">
                      <a:alpha val="10000"/>
                    </a:srgbClr>
                  </a:solidFill>
                </a:ln>
                <a:solidFill>
                  <a:srgbClr val="DADADA"/>
                </a:solidFill>
              </a:rPr>
              <a:t>Highest Particulate Matter per county</a:t>
            </a:r>
            <a:endParaRPr lang="en-CA" sz="2800" dirty="0">
              <a:ln>
                <a:solidFill>
                  <a:srgbClr val="404040">
                    <a:alpha val="10000"/>
                  </a:srgbClr>
                </a:solidFill>
              </a:ln>
              <a:solidFill>
                <a:srgbClr val="DADADA"/>
              </a:solidFill>
            </a:endParaRPr>
          </a:p>
        </p:txBody>
      </p:sp>
      <p:pic>
        <p:nvPicPr>
          <p:cNvPr id="5" name="Content Placeholder 4" descr="A screenshot of a graph&#10;&#10;Description automatically generated">
            <a:extLst>
              <a:ext uri="{FF2B5EF4-FFF2-40B4-BE49-F238E27FC236}">
                <a16:creationId xmlns:a16="http://schemas.microsoft.com/office/drawing/2014/main" id="{58FADA7B-CD7F-A3AA-3833-45F8E1744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224" y="0"/>
            <a:ext cx="7422776" cy="6858000"/>
          </a:xfrm>
          <a:prstGeom prst="rect">
            <a:avLst/>
          </a:prstGeom>
        </p:spPr>
      </p:pic>
    </p:spTree>
    <p:extLst>
      <p:ext uri="{BB962C8B-B14F-4D97-AF65-F5344CB8AC3E}">
        <p14:creationId xmlns:p14="http://schemas.microsoft.com/office/powerpoint/2010/main" val="142645143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8E4F-57EF-1700-0753-1150ABFF4DEE}"/>
              </a:ext>
            </a:extLst>
          </p:cNvPr>
          <p:cNvSpPr>
            <a:spLocks noGrp="1"/>
          </p:cNvSpPr>
          <p:nvPr>
            <p:ph type="title"/>
          </p:nvPr>
        </p:nvSpPr>
        <p:spPr/>
        <p:txBody>
          <a:bodyPr>
            <a:normAutofit fontScale="90000"/>
          </a:bodyPr>
          <a:lstStyle/>
          <a:p>
            <a:r>
              <a:rPr lang="fr-FR" sz="3200" b="0" dirty="0">
                <a:effectLst/>
                <a:latin typeface="Consolas" panose="020B0609020204030204" pitchFamily="49" charset="0"/>
              </a:rPr>
              <a:t>Pollution -20%, </a:t>
            </a:r>
            <a:r>
              <a:rPr lang="en-CA" sz="3200" dirty="0">
                <a:effectLst/>
                <a:latin typeface="Consolas" panose="020B0609020204030204" pitchFamily="49" charset="0"/>
              </a:rPr>
              <a:t>Sociodemographic</a:t>
            </a:r>
            <a:r>
              <a:rPr lang="fr-FR" sz="3200" b="0" dirty="0">
                <a:effectLst/>
                <a:latin typeface="Consolas" panose="020B0609020204030204" pitchFamily="49" charset="0"/>
              </a:rPr>
              <a:t> EQI +30%</a:t>
            </a:r>
            <a:br>
              <a:rPr lang="fr-FR" b="0" dirty="0">
                <a:solidFill>
                  <a:srgbClr val="C5C8C6"/>
                </a:solidFill>
                <a:effectLst/>
                <a:latin typeface="Consolas" panose="020B0609020204030204" pitchFamily="49" charset="0"/>
              </a:rPr>
            </a:br>
            <a:endParaRPr lang="en-CA" dirty="0"/>
          </a:p>
        </p:txBody>
      </p:sp>
      <p:pic>
        <p:nvPicPr>
          <p:cNvPr id="5" name="Content Placeholder 4" descr="A graph with blue and orange dots&#10;&#10;Description automatically generated">
            <a:extLst>
              <a:ext uri="{FF2B5EF4-FFF2-40B4-BE49-F238E27FC236}">
                <a16:creationId xmlns:a16="http://schemas.microsoft.com/office/drawing/2014/main" id="{6E994430-E16A-80BC-446E-EC2DED4C9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6" name="TextBox 5">
            <a:extLst>
              <a:ext uri="{FF2B5EF4-FFF2-40B4-BE49-F238E27FC236}">
                <a16:creationId xmlns:a16="http://schemas.microsoft.com/office/drawing/2014/main" id="{2B8934D7-395D-4906-BF20-BF60B2B34C84}"/>
              </a:ext>
            </a:extLst>
          </p:cNvPr>
          <p:cNvSpPr txBox="1"/>
          <p:nvPr/>
        </p:nvSpPr>
        <p:spPr>
          <a:xfrm>
            <a:off x="842682" y="3127693"/>
            <a:ext cx="3729111" cy="1477328"/>
          </a:xfrm>
          <a:prstGeom prst="rect">
            <a:avLst/>
          </a:prstGeom>
          <a:noFill/>
        </p:spPr>
        <p:txBody>
          <a:bodyPr wrap="square" rtlCol="0">
            <a:spAutoFit/>
          </a:bodyPr>
          <a:lstStyle/>
          <a:p>
            <a:r>
              <a:rPr lang="en-US" dirty="0"/>
              <a:t>In this graph we can see a slight reduction in lung cancer severity by simple improving the living standards by 30% and lowering emissions by 20%. </a:t>
            </a:r>
            <a:endParaRPr lang="en-CA" dirty="0"/>
          </a:p>
        </p:txBody>
      </p:sp>
    </p:spTree>
    <p:extLst>
      <p:ext uri="{BB962C8B-B14F-4D97-AF65-F5344CB8AC3E}">
        <p14:creationId xmlns:p14="http://schemas.microsoft.com/office/powerpoint/2010/main" val="218309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9EFF-A23C-E7AB-74BA-137176F60DF9}"/>
              </a:ext>
            </a:extLst>
          </p:cNvPr>
          <p:cNvSpPr>
            <a:spLocks noGrp="1"/>
          </p:cNvSpPr>
          <p:nvPr>
            <p:ph type="title"/>
          </p:nvPr>
        </p:nvSpPr>
        <p:spPr/>
        <p:txBody>
          <a:bodyPr>
            <a:normAutofit fontScale="90000"/>
          </a:bodyPr>
          <a:lstStyle/>
          <a:p>
            <a:r>
              <a:rPr lang="en-US" sz="3600" b="0" dirty="0">
                <a:effectLst/>
                <a:latin typeface="Consolas" panose="020B0609020204030204" pitchFamily="49" charset="0"/>
              </a:rPr>
              <a:t>Reducing all air pollutants by 50%</a:t>
            </a:r>
            <a:br>
              <a:rPr lang="en-US" b="0" dirty="0">
                <a:solidFill>
                  <a:srgbClr val="C5C8C6"/>
                </a:solidFill>
                <a:effectLst/>
                <a:latin typeface="Consolas" panose="020B0609020204030204" pitchFamily="49" charset="0"/>
              </a:rPr>
            </a:br>
            <a:endParaRPr lang="en-CA" dirty="0"/>
          </a:p>
        </p:txBody>
      </p:sp>
      <p:pic>
        <p:nvPicPr>
          <p:cNvPr id="7" name="Content Placeholder 6" descr="A graph with blue and orange dots&#10;&#10;Description automatically generated">
            <a:extLst>
              <a:ext uri="{FF2B5EF4-FFF2-40B4-BE49-F238E27FC236}">
                <a16:creationId xmlns:a16="http://schemas.microsoft.com/office/drawing/2014/main" id="{2F6AD769-BE35-94CE-D649-8C55A8FEB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311" y="1690688"/>
            <a:ext cx="6786489" cy="4351338"/>
          </a:xfrm>
        </p:spPr>
      </p:pic>
      <p:sp>
        <p:nvSpPr>
          <p:cNvPr id="8" name="TextBox 7">
            <a:extLst>
              <a:ext uri="{FF2B5EF4-FFF2-40B4-BE49-F238E27FC236}">
                <a16:creationId xmlns:a16="http://schemas.microsoft.com/office/drawing/2014/main" id="{846E87C4-94A5-0937-9DBD-10921DF80186}"/>
              </a:ext>
            </a:extLst>
          </p:cNvPr>
          <p:cNvSpPr txBox="1"/>
          <p:nvPr/>
        </p:nvSpPr>
        <p:spPr>
          <a:xfrm>
            <a:off x="913795" y="3404692"/>
            <a:ext cx="3729111" cy="923330"/>
          </a:xfrm>
          <a:prstGeom prst="rect">
            <a:avLst/>
          </a:prstGeom>
          <a:noFill/>
        </p:spPr>
        <p:txBody>
          <a:bodyPr wrap="square" rtlCol="0">
            <a:spAutoFit/>
          </a:bodyPr>
          <a:lstStyle/>
          <a:p>
            <a:r>
              <a:rPr lang="en-US" dirty="0"/>
              <a:t>In this graph it show a huge reduction in lung cancer severity by reducing air pollution by 50%</a:t>
            </a:r>
            <a:endParaRPr lang="en-CA" dirty="0"/>
          </a:p>
        </p:txBody>
      </p:sp>
    </p:spTree>
    <p:extLst>
      <p:ext uri="{BB962C8B-B14F-4D97-AF65-F5344CB8AC3E}">
        <p14:creationId xmlns:p14="http://schemas.microsoft.com/office/powerpoint/2010/main" val="1245803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3728</TotalTime>
  <Words>529</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Calisto MT</vt:lpstr>
      <vt:lpstr>Consolas</vt:lpstr>
      <vt:lpstr>Source Sans Pro Web</vt:lpstr>
      <vt:lpstr>Wingdings 2</vt:lpstr>
      <vt:lpstr>Slate</vt:lpstr>
      <vt:lpstr>Project 4 The correlation between lung cancer and air pollution</vt:lpstr>
      <vt:lpstr>In this presentation we’ll be looking at what the environmental causes that could lead to lung cancer.</vt:lpstr>
      <vt:lpstr>Air Pollutants</vt:lpstr>
      <vt:lpstr>Most impactful pollutants</vt:lpstr>
      <vt:lpstr>Counties with highest amount of lung cancer patients versus counties with the highest air pollution</vt:lpstr>
      <vt:lpstr>PowerPoint Presentation</vt:lpstr>
      <vt:lpstr>Highest Particulate Matter per county</vt:lpstr>
      <vt:lpstr>Pollution -20%, Sociodemographic EQI +30% </vt:lpstr>
      <vt:lpstr>Reducing all air pollutants by 50% </vt:lpstr>
      <vt:lpstr>Sociodemographic EQI and Air EQI improved by 20% </vt:lpstr>
      <vt:lpstr>Water EQI and Air EQI improved by 50% </vt:lpstr>
      <vt:lpstr>A comparison between all graphs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Jones</dc:creator>
  <cp:lastModifiedBy>Travis Jones</cp:lastModifiedBy>
  <cp:revision>4</cp:revision>
  <dcterms:created xsi:type="dcterms:W3CDTF">2024-10-18T00:41:28Z</dcterms:created>
  <dcterms:modified xsi:type="dcterms:W3CDTF">2024-10-22T01:16:38Z</dcterms:modified>
</cp:coreProperties>
</file>