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68" r:id="rId2"/>
    <p:sldId id="258" r:id="rId3"/>
    <p:sldId id="257" r:id="rId4"/>
    <p:sldId id="267" r:id="rId5"/>
    <p:sldId id="270" r:id="rId6"/>
    <p:sldId id="272" r:id="rId7"/>
    <p:sldId id="273" r:id="rId8"/>
    <p:sldId id="274" r:id="rId9"/>
    <p:sldId id="275" r:id="rId10"/>
    <p:sldId id="276" r:id="rId11"/>
    <p:sldId id="263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6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486-6E8E-4945-9B57-F57C0381D850}" type="datetimeFigureOut">
              <a:rPr lang="zh-CN" altLang="en-US" smtClean="0"/>
              <a:t>2015/8/13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5DBD-A83C-482F-9793-7678034740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486-6E8E-4945-9B57-F57C0381D850}" type="datetimeFigureOut">
              <a:rPr lang="zh-CN" altLang="en-US" smtClean="0"/>
              <a:t>2015/8/13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5DBD-A83C-482F-9793-7678034740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486-6E8E-4945-9B57-F57C0381D850}" type="datetimeFigureOut">
              <a:rPr lang="zh-CN" altLang="en-US" smtClean="0"/>
              <a:t>2015/8/13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5DBD-A83C-482F-9793-7678034740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486-6E8E-4945-9B57-F57C0381D850}" type="datetimeFigureOut">
              <a:rPr lang="zh-CN" altLang="en-US" smtClean="0"/>
              <a:t>2015/8/13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5DBD-A83C-482F-9793-7678034740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486-6E8E-4945-9B57-F57C0381D850}" type="datetimeFigureOut">
              <a:rPr lang="zh-CN" altLang="en-US" smtClean="0"/>
              <a:t>2015/8/13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5DBD-A83C-482F-9793-7678034740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486-6E8E-4945-9B57-F57C0381D850}" type="datetimeFigureOut">
              <a:rPr lang="zh-CN" altLang="en-US" smtClean="0"/>
              <a:t>2015/8/13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5DBD-A83C-482F-9793-7678034740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486-6E8E-4945-9B57-F57C0381D850}" type="datetimeFigureOut">
              <a:rPr lang="zh-CN" altLang="en-US" smtClean="0"/>
              <a:t>2015/8/13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5DBD-A83C-482F-9793-7678034740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486-6E8E-4945-9B57-F57C0381D850}" type="datetimeFigureOut">
              <a:rPr lang="zh-CN" altLang="en-US" smtClean="0"/>
              <a:t>2015/8/13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CB5DBD-A83C-482F-9793-7678034740A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486-6E8E-4945-9B57-F57C0381D850}" type="datetimeFigureOut">
              <a:rPr lang="zh-CN" altLang="en-US" smtClean="0"/>
              <a:t>2015/8/13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5DBD-A83C-482F-9793-7678034740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486-6E8E-4945-9B57-F57C0381D850}" type="datetimeFigureOut">
              <a:rPr lang="zh-CN" altLang="en-US" smtClean="0"/>
              <a:t>2015/8/13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5CB5DBD-A83C-482F-9793-7678034740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1413486-6E8E-4945-9B57-F57C0381D850}" type="datetimeFigureOut">
              <a:rPr lang="zh-CN" altLang="en-US" smtClean="0"/>
              <a:t>2015/8/13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5DBD-A83C-482F-9793-7678034740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1413486-6E8E-4945-9B57-F57C0381D850}" type="datetimeFigureOut">
              <a:rPr lang="zh-CN" altLang="en-US" smtClean="0"/>
              <a:t>2015/8/13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5CB5DBD-A83C-482F-9793-7678034740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f.m.qss.test.so.com/brokenglass/index.html" TargetMode="External"/><Relationship Id="rId2" Type="http://schemas.openxmlformats.org/officeDocument/2006/relationships/hyperlink" Target="http://wf.m.qss.test.so.com/brokenglass/phone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osou.com/s?psid=bb6e8888f718d67acb7ff06dd0b381c1&amp;q=%E8%B7%A8%E5%B1%8F&amp;src=srp&amp;fr=home_so.com" TargetMode="External"/><Relationship Id="rId2" Type="http://schemas.openxmlformats.org/officeDocument/2006/relationships/hyperlink" Target="https://www.haosou.com/s?ie=utf-8&amp;shb=1&amp;src=home_so.com&amp;q=%E7%A2%8E%E5%B1%8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f.m.qss.test.so.com/brokenglass/step1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f.m.qss.test.so.com/brokenglass/step2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f.m.qss.test.so.com/brokenglass/step3a.html" TargetMode="External"/><Relationship Id="rId2" Type="http://schemas.openxmlformats.org/officeDocument/2006/relationships/hyperlink" Target="http://wf.m.qss.test.so.com/brokenglass/step3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f.m.qss.test.so.com/brokenglass/step4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f.m.qss.test.so.com/brokenglass/step5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“跨屏”彩蛋</a:t>
            </a:r>
            <a:r>
              <a:rPr lang="zh-CN" altLang="en-US" dirty="0" smtClean="0"/>
              <a:t>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玻璃碎裂效果实现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383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手机相关的逻辑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手机</a:t>
            </a:r>
            <a:r>
              <a:rPr lang="zh-CN" altLang="en-US" dirty="0"/>
              <a:t>预先存</a:t>
            </a:r>
            <a:r>
              <a:rPr lang="zh-CN" altLang="en-US" dirty="0" smtClean="0"/>
              <a:t>好</a:t>
            </a:r>
            <a:r>
              <a:rPr lang="en-US" altLang="zh-CN" dirty="0" smtClean="0"/>
              <a:t>12</a:t>
            </a:r>
            <a:r>
              <a:rPr lang="zh-CN" altLang="en-US" dirty="0" smtClean="0"/>
              <a:t>个翻转角度的图片，用一个动画脚本执行逐帧绘制，另一个动画脚本执行缩放动画。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wf.m.qss.test.so.com/brokenglass/phone.html</a:t>
            </a:r>
            <a:endParaRPr lang="en-US" altLang="zh-CN" dirty="0" smtClean="0"/>
          </a:p>
          <a:p>
            <a:r>
              <a:rPr lang="zh-CN" altLang="en-US" dirty="0" smtClean="0"/>
              <a:t>碎片按由内至外的顺序排列，手机最初插入到动画最上层，在适合的时机交换深度，以便让碎片能飞入手机屏幕中而不是手机背后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手机</a:t>
            </a:r>
            <a:r>
              <a:rPr lang="zh-CN" altLang="en-US" dirty="0" smtClean="0"/>
              <a:t>屏幕结束画面是另一个组件，绘制时直接调用手机的坐标和</a:t>
            </a:r>
            <a:r>
              <a:rPr lang="en-US" altLang="zh-CN" dirty="0" smtClean="0"/>
              <a:t>scale</a:t>
            </a:r>
            <a:r>
              <a:rPr lang="zh-CN" altLang="en-US" dirty="0" smtClean="0"/>
              <a:t>属性，以保持同步。同样使用了</a:t>
            </a:r>
            <a:r>
              <a:rPr lang="en-US" altLang="zh-CN" dirty="0" smtClean="0"/>
              <a:t>clip</a:t>
            </a:r>
            <a:r>
              <a:rPr lang="zh-CN" altLang="en-US" dirty="0" smtClean="0"/>
              <a:t>方法，来实现呼吸效果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://wf.m.qss.test.so.com/brokenglass/index.html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266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谢谢！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100" dirty="0" smtClean="0">
                <a:latin typeface="+mn-ea"/>
                <a:ea typeface="+mn-ea"/>
              </a:rPr>
              <a:t>反馈请扫描下面的二维码</a:t>
            </a:r>
            <a:endParaRPr lang="zh-CN" altLang="en-US" sz="3100" dirty="0">
              <a:latin typeface="+mn-ea"/>
              <a:ea typeface="+mn-ea"/>
            </a:endParaRPr>
          </a:p>
        </p:txBody>
      </p:sp>
      <p:pic>
        <p:nvPicPr>
          <p:cNvPr id="1026" name="Picture 2" descr="C:\Users\wangfeng-pd\Desktop\Feedb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3702894" cy="370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35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首先看一下最终效果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hlinkClick r:id="rId2"/>
              </a:rPr>
              <a:t>https://www.haosou.com/s?ie=utf-8&amp;shb=1&amp;src=home_so.com&amp;q=%</a:t>
            </a:r>
            <a:r>
              <a:rPr lang="en-US" altLang="zh-CN" dirty="0" smtClean="0">
                <a:hlinkClick r:id="rId2"/>
              </a:rPr>
              <a:t>E7%A2%8E%E5%B1%8F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https://www.haosou.com/s?psid=bb6e8888f718d67acb7ff06dd0b381c1&amp;q=%</a:t>
            </a:r>
            <a:r>
              <a:rPr lang="en-US" altLang="zh-CN" dirty="0" smtClean="0">
                <a:hlinkClick r:id="rId3"/>
              </a:rPr>
              <a:t>E8%B7%A8%E5%B1%8F&amp;src=srp&amp;fr=home_so.com</a:t>
            </a:r>
            <a:endParaRPr lang="en-US" altLang="zh-CN" dirty="0" smtClean="0"/>
          </a:p>
          <a:p>
            <a:r>
              <a:rPr lang="zh-CN" altLang="en-US" dirty="0" smtClean="0"/>
              <a:t>需求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852678" lvl="1" indent="-514350">
              <a:buFont typeface="+mj-lt"/>
              <a:buAutoNum type="arabicPeriod"/>
            </a:pPr>
            <a:r>
              <a:rPr lang="zh-CN" altLang="en-US" dirty="0" smtClean="0"/>
              <a:t>手机从屏幕外飞入，砸中屏幕；</a:t>
            </a:r>
            <a:endParaRPr lang="en-US" altLang="zh-CN" dirty="0" smtClean="0"/>
          </a:p>
          <a:p>
            <a:pPr marL="852678" lvl="1" indent="-514350">
              <a:buFont typeface="+mj-lt"/>
              <a:buAutoNum type="arabicPeriod"/>
            </a:pPr>
            <a:r>
              <a:rPr lang="en-US" altLang="zh-CN" dirty="0" smtClean="0"/>
              <a:t>PC</a:t>
            </a:r>
            <a:r>
              <a:rPr lang="zh-CN" altLang="en-US" dirty="0" smtClean="0"/>
              <a:t>搜索结果页碎裂成许多小块，飞入手机；</a:t>
            </a:r>
            <a:endParaRPr lang="en-US" altLang="zh-CN" dirty="0" smtClean="0"/>
          </a:p>
          <a:p>
            <a:pPr marL="852678" lvl="1" indent="-514350">
              <a:buFont typeface="+mj-lt"/>
              <a:buAutoNum type="arabicPeriod"/>
            </a:pPr>
            <a:r>
              <a:rPr lang="zh-CN" altLang="en-US" dirty="0" smtClean="0"/>
              <a:t>展示“点击进入</a:t>
            </a:r>
            <a:r>
              <a:rPr lang="zh-CN" altLang="en-US" dirty="0"/>
              <a:t>跨屏时代</a:t>
            </a:r>
            <a:r>
              <a:rPr lang="zh-CN" altLang="en-US" dirty="0" smtClean="0"/>
              <a:t>”，结束。</a:t>
            </a:r>
            <a:endParaRPr lang="en-US" altLang="zh-CN" dirty="0" smtClean="0"/>
          </a:p>
          <a:p>
            <a:pPr marL="852678" lvl="1" indent="-514350">
              <a:buFont typeface="+mj-lt"/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6111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方案和实现思路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方案从一开始就确定为</a:t>
            </a:r>
            <a:r>
              <a:rPr lang="en-US" altLang="zh-CN" sz="1800" dirty="0" smtClean="0"/>
              <a:t>Canvas</a:t>
            </a:r>
            <a:r>
              <a:rPr lang="zh-CN" altLang="en-US" sz="1800" dirty="0" smtClean="0"/>
              <a:t>实现，曾考虑针对不支持的浏览器做一个基于</a:t>
            </a:r>
            <a:r>
              <a:rPr lang="en-US" altLang="zh-CN" sz="1800" dirty="0" err="1" smtClean="0"/>
              <a:t>css</a:t>
            </a:r>
            <a:r>
              <a:rPr lang="en-US" altLang="zh-CN" sz="1800" dirty="0" smtClean="0"/>
              <a:t> clip</a:t>
            </a:r>
            <a:r>
              <a:rPr lang="zh-CN" altLang="en-US" sz="1800" dirty="0" smtClean="0"/>
              <a:t>的版本，时间关系没有完成。</a:t>
            </a:r>
            <a:endParaRPr lang="en-US" altLang="zh-CN" sz="1800" dirty="0" smtClean="0"/>
          </a:p>
          <a:p>
            <a:r>
              <a:rPr lang="zh-CN" altLang="en-US" sz="1800" dirty="0" smtClean="0"/>
              <a:t>实现思路：利用</a:t>
            </a:r>
            <a:r>
              <a:rPr lang="en-US" altLang="zh-CN" sz="1800" dirty="0" smtClean="0"/>
              <a:t>canvas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clip</a:t>
            </a:r>
            <a:r>
              <a:rPr lang="zh-CN" altLang="en-US" sz="1800" dirty="0" smtClean="0"/>
              <a:t>功能，将屏幕分割为多个</a:t>
            </a:r>
            <a:r>
              <a:rPr lang="zh-CN" altLang="en-US" sz="1800" dirty="0"/>
              <a:t>碎片</a:t>
            </a:r>
            <a:r>
              <a:rPr lang="zh-CN" altLang="en-US" sz="1800" dirty="0" smtClean="0"/>
              <a:t>，将同一个图片</a:t>
            </a:r>
            <a:r>
              <a:rPr lang="en-US" altLang="zh-CN" sz="1800" dirty="0" smtClean="0"/>
              <a:t>draw</a:t>
            </a:r>
            <a:r>
              <a:rPr lang="zh-CN" altLang="en-US" sz="1800" dirty="0" smtClean="0"/>
              <a:t>到不同的</a:t>
            </a:r>
            <a:r>
              <a:rPr lang="zh-CN" altLang="en-US" sz="1800" dirty="0"/>
              <a:t>碎片</a:t>
            </a:r>
            <a:r>
              <a:rPr lang="zh-CN" altLang="en-US" sz="1800" dirty="0" smtClean="0"/>
              <a:t>中，再对碎片进行动画处理。</a:t>
            </a:r>
            <a:endParaRPr lang="en-US" altLang="zh-CN" sz="1800" dirty="0" smtClean="0"/>
          </a:p>
          <a:p>
            <a:r>
              <a:rPr lang="zh-CN" altLang="en-US" sz="1800" dirty="0" smtClean="0"/>
              <a:t>单个碎片的渲染代码如下：</a:t>
            </a:r>
            <a:endParaRPr lang="en-US" altLang="zh-CN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71600" y="3140968"/>
            <a:ext cx="7056784" cy="353943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// </a:t>
            </a:r>
            <a:r>
              <a:rPr lang="zh-CN" alt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暂存画布状态</a:t>
            </a:r>
            <a:endParaRPr lang="en-US" altLang="zh-CN" sz="16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600" dirty="0" err="1" smtClean="0">
                <a:solidFill>
                  <a:srgbClr val="00B0F0"/>
                </a:solidFill>
              </a:rPr>
              <a:t>ctx</a:t>
            </a:r>
            <a:r>
              <a:rPr lang="en-US" altLang="zh-CN" sz="1600" dirty="0" err="1" smtClean="0"/>
              <a:t>.save</a:t>
            </a:r>
            <a:r>
              <a:rPr lang="en-US" altLang="zh-CN" sz="1600" dirty="0" smtClean="0"/>
              <a:t>();</a:t>
            </a:r>
          </a:p>
          <a:p>
            <a:r>
              <a:rPr lang="en-US" altLang="zh-CN" sz="1600" dirty="0" smtClean="0"/>
              <a:t>translate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scale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globalAlpha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etc…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// </a:t>
            </a:r>
            <a:r>
              <a:rPr lang="zh-CN" alt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进行路径绘制和</a:t>
            </a:r>
            <a:r>
              <a:rPr lang="zh-CN" altLang="en-US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裁剪</a:t>
            </a:r>
            <a:r>
              <a:rPr lang="en-US" altLang="zh-CN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lang="en-US" altLang="zh-CN" sz="1600" dirty="0" err="1" smtClean="0">
                <a:solidFill>
                  <a:srgbClr val="00B0F0"/>
                </a:solidFill>
              </a:rPr>
              <a:t>ctx</a:t>
            </a:r>
            <a:r>
              <a:rPr lang="en-US" altLang="zh-CN" sz="1600" dirty="0" err="1" smtClean="0"/>
              <a:t>.beginPath</a:t>
            </a:r>
            <a:r>
              <a:rPr lang="en-US" altLang="zh-CN" sz="1600" dirty="0"/>
              <a:t>();</a:t>
            </a:r>
            <a:br>
              <a:rPr lang="en-US" altLang="zh-CN" sz="1600" dirty="0"/>
            </a:br>
            <a:r>
              <a:rPr lang="en-US" altLang="zh-CN" sz="1600" dirty="0" err="1" smtClean="0">
                <a:solidFill>
                  <a:srgbClr val="00B0F0"/>
                </a:solidFill>
              </a:rPr>
              <a:t>ctx</a:t>
            </a:r>
            <a:r>
              <a:rPr lang="en-US" altLang="zh-CN" sz="1600" dirty="0" err="1" smtClean="0"/>
              <a:t>.stroke</a:t>
            </a:r>
            <a:r>
              <a:rPr lang="en-US" altLang="zh-CN" sz="1600" dirty="0"/>
              <a:t>();</a:t>
            </a:r>
            <a:br>
              <a:rPr lang="en-US" altLang="zh-CN" sz="1600" dirty="0"/>
            </a:br>
            <a:r>
              <a:rPr lang="en-US" altLang="zh-CN" sz="1600" dirty="0" err="1" smtClean="0">
                <a:solidFill>
                  <a:srgbClr val="00B0F0"/>
                </a:solidFill>
              </a:rPr>
              <a:t>ctx</a:t>
            </a:r>
            <a:r>
              <a:rPr lang="en-US" altLang="zh-CN" sz="1600" dirty="0" err="1" smtClean="0"/>
              <a:t>.clip</a:t>
            </a:r>
            <a:r>
              <a:rPr lang="en-US" altLang="zh-CN" sz="1600" dirty="0" smtClean="0"/>
              <a:t>();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// </a:t>
            </a:r>
            <a:r>
              <a:rPr lang="zh-CN" alt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绘制图片</a:t>
            </a:r>
            <a:r>
              <a:rPr lang="en-US" altLang="zh-CN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lang="en-US" altLang="zh-CN" sz="1600" dirty="0" err="1" smtClean="0">
                <a:solidFill>
                  <a:srgbClr val="00B0F0"/>
                </a:solidFill>
              </a:rPr>
              <a:t>ctx</a:t>
            </a:r>
            <a:r>
              <a:rPr lang="en-US" altLang="zh-CN" sz="1600" dirty="0" err="1" smtClean="0"/>
              <a:t>.drawImage</a:t>
            </a:r>
            <a:r>
              <a:rPr lang="en-US" altLang="zh-CN" sz="1600" dirty="0" smtClean="0"/>
              <a:t>();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// </a:t>
            </a:r>
            <a:r>
              <a:rPr lang="zh-CN" alt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恢复暂存的画布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 err="1" smtClean="0">
                <a:solidFill>
                  <a:srgbClr val="00B0F0"/>
                </a:solidFill>
              </a:rPr>
              <a:t>ctx</a:t>
            </a:r>
            <a:r>
              <a:rPr lang="en-US" altLang="zh-CN" sz="1600" dirty="0" err="1" smtClean="0"/>
              <a:t>.restore</a:t>
            </a:r>
            <a:r>
              <a:rPr lang="en-US" altLang="zh-CN" sz="16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5741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依赖的类库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SimpleAnime.js</a:t>
            </a:r>
            <a:r>
              <a:rPr lang="zh-CN" altLang="en-US" dirty="0" smtClean="0"/>
              <a:t>，用于逐帧渲染和全部动画效果的实现</a:t>
            </a:r>
            <a:endParaRPr lang="en-US" altLang="zh-CN" dirty="0" smtClean="0"/>
          </a:p>
          <a:p>
            <a:r>
              <a:rPr lang="en-US" altLang="zh-CN" dirty="0" smtClean="0"/>
              <a:t>CanvasRender.js</a:t>
            </a:r>
            <a:r>
              <a:rPr lang="zh-CN" altLang="en-US" dirty="0" smtClean="0"/>
              <a:t>，上次分享的渲染网页的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库，将其中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渲染部分移除的简略版本</a:t>
            </a:r>
            <a:endParaRPr lang="en-US" altLang="zh-CN" dirty="0" smtClean="0"/>
          </a:p>
          <a:p>
            <a:r>
              <a:rPr lang="en-US" altLang="zh-CN" dirty="0" smtClean="0"/>
              <a:t>Html2canvas</a:t>
            </a:r>
            <a:r>
              <a:rPr lang="zh-CN" altLang="en-US" dirty="0" smtClean="0"/>
              <a:t>，开源的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截屏类库，用于搜索结果页实时截屏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461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分解实现过程（一）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定义经度和纬度</a:t>
            </a:r>
            <a:endParaRPr lang="en-US" altLang="zh-CN" dirty="0" smtClean="0"/>
          </a:p>
          <a:p>
            <a:r>
              <a:rPr lang="zh-CN" altLang="en-US" dirty="0" smtClean="0"/>
              <a:t>根据经度创建基于原点的放射线</a:t>
            </a:r>
            <a:endParaRPr lang="en-US" altLang="zh-CN" dirty="0" smtClean="0"/>
          </a:p>
          <a:p>
            <a:r>
              <a:rPr lang="zh-CN" altLang="en-US" dirty="0" smtClean="0"/>
              <a:t>简单起见，放射线没有计算与屏幕的交点，直接取屏幕宽高的最大值作为半径</a:t>
            </a:r>
            <a:endParaRPr lang="en-US" altLang="zh-CN" dirty="0" smtClean="0"/>
          </a:p>
          <a:p>
            <a:r>
              <a:rPr lang="zh-CN" altLang="en-US" dirty="0" smtClean="0"/>
              <a:t>根据纬度在放射线上创建节点</a:t>
            </a:r>
            <a:endParaRPr lang="en-US" altLang="zh-CN" dirty="0" smtClean="0"/>
          </a:p>
          <a:p>
            <a:r>
              <a:rPr lang="zh-CN" altLang="en-US" dirty="0"/>
              <a:t>看</a:t>
            </a:r>
            <a:r>
              <a:rPr lang="zh-CN" altLang="en-US" dirty="0" smtClean="0"/>
              <a:t>一下示例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wf.m.qss.test.so.com/brokenglass/step1.html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4625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分解实现过程（二）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为每条经度线添加随机偏移角度</a:t>
            </a:r>
            <a:endParaRPr lang="en-US" altLang="zh-CN" dirty="0" smtClean="0"/>
          </a:p>
          <a:p>
            <a:r>
              <a:rPr lang="zh-CN" altLang="en-US" dirty="0" smtClean="0"/>
              <a:t>每个节点在经度线角度上再次添加随机偏移角度</a:t>
            </a:r>
            <a:endParaRPr lang="en-US" altLang="zh-CN" dirty="0" smtClean="0"/>
          </a:p>
          <a:p>
            <a:r>
              <a:rPr lang="zh-CN" altLang="en-US" dirty="0" smtClean="0"/>
              <a:t>节点半径改用等比排列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400" dirty="0" smtClean="0">
                <a:solidFill>
                  <a:schemeClr val="tx1">
                    <a:lumMod val="65000"/>
                  </a:schemeClr>
                </a:solidFill>
              </a:rPr>
              <a:t>例如比例为</a:t>
            </a:r>
            <a:r>
              <a:rPr lang="en-US" altLang="zh-CN" sz="2400" dirty="0" smtClean="0">
                <a:solidFill>
                  <a:schemeClr val="tx1">
                    <a:lumMod val="65000"/>
                  </a:schemeClr>
                </a:solidFill>
              </a:rPr>
              <a:t>0.6</a:t>
            </a:r>
            <a:r>
              <a:rPr lang="zh-CN" altLang="en-US" sz="2400" dirty="0" smtClean="0">
                <a:solidFill>
                  <a:schemeClr val="tx1">
                    <a:lumMod val="65000"/>
                  </a:schemeClr>
                </a:solidFill>
              </a:rPr>
              <a:t>，总共</a:t>
            </a:r>
            <a:r>
              <a:rPr lang="en-US" altLang="zh-CN" sz="2400" dirty="0" smtClean="0">
                <a:solidFill>
                  <a:schemeClr val="tx1">
                    <a:lumMod val="65000"/>
                  </a:schemeClr>
                </a:solidFill>
              </a:rPr>
              <a:t>10</a:t>
            </a:r>
            <a:r>
              <a:rPr lang="zh-CN" altLang="en-US" sz="2400" dirty="0" smtClean="0">
                <a:solidFill>
                  <a:schemeClr val="tx1">
                    <a:lumMod val="65000"/>
                  </a:schemeClr>
                </a:solidFill>
              </a:rPr>
              <a:t>个节点，则节点</a:t>
            </a:r>
            <a:r>
              <a:rPr lang="en-US" altLang="zh-CN" sz="2400" dirty="0" smtClean="0">
                <a:solidFill>
                  <a:schemeClr val="tx1">
                    <a:lumMod val="65000"/>
                  </a:schemeClr>
                </a:solidFill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65000"/>
                  </a:schemeClr>
                </a:solidFill>
              </a:rPr>
              <a:t>半径为</a:t>
            </a:r>
            <a:r>
              <a:rPr lang="en-US" altLang="zh-CN" sz="2400" dirty="0" err="1" smtClean="0">
                <a:solidFill>
                  <a:schemeClr val="tx1">
                    <a:lumMod val="65000"/>
                  </a:schemeClr>
                </a:solidFill>
              </a:rPr>
              <a:t>rmax</a:t>
            </a:r>
            <a:r>
              <a:rPr lang="en-US" altLang="zh-CN" sz="2400" dirty="0" smtClean="0">
                <a:solidFill>
                  <a:schemeClr val="tx1">
                    <a:lumMod val="65000"/>
                  </a:schemeClr>
                </a:solidFill>
              </a:rPr>
              <a:t> * 0.6^10</a:t>
            </a:r>
            <a:r>
              <a:rPr lang="zh-CN" altLang="en-US" sz="2400" dirty="0" smtClean="0">
                <a:solidFill>
                  <a:schemeClr val="tx1">
                    <a:lumMod val="65000"/>
                  </a:schemeClr>
                </a:solidFill>
              </a:rPr>
              <a:t>，节点</a:t>
            </a:r>
            <a:r>
              <a:rPr lang="en-US" altLang="zh-CN" sz="2400" dirty="0" smtClean="0">
                <a:solidFill>
                  <a:schemeClr val="tx1">
                    <a:lumMod val="65000"/>
                  </a:schemeClr>
                </a:solidFill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65000"/>
                  </a:schemeClr>
                </a:solidFill>
              </a:rPr>
              <a:t>半径为</a:t>
            </a:r>
            <a:r>
              <a:rPr lang="en-US" altLang="zh-CN" sz="2400" dirty="0" err="1" smtClean="0">
                <a:solidFill>
                  <a:schemeClr val="tx1">
                    <a:lumMod val="65000"/>
                  </a:schemeClr>
                </a:solidFill>
              </a:rPr>
              <a:t>rmax</a:t>
            </a:r>
            <a:r>
              <a:rPr lang="en-US" altLang="zh-CN" sz="2400" dirty="0" smtClean="0">
                <a:solidFill>
                  <a:schemeClr val="tx1">
                    <a:lumMod val="65000"/>
                  </a:schemeClr>
                </a:solidFill>
              </a:rPr>
              <a:t> * 0.6^9</a:t>
            </a:r>
            <a:r>
              <a:rPr lang="zh-CN" altLang="en-US" sz="2400" dirty="0" smtClean="0">
                <a:solidFill>
                  <a:schemeClr val="tx1">
                    <a:lumMod val="65000"/>
                  </a:schemeClr>
                </a:solidFill>
              </a:rPr>
              <a:t>，依次类推</a:t>
            </a:r>
            <a:endParaRPr lang="en-US" altLang="zh-CN" sz="2400" dirty="0" smtClean="0">
              <a:solidFill>
                <a:schemeClr val="tx1">
                  <a:lumMod val="65000"/>
                </a:schemeClr>
              </a:solidFill>
            </a:endParaRPr>
          </a:p>
          <a:p>
            <a:r>
              <a:rPr lang="zh-CN" altLang="en-US" dirty="0" smtClean="0"/>
              <a:t>为每个节点半径添加随机偏移量</a:t>
            </a:r>
            <a:endParaRPr lang="en-US" altLang="zh-CN" dirty="0" smtClean="0"/>
          </a:p>
          <a:p>
            <a:r>
              <a:rPr lang="zh-CN" altLang="en-US" dirty="0" smtClean="0"/>
              <a:t>看一下示例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wf.m.qss.test.so.com/brokenglass/step2.html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3638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分解实现过程（三）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将所有节点按纬度线进行存储</a:t>
            </a:r>
            <a:endParaRPr lang="en-US" altLang="zh-CN" dirty="0" smtClean="0"/>
          </a:p>
          <a:p>
            <a:r>
              <a:rPr lang="zh-CN" altLang="en-US" dirty="0" smtClean="0"/>
              <a:t>最内圈的纬度线，将相邻和原点连接起来，形成多个三角形。</a:t>
            </a:r>
            <a:endParaRPr lang="en-US" altLang="zh-CN" dirty="0" smtClean="0"/>
          </a:p>
          <a:p>
            <a:r>
              <a:rPr lang="zh-CN" altLang="en-US" dirty="0" smtClean="0"/>
              <a:t>其它纬度线和较低一级的纬度线相连，此时形成的是四边形，用对角线将四边形分隔为两个三角形</a:t>
            </a:r>
            <a:endParaRPr lang="en-US" altLang="zh-CN" dirty="0" smtClean="0"/>
          </a:p>
          <a:p>
            <a:r>
              <a:rPr lang="zh-CN" altLang="en-US" dirty="0"/>
              <a:t>看</a:t>
            </a:r>
            <a:r>
              <a:rPr lang="zh-CN" altLang="en-US" dirty="0" smtClean="0"/>
              <a:t>一下示例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wf.m.qss.test.so.com/brokenglass/step3.html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因为对角线朝着一个角度会产生明显的螺旋状，所以每隔</a:t>
            </a:r>
            <a:r>
              <a:rPr lang="zh-CN" altLang="en-US" smtClean="0"/>
              <a:t>一级经度和纬度，</a:t>
            </a:r>
            <a:r>
              <a:rPr lang="zh-CN" altLang="en-US" dirty="0" smtClean="0"/>
              <a:t>对角线翻转</a:t>
            </a:r>
            <a:r>
              <a:rPr lang="zh-CN" altLang="en-US" smtClean="0"/>
              <a:t>一次</a:t>
            </a:r>
            <a:endParaRPr lang="en-US" altLang="zh-CN" dirty="0" smtClean="0"/>
          </a:p>
          <a:p>
            <a:r>
              <a:rPr lang="zh-CN" altLang="en-US" dirty="0" smtClean="0"/>
              <a:t>看一下示例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wf.m.qss.test.so.com/brokenglass/step3a.html</a:t>
            </a:r>
            <a:endParaRPr lang="en-US" altLang="zh-CN" dirty="0" smtClean="0"/>
          </a:p>
          <a:p>
            <a:r>
              <a:rPr lang="zh-CN" altLang="en-US" dirty="0"/>
              <a:t>到这一</a:t>
            </a:r>
            <a:r>
              <a:rPr lang="zh-CN" altLang="en-US" dirty="0" smtClean="0"/>
              <a:t>步，玻璃的切割就完成了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5095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分解实现过程（四）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预渲染一个整屏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（最初方案是预先截图并在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中拼接，后来改为借助</a:t>
            </a:r>
            <a:r>
              <a:rPr lang="en-US" altLang="zh-CN" dirty="0" smtClean="0"/>
              <a:t>html2canvas</a:t>
            </a:r>
            <a:r>
              <a:rPr lang="zh-CN" altLang="en-US" dirty="0" smtClean="0"/>
              <a:t>实现实时截屏）</a:t>
            </a:r>
            <a:endParaRPr lang="en-US" altLang="zh-CN" dirty="0" smtClean="0"/>
          </a:p>
          <a:p>
            <a:r>
              <a:rPr lang="zh-CN" altLang="en-US" dirty="0" smtClean="0"/>
              <a:t>将这个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绘制到不同的三角形碎片中</a:t>
            </a:r>
            <a:endParaRPr lang="en-US" altLang="zh-CN" dirty="0" smtClean="0"/>
          </a:p>
          <a:p>
            <a:r>
              <a:rPr lang="zh-CN" altLang="en-US" dirty="0" smtClean="0"/>
              <a:t>执行动画让碎片飞入屏幕中间，飞行的过程中不断缩小</a:t>
            </a:r>
            <a:endParaRPr lang="en-US" altLang="zh-CN" dirty="0" smtClean="0"/>
          </a:p>
          <a:p>
            <a:r>
              <a:rPr lang="zh-CN" altLang="en-US" dirty="0" smtClean="0"/>
              <a:t>看一下示例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wf.m.qss.test.so.com/brokenglass/step4.html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4546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分解实现过程（五）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飞行动画采用逐渐加速的缓动函数</a:t>
            </a:r>
            <a:endParaRPr lang="en-US" altLang="zh-CN" dirty="0"/>
          </a:p>
          <a:p>
            <a:r>
              <a:rPr lang="zh-CN" altLang="en-US" dirty="0"/>
              <a:t>调整碎片绘图的中心点，使之位于三角形的中心而不是屏幕中心，以便后续的动画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300" dirty="0" smtClean="0">
                <a:solidFill>
                  <a:schemeClr val="tx1">
                    <a:lumMod val="75000"/>
                  </a:schemeClr>
                </a:solidFill>
              </a:rPr>
              <a:t>注意：中心点的算法，不是所有顶点坐标的平均值，而是取最大最小坐标的平均值。</a:t>
            </a:r>
            <a:endParaRPr lang="en-US" altLang="zh-CN" sz="2300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CN" altLang="en-US" dirty="0" smtClean="0"/>
              <a:t>给碎片一个随机的横向缩放和纵向缩放速度，模拟出类似三维翻转的效果</a:t>
            </a:r>
            <a:endParaRPr lang="en-US" altLang="zh-CN" dirty="0" smtClean="0"/>
          </a:p>
          <a:p>
            <a:r>
              <a:rPr lang="zh-CN" altLang="en-US" dirty="0" smtClean="0"/>
              <a:t>根据横向缩放和纵向缩放比实时调整碎片的透明度，体现出错落有致的感觉</a:t>
            </a:r>
            <a:endParaRPr lang="en-US" altLang="zh-CN" dirty="0" smtClean="0"/>
          </a:p>
          <a:p>
            <a:r>
              <a:rPr lang="zh-CN" altLang="en-US" dirty="0" smtClean="0"/>
              <a:t>从最内圈开始，每一圈增加延迟启动时间，视觉上会感到碎裂从屏幕中心开始向周围扩散</a:t>
            </a:r>
            <a:endParaRPr lang="en-US" altLang="zh-CN" dirty="0" smtClean="0"/>
          </a:p>
          <a:p>
            <a:r>
              <a:rPr lang="zh-CN" altLang="en-US" dirty="0" smtClean="0"/>
              <a:t>对不同的碎片随机调整动画时长</a:t>
            </a:r>
            <a:endParaRPr lang="en-US" altLang="zh-CN" dirty="0" smtClean="0"/>
          </a:p>
          <a:p>
            <a:r>
              <a:rPr lang="zh-CN" altLang="en-US" dirty="0" smtClean="0"/>
              <a:t>看一下慢动作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wf.m.qss.test.so.com/brokenglass/step5.html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7800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1065</TotalTime>
  <Words>488</Words>
  <Application>Microsoft Office PowerPoint</Application>
  <PresentationFormat>全屏显示(4:3)</PresentationFormat>
  <Paragraphs>65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技巧</vt:lpstr>
      <vt:lpstr>“跨屏”彩蛋的 玻璃碎裂效果实现</vt:lpstr>
      <vt:lpstr>首先看一下最终效果</vt:lpstr>
      <vt:lpstr>方案和实现思路</vt:lpstr>
      <vt:lpstr>依赖的类库</vt:lpstr>
      <vt:lpstr>分解实现过程（一）</vt:lpstr>
      <vt:lpstr>分解实现过程（二）</vt:lpstr>
      <vt:lpstr>分解实现过程（三）</vt:lpstr>
      <vt:lpstr>分解实现过程（四）</vt:lpstr>
      <vt:lpstr>分解实现过程（五）</vt:lpstr>
      <vt:lpstr>手机相关的逻辑</vt:lpstr>
      <vt:lpstr>谢谢！ 反馈请扫描下面的二维码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用Canvas渲染网页</dc:title>
  <dc:creator>pc</dc:creator>
  <cp:lastModifiedBy>pc</cp:lastModifiedBy>
  <cp:revision>421</cp:revision>
  <dcterms:created xsi:type="dcterms:W3CDTF">2015-05-08T08:45:10Z</dcterms:created>
  <dcterms:modified xsi:type="dcterms:W3CDTF">2015-08-13T04:21:59Z</dcterms:modified>
</cp:coreProperties>
</file>