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4" r:id="rId4"/>
    <p:sldId id="269" r:id="rId5"/>
    <p:sldId id="270" r:id="rId6"/>
    <p:sldId id="268" r:id="rId7"/>
    <p:sldId id="260" r:id="rId8"/>
    <p:sldId id="261" r:id="rId9"/>
    <p:sldId id="262" r:id="rId10"/>
    <p:sldId id="257" r:id="rId11"/>
    <p:sldId id="264" r:id="rId12"/>
    <p:sldId id="265" r:id="rId13"/>
    <p:sldId id="263" r:id="rId14"/>
    <p:sldId id="271" r:id="rId15"/>
    <p:sldId id="272" r:id="rId16"/>
    <p:sldId id="258" r:id="rId17"/>
    <p:sldId id="266" r:id="rId18"/>
    <p:sldId id="267" r:id="rId19"/>
    <p:sldId id="273"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4660"/>
  </p:normalViewPr>
  <p:slideViewPr>
    <p:cSldViewPr>
      <p:cViewPr>
        <p:scale>
          <a:sx n="80" d="100"/>
          <a:sy n="80" d="100"/>
        </p:scale>
        <p:origin x="-1474" y="-12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358562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2019-3-19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8001/hystri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789667"/>
            <a:ext cx="7488832" cy="830997"/>
          </a:xfrm>
          <a:prstGeom prst="rect">
            <a:avLst/>
          </a:prstGeom>
        </p:spPr>
        <p:txBody>
          <a:bodyPr wrap="square">
            <a:spAutoFit/>
          </a:bodyPr>
          <a:lstStyle/>
          <a:p>
            <a:r>
              <a:rPr lang="en-US" altLang="zh-CN" sz="1600" dirty="0" smtClean="0"/>
              <a:t>Spring Cloud</a:t>
            </a:r>
            <a:r>
              <a:rPr lang="zh-CN" altLang="en-US" sz="1600" dirty="0" smtClean="0"/>
              <a:t>是一系列框架的有序集合。它利用</a:t>
            </a:r>
            <a:r>
              <a:rPr lang="en-US" altLang="zh-CN" sz="1600" dirty="0" smtClean="0"/>
              <a:t>Spring Boot</a:t>
            </a:r>
            <a:r>
              <a:rPr lang="zh-CN" altLang="en-US" sz="1600" dirty="0" smtClean="0"/>
              <a:t>的开发便利性巧妙地简化了分布式系统基础设施的开发，如服务发现注册、配置中心、消息总线、负载均衡、断路器、数据监控等，都可以用</a:t>
            </a:r>
            <a:r>
              <a:rPr lang="en-US" altLang="zh-CN" sz="1600" dirty="0" smtClean="0"/>
              <a:t>Spring Boot</a:t>
            </a:r>
            <a:r>
              <a:rPr lang="zh-CN" altLang="en-US" sz="1600" dirty="0" smtClean="0"/>
              <a:t>的开发风格做到一键启动和部署。</a:t>
            </a:r>
            <a:endParaRPr lang="zh-CN" altLang="en-US" sz="1600" dirty="0"/>
          </a:p>
        </p:txBody>
      </p:sp>
      <p:sp>
        <p:nvSpPr>
          <p:cNvPr id="6" name="矩形 5"/>
          <p:cNvSpPr/>
          <p:nvPr/>
        </p:nvSpPr>
        <p:spPr>
          <a:xfrm>
            <a:off x="611560" y="412254"/>
            <a:ext cx="1853392" cy="369332"/>
          </a:xfrm>
          <a:prstGeom prst="rect">
            <a:avLst/>
          </a:prstGeom>
        </p:spPr>
        <p:txBody>
          <a:bodyPr wrap="none">
            <a:spAutoFit/>
          </a:bodyPr>
          <a:lstStyle/>
          <a:p>
            <a:r>
              <a:rPr lang="zh-CN" altLang="en-US" b="1" dirty="0" smtClean="0"/>
              <a:t>一、</a:t>
            </a:r>
            <a:r>
              <a:rPr lang="en-US" altLang="zh-CN" b="1" dirty="0" smtClean="0"/>
              <a:t>Spring Cloud</a:t>
            </a:r>
            <a:endParaRPr lang="en-US" altLang="zh-CN" b="1" dirty="0"/>
          </a:p>
        </p:txBody>
      </p:sp>
      <p:sp>
        <p:nvSpPr>
          <p:cNvPr id="11" name="矩形 10"/>
          <p:cNvSpPr/>
          <p:nvPr/>
        </p:nvSpPr>
        <p:spPr>
          <a:xfrm>
            <a:off x="4788024" y="1692672"/>
            <a:ext cx="3600400" cy="4616648"/>
          </a:xfrm>
          <a:prstGeom prst="rect">
            <a:avLst/>
          </a:prstGeom>
        </p:spPr>
        <p:txBody>
          <a:bodyPr wrap="square">
            <a:spAutoFit/>
          </a:bodyPr>
          <a:lstStyle/>
          <a:p>
            <a:r>
              <a:rPr lang="en-US" altLang="zh-CN" sz="1400" dirty="0" smtClean="0"/>
              <a:t>Spring Cloud</a:t>
            </a:r>
            <a:r>
              <a:rPr lang="zh-CN" altLang="en-US" sz="1400" dirty="0" smtClean="0"/>
              <a:t>各个组件相互配合，合作支持了一套完整的微服务架构。</a:t>
            </a:r>
          </a:p>
          <a:p>
            <a:r>
              <a:rPr lang="en-US" altLang="zh-CN" sz="1400" dirty="0" smtClean="0"/>
              <a:t>1.</a:t>
            </a:r>
            <a:r>
              <a:rPr lang="zh-CN" altLang="en-US" sz="1400" dirty="0" smtClean="0"/>
              <a:t>其中</a:t>
            </a:r>
            <a:r>
              <a:rPr lang="en-US" altLang="zh-CN" sz="1400" dirty="0" smtClean="0"/>
              <a:t>Eureka</a:t>
            </a:r>
            <a:r>
              <a:rPr lang="zh-CN" altLang="en-US" sz="1400" dirty="0" smtClean="0"/>
              <a:t>负责服务的注册与发现，很好将各服务连接起来</a:t>
            </a:r>
            <a:endParaRPr lang="en-US" altLang="zh-CN" sz="1400" dirty="0" smtClean="0"/>
          </a:p>
          <a:p>
            <a:endParaRPr lang="zh-CN" altLang="en-US" sz="1400" dirty="0" smtClean="0"/>
          </a:p>
          <a:p>
            <a:r>
              <a:rPr lang="en-US" altLang="zh-CN" sz="1400" dirty="0" smtClean="0"/>
              <a:t>2.Hystrix </a:t>
            </a:r>
            <a:r>
              <a:rPr lang="zh-CN" altLang="en-US" sz="1400" dirty="0" smtClean="0"/>
              <a:t>负责监控服务之间的调用情况，连续多次失败进行熔断保护。</a:t>
            </a:r>
            <a:endParaRPr lang="en-US" altLang="zh-CN" sz="1400" dirty="0" smtClean="0"/>
          </a:p>
          <a:p>
            <a:endParaRPr lang="zh-CN" altLang="en-US" sz="1400" dirty="0" smtClean="0"/>
          </a:p>
          <a:p>
            <a:r>
              <a:rPr lang="en-US" altLang="zh-CN" sz="1400" dirty="0" smtClean="0"/>
              <a:t>3.Hystrix </a:t>
            </a:r>
            <a:r>
              <a:rPr lang="en-US" altLang="zh-CN" sz="1400" dirty="0" err="1" smtClean="0"/>
              <a:t>dashboard,Turbine</a:t>
            </a:r>
            <a:r>
              <a:rPr lang="en-US" altLang="zh-CN" sz="1400" dirty="0" smtClean="0"/>
              <a:t> </a:t>
            </a:r>
            <a:r>
              <a:rPr lang="zh-CN" altLang="en-US" sz="1400" dirty="0" smtClean="0"/>
              <a:t>负责监控 </a:t>
            </a:r>
            <a:r>
              <a:rPr lang="en-US" altLang="zh-CN" sz="1400" dirty="0" err="1" smtClean="0"/>
              <a:t>Hystrix</a:t>
            </a:r>
            <a:r>
              <a:rPr lang="zh-CN" altLang="en-US" sz="1400" dirty="0" smtClean="0"/>
              <a:t>的熔断情况，并给予图形化的展示</a:t>
            </a:r>
            <a:endParaRPr lang="en-US" altLang="zh-CN" sz="1400" dirty="0" smtClean="0"/>
          </a:p>
          <a:p>
            <a:endParaRPr lang="zh-CN" altLang="en-US" sz="1400" dirty="0" smtClean="0"/>
          </a:p>
          <a:p>
            <a:r>
              <a:rPr lang="en-US" altLang="zh-CN" sz="1400" dirty="0" smtClean="0"/>
              <a:t>4.Spring Cloud </a:t>
            </a:r>
            <a:r>
              <a:rPr lang="en-US" altLang="zh-CN" sz="1400" dirty="0" err="1" smtClean="0"/>
              <a:t>Config</a:t>
            </a:r>
            <a:r>
              <a:rPr lang="en-US" altLang="zh-CN" sz="1400" dirty="0" smtClean="0"/>
              <a:t> </a:t>
            </a:r>
            <a:r>
              <a:rPr lang="zh-CN" altLang="en-US" sz="1400" dirty="0" smtClean="0"/>
              <a:t>提供统一配置中心服务</a:t>
            </a:r>
            <a:endParaRPr lang="en-US" altLang="zh-CN" sz="1400" dirty="0" smtClean="0"/>
          </a:p>
          <a:p>
            <a:endParaRPr lang="zh-CN" altLang="en-US" sz="1400" dirty="0" smtClean="0"/>
          </a:p>
          <a:p>
            <a:r>
              <a:rPr lang="en-US" altLang="zh-CN" sz="1400" dirty="0" smtClean="0"/>
              <a:t>5.</a:t>
            </a:r>
            <a:r>
              <a:rPr lang="zh-CN" altLang="en-US" sz="1400" dirty="0" smtClean="0"/>
              <a:t>当配置文件发生变化的时候，</a:t>
            </a:r>
            <a:r>
              <a:rPr lang="en-US" altLang="zh-CN" sz="1400" dirty="0" smtClean="0"/>
              <a:t>Spring Cloud Bus </a:t>
            </a:r>
            <a:r>
              <a:rPr lang="zh-CN" altLang="en-US" sz="1400" dirty="0" smtClean="0"/>
              <a:t>负责通知各服务去获取最新的配置信息</a:t>
            </a:r>
            <a:endParaRPr lang="en-US" altLang="zh-CN" sz="1400" dirty="0" smtClean="0"/>
          </a:p>
          <a:p>
            <a:endParaRPr lang="zh-CN" altLang="en-US" sz="1400" dirty="0" smtClean="0"/>
          </a:p>
          <a:p>
            <a:r>
              <a:rPr lang="en-US" altLang="zh-CN" sz="1400" dirty="0" smtClean="0"/>
              <a:t>6.</a:t>
            </a:r>
            <a:r>
              <a:rPr lang="zh-CN" altLang="en-US" sz="1400" dirty="0" smtClean="0"/>
              <a:t>所有对外的请求和服务，我们都通过</a:t>
            </a:r>
            <a:r>
              <a:rPr lang="en-US" altLang="zh-CN" sz="1400" dirty="0" err="1" smtClean="0"/>
              <a:t>Zuul</a:t>
            </a:r>
            <a:r>
              <a:rPr lang="zh-CN" altLang="en-US" sz="1400" dirty="0" smtClean="0"/>
              <a:t>来进行转发，起到</a:t>
            </a:r>
            <a:r>
              <a:rPr lang="en-US" altLang="zh-CN" sz="1400" dirty="0" smtClean="0"/>
              <a:t>API</a:t>
            </a:r>
            <a:r>
              <a:rPr lang="zh-CN" altLang="en-US" sz="1400" dirty="0" smtClean="0"/>
              <a:t>网关的作用</a:t>
            </a:r>
            <a:endParaRPr lang="en-US" altLang="zh-CN" sz="1400" dirty="0" smtClean="0"/>
          </a:p>
          <a:p>
            <a:endParaRPr lang="zh-CN" altLang="en-US" sz="1400" dirty="0" smtClean="0"/>
          </a:p>
          <a:p>
            <a:r>
              <a:rPr lang="en-US" altLang="zh-CN" sz="1400" dirty="0" smtClean="0"/>
              <a:t>7.</a:t>
            </a:r>
            <a:r>
              <a:rPr lang="zh-CN" altLang="en-US" sz="1400" dirty="0" smtClean="0"/>
              <a:t>最后我们使用</a:t>
            </a:r>
            <a:r>
              <a:rPr lang="en-US" altLang="zh-CN" sz="1400" dirty="0" err="1" smtClean="0"/>
              <a:t>Sleuth+Zipkin</a:t>
            </a:r>
            <a:r>
              <a:rPr lang="zh-CN" altLang="en-US" sz="1400" dirty="0" smtClean="0"/>
              <a:t>将所有的请求数据记录下来，方便我们进行后续分析</a:t>
            </a:r>
            <a:endParaRPr lang="zh-CN" altLang="en-US" sz="1400" dirty="0"/>
          </a:p>
        </p:txBody>
      </p:sp>
      <p:pic>
        <p:nvPicPr>
          <p:cNvPr id="15362" name="Picture 2" descr="http://www.itmind.net/assets/images/2017/chat/spring_cloud_structure.png"/>
          <p:cNvPicPr>
            <a:picLocks noChangeAspect="1" noChangeArrowheads="1"/>
          </p:cNvPicPr>
          <p:nvPr/>
        </p:nvPicPr>
        <p:blipFill>
          <a:blip r:embed="rId2" cstate="print"/>
          <a:srcRect/>
          <a:stretch>
            <a:fillRect/>
          </a:stretch>
        </p:blipFill>
        <p:spPr bwMode="auto">
          <a:xfrm>
            <a:off x="539552" y="2052712"/>
            <a:ext cx="4082576" cy="3456384"/>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347172"/>
            <a:ext cx="7704856" cy="861774"/>
          </a:xfrm>
          <a:prstGeom prst="rect">
            <a:avLst/>
          </a:prstGeom>
        </p:spPr>
        <p:txBody>
          <a:bodyPr wrap="square">
            <a:spAutoFit/>
          </a:bodyPr>
          <a:lstStyle/>
          <a:p>
            <a:r>
              <a:rPr lang="en-US" altLang="zh-CN" sz="1600" b="1" dirty="0" smtClean="0"/>
              <a:t>1.2 </a:t>
            </a:r>
            <a:r>
              <a:rPr lang="en-US" altLang="zh-CN" sz="1600" b="1" dirty="0" err="1" smtClean="0">
                <a:solidFill>
                  <a:srgbClr val="FF0000"/>
                </a:solidFill>
              </a:rPr>
              <a:t>Hystrix</a:t>
            </a:r>
            <a:endParaRPr lang="zh-CN" altLang="en-US" sz="1600" dirty="0" smtClean="0">
              <a:solidFill>
                <a:srgbClr val="FF0000"/>
              </a:solidFill>
            </a:endParaRPr>
          </a:p>
          <a:p>
            <a:r>
              <a:rPr lang="zh-CN" altLang="en-US" sz="1600" dirty="0" smtClean="0"/>
              <a:t>熔断器，容错管理工具，旨在通过熔断机制控制服务和第三方库的节点</a:t>
            </a:r>
            <a:r>
              <a:rPr lang="en-US" altLang="zh-CN" sz="1600" dirty="0" smtClean="0"/>
              <a:t>,</a:t>
            </a:r>
            <a:r>
              <a:rPr lang="zh-CN" altLang="en-US" sz="1600" dirty="0" smtClean="0"/>
              <a:t>从而对延迟和故障提供更强大的容错能力。</a:t>
            </a:r>
            <a:endParaRPr lang="zh-CN" altLang="en-US" sz="1600" dirty="0"/>
          </a:p>
        </p:txBody>
      </p:sp>
      <p:sp>
        <p:nvSpPr>
          <p:cNvPr id="5" name="矩形 4"/>
          <p:cNvSpPr/>
          <p:nvPr/>
        </p:nvSpPr>
        <p:spPr>
          <a:xfrm>
            <a:off x="467544" y="1225203"/>
            <a:ext cx="7704856" cy="1354217"/>
          </a:xfrm>
          <a:prstGeom prst="rect">
            <a:avLst/>
          </a:prstGeom>
        </p:spPr>
        <p:txBody>
          <a:bodyPr wrap="square">
            <a:spAutoFit/>
          </a:bodyPr>
          <a:lstStyle/>
          <a:p>
            <a:r>
              <a:rPr lang="en-US" altLang="zh-CN" sz="1600" b="1" dirty="0" smtClean="0"/>
              <a:t>1.2.1 </a:t>
            </a:r>
            <a:r>
              <a:rPr lang="zh-CN" altLang="en-US" sz="1600" b="1" dirty="0" smtClean="0"/>
              <a:t>雪崩效应</a:t>
            </a:r>
          </a:p>
          <a:p>
            <a:r>
              <a:rPr lang="zh-CN" altLang="en-US" sz="1600" dirty="0" smtClean="0"/>
              <a:t>在微服务架构中通常会有多个服务层调用，基础服务的故障可能会导致级联故障，进而造成整个系统不可用的情况，这种现象被称为服务雪崩效应。服务雪崩效应是一种因“服务提供者”的不可用导致“服务消费者”的不可用</a:t>
            </a:r>
            <a:r>
              <a:rPr lang="en-US" altLang="zh-CN" sz="1600" dirty="0" smtClean="0"/>
              <a:t>,</a:t>
            </a:r>
            <a:r>
              <a:rPr lang="zh-CN" altLang="en-US" sz="1600" dirty="0" smtClean="0"/>
              <a:t>并将不可用逐渐放大的过程。</a:t>
            </a:r>
            <a:endParaRPr lang="zh-CN" altLang="en-US" sz="1600" dirty="0"/>
          </a:p>
        </p:txBody>
      </p:sp>
      <p:sp>
        <p:nvSpPr>
          <p:cNvPr id="7" name="矩形 6"/>
          <p:cNvSpPr/>
          <p:nvPr/>
        </p:nvSpPr>
        <p:spPr>
          <a:xfrm>
            <a:off x="467544" y="2651428"/>
            <a:ext cx="7704856" cy="1600438"/>
          </a:xfrm>
          <a:prstGeom prst="rect">
            <a:avLst/>
          </a:prstGeom>
        </p:spPr>
        <p:txBody>
          <a:bodyPr wrap="square">
            <a:spAutoFit/>
          </a:bodyPr>
          <a:lstStyle/>
          <a:p>
            <a:r>
              <a:rPr lang="en-US" altLang="zh-CN" sz="1600" b="1" dirty="0" smtClean="0"/>
              <a:t>1.2.2 </a:t>
            </a:r>
            <a:r>
              <a:rPr lang="zh-CN" altLang="en-US" sz="1600" b="1" dirty="0" smtClean="0"/>
              <a:t>熔断器（</a:t>
            </a:r>
            <a:r>
              <a:rPr lang="en-US" altLang="zh-CN" sz="1600" b="1" dirty="0" err="1" smtClean="0"/>
              <a:t>CircuitBreaker</a:t>
            </a:r>
            <a:r>
              <a:rPr lang="zh-CN" altLang="en-US" sz="1600" b="1" dirty="0" smtClean="0"/>
              <a:t>）</a:t>
            </a:r>
          </a:p>
          <a:p>
            <a:r>
              <a:rPr lang="zh-CN" altLang="en-US" sz="1600" dirty="0" smtClean="0"/>
              <a:t>熔断器的原理很简单，如同电力过载保护器。它可以实现快速失败，如果它在一段时间内侦测到许多类似的错误，会强迫其以后的多个调用快速失败，不再访问远程服务器，从而防止应用程序不断地尝试执行可能会失败的操作，使得应用程序继续执行而不用等待修正错误，或者浪费</a:t>
            </a:r>
            <a:r>
              <a:rPr lang="en-US" altLang="zh-CN" sz="1600" dirty="0" smtClean="0"/>
              <a:t>CPU</a:t>
            </a:r>
            <a:r>
              <a:rPr lang="zh-CN" altLang="en-US" sz="1600" dirty="0" smtClean="0"/>
              <a:t>时间去等到长时间的超时产生。熔断器也可以使应用程序能够诊断错误是否已经修正，如果已经修正，应用程序会再次尝试调用操作。</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552" y="5085184"/>
            <a:ext cx="7992888" cy="861774"/>
          </a:xfrm>
          <a:prstGeom prst="rect">
            <a:avLst/>
          </a:prstGeom>
        </p:spPr>
        <p:txBody>
          <a:bodyPr wrap="square">
            <a:spAutoFit/>
          </a:bodyPr>
          <a:lstStyle/>
          <a:p>
            <a:r>
              <a:rPr lang="en-US" altLang="zh-CN" sz="1600" b="1" dirty="0" smtClean="0"/>
              <a:t>1.2.4 Feign </a:t>
            </a:r>
            <a:r>
              <a:rPr lang="en-US" altLang="zh-CN" sz="1600" b="1" dirty="0" err="1" smtClean="0"/>
              <a:t>Hystrix</a:t>
            </a:r>
            <a:endParaRPr lang="en-US" altLang="zh-CN" sz="1600" b="1" dirty="0" smtClean="0"/>
          </a:p>
          <a:p>
            <a:r>
              <a:rPr lang="zh-CN" altLang="en-US" sz="1600" dirty="0" smtClean="0"/>
              <a:t>因为熔断只是作用在服务调用这一端，因此只需要改动</a:t>
            </a:r>
            <a:r>
              <a:rPr lang="en-US" altLang="zh-CN" sz="1600" dirty="0" smtClean="0"/>
              <a:t>spring-cloud-consumer</a:t>
            </a:r>
            <a:r>
              <a:rPr lang="zh-CN" altLang="en-US" sz="1600" dirty="0" smtClean="0"/>
              <a:t>项目相关代码就可以。因为，</a:t>
            </a:r>
            <a:r>
              <a:rPr lang="en-US" altLang="zh-CN" sz="1600" dirty="0" smtClean="0"/>
              <a:t>Feign</a:t>
            </a:r>
            <a:r>
              <a:rPr lang="zh-CN" altLang="en-US" sz="1600" dirty="0" smtClean="0"/>
              <a:t>中已经依赖了</a:t>
            </a:r>
            <a:r>
              <a:rPr lang="en-US" altLang="zh-CN" sz="1600" dirty="0" err="1" smtClean="0"/>
              <a:t>Hystrix</a:t>
            </a:r>
            <a:r>
              <a:rPr lang="zh-CN" altLang="en-US" sz="1600" dirty="0" smtClean="0"/>
              <a:t>，所以在</a:t>
            </a:r>
            <a:r>
              <a:rPr lang="en-US" altLang="zh-CN" sz="1600" dirty="0" smtClean="0"/>
              <a:t>maven</a:t>
            </a:r>
            <a:r>
              <a:rPr lang="zh-CN" altLang="en-US" sz="1600" dirty="0" smtClean="0"/>
              <a:t>配置上不用做任何改动。</a:t>
            </a:r>
            <a:endParaRPr lang="zh-CN" altLang="en-US" sz="1600" dirty="0"/>
          </a:p>
        </p:txBody>
      </p:sp>
      <p:sp>
        <p:nvSpPr>
          <p:cNvPr id="7" name="矩形 6"/>
          <p:cNvSpPr/>
          <p:nvPr/>
        </p:nvSpPr>
        <p:spPr>
          <a:xfrm>
            <a:off x="539552" y="570166"/>
            <a:ext cx="1660647" cy="338554"/>
          </a:xfrm>
          <a:prstGeom prst="rect">
            <a:avLst/>
          </a:prstGeom>
        </p:spPr>
        <p:txBody>
          <a:bodyPr wrap="none">
            <a:spAutoFit/>
          </a:bodyPr>
          <a:lstStyle/>
          <a:p>
            <a:r>
              <a:rPr lang="en-US" altLang="zh-CN" sz="1600" b="1" dirty="0" smtClean="0"/>
              <a:t>1.2.3 </a:t>
            </a:r>
            <a:r>
              <a:rPr lang="en-US" altLang="zh-CN" sz="1600" b="1" dirty="0" err="1" smtClean="0"/>
              <a:t>Hystrix</a:t>
            </a:r>
            <a:r>
              <a:rPr lang="zh-CN" altLang="en-US" sz="1600" b="1" dirty="0" smtClean="0"/>
              <a:t>特性</a:t>
            </a:r>
            <a:endParaRPr lang="zh-CN" altLang="en-US" sz="1600" b="1" dirty="0"/>
          </a:p>
        </p:txBody>
      </p:sp>
      <p:sp>
        <p:nvSpPr>
          <p:cNvPr id="8" name="矩形 7"/>
          <p:cNvSpPr/>
          <p:nvPr/>
        </p:nvSpPr>
        <p:spPr>
          <a:xfrm>
            <a:off x="539552" y="980728"/>
            <a:ext cx="7848872" cy="4278094"/>
          </a:xfrm>
          <a:prstGeom prst="rect">
            <a:avLst/>
          </a:prstGeom>
        </p:spPr>
        <p:txBody>
          <a:bodyPr wrap="square">
            <a:spAutoFit/>
          </a:bodyPr>
          <a:lstStyle/>
          <a:p>
            <a:r>
              <a:rPr lang="en-US" altLang="zh-CN" sz="1600" b="1" dirty="0" smtClean="0"/>
              <a:t>1.2.3.1 </a:t>
            </a:r>
            <a:r>
              <a:rPr lang="zh-CN" altLang="en-US" sz="1600" b="1" dirty="0" smtClean="0"/>
              <a:t>断路器机制</a:t>
            </a:r>
            <a:endParaRPr lang="en-US" altLang="zh-CN" sz="1600" b="1" dirty="0" smtClean="0"/>
          </a:p>
          <a:p>
            <a:r>
              <a:rPr lang="en-US" altLang="zh-CN" sz="1600" dirty="0" err="1" smtClean="0"/>
              <a:t>Hystrix</a:t>
            </a:r>
            <a:r>
              <a:rPr lang="zh-CN" altLang="en-US" sz="1600" dirty="0" smtClean="0"/>
              <a:t>会在某个服务连续调用</a:t>
            </a:r>
            <a:r>
              <a:rPr lang="en-US" altLang="zh-CN" sz="1600" dirty="0" smtClean="0"/>
              <a:t>N</a:t>
            </a:r>
            <a:r>
              <a:rPr lang="zh-CN" altLang="en-US" sz="1600" dirty="0" smtClean="0"/>
              <a:t>次不响应的情况下，立即通知调用端调用失败，避免调用端持续等待而影响了整体服务。</a:t>
            </a:r>
            <a:r>
              <a:rPr lang="en-US" altLang="zh-CN" sz="1600" dirty="0" err="1" smtClean="0"/>
              <a:t>Hystrix</a:t>
            </a:r>
            <a:r>
              <a:rPr lang="zh-CN" altLang="en-US" sz="1600" dirty="0" smtClean="0"/>
              <a:t>间隔时间会再次检查此服务，如果服务恢复将继续提供服务。</a:t>
            </a:r>
            <a:endParaRPr lang="en-US" altLang="zh-CN" sz="1600" dirty="0" smtClean="0"/>
          </a:p>
          <a:p>
            <a:r>
              <a:rPr lang="en-US" altLang="zh-CN" sz="1600" b="1" dirty="0" smtClean="0"/>
              <a:t>1.2.3.2 Fallback</a:t>
            </a:r>
            <a:endParaRPr lang="zh-CN" altLang="en-US" sz="1600" dirty="0" smtClean="0"/>
          </a:p>
          <a:p>
            <a:r>
              <a:rPr lang="en-US" altLang="zh-CN" sz="1600" dirty="0" smtClean="0"/>
              <a:t>Fallback</a:t>
            </a:r>
            <a:r>
              <a:rPr lang="zh-CN" altLang="en-US" sz="1600" dirty="0" smtClean="0"/>
              <a:t>相当于是降级操作</a:t>
            </a:r>
            <a:r>
              <a:rPr lang="en-US" altLang="zh-CN" sz="1600" dirty="0" smtClean="0"/>
              <a:t>. </a:t>
            </a:r>
            <a:r>
              <a:rPr lang="zh-CN" altLang="en-US" sz="1600" dirty="0" smtClean="0"/>
              <a:t>对于查询操作</a:t>
            </a:r>
            <a:r>
              <a:rPr lang="en-US" altLang="zh-CN" sz="1600" dirty="0" smtClean="0"/>
              <a:t>, </a:t>
            </a:r>
            <a:r>
              <a:rPr lang="zh-CN" altLang="en-US" sz="1600" dirty="0" smtClean="0"/>
              <a:t>我们可以实现一个</a:t>
            </a:r>
            <a:r>
              <a:rPr lang="en-US" altLang="zh-CN" sz="1600" dirty="0" smtClean="0"/>
              <a:t>fallback</a:t>
            </a:r>
            <a:r>
              <a:rPr lang="zh-CN" altLang="en-US" sz="1600" dirty="0" smtClean="0"/>
              <a:t>方法</a:t>
            </a:r>
            <a:r>
              <a:rPr lang="en-US" altLang="zh-CN" sz="1600" dirty="0" smtClean="0"/>
              <a:t>, </a:t>
            </a:r>
            <a:r>
              <a:rPr lang="zh-CN" altLang="en-US" sz="1600" dirty="0" smtClean="0"/>
              <a:t>当请求后端服务出现异常的时候</a:t>
            </a:r>
            <a:r>
              <a:rPr lang="en-US" altLang="zh-CN" sz="1600" dirty="0" smtClean="0"/>
              <a:t>, </a:t>
            </a:r>
            <a:r>
              <a:rPr lang="zh-CN" altLang="en-US" sz="1600" dirty="0" smtClean="0"/>
              <a:t>可以使用</a:t>
            </a:r>
            <a:r>
              <a:rPr lang="en-US" altLang="zh-CN" sz="1600" dirty="0" smtClean="0"/>
              <a:t>fallback</a:t>
            </a:r>
            <a:r>
              <a:rPr lang="zh-CN" altLang="en-US" sz="1600" dirty="0" smtClean="0"/>
              <a:t>方法返回的值</a:t>
            </a:r>
            <a:r>
              <a:rPr lang="en-US" altLang="zh-CN" sz="1600" dirty="0" smtClean="0"/>
              <a:t>. fallback</a:t>
            </a:r>
            <a:r>
              <a:rPr lang="zh-CN" altLang="en-US" sz="1600" dirty="0" smtClean="0"/>
              <a:t>方法的返回值一般是设置的默认值或者来自缓存</a:t>
            </a:r>
            <a:r>
              <a:rPr lang="en-US" altLang="zh-CN" sz="1600" dirty="0" smtClean="0"/>
              <a:t>.</a:t>
            </a:r>
          </a:p>
          <a:p>
            <a:r>
              <a:rPr lang="en-US" altLang="zh-CN" sz="1600" b="1" dirty="0" smtClean="0"/>
              <a:t>1.2.3.3 </a:t>
            </a:r>
            <a:r>
              <a:rPr lang="zh-CN" altLang="en-US" sz="1600" b="1" dirty="0" smtClean="0"/>
              <a:t>资源隔离</a:t>
            </a:r>
            <a:endParaRPr lang="zh-CN" altLang="en-US" sz="1600" dirty="0" smtClean="0"/>
          </a:p>
          <a:p>
            <a:r>
              <a:rPr lang="zh-CN" altLang="en-US" sz="1600" dirty="0" smtClean="0"/>
              <a:t>在</a:t>
            </a:r>
            <a:r>
              <a:rPr lang="en-US" altLang="zh-CN" sz="1600" dirty="0" err="1" smtClean="0"/>
              <a:t>Hystrix</a:t>
            </a:r>
            <a:r>
              <a:rPr lang="zh-CN" altLang="en-US" sz="1600" dirty="0" smtClean="0"/>
              <a:t>中</a:t>
            </a:r>
            <a:r>
              <a:rPr lang="en-US" altLang="zh-CN" sz="1600" dirty="0" smtClean="0"/>
              <a:t>, </a:t>
            </a:r>
            <a:r>
              <a:rPr lang="zh-CN" altLang="en-US" sz="1600" dirty="0" smtClean="0"/>
              <a:t>主要通过线程池来实现资源隔离</a:t>
            </a:r>
            <a:r>
              <a:rPr lang="en-US" altLang="zh-CN" sz="1600" dirty="0" smtClean="0"/>
              <a:t>. </a:t>
            </a:r>
            <a:r>
              <a:rPr lang="zh-CN" altLang="en-US" sz="1600" dirty="0" smtClean="0"/>
              <a:t>通常在使用的时候我们会根据调用的远程服务划分出多个线程池</a:t>
            </a:r>
            <a:r>
              <a:rPr lang="en-US" altLang="zh-CN" sz="1600" dirty="0" smtClean="0"/>
              <a:t>. </a:t>
            </a:r>
            <a:r>
              <a:rPr lang="zh-CN" altLang="en-US" sz="1600" dirty="0" smtClean="0"/>
              <a:t>例如调用产品服务的</a:t>
            </a:r>
            <a:r>
              <a:rPr lang="en-US" altLang="zh-CN" sz="1600" dirty="0" smtClean="0"/>
              <a:t>Command</a:t>
            </a:r>
            <a:r>
              <a:rPr lang="zh-CN" altLang="en-US" sz="1600" dirty="0" smtClean="0"/>
              <a:t>放入</a:t>
            </a:r>
            <a:r>
              <a:rPr lang="en-US" altLang="zh-CN" sz="1600" dirty="0" smtClean="0"/>
              <a:t>A</a:t>
            </a:r>
            <a:r>
              <a:rPr lang="zh-CN" altLang="en-US" sz="1600" dirty="0" smtClean="0"/>
              <a:t>线程池</a:t>
            </a:r>
            <a:r>
              <a:rPr lang="en-US" altLang="zh-CN" sz="1600" dirty="0" smtClean="0"/>
              <a:t>, </a:t>
            </a:r>
            <a:r>
              <a:rPr lang="zh-CN" altLang="en-US" sz="1600" dirty="0" smtClean="0"/>
              <a:t>调用账户服务的</a:t>
            </a:r>
            <a:r>
              <a:rPr lang="en-US" altLang="zh-CN" sz="1600" dirty="0" smtClean="0"/>
              <a:t>Command</a:t>
            </a:r>
            <a:r>
              <a:rPr lang="zh-CN" altLang="en-US" sz="1600" dirty="0" smtClean="0"/>
              <a:t>放入</a:t>
            </a:r>
            <a:r>
              <a:rPr lang="en-US" altLang="zh-CN" sz="1600" dirty="0" smtClean="0"/>
              <a:t>B</a:t>
            </a:r>
            <a:r>
              <a:rPr lang="zh-CN" altLang="en-US" sz="1600" dirty="0" smtClean="0"/>
              <a:t>线程池</a:t>
            </a:r>
            <a:r>
              <a:rPr lang="en-US" altLang="zh-CN" sz="1600" dirty="0" smtClean="0"/>
              <a:t>. </a:t>
            </a:r>
            <a:r>
              <a:rPr lang="zh-CN" altLang="en-US" sz="1600" dirty="0" smtClean="0"/>
              <a:t>这样做的主要优点是运行环境被隔离开了</a:t>
            </a:r>
            <a:r>
              <a:rPr lang="en-US" altLang="zh-CN" sz="1600" dirty="0" smtClean="0"/>
              <a:t>. </a:t>
            </a:r>
            <a:r>
              <a:rPr lang="zh-CN" altLang="en-US" sz="1600" dirty="0" smtClean="0"/>
              <a:t>这样就算调用服务的代码存在</a:t>
            </a:r>
            <a:r>
              <a:rPr lang="en-US" altLang="zh-CN" sz="1600" dirty="0" smtClean="0"/>
              <a:t>bug</a:t>
            </a:r>
            <a:r>
              <a:rPr lang="zh-CN" altLang="en-US" sz="1600" dirty="0" smtClean="0"/>
              <a:t>或者由于其他原因导致自己所在线程池被耗尽时</a:t>
            </a:r>
            <a:r>
              <a:rPr lang="en-US" altLang="zh-CN" sz="1600" dirty="0" smtClean="0"/>
              <a:t>, </a:t>
            </a:r>
            <a:r>
              <a:rPr lang="zh-CN" altLang="en-US" sz="1600" dirty="0" smtClean="0"/>
              <a:t>不会对系统的其他服务造成影响</a:t>
            </a:r>
            <a:r>
              <a:rPr lang="en-US" altLang="zh-CN" sz="1600" dirty="0" smtClean="0"/>
              <a:t>. </a:t>
            </a:r>
            <a:r>
              <a:rPr lang="zh-CN" altLang="en-US" sz="1600" dirty="0" smtClean="0"/>
              <a:t>但是带来的代价就是维护多个线程池会对系统带来额外的性能开销</a:t>
            </a:r>
            <a:r>
              <a:rPr lang="en-US" altLang="zh-CN" sz="1600" dirty="0" smtClean="0"/>
              <a:t>. </a:t>
            </a:r>
            <a:r>
              <a:rPr lang="zh-CN" altLang="en-US" sz="1600" dirty="0" smtClean="0"/>
              <a:t>如果是对性能有严格要求而且确信自己调用服务的客户端代码不会出问题的话</a:t>
            </a:r>
            <a:r>
              <a:rPr lang="en-US" altLang="zh-CN" sz="1600" dirty="0" smtClean="0"/>
              <a:t>, </a:t>
            </a:r>
            <a:r>
              <a:rPr lang="zh-CN" altLang="en-US" sz="1600" dirty="0" smtClean="0"/>
              <a:t>可以使用</a:t>
            </a:r>
            <a:r>
              <a:rPr lang="en-US" altLang="zh-CN" sz="1600" dirty="0" err="1" smtClean="0"/>
              <a:t>Hystrix</a:t>
            </a:r>
            <a:r>
              <a:rPr lang="zh-CN" altLang="en-US" sz="1600" dirty="0" smtClean="0"/>
              <a:t>的信号模式</a:t>
            </a:r>
            <a:r>
              <a:rPr lang="en-US" altLang="zh-CN" sz="1600" dirty="0" smtClean="0"/>
              <a:t>(Semaphores)</a:t>
            </a:r>
            <a:r>
              <a:rPr lang="zh-CN" altLang="en-US" sz="1600" dirty="0" smtClean="0"/>
              <a:t>来隔离资源</a:t>
            </a:r>
            <a:r>
              <a:rPr lang="en-US" altLang="zh-CN" sz="1600" dirty="0" smtClean="0"/>
              <a:t>.</a:t>
            </a:r>
          </a:p>
          <a:p>
            <a:endParaRPr lang="zh-CN" alt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7544" y="1524848"/>
            <a:ext cx="7920880" cy="1323439"/>
          </a:xfrm>
          <a:prstGeom prst="rect">
            <a:avLst/>
          </a:prstGeom>
        </p:spPr>
        <p:txBody>
          <a:bodyPr wrap="square">
            <a:spAutoFit/>
          </a:bodyPr>
          <a:lstStyle/>
          <a:p>
            <a:r>
              <a:rPr lang="en-US" altLang="zh-CN" sz="1600" b="1" dirty="0" smtClean="0"/>
              <a:t>1.2.5.1 </a:t>
            </a:r>
            <a:r>
              <a:rPr lang="en-US" altLang="zh-CN" sz="1600" b="1" dirty="0" err="1" smtClean="0"/>
              <a:t>Hystrix</a:t>
            </a:r>
            <a:r>
              <a:rPr lang="en-US" altLang="zh-CN" sz="1600" b="1" dirty="0" smtClean="0"/>
              <a:t>-dashboard</a:t>
            </a:r>
          </a:p>
          <a:p>
            <a:r>
              <a:rPr lang="zh-CN" altLang="en-US" sz="1600" dirty="0" smtClean="0"/>
              <a:t>是一款针对</a:t>
            </a:r>
            <a:r>
              <a:rPr lang="en-US" altLang="zh-CN" sz="1600" dirty="0" err="1" smtClean="0"/>
              <a:t>Hystrix</a:t>
            </a:r>
            <a:r>
              <a:rPr lang="zh-CN" altLang="en-US" sz="1600" dirty="0" smtClean="0"/>
              <a:t>进行实时监控的工具，通过</a:t>
            </a:r>
            <a:r>
              <a:rPr lang="en-US" altLang="zh-CN" sz="1600" dirty="0" err="1" smtClean="0"/>
              <a:t>Hystrix</a:t>
            </a:r>
            <a:r>
              <a:rPr lang="en-US" altLang="zh-CN" sz="1600" dirty="0" smtClean="0"/>
              <a:t> Dashboard</a:t>
            </a:r>
            <a:r>
              <a:rPr lang="zh-CN" altLang="en-US" sz="1600" dirty="0" smtClean="0"/>
              <a:t>我们可以在直观地看到各</a:t>
            </a:r>
            <a:r>
              <a:rPr lang="en-US" altLang="zh-CN" sz="1600" dirty="0" err="1" smtClean="0"/>
              <a:t>Hystrix</a:t>
            </a:r>
            <a:r>
              <a:rPr lang="en-US" altLang="zh-CN" sz="1600" dirty="0" smtClean="0"/>
              <a:t> Command</a:t>
            </a:r>
            <a:r>
              <a:rPr lang="zh-CN" altLang="en-US" sz="1600" dirty="0" smtClean="0"/>
              <a:t>的请求响应时间</a:t>
            </a:r>
            <a:r>
              <a:rPr lang="en-US" altLang="zh-CN" sz="1600" dirty="0" smtClean="0"/>
              <a:t>, </a:t>
            </a:r>
            <a:r>
              <a:rPr lang="zh-CN" altLang="en-US" sz="1600" dirty="0" smtClean="0"/>
              <a:t>请求成功率等数据。但是只使用</a:t>
            </a:r>
            <a:r>
              <a:rPr lang="en-US" altLang="zh-CN" sz="1600" dirty="0" err="1" smtClean="0"/>
              <a:t>Hystrix</a:t>
            </a:r>
            <a:r>
              <a:rPr lang="en-US" altLang="zh-CN" sz="1600" dirty="0" smtClean="0"/>
              <a:t> Dashboard</a:t>
            </a:r>
            <a:r>
              <a:rPr lang="zh-CN" altLang="en-US" sz="1600" dirty="0" smtClean="0"/>
              <a:t>的话</a:t>
            </a:r>
            <a:r>
              <a:rPr lang="en-US" altLang="zh-CN" sz="1600" dirty="0" smtClean="0"/>
              <a:t>, </a:t>
            </a:r>
            <a:r>
              <a:rPr lang="zh-CN" altLang="en-US" sz="1600" dirty="0" smtClean="0"/>
              <a:t>你只能看到单个应用内的服务信息</a:t>
            </a:r>
            <a:r>
              <a:rPr lang="en-US" altLang="zh-CN" sz="1600" dirty="0" smtClean="0"/>
              <a:t>, </a:t>
            </a:r>
            <a:r>
              <a:rPr lang="zh-CN" altLang="en-US" sz="1600" dirty="0" smtClean="0"/>
              <a:t>这明显不够</a:t>
            </a:r>
            <a:r>
              <a:rPr lang="en-US" altLang="zh-CN" sz="1600" dirty="0" smtClean="0"/>
              <a:t>. </a:t>
            </a:r>
            <a:r>
              <a:rPr lang="zh-CN" altLang="en-US" sz="1600" dirty="0" smtClean="0"/>
              <a:t>我们需要一个工具能让我们汇总系统内多个服务的数据并显示到</a:t>
            </a:r>
            <a:r>
              <a:rPr lang="en-US" altLang="zh-CN" sz="1600" dirty="0" err="1" smtClean="0"/>
              <a:t>Hystrix</a:t>
            </a:r>
            <a:r>
              <a:rPr lang="en-US" altLang="zh-CN" sz="1600" dirty="0" smtClean="0"/>
              <a:t> Dashboard</a:t>
            </a:r>
            <a:r>
              <a:rPr lang="zh-CN" altLang="en-US" sz="1600" dirty="0" smtClean="0"/>
              <a:t>上</a:t>
            </a:r>
            <a:r>
              <a:rPr lang="en-US" altLang="zh-CN" sz="1600" dirty="0" smtClean="0"/>
              <a:t>, </a:t>
            </a:r>
            <a:r>
              <a:rPr lang="zh-CN" altLang="en-US" sz="1600" dirty="0" smtClean="0"/>
              <a:t>这个工具就是</a:t>
            </a:r>
            <a:r>
              <a:rPr lang="en-US" altLang="zh-CN" sz="1600" dirty="0" smtClean="0"/>
              <a:t>Turbine.</a:t>
            </a:r>
            <a:endParaRPr lang="zh-CN" altLang="en-US" sz="1600" dirty="0"/>
          </a:p>
        </p:txBody>
      </p:sp>
      <p:sp>
        <p:nvSpPr>
          <p:cNvPr id="7" name="矩形 6"/>
          <p:cNvSpPr/>
          <p:nvPr/>
        </p:nvSpPr>
        <p:spPr>
          <a:xfrm>
            <a:off x="467544" y="2848287"/>
            <a:ext cx="7848872" cy="2092881"/>
          </a:xfrm>
          <a:prstGeom prst="rect">
            <a:avLst/>
          </a:prstGeom>
        </p:spPr>
        <p:txBody>
          <a:bodyPr wrap="square">
            <a:spAutoFit/>
          </a:bodyPr>
          <a:lstStyle/>
          <a:p>
            <a:r>
              <a:rPr lang="en-US" altLang="zh-CN" sz="1600" b="1" dirty="0" smtClean="0"/>
              <a:t>1.2.5.2 Turbine</a:t>
            </a:r>
          </a:p>
          <a:p>
            <a:r>
              <a:rPr lang="zh-CN" altLang="en-US" sz="1600" dirty="0" smtClean="0"/>
              <a:t>在复杂的分布式系统中，相同服务的节点经常需要部署上百甚至上千个，很多时候，运维人员希望能够把相同服务的节点状态以一个整体集群的形式展现出来，这样可以更好的把握整个系统的状态。 为此，</a:t>
            </a:r>
            <a:r>
              <a:rPr lang="en-US" altLang="zh-CN" sz="1600" dirty="0" smtClean="0"/>
              <a:t>Netflix</a:t>
            </a:r>
            <a:r>
              <a:rPr lang="zh-CN" altLang="en-US" sz="1600" dirty="0" smtClean="0"/>
              <a:t>提供了一个开源项目（</a:t>
            </a:r>
            <a:r>
              <a:rPr lang="en-US" altLang="zh-CN" sz="1600" dirty="0" smtClean="0"/>
              <a:t>Turbine</a:t>
            </a:r>
            <a:r>
              <a:rPr lang="zh-CN" altLang="en-US" sz="1600" dirty="0" smtClean="0"/>
              <a:t>）来提供把多个</a:t>
            </a:r>
            <a:r>
              <a:rPr lang="en-US" altLang="zh-CN" sz="1600" dirty="0" err="1" smtClean="0"/>
              <a:t>hystrix.stream</a:t>
            </a:r>
            <a:r>
              <a:rPr lang="zh-CN" altLang="en-US" sz="1600" dirty="0" smtClean="0"/>
              <a:t>的内容聚合为一个数据源供</a:t>
            </a:r>
            <a:r>
              <a:rPr lang="en-US" altLang="zh-CN" sz="1600" dirty="0" smtClean="0"/>
              <a:t>Dashboard</a:t>
            </a:r>
            <a:r>
              <a:rPr lang="zh-CN" altLang="en-US" sz="1600" dirty="0" smtClean="0"/>
              <a:t>展示。</a:t>
            </a:r>
            <a:endParaRPr lang="en-US" altLang="zh-CN" sz="1600" dirty="0" smtClean="0"/>
          </a:p>
          <a:p>
            <a:r>
              <a:rPr lang="zh-CN" altLang="en-US" sz="1600" dirty="0" smtClean="0"/>
              <a:t>部署项目后，如果进行图形化监控查看，浏览器输入：</a:t>
            </a:r>
            <a:r>
              <a:rPr lang="en-US" altLang="zh-CN" sz="1600" dirty="0" smtClean="0">
                <a:hlinkClick r:id="rId2"/>
              </a:rPr>
              <a:t>http://localhost:8001/hystrix</a:t>
            </a:r>
            <a:r>
              <a:rPr lang="zh-CN" altLang="en-US" sz="1600" dirty="0" smtClean="0"/>
              <a:t>，输入： </a:t>
            </a:r>
            <a:r>
              <a:rPr lang="en-US" altLang="zh-CN" sz="1600" dirty="0" smtClean="0"/>
              <a:t>http://localhost:8001/turbine.stream</a:t>
            </a:r>
            <a:r>
              <a:rPr lang="zh-CN" altLang="en-US" sz="1600" dirty="0" smtClean="0"/>
              <a:t>，然后点击 </a:t>
            </a:r>
            <a:r>
              <a:rPr lang="en-US" altLang="zh-CN" sz="1600" dirty="0" smtClean="0"/>
              <a:t>Monitor Stream ,</a:t>
            </a:r>
            <a:r>
              <a:rPr lang="zh-CN" altLang="en-US" sz="1600" dirty="0" smtClean="0"/>
              <a:t>可以看到出现了俩个监控列表。</a:t>
            </a:r>
            <a:endParaRPr lang="zh-CN" altLang="en-US" sz="1600" dirty="0"/>
          </a:p>
        </p:txBody>
      </p:sp>
      <p:sp>
        <p:nvSpPr>
          <p:cNvPr id="9" name="矩形 8"/>
          <p:cNvSpPr/>
          <p:nvPr/>
        </p:nvSpPr>
        <p:spPr>
          <a:xfrm>
            <a:off x="467544" y="548680"/>
            <a:ext cx="7992888" cy="338554"/>
          </a:xfrm>
          <a:prstGeom prst="rect">
            <a:avLst/>
          </a:prstGeom>
        </p:spPr>
        <p:txBody>
          <a:bodyPr wrap="square">
            <a:spAutoFit/>
          </a:bodyPr>
          <a:lstStyle/>
          <a:p>
            <a:r>
              <a:rPr lang="en-US" altLang="zh-CN" sz="1600" b="1" dirty="0" smtClean="0"/>
              <a:t>1.2.5 </a:t>
            </a:r>
            <a:r>
              <a:rPr lang="zh-CN" altLang="en-US" sz="1600" b="1" dirty="0" smtClean="0"/>
              <a:t>熔断监控工具</a:t>
            </a:r>
            <a:endParaRPr lang="en-US" altLang="zh-CN" sz="1600" b="1" dirty="0" smtClean="0"/>
          </a:p>
        </p:txBody>
      </p:sp>
      <p:sp>
        <p:nvSpPr>
          <p:cNvPr id="10" name="矩形 9"/>
          <p:cNvSpPr/>
          <p:nvPr/>
        </p:nvSpPr>
        <p:spPr>
          <a:xfrm>
            <a:off x="467544" y="908720"/>
            <a:ext cx="7560840" cy="584775"/>
          </a:xfrm>
          <a:prstGeom prst="rect">
            <a:avLst/>
          </a:prstGeom>
        </p:spPr>
        <p:txBody>
          <a:bodyPr wrap="square">
            <a:spAutoFit/>
          </a:bodyPr>
          <a:lstStyle/>
          <a:p>
            <a:r>
              <a:rPr lang="zh-CN" altLang="en-US" sz="1600" dirty="0" smtClean="0"/>
              <a:t>当熔断发生的时候需要迅速的响应来解决问题，避免故障进一步扩散，那么对熔断的监控就变得非常重要。</a:t>
            </a:r>
            <a:endParaRPr lang="zh-CN" alt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1560" y="404664"/>
            <a:ext cx="7704856" cy="1815882"/>
          </a:xfrm>
          <a:prstGeom prst="rect">
            <a:avLst/>
          </a:prstGeom>
        </p:spPr>
        <p:txBody>
          <a:bodyPr wrap="square">
            <a:spAutoFit/>
          </a:bodyPr>
          <a:lstStyle/>
          <a:p>
            <a:r>
              <a:rPr lang="en-US" altLang="zh-CN" sz="1600" b="1" dirty="0" smtClean="0"/>
              <a:t>1.3 </a:t>
            </a:r>
            <a:r>
              <a:rPr lang="en-US" altLang="zh-CN" sz="1600" b="1" dirty="0" err="1" smtClean="0">
                <a:solidFill>
                  <a:srgbClr val="FF0000"/>
                </a:solidFill>
              </a:rPr>
              <a:t>Zuul</a:t>
            </a:r>
            <a:endParaRPr lang="zh-CN" altLang="en-US" sz="1600" dirty="0" smtClean="0"/>
          </a:p>
          <a:p>
            <a:r>
              <a:rPr lang="zh-CN" altLang="en-US" sz="1600" dirty="0" smtClean="0"/>
              <a:t>在微服务架构中，后端服务往往不直接开放给调用端，而是通过一个</a:t>
            </a:r>
            <a:r>
              <a:rPr lang="en-US" altLang="zh-CN" sz="1600" dirty="0" smtClean="0"/>
              <a:t>API</a:t>
            </a:r>
            <a:r>
              <a:rPr lang="zh-CN" altLang="en-US" sz="1600" dirty="0" smtClean="0"/>
              <a:t>网关根据请求的</a:t>
            </a:r>
            <a:r>
              <a:rPr lang="en-US" altLang="zh-CN" sz="1600" dirty="0" err="1" smtClean="0"/>
              <a:t>url</a:t>
            </a:r>
            <a:r>
              <a:rPr lang="zh-CN" altLang="en-US" sz="1600" dirty="0" smtClean="0"/>
              <a:t>，路由到相应的服务，所以引入了</a:t>
            </a:r>
            <a:r>
              <a:rPr lang="en-US" altLang="zh-CN" sz="1600" dirty="0" smtClean="0"/>
              <a:t>API gateway</a:t>
            </a:r>
            <a:r>
              <a:rPr lang="zh-CN" altLang="en-US" sz="1600" dirty="0" smtClean="0"/>
              <a:t>。</a:t>
            </a:r>
            <a:endParaRPr lang="en-US" altLang="zh-CN" sz="1600" dirty="0" smtClean="0"/>
          </a:p>
          <a:p>
            <a:r>
              <a:rPr lang="en-US" altLang="zh-CN" sz="1600" dirty="0" err="1" smtClean="0"/>
              <a:t>Zuul</a:t>
            </a:r>
            <a:r>
              <a:rPr lang="en-US" altLang="zh-CN" sz="1600" dirty="0" smtClean="0"/>
              <a:t> </a:t>
            </a:r>
            <a:r>
              <a:rPr lang="zh-CN" altLang="en-US" sz="1600" dirty="0" smtClean="0"/>
              <a:t>是在云平台上提供动态路由</a:t>
            </a:r>
            <a:r>
              <a:rPr lang="en-US" altLang="zh-CN" sz="1600" dirty="0" smtClean="0"/>
              <a:t>,</a:t>
            </a:r>
            <a:r>
              <a:rPr lang="zh-CN" altLang="en-US" sz="1600" dirty="0" smtClean="0"/>
              <a:t>监控</a:t>
            </a:r>
            <a:r>
              <a:rPr lang="en-US" altLang="zh-CN" sz="1600" dirty="0" smtClean="0"/>
              <a:t>,</a:t>
            </a:r>
            <a:r>
              <a:rPr lang="zh-CN" altLang="en-US" sz="1600" dirty="0" smtClean="0"/>
              <a:t>弹性</a:t>
            </a:r>
            <a:r>
              <a:rPr lang="en-US" altLang="zh-CN" sz="1600" dirty="0" smtClean="0"/>
              <a:t>,</a:t>
            </a:r>
            <a:r>
              <a:rPr lang="zh-CN" altLang="en-US" sz="1600" dirty="0" smtClean="0"/>
              <a:t>安全等边缘服务的框架。</a:t>
            </a:r>
            <a:endParaRPr lang="en-US" altLang="zh-CN" sz="1600" dirty="0" smtClean="0"/>
          </a:p>
          <a:p>
            <a:r>
              <a:rPr lang="zh-CN" altLang="en-US" sz="1600" dirty="0" smtClean="0"/>
              <a:t>它的具体作用就是服务转发，接收并转发所有内外部的客户端调用。使用</a:t>
            </a:r>
            <a:r>
              <a:rPr lang="en-US" altLang="zh-CN" sz="1600" dirty="0" err="1" smtClean="0"/>
              <a:t>Zuul</a:t>
            </a:r>
            <a:r>
              <a:rPr lang="zh-CN" altLang="en-US" sz="1600" dirty="0" smtClean="0"/>
              <a:t>可以作为资源的统一访问入口，同时也可以在网关做一些权限校验等类似的功能。 </a:t>
            </a:r>
            <a:endParaRPr lang="en-US" altLang="zh-CN" sz="1600" dirty="0" smtClean="0"/>
          </a:p>
          <a:p>
            <a:r>
              <a:rPr lang="en-US" altLang="zh-CN" sz="1600" dirty="0" err="1" smtClean="0"/>
              <a:t>Zuul</a:t>
            </a:r>
            <a:r>
              <a:rPr lang="zh-CN" altLang="en-US" sz="1600" dirty="0" smtClean="0"/>
              <a:t>还有更多的应用场景，比如：鉴权、流量转发、请求统计等等。</a:t>
            </a:r>
            <a:endParaRPr lang="zh-CN" altLang="en-US" sz="1600" dirty="0"/>
          </a:p>
        </p:txBody>
      </p:sp>
      <p:pic>
        <p:nvPicPr>
          <p:cNvPr id="5122" name="Picture 2" descr="http://www.itmind.net/assets/images/2018/springcloud/zuul-core.png"/>
          <p:cNvPicPr>
            <a:picLocks noChangeAspect="1" noChangeArrowheads="1"/>
          </p:cNvPicPr>
          <p:nvPr/>
        </p:nvPicPr>
        <p:blipFill>
          <a:blip r:embed="rId2" cstate="print"/>
          <a:srcRect/>
          <a:stretch>
            <a:fillRect/>
          </a:stretch>
        </p:blipFill>
        <p:spPr bwMode="auto">
          <a:xfrm>
            <a:off x="611560" y="2360499"/>
            <a:ext cx="3788842" cy="2736304"/>
          </a:xfrm>
          <a:prstGeom prst="rect">
            <a:avLst/>
          </a:prstGeom>
          <a:noFill/>
        </p:spPr>
      </p:pic>
      <p:sp>
        <p:nvSpPr>
          <p:cNvPr id="7" name="矩形 6"/>
          <p:cNvSpPr/>
          <p:nvPr/>
        </p:nvSpPr>
        <p:spPr>
          <a:xfrm>
            <a:off x="4392488" y="2276872"/>
            <a:ext cx="4572000" cy="3323987"/>
          </a:xfrm>
          <a:prstGeom prst="rect">
            <a:avLst/>
          </a:prstGeom>
        </p:spPr>
        <p:txBody>
          <a:bodyPr>
            <a:spAutoFit/>
          </a:bodyPr>
          <a:lstStyle/>
          <a:p>
            <a:r>
              <a:rPr lang="en-US" altLang="zh-CN" sz="1400" dirty="0" err="1" smtClean="0"/>
              <a:t>Zuul</a:t>
            </a:r>
            <a:r>
              <a:rPr lang="zh-CN" altLang="en-US" sz="1400" dirty="0" smtClean="0"/>
              <a:t>大部分功能都是通过过滤器来实现的，这些过滤器类型对应于请求的典型生命周期。</a:t>
            </a:r>
          </a:p>
          <a:p>
            <a:r>
              <a:rPr lang="en-US" altLang="zh-CN" sz="1400" b="1" dirty="0" smtClean="0"/>
              <a:t>PRE</a:t>
            </a:r>
            <a:r>
              <a:rPr lang="zh-CN" altLang="en-US" sz="1400" b="1" dirty="0" smtClean="0"/>
              <a:t>：</a:t>
            </a:r>
            <a:r>
              <a:rPr lang="zh-CN" altLang="en-US" sz="1400" dirty="0" smtClean="0"/>
              <a:t> 这种过滤器在请求被路由之前调用。我们可利用这种过滤器实现身份验证、在集群中选择请求的微服务、记录调试信息等。</a:t>
            </a:r>
          </a:p>
          <a:p>
            <a:r>
              <a:rPr lang="en-US" altLang="zh-CN" sz="1400" b="1" dirty="0" smtClean="0"/>
              <a:t>ROUTING</a:t>
            </a:r>
            <a:r>
              <a:rPr lang="zh-CN" altLang="en-US" sz="1400" b="1" dirty="0" smtClean="0"/>
              <a:t>：</a:t>
            </a:r>
            <a:r>
              <a:rPr lang="zh-CN" altLang="en-US" sz="1400" dirty="0" smtClean="0"/>
              <a:t>这种过滤器将请求路由到微服务。这种过滤器用于构建发送给微服务的请求，并使用</a:t>
            </a:r>
            <a:r>
              <a:rPr lang="en-US" altLang="zh-CN" sz="1400" dirty="0" smtClean="0"/>
              <a:t>Apache </a:t>
            </a:r>
            <a:r>
              <a:rPr lang="en-US" altLang="zh-CN" sz="1400" dirty="0" err="1" smtClean="0"/>
              <a:t>HttpClient</a:t>
            </a:r>
            <a:r>
              <a:rPr lang="zh-CN" altLang="en-US" sz="1400" dirty="0" smtClean="0"/>
              <a:t>或</a:t>
            </a:r>
            <a:r>
              <a:rPr lang="en-US" altLang="zh-CN" sz="1400" dirty="0" err="1" smtClean="0"/>
              <a:t>Netfilx</a:t>
            </a:r>
            <a:r>
              <a:rPr lang="en-US" altLang="zh-CN" sz="1400" dirty="0" smtClean="0"/>
              <a:t> Ribbon</a:t>
            </a:r>
            <a:r>
              <a:rPr lang="zh-CN" altLang="en-US" sz="1400" dirty="0" smtClean="0"/>
              <a:t>请求微服务。</a:t>
            </a:r>
          </a:p>
          <a:p>
            <a:r>
              <a:rPr lang="en-US" altLang="zh-CN" sz="1400" b="1" dirty="0" smtClean="0"/>
              <a:t>POST</a:t>
            </a:r>
            <a:r>
              <a:rPr lang="zh-CN" altLang="en-US" sz="1400" b="1" dirty="0" smtClean="0"/>
              <a:t>：</a:t>
            </a:r>
            <a:r>
              <a:rPr lang="zh-CN" altLang="en-US" sz="1400" dirty="0" smtClean="0"/>
              <a:t>这种过滤器在路由到微服务以后执行。这种过滤器可用来为响应添加标准的</a:t>
            </a:r>
            <a:r>
              <a:rPr lang="en-US" altLang="zh-CN" sz="1400" dirty="0" smtClean="0"/>
              <a:t>HTTP Header</a:t>
            </a:r>
            <a:r>
              <a:rPr lang="zh-CN" altLang="en-US" sz="1400" dirty="0" smtClean="0"/>
              <a:t>、收集统计信息和指标、将响应从微服务发送给客户端等。</a:t>
            </a:r>
          </a:p>
          <a:p>
            <a:r>
              <a:rPr lang="en-US" altLang="zh-CN" sz="1400" b="1" dirty="0" smtClean="0"/>
              <a:t>ERROR</a:t>
            </a:r>
            <a:r>
              <a:rPr lang="zh-CN" altLang="en-US" sz="1400" b="1" dirty="0" smtClean="0"/>
              <a:t>：</a:t>
            </a:r>
            <a:r>
              <a:rPr lang="zh-CN" altLang="en-US" sz="1400" dirty="0" smtClean="0"/>
              <a:t>在其他阶段发生错误时执行该过滤器。 除了默认的过滤器类型，</a:t>
            </a:r>
            <a:r>
              <a:rPr lang="en-US" altLang="zh-CN" sz="1400" dirty="0" err="1" smtClean="0"/>
              <a:t>Zuul</a:t>
            </a:r>
            <a:r>
              <a:rPr lang="zh-CN" altLang="en-US" sz="1400" dirty="0" smtClean="0"/>
              <a:t>还允许我们创建自定义的过滤器类型。例如，我们可以定制一种</a:t>
            </a:r>
            <a:r>
              <a:rPr lang="en-US" altLang="zh-CN" sz="1400" dirty="0" smtClean="0"/>
              <a:t>STATIC</a:t>
            </a:r>
            <a:r>
              <a:rPr lang="zh-CN" altLang="en-US" sz="1400" dirty="0" smtClean="0"/>
              <a:t>类型的过滤器，直接在</a:t>
            </a:r>
            <a:r>
              <a:rPr lang="en-US" altLang="zh-CN" sz="1400" dirty="0" err="1" smtClean="0"/>
              <a:t>Zuul</a:t>
            </a:r>
            <a:r>
              <a:rPr lang="zh-CN" altLang="en-US" sz="1400" dirty="0" smtClean="0"/>
              <a:t>中生成响应，而不将请求转发到后端的微服务。</a:t>
            </a:r>
            <a:endParaRPr lang="zh-CN" altLang="en-US" sz="1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404664"/>
            <a:ext cx="2745367" cy="338554"/>
          </a:xfrm>
          <a:prstGeom prst="rect">
            <a:avLst/>
          </a:prstGeom>
        </p:spPr>
        <p:txBody>
          <a:bodyPr wrap="none">
            <a:spAutoFit/>
          </a:bodyPr>
          <a:lstStyle/>
          <a:p>
            <a:r>
              <a:rPr lang="en-US" altLang="zh-CN" sz="1600" b="1" dirty="0" smtClean="0"/>
              <a:t>1.3.1 </a:t>
            </a:r>
            <a:r>
              <a:rPr lang="zh-CN" altLang="en-US" sz="1600" b="1" dirty="0" smtClean="0"/>
              <a:t>验证工作：自定义</a:t>
            </a:r>
            <a:r>
              <a:rPr lang="en-US" altLang="zh-CN" sz="1600" b="1" dirty="0" smtClean="0"/>
              <a:t>Filter</a:t>
            </a:r>
          </a:p>
        </p:txBody>
      </p:sp>
      <p:sp>
        <p:nvSpPr>
          <p:cNvPr id="7" name="矩形 6"/>
          <p:cNvSpPr/>
          <p:nvPr/>
        </p:nvSpPr>
        <p:spPr>
          <a:xfrm>
            <a:off x="611560" y="764704"/>
            <a:ext cx="1479892" cy="338554"/>
          </a:xfrm>
          <a:prstGeom prst="rect">
            <a:avLst/>
          </a:prstGeom>
        </p:spPr>
        <p:txBody>
          <a:bodyPr wrap="none">
            <a:spAutoFit/>
          </a:bodyPr>
          <a:lstStyle/>
          <a:p>
            <a:r>
              <a:rPr lang="en-US" altLang="zh-CN" sz="1600" b="1" dirty="0" smtClean="0"/>
              <a:t>1.3.2 </a:t>
            </a:r>
            <a:r>
              <a:rPr lang="zh-CN" altLang="en-US" sz="1600" b="1" dirty="0" smtClean="0"/>
              <a:t>路由熔断</a:t>
            </a:r>
          </a:p>
        </p:txBody>
      </p:sp>
      <p:sp>
        <p:nvSpPr>
          <p:cNvPr id="8" name="矩形 7"/>
          <p:cNvSpPr/>
          <p:nvPr/>
        </p:nvSpPr>
        <p:spPr>
          <a:xfrm>
            <a:off x="611560" y="1052736"/>
            <a:ext cx="7776864" cy="830997"/>
          </a:xfrm>
          <a:prstGeom prst="rect">
            <a:avLst/>
          </a:prstGeom>
        </p:spPr>
        <p:txBody>
          <a:bodyPr wrap="square">
            <a:spAutoFit/>
          </a:bodyPr>
          <a:lstStyle/>
          <a:p>
            <a:r>
              <a:rPr lang="zh-CN" altLang="en-US" sz="1600" dirty="0" smtClean="0"/>
              <a:t>当我们的后端服务出现异常的时候，我们不希望将异常抛出给最外层，期望服务可以自动进行一降级。</a:t>
            </a:r>
            <a:r>
              <a:rPr lang="en-US" altLang="zh-CN" sz="1600" dirty="0" err="1" smtClean="0"/>
              <a:t>Zuul</a:t>
            </a:r>
            <a:r>
              <a:rPr lang="zh-CN" altLang="en-US" sz="1600" dirty="0" smtClean="0"/>
              <a:t>给我们提供了这样的支持。当某个服务出现异常时，直接返回我们预设的信息。</a:t>
            </a:r>
            <a:endParaRPr lang="zh-CN" altLang="en-US" sz="1600" dirty="0"/>
          </a:p>
        </p:txBody>
      </p:sp>
      <p:sp>
        <p:nvSpPr>
          <p:cNvPr id="9" name="矩形 8"/>
          <p:cNvSpPr/>
          <p:nvPr/>
        </p:nvSpPr>
        <p:spPr>
          <a:xfrm>
            <a:off x="611560" y="1866310"/>
            <a:ext cx="1641796" cy="338554"/>
          </a:xfrm>
          <a:prstGeom prst="rect">
            <a:avLst/>
          </a:prstGeom>
        </p:spPr>
        <p:txBody>
          <a:bodyPr wrap="none">
            <a:spAutoFit/>
          </a:bodyPr>
          <a:lstStyle/>
          <a:p>
            <a:r>
              <a:rPr lang="en-US" altLang="zh-CN" sz="1600" b="1" dirty="0" smtClean="0"/>
              <a:t>1.3.3 </a:t>
            </a:r>
            <a:r>
              <a:rPr lang="en-US" altLang="zh-CN" sz="1600" b="1" dirty="0" err="1" smtClean="0"/>
              <a:t>Zuul</a:t>
            </a:r>
            <a:r>
              <a:rPr lang="zh-CN" altLang="en-US" sz="1600" b="1" dirty="0" smtClean="0"/>
              <a:t>高可用</a:t>
            </a:r>
          </a:p>
        </p:txBody>
      </p:sp>
      <p:pic>
        <p:nvPicPr>
          <p:cNvPr id="28674" name="Picture 2" descr="http://www.itmind.net/assets/images/2018/springcloud/zuul-case.png"/>
          <p:cNvPicPr>
            <a:picLocks noChangeAspect="1" noChangeArrowheads="1"/>
          </p:cNvPicPr>
          <p:nvPr/>
        </p:nvPicPr>
        <p:blipFill>
          <a:blip r:embed="rId2" cstate="print"/>
          <a:srcRect/>
          <a:stretch>
            <a:fillRect/>
          </a:stretch>
        </p:blipFill>
        <p:spPr bwMode="auto">
          <a:xfrm>
            <a:off x="611560" y="2276872"/>
            <a:ext cx="4320480" cy="2815305"/>
          </a:xfrm>
          <a:prstGeom prst="rect">
            <a:avLst/>
          </a:prstGeom>
          <a:noFill/>
        </p:spPr>
      </p:pic>
      <p:sp>
        <p:nvSpPr>
          <p:cNvPr id="10" name="矩形 9"/>
          <p:cNvSpPr/>
          <p:nvPr/>
        </p:nvSpPr>
        <p:spPr>
          <a:xfrm>
            <a:off x="611560" y="5171708"/>
            <a:ext cx="7776864" cy="1077218"/>
          </a:xfrm>
          <a:prstGeom prst="rect">
            <a:avLst/>
          </a:prstGeom>
        </p:spPr>
        <p:txBody>
          <a:bodyPr wrap="square">
            <a:spAutoFit/>
          </a:bodyPr>
          <a:lstStyle/>
          <a:p>
            <a:r>
              <a:rPr lang="zh-CN" altLang="en-US" sz="1600" dirty="0" smtClean="0"/>
              <a:t>我们实际使用</a:t>
            </a:r>
            <a:r>
              <a:rPr lang="en-US" altLang="zh-CN" sz="1600" dirty="0" err="1" smtClean="0"/>
              <a:t>Zuul</a:t>
            </a:r>
            <a:r>
              <a:rPr lang="zh-CN" altLang="en-US" sz="1600" dirty="0" smtClean="0"/>
              <a:t>的方式如上图，不同的客户端使用不同的负载将请求分发到后端的</a:t>
            </a:r>
            <a:r>
              <a:rPr lang="en-US" altLang="zh-CN" sz="1600" dirty="0" err="1" smtClean="0"/>
              <a:t>Zuul</a:t>
            </a:r>
            <a:r>
              <a:rPr lang="zh-CN" altLang="en-US" sz="1600" dirty="0" smtClean="0"/>
              <a:t>，</a:t>
            </a:r>
            <a:r>
              <a:rPr lang="en-US" altLang="zh-CN" sz="1600" dirty="0" err="1" smtClean="0"/>
              <a:t>Zuul</a:t>
            </a:r>
            <a:r>
              <a:rPr lang="zh-CN" altLang="en-US" sz="1600" dirty="0" smtClean="0"/>
              <a:t>在通过</a:t>
            </a:r>
            <a:r>
              <a:rPr lang="en-US" altLang="zh-CN" sz="1600" dirty="0" smtClean="0"/>
              <a:t>Eureka</a:t>
            </a:r>
            <a:r>
              <a:rPr lang="zh-CN" altLang="en-US" sz="1600" dirty="0" smtClean="0"/>
              <a:t>调用后端服务，最后对外输出。因此为了保证</a:t>
            </a:r>
            <a:r>
              <a:rPr lang="en-US" altLang="zh-CN" sz="1600" dirty="0" err="1" smtClean="0"/>
              <a:t>Zuul</a:t>
            </a:r>
            <a:r>
              <a:rPr lang="zh-CN" altLang="en-US" sz="1600" dirty="0" smtClean="0"/>
              <a:t>的高可用性，前端可以同时启动多个</a:t>
            </a:r>
            <a:r>
              <a:rPr lang="en-US" altLang="zh-CN" sz="1600" dirty="0" err="1" smtClean="0"/>
              <a:t>Zuul</a:t>
            </a:r>
            <a:r>
              <a:rPr lang="zh-CN" altLang="en-US" sz="1600" dirty="0" smtClean="0"/>
              <a:t>实例进行负载，在</a:t>
            </a:r>
            <a:r>
              <a:rPr lang="en-US" altLang="zh-CN" sz="1600" dirty="0" err="1" smtClean="0"/>
              <a:t>Zuul</a:t>
            </a:r>
            <a:r>
              <a:rPr lang="zh-CN" altLang="en-US" sz="1600" dirty="0" smtClean="0"/>
              <a:t>的前端使用</a:t>
            </a:r>
            <a:r>
              <a:rPr lang="en-US" altLang="zh-CN" sz="1600" dirty="0" err="1" smtClean="0"/>
              <a:t>Nginx</a:t>
            </a:r>
            <a:r>
              <a:rPr lang="zh-CN" altLang="en-US" sz="1600" dirty="0" smtClean="0"/>
              <a:t>或者</a:t>
            </a:r>
            <a:r>
              <a:rPr lang="en-US" altLang="zh-CN" sz="1600" dirty="0" smtClean="0"/>
              <a:t>F5</a:t>
            </a:r>
            <a:r>
              <a:rPr lang="zh-CN" altLang="en-US" sz="1600" dirty="0" smtClean="0"/>
              <a:t>进行负载转发以达到高可用性。</a:t>
            </a:r>
            <a:endParaRPr lang="zh-CN" alt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1560" y="418599"/>
            <a:ext cx="7704856" cy="1354217"/>
          </a:xfrm>
          <a:prstGeom prst="rect">
            <a:avLst/>
          </a:prstGeom>
        </p:spPr>
        <p:txBody>
          <a:bodyPr wrap="square">
            <a:spAutoFit/>
          </a:bodyPr>
          <a:lstStyle/>
          <a:p>
            <a:r>
              <a:rPr lang="en-US" altLang="zh-CN" sz="1600" b="1" dirty="0" smtClean="0"/>
              <a:t>1.4 Netflix </a:t>
            </a:r>
            <a:r>
              <a:rPr lang="en-US" altLang="zh-CN" sz="1600" b="1" dirty="0" err="1" smtClean="0"/>
              <a:t>Archaius</a:t>
            </a:r>
            <a:r>
              <a:rPr lang="zh-CN" altLang="en-US" sz="1600" b="1" dirty="0" smtClean="0"/>
              <a:t>（和</a:t>
            </a:r>
            <a:r>
              <a:rPr lang="en-US" altLang="zh-CN" sz="1600" b="1" dirty="0" smtClean="0"/>
              <a:t>spring cloud </a:t>
            </a:r>
            <a:r>
              <a:rPr lang="en-US" altLang="zh-CN" sz="1600" b="1" dirty="0" err="1" smtClean="0"/>
              <a:t>config</a:t>
            </a:r>
            <a:r>
              <a:rPr lang="zh-CN" altLang="en-US" sz="1600" b="1" dirty="0" smtClean="0"/>
              <a:t>功能类似）</a:t>
            </a:r>
            <a:endParaRPr lang="zh-CN" altLang="en-US" sz="1600" dirty="0" smtClean="0"/>
          </a:p>
          <a:p>
            <a:r>
              <a:rPr lang="zh-CN" altLang="en-US" sz="1600" dirty="0" smtClean="0"/>
              <a:t>配置管理</a:t>
            </a:r>
            <a:r>
              <a:rPr lang="en-US" altLang="zh-CN" sz="1600" dirty="0" smtClean="0"/>
              <a:t>API</a:t>
            </a:r>
            <a:r>
              <a:rPr lang="zh-CN" altLang="en-US" sz="1600" dirty="0" smtClean="0"/>
              <a:t>，包含一系列配置管理</a:t>
            </a:r>
            <a:r>
              <a:rPr lang="en-US" altLang="zh-CN" sz="1600" dirty="0" smtClean="0"/>
              <a:t>API</a:t>
            </a:r>
            <a:r>
              <a:rPr lang="zh-CN" altLang="en-US" sz="1600" dirty="0" smtClean="0"/>
              <a:t>，提供动态类型化属性、线程安全配置操作、轮询框架、回调机制等功能。可以实现动态获取配置，原理是每隔</a:t>
            </a:r>
            <a:r>
              <a:rPr lang="en-US" altLang="zh-CN" sz="1600" dirty="0" smtClean="0"/>
              <a:t>60s</a:t>
            </a:r>
            <a:r>
              <a:rPr lang="zh-CN" altLang="en-US" sz="1600" dirty="0" smtClean="0"/>
              <a:t>（默认，可配置）从配置源读取一次内容，这样修改了配置文件后不需要重启服务就可以使修改后的内容生效，前提使用</a:t>
            </a:r>
            <a:r>
              <a:rPr lang="en-US" altLang="zh-CN" sz="1600" dirty="0" err="1" smtClean="0"/>
              <a:t>archaius</a:t>
            </a:r>
            <a:r>
              <a:rPr lang="zh-CN" altLang="en-US" sz="1600" dirty="0" smtClean="0"/>
              <a:t>的</a:t>
            </a:r>
            <a:r>
              <a:rPr lang="en-US" altLang="zh-CN" sz="1600" dirty="0" smtClean="0"/>
              <a:t>API</a:t>
            </a:r>
            <a:r>
              <a:rPr lang="zh-CN" altLang="en-US" sz="1600" dirty="0" smtClean="0"/>
              <a:t>来读取。</a:t>
            </a:r>
            <a:endParaRPr lang="zh-CN" altLang="en-US" sz="1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2063170"/>
            <a:ext cx="7632848" cy="338554"/>
          </a:xfrm>
          <a:prstGeom prst="rect">
            <a:avLst/>
          </a:prstGeom>
        </p:spPr>
        <p:txBody>
          <a:bodyPr wrap="square">
            <a:spAutoFit/>
          </a:bodyPr>
          <a:lstStyle/>
          <a:p>
            <a:r>
              <a:rPr lang="en-US" altLang="zh-CN" sz="1600" b="1" dirty="0" smtClean="0"/>
              <a:t>2.1 </a:t>
            </a:r>
            <a:r>
              <a:rPr lang="en-US" altLang="zh-CN" sz="1600" b="1" dirty="0" smtClean="0">
                <a:solidFill>
                  <a:srgbClr val="FF0000"/>
                </a:solidFill>
              </a:rPr>
              <a:t>Spring Cloud </a:t>
            </a:r>
            <a:r>
              <a:rPr lang="en-US" altLang="zh-CN" sz="1600" b="1" dirty="0" err="1" smtClean="0">
                <a:solidFill>
                  <a:srgbClr val="FF0000"/>
                </a:solidFill>
              </a:rPr>
              <a:t>Config</a:t>
            </a:r>
            <a:endParaRPr lang="en-US" altLang="zh-CN" sz="1600" b="1" dirty="0" smtClean="0">
              <a:solidFill>
                <a:srgbClr val="FF0000"/>
              </a:solidFill>
            </a:endParaRPr>
          </a:p>
        </p:txBody>
      </p:sp>
      <p:sp>
        <p:nvSpPr>
          <p:cNvPr id="10" name="矩形 9"/>
          <p:cNvSpPr/>
          <p:nvPr/>
        </p:nvSpPr>
        <p:spPr>
          <a:xfrm>
            <a:off x="539552" y="2420888"/>
            <a:ext cx="7704856" cy="2123658"/>
          </a:xfrm>
          <a:prstGeom prst="rect">
            <a:avLst/>
          </a:prstGeom>
        </p:spPr>
        <p:txBody>
          <a:bodyPr wrap="square">
            <a:spAutoFit/>
          </a:bodyPr>
          <a:lstStyle/>
          <a:p>
            <a:r>
              <a:rPr lang="en-US" altLang="zh-CN" sz="1600" dirty="0" smtClean="0"/>
              <a:t>Spring Cloud </a:t>
            </a:r>
            <a:r>
              <a:rPr lang="en-US" altLang="zh-CN" sz="1600" dirty="0" err="1" smtClean="0"/>
              <a:t>Config</a:t>
            </a:r>
            <a:r>
              <a:rPr lang="zh-CN" altLang="en-US" sz="1600" dirty="0" smtClean="0"/>
              <a:t>项目是一个解决分布式系统的配置管理方案。它包含了</a:t>
            </a:r>
            <a:r>
              <a:rPr lang="en-US" altLang="zh-CN" sz="1600" dirty="0" smtClean="0"/>
              <a:t>Client</a:t>
            </a:r>
            <a:r>
              <a:rPr lang="zh-CN" altLang="en-US" sz="1600" dirty="0" smtClean="0"/>
              <a:t>和</a:t>
            </a:r>
            <a:r>
              <a:rPr lang="en-US" altLang="zh-CN" sz="1600" dirty="0" smtClean="0"/>
              <a:t>Server</a:t>
            </a:r>
            <a:r>
              <a:rPr lang="zh-CN" altLang="en-US" sz="1600" dirty="0" smtClean="0"/>
              <a:t>两个部分，</a:t>
            </a:r>
            <a:r>
              <a:rPr lang="en-US" altLang="zh-CN" sz="1600" dirty="0" smtClean="0"/>
              <a:t>server</a:t>
            </a:r>
            <a:r>
              <a:rPr lang="zh-CN" altLang="en-US" sz="1600" dirty="0" smtClean="0"/>
              <a:t>提供配置文件的存储、以接口的形式将配置文件的内容提供出去，</a:t>
            </a:r>
            <a:r>
              <a:rPr lang="en-US" altLang="zh-CN" sz="1600" dirty="0" smtClean="0"/>
              <a:t>client</a:t>
            </a:r>
            <a:r>
              <a:rPr lang="zh-CN" altLang="en-US" sz="1600" dirty="0" smtClean="0"/>
              <a:t>通过接口获取数据、并依据此数据初始化自己的应用。</a:t>
            </a:r>
            <a:endParaRPr lang="en-US" altLang="zh-CN" sz="1600" dirty="0" smtClean="0"/>
          </a:p>
          <a:p>
            <a:r>
              <a:rPr lang="zh-CN" altLang="en-US" sz="1600" dirty="0" smtClean="0"/>
              <a:t>当所有的配置文件都存储在配置中心的时候，配置中心就成为了一个非常重要的组件。如果配置中心出现问题将会导致灾难性的后果，因此在生产中建议对配置中心做集群，来支持配置中心高可用性。</a:t>
            </a:r>
            <a:endParaRPr lang="en-US" altLang="zh-CN" sz="1600" dirty="0" smtClean="0"/>
          </a:p>
          <a:p>
            <a:r>
              <a:rPr lang="en-US" altLang="zh-CN" sz="1600" dirty="0" err="1" smtClean="0"/>
              <a:t>springcloud</a:t>
            </a:r>
            <a:r>
              <a:rPr lang="zh-CN" altLang="en-US" sz="1600" dirty="0" smtClean="0"/>
              <a:t>提供了这样的解决方案，我们只需要将</a:t>
            </a:r>
            <a:r>
              <a:rPr lang="en-US" altLang="zh-CN" sz="1600" dirty="0" smtClean="0"/>
              <a:t>server</a:t>
            </a:r>
            <a:r>
              <a:rPr lang="zh-CN" altLang="en-US" sz="1600" dirty="0" smtClean="0"/>
              <a:t>端当做一个服务注册到</a:t>
            </a:r>
            <a:r>
              <a:rPr lang="en-US" altLang="zh-CN" sz="1600" dirty="0" smtClean="0"/>
              <a:t>eureka</a:t>
            </a:r>
            <a:r>
              <a:rPr lang="zh-CN" altLang="en-US" sz="1600" dirty="0" smtClean="0"/>
              <a:t>中，</a:t>
            </a:r>
            <a:r>
              <a:rPr lang="en-US" altLang="zh-CN" sz="1600" dirty="0" smtClean="0"/>
              <a:t>client</a:t>
            </a:r>
            <a:r>
              <a:rPr lang="zh-CN" altLang="en-US" sz="1600" dirty="0" smtClean="0"/>
              <a:t>端去</a:t>
            </a:r>
            <a:r>
              <a:rPr lang="en-US" altLang="zh-CN" sz="1600" dirty="0" smtClean="0"/>
              <a:t>eureka</a:t>
            </a:r>
            <a:r>
              <a:rPr lang="zh-CN" altLang="en-US" sz="1600" dirty="0" smtClean="0"/>
              <a:t>中去获取配置中心</a:t>
            </a:r>
            <a:r>
              <a:rPr lang="en-US" altLang="zh-CN" sz="1600" dirty="0" smtClean="0"/>
              <a:t>server</a:t>
            </a:r>
            <a:r>
              <a:rPr lang="zh-CN" altLang="en-US" sz="1600" dirty="0" smtClean="0"/>
              <a:t>端的服务既可。</a:t>
            </a:r>
          </a:p>
        </p:txBody>
      </p:sp>
      <p:sp>
        <p:nvSpPr>
          <p:cNvPr id="5" name="矩形 4"/>
          <p:cNvSpPr/>
          <p:nvPr/>
        </p:nvSpPr>
        <p:spPr>
          <a:xfrm>
            <a:off x="539552" y="491188"/>
            <a:ext cx="7560840" cy="1600438"/>
          </a:xfrm>
          <a:prstGeom prst="rect">
            <a:avLst/>
          </a:prstGeom>
        </p:spPr>
        <p:txBody>
          <a:bodyPr wrap="square">
            <a:spAutoFit/>
          </a:bodyPr>
          <a:lstStyle/>
          <a:p>
            <a:r>
              <a:rPr lang="en-US" altLang="zh-CN" b="1" dirty="0" smtClean="0"/>
              <a:t>2</a:t>
            </a:r>
            <a:r>
              <a:rPr lang="zh-CN" altLang="en-US" b="1" dirty="0" smtClean="0"/>
              <a:t>、配置中心</a:t>
            </a:r>
          </a:p>
          <a:p>
            <a:r>
              <a:rPr lang="zh-CN" altLang="en-US" sz="1600" dirty="0" smtClean="0"/>
              <a:t>随着微服务不断的增多，每个微服务都有自己对应的配置文件。在研发过程中有测试环境、</a:t>
            </a:r>
            <a:r>
              <a:rPr lang="en-US" altLang="zh-CN" sz="1600" dirty="0" smtClean="0"/>
              <a:t>UAT</a:t>
            </a:r>
            <a:r>
              <a:rPr lang="zh-CN" altLang="en-US" sz="1600" dirty="0" smtClean="0"/>
              <a:t>环境、生产环境，因此每个微服务又对应至少三个不同环境的配置文件。这么多的配置文件，如果需要修改某个公共服务的配置信息，如：缓存、数据库等，难免会产生混乱，这个时候就需要引入</a:t>
            </a:r>
            <a:r>
              <a:rPr lang="en-US" altLang="zh-CN" sz="1600" dirty="0" smtClean="0"/>
              <a:t>Spring Cloud</a:t>
            </a:r>
            <a:r>
              <a:rPr lang="zh-CN" altLang="en-US" sz="1600" dirty="0" smtClean="0"/>
              <a:t>另外一个组件：</a:t>
            </a:r>
            <a:r>
              <a:rPr lang="en-US" altLang="zh-CN" sz="1600" dirty="0" smtClean="0"/>
              <a:t>Spring Cloud </a:t>
            </a:r>
            <a:r>
              <a:rPr lang="en-US" altLang="zh-CN" sz="1600" dirty="0" err="1" smtClean="0"/>
              <a:t>Config</a:t>
            </a:r>
            <a:r>
              <a:rPr lang="zh-CN" altLang="en-US" sz="1600" dirty="0" smtClean="0"/>
              <a:t>。</a:t>
            </a:r>
          </a:p>
        </p:txBody>
      </p:sp>
      <p:pic>
        <p:nvPicPr>
          <p:cNvPr id="1026" name="Picture 2"/>
          <p:cNvPicPr>
            <a:picLocks noChangeAspect="1" noChangeArrowheads="1"/>
          </p:cNvPicPr>
          <p:nvPr/>
        </p:nvPicPr>
        <p:blipFill>
          <a:blip r:embed="rId2" cstate="print"/>
          <a:srcRect/>
          <a:stretch>
            <a:fillRect/>
          </a:stretch>
        </p:blipFill>
        <p:spPr bwMode="auto">
          <a:xfrm>
            <a:off x="611560" y="4509120"/>
            <a:ext cx="4682652" cy="18722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552" y="388402"/>
            <a:ext cx="7632848" cy="2554545"/>
          </a:xfrm>
          <a:prstGeom prst="rect">
            <a:avLst/>
          </a:prstGeom>
        </p:spPr>
        <p:txBody>
          <a:bodyPr wrap="square">
            <a:spAutoFit/>
          </a:bodyPr>
          <a:lstStyle/>
          <a:p>
            <a:r>
              <a:rPr lang="en-US" altLang="zh-CN" sz="1600" b="1" dirty="0" smtClean="0"/>
              <a:t>2.2 </a:t>
            </a:r>
            <a:r>
              <a:rPr lang="en-US" altLang="zh-CN" sz="1600" b="1" dirty="0" smtClean="0">
                <a:solidFill>
                  <a:srgbClr val="FF0000"/>
                </a:solidFill>
              </a:rPr>
              <a:t>Spring Cloud Bus</a:t>
            </a:r>
          </a:p>
          <a:p>
            <a:r>
              <a:rPr lang="zh-CN" altLang="en-US" sz="1600" dirty="0" smtClean="0"/>
              <a:t>消息总线，用于在集群（例如，配置变化事件）中传播状态变化，可与</a:t>
            </a:r>
            <a:r>
              <a:rPr lang="en-US" altLang="zh-CN" sz="1600" dirty="0" smtClean="0"/>
              <a:t>Spring Cloud </a:t>
            </a:r>
            <a:r>
              <a:rPr lang="en-US" altLang="zh-CN" sz="1600" dirty="0" err="1" smtClean="0"/>
              <a:t>Config</a:t>
            </a:r>
            <a:r>
              <a:rPr lang="zh-CN" altLang="en-US" sz="1600" dirty="0" smtClean="0"/>
              <a:t>联合实现热部署。</a:t>
            </a:r>
            <a:r>
              <a:rPr lang="en-US" altLang="zh-CN" sz="1600" dirty="0" smtClean="0"/>
              <a:t>Spring Cloud Bus</a:t>
            </a:r>
            <a:r>
              <a:rPr lang="zh-CN" altLang="en-US" sz="1600" dirty="0" smtClean="0"/>
              <a:t>可选消息代理组件包括</a:t>
            </a:r>
            <a:r>
              <a:rPr lang="en-US" altLang="zh-CN" sz="1600" dirty="0" err="1" smtClean="0"/>
              <a:t>RabbitMQ</a:t>
            </a:r>
            <a:r>
              <a:rPr lang="zh-CN" altLang="en-US" sz="1600" dirty="0" smtClean="0"/>
              <a:t>和</a:t>
            </a:r>
            <a:r>
              <a:rPr lang="en-US" altLang="zh-CN" sz="1600" dirty="0" smtClean="0"/>
              <a:t>Kafka</a:t>
            </a:r>
            <a:r>
              <a:rPr lang="zh-CN" altLang="en-US" sz="1600" dirty="0" smtClean="0"/>
              <a:t>等。</a:t>
            </a:r>
            <a:endParaRPr lang="en-US" altLang="zh-CN" sz="1600" dirty="0" smtClean="0"/>
          </a:p>
          <a:p>
            <a:r>
              <a:rPr lang="zh-CN" altLang="en-US" sz="1600" dirty="0" smtClean="0"/>
              <a:t>为什么用</a:t>
            </a:r>
            <a:r>
              <a:rPr lang="en-US" altLang="zh-CN" sz="1600" dirty="0" smtClean="0"/>
              <a:t>Spring Cloud Bus</a:t>
            </a:r>
            <a:r>
              <a:rPr lang="zh-CN" altLang="en-US" sz="1600" dirty="0" smtClean="0"/>
              <a:t>去刷新配置呢？</a:t>
            </a:r>
            <a:endParaRPr lang="en-US" altLang="zh-CN" sz="1600" dirty="0" smtClean="0"/>
          </a:p>
          <a:p>
            <a:r>
              <a:rPr lang="zh-CN" altLang="en-US" sz="1600" dirty="0" smtClean="0"/>
              <a:t>如果有几十个微服务，而每一个服务优势多实例，当更改配置时，需要重启多个微服务实例。</a:t>
            </a:r>
            <a:r>
              <a:rPr lang="en-US" altLang="zh-CN" sz="1600" dirty="0" smtClean="0"/>
              <a:t>Spring Cloud Bus</a:t>
            </a:r>
            <a:r>
              <a:rPr lang="zh-CN" altLang="en-US" sz="1600" dirty="0" smtClean="0"/>
              <a:t>的一个功能就是让这个过程变得简单，当远程</a:t>
            </a:r>
            <a:r>
              <a:rPr lang="en-US" altLang="zh-CN" sz="1600" dirty="0" err="1" smtClean="0"/>
              <a:t>Git</a:t>
            </a:r>
            <a:r>
              <a:rPr lang="zh-CN" altLang="en-US" sz="1600" dirty="0" smtClean="0"/>
              <a:t>仓库的配置文件更改后，只需要向某一个微服务实例发送一个</a:t>
            </a:r>
            <a:r>
              <a:rPr lang="en-US" altLang="zh-CN" sz="1600" dirty="0" smtClean="0"/>
              <a:t>Post</a:t>
            </a:r>
            <a:r>
              <a:rPr lang="zh-CN" altLang="en-US" sz="1600" dirty="0" smtClean="0"/>
              <a:t>请求，通过消息组件通知其他微服务实例重新去仓库拉取最新的配置文件。</a:t>
            </a:r>
            <a:endParaRPr lang="en-US" altLang="zh-CN" sz="1600" dirty="0" smtClean="0"/>
          </a:p>
          <a:p>
            <a:r>
              <a:rPr lang="zh-CN" altLang="en-US" sz="1600" dirty="0" smtClean="0"/>
              <a:t>具体的工作流程如下：</a:t>
            </a:r>
          </a:p>
          <a:p>
            <a:endParaRPr lang="zh-CN" altLang="en-US" sz="1600" dirty="0"/>
          </a:p>
        </p:txBody>
      </p:sp>
      <p:pic>
        <p:nvPicPr>
          <p:cNvPr id="20484" name="Picture 4" descr="http://www.itmind.net/assets/images/2017/springcloud/configbus2.jpg"/>
          <p:cNvPicPr>
            <a:picLocks noChangeAspect="1" noChangeArrowheads="1"/>
          </p:cNvPicPr>
          <p:nvPr/>
        </p:nvPicPr>
        <p:blipFill>
          <a:blip r:embed="rId2" cstate="print"/>
          <a:srcRect/>
          <a:stretch>
            <a:fillRect/>
          </a:stretch>
        </p:blipFill>
        <p:spPr bwMode="auto">
          <a:xfrm>
            <a:off x="323528" y="2636912"/>
            <a:ext cx="4464496" cy="3183059"/>
          </a:xfrm>
          <a:prstGeom prst="rect">
            <a:avLst/>
          </a:prstGeom>
          <a:noFill/>
        </p:spPr>
      </p:pic>
      <p:sp>
        <p:nvSpPr>
          <p:cNvPr id="10" name="矩形 9"/>
          <p:cNvSpPr/>
          <p:nvPr/>
        </p:nvSpPr>
        <p:spPr>
          <a:xfrm>
            <a:off x="4716016" y="2977394"/>
            <a:ext cx="3960440" cy="2554545"/>
          </a:xfrm>
          <a:prstGeom prst="rect">
            <a:avLst/>
          </a:prstGeom>
        </p:spPr>
        <p:txBody>
          <a:bodyPr wrap="square">
            <a:spAutoFit/>
          </a:bodyPr>
          <a:lstStyle/>
          <a:p>
            <a:r>
              <a:rPr lang="zh-CN" altLang="en-US" sz="1600" dirty="0" smtClean="0"/>
              <a:t>步骤如下</a:t>
            </a:r>
            <a:r>
              <a:rPr lang="en-US" altLang="zh-CN" sz="1600" dirty="0" smtClean="0"/>
              <a:t>:</a:t>
            </a:r>
          </a:p>
          <a:p>
            <a:r>
              <a:rPr lang="en-US" altLang="zh-CN" sz="1600" dirty="0" smtClean="0"/>
              <a:t>1</a:t>
            </a:r>
            <a:r>
              <a:rPr lang="zh-CN" altLang="en-US" sz="1600" dirty="0" smtClean="0"/>
              <a:t>、提交代码触发</a:t>
            </a:r>
            <a:r>
              <a:rPr lang="en-US" altLang="zh-CN" sz="1600" dirty="0" smtClean="0"/>
              <a:t>post</a:t>
            </a:r>
            <a:r>
              <a:rPr lang="zh-CN" altLang="en-US" sz="1600" dirty="0" smtClean="0"/>
              <a:t>请求给</a:t>
            </a:r>
            <a:r>
              <a:rPr lang="en-US" altLang="zh-CN" sz="1600" dirty="0" smtClean="0"/>
              <a:t>actuator/bus-refresh</a:t>
            </a:r>
          </a:p>
          <a:p>
            <a:r>
              <a:rPr lang="en-US" altLang="zh-CN" sz="1600" dirty="0" smtClean="0"/>
              <a:t>2</a:t>
            </a:r>
            <a:r>
              <a:rPr lang="zh-CN" altLang="en-US" sz="1600" dirty="0" smtClean="0"/>
              <a:t>、</a:t>
            </a:r>
            <a:r>
              <a:rPr lang="en-US" altLang="zh-CN" sz="1600" dirty="0" smtClean="0"/>
              <a:t>server</a:t>
            </a:r>
            <a:r>
              <a:rPr lang="zh-CN" altLang="en-US" sz="1600" dirty="0" smtClean="0"/>
              <a:t>端接收到请求并发送给</a:t>
            </a:r>
            <a:r>
              <a:rPr lang="en-US" altLang="zh-CN" sz="1600" dirty="0" smtClean="0"/>
              <a:t>Spring Cloud Bus</a:t>
            </a:r>
          </a:p>
          <a:p>
            <a:r>
              <a:rPr lang="en-US" altLang="zh-CN" sz="1600" dirty="0" smtClean="0"/>
              <a:t>3</a:t>
            </a:r>
            <a:r>
              <a:rPr lang="zh-CN" altLang="en-US" sz="1600" dirty="0" smtClean="0"/>
              <a:t>、</a:t>
            </a:r>
            <a:r>
              <a:rPr lang="en-US" altLang="zh-CN" sz="1600" dirty="0" smtClean="0"/>
              <a:t>Spring Cloud bus</a:t>
            </a:r>
            <a:r>
              <a:rPr lang="zh-CN" altLang="en-US" sz="1600" dirty="0" smtClean="0"/>
              <a:t>接到消息并通知给其它客户端</a:t>
            </a:r>
          </a:p>
          <a:p>
            <a:r>
              <a:rPr lang="en-US" altLang="zh-CN" sz="1600" dirty="0" smtClean="0"/>
              <a:t>4</a:t>
            </a:r>
            <a:r>
              <a:rPr lang="zh-CN" altLang="en-US" sz="1600" dirty="0" smtClean="0"/>
              <a:t>、其它客户端接收到通知，请求</a:t>
            </a:r>
            <a:r>
              <a:rPr lang="en-US" altLang="zh-CN" sz="1600" dirty="0" smtClean="0"/>
              <a:t>Server</a:t>
            </a:r>
            <a:r>
              <a:rPr lang="zh-CN" altLang="en-US" sz="1600" dirty="0" smtClean="0"/>
              <a:t>端获取最新配置</a:t>
            </a:r>
          </a:p>
          <a:p>
            <a:r>
              <a:rPr lang="en-US" altLang="zh-CN" sz="1600" dirty="0" smtClean="0"/>
              <a:t>5</a:t>
            </a:r>
            <a:r>
              <a:rPr lang="zh-CN" altLang="en-US" sz="1600" dirty="0" smtClean="0"/>
              <a:t>、全部客户端均获取到最新的配置</a:t>
            </a:r>
            <a:endParaRPr lang="zh-CN" altLang="en-US" sz="1600" dirty="0"/>
          </a:p>
        </p:txBody>
      </p:sp>
      <p:sp>
        <p:nvSpPr>
          <p:cNvPr id="8" name="矩形 7"/>
          <p:cNvSpPr/>
          <p:nvPr/>
        </p:nvSpPr>
        <p:spPr>
          <a:xfrm>
            <a:off x="539552" y="5867980"/>
            <a:ext cx="8272586" cy="584775"/>
          </a:xfrm>
          <a:prstGeom prst="rect">
            <a:avLst/>
          </a:prstGeom>
        </p:spPr>
        <p:txBody>
          <a:bodyPr wrap="none">
            <a:spAutoFit/>
          </a:bodyPr>
          <a:lstStyle/>
          <a:p>
            <a:r>
              <a:rPr lang="zh-CN" altLang="en-US" sz="1600" dirty="0" smtClean="0"/>
              <a:t>局部刷新：可通过</a:t>
            </a:r>
            <a:r>
              <a:rPr lang="en-US" altLang="zh-CN" sz="1600" dirty="0" smtClean="0"/>
              <a:t>/actuator/bus-refresh/{destination}</a:t>
            </a:r>
            <a:r>
              <a:rPr lang="zh-CN" altLang="en-US" sz="1600" dirty="0" smtClean="0"/>
              <a:t>端点的 </a:t>
            </a:r>
            <a:r>
              <a:rPr lang="en-US" altLang="zh-CN" sz="1600" dirty="0" smtClean="0"/>
              <a:t>destination </a:t>
            </a:r>
            <a:r>
              <a:rPr lang="zh-CN" altLang="en-US" sz="1600" dirty="0" smtClean="0"/>
              <a:t>参数来定位要刷新的</a:t>
            </a:r>
            <a:endParaRPr lang="en-US" altLang="zh-CN" sz="1600" dirty="0" smtClean="0"/>
          </a:p>
          <a:p>
            <a:r>
              <a:rPr lang="zh-CN" altLang="en-US" sz="1600" dirty="0" smtClean="0"/>
              <a:t>应用程序。</a:t>
            </a:r>
            <a:endParaRPr lang="zh-CN" alt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39552" y="404664"/>
            <a:ext cx="7632848" cy="1107996"/>
          </a:xfrm>
          <a:prstGeom prst="rect">
            <a:avLst/>
          </a:prstGeom>
        </p:spPr>
        <p:txBody>
          <a:bodyPr wrap="square">
            <a:spAutoFit/>
          </a:bodyPr>
          <a:lstStyle/>
          <a:p>
            <a:r>
              <a:rPr lang="en-US" altLang="zh-CN" b="1" dirty="0" smtClean="0"/>
              <a:t>3</a:t>
            </a:r>
            <a:r>
              <a:rPr lang="zh-CN" altLang="en-US" b="1" dirty="0" smtClean="0"/>
              <a:t>、</a:t>
            </a:r>
            <a:r>
              <a:rPr lang="en-US" altLang="zh-CN" b="1" dirty="0" smtClean="0"/>
              <a:t>Spring Cloud for Cloud Foundry</a:t>
            </a:r>
          </a:p>
          <a:p>
            <a:r>
              <a:rPr lang="en-US" altLang="zh-CN" sz="1600" dirty="0" smtClean="0"/>
              <a:t>Cloud Foundry</a:t>
            </a:r>
            <a:r>
              <a:rPr lang="zh-CN" altLang="en-US" sz="1600" dirty="0" smtClean="0"/>
              <a:t>是</a:t>
            </a:r>
            <a:r>
              <a:rPr lang="en-US" altLang="zh-CN" sz="1600" dirty="0" smtClean="0"/>
              <a:t>VMware</a:t>
            </a:r>
            <a:r>
              <a:rPr lang="zh-CN" altLang="en-US" sz="1600" dirty="0" smtClean="0"/>
              <a:t>推出的业界第一个开源</a:t>
            </a:r>
            <a:r>
              <a:rPr lang="en-US" altLang="zh-CN" sz="1600" dirty="0" err="1" smtClean="0"/>
              <a:t>PaaS</a:t>
            </a:r>
            <a:r>
              <a:rPr lang="zh-CN" altLang="en-US" sz="1600" dirty="0" smtClean="0"/>
              <a:t>云平台，它支持多种框架、语言、运行时环境、云平台及应用服务，使开发人员能够在几秒钟内进行应用程序的部署和扩展，无需担心任何基础架构的问题。</a:t>
            </a:r>
            <a:endParaRPr lang="zh-CN" altLang="en-US" sz="1600" dirty="0"/>
          </a:p>
        </p:txBody>
      </p:sp>
      <p:sp>
        <p:nvSpPr>
          <p:cNvPr id="7" name="矩形 6"/>
          <p:cNvSpPr/>
          <p:nvPr/>
        </p:nvSpPr>
        <p:spPr>
          <a:xfrm>
            <a:off x="539552" y="1528916"/>
            <a:ext cx="7632848" cy="1107996"/>
          </a:xfrm>
          <a:prstGeom prst="rect">
            <a:avLst/>
          </a:prstGeom>
        </p:spPr>
        <p:txBody>
          <a:bodyPr wrap="square">
            <a:spAutoFit/>
          </a:bodyPr>
          <a:lstStyle/>
          <a:p>
            <a:r>
              <a:rPr lang="en-US" altLang="zh-CN" b="1" dirty="0" smtClean="0"/>
              <a:t>4</a:t>
            </a:r>
            <a:r>
              <a:rPr lang="zh-CN" altLang="en-US" b="1" dirty="0" smtClean="0"/>
              <a:t>、</a:t>
            </a:r>
            <a:r>
              <a:rPr lang="en-US" altLang="zh-CN" b="1" dirty="0" smtClean="0"/>
              <a:t>Spring Cloud Cluster</a:t>
            </a:r>
          </a:p>
          <a:p>
            <a:r>
              <a:rPr lang="en-US" altLang="zh-CN" sz="1600" dirty="0" smtClean="0"/>
              <a:t>Spring Cloud Cluster</a:t>
            </a:r>
            <a:r>
              <a:rPr lang="zh-CN" altLang="en-US" sz="1600" dirty="0" smtClean="0"/>
              <a:t>将取代</a:t>
            </a:r>
            <a:r>
              <a:rPr lang="en-US" altLang="zh-CN" sz="1600" dirty="0" smtClean="0"/>
              <a:t>Spring Integration</a:t>
            </a:r>
            <a:r>
              <a:rPr lang="zh-CN" altLang="en-US" sz="1600" dirty="0" smtClean="0"/>
              <a:t>。提供在分布式系统中的集群所需要的基础功能支持，如：选举、集群的状态一致性、全局锁、</a:t>
            </a:r>
            <a:r>
              <a:rPr lang="en-US" altLang="zh-CN" sz="1600" dirty="0" smtClean="0"/>
              <a:t>tokens</a:t>
            </a:r>
            <a:r>
              <a:rPr lang="zh-CN" altLang="en-US" sz="1600" dirty="0" smtClean="0"/>
              <a:t>等常见状态模式的抽象和实现。</a:t>
            </a:r>
            <a:endParaRPr lang="zh-CN" altLang="en-US" sz="1600" dirty="0"/>
          </a:p>
        </p:txBody>
      </p:sp>
      <p:sp>
        <p:nvSpPr>
          <p:cNvPr id="8" name="矩形 7"/>
          <p:cNvSpPr/>
          <p:nvPr/>
        </p:nvSpPr>
        <p:spPr>
          <a:xfrm>
            <a:off x="539552" y="2692658"/>
            <a:ext cx="7632848" cy="1600438"/>
          </a:xfrm>
          <a:prstGeom prst="rect">
            <a:avLst/>
          </a:prstGeom>
        </p:spPr>
        <p:txBody>
          <a:bodyPr wrap="square">
            <a:spAutoFit/>
          </a:bodyPr>
          <a:lstStyle/>
          <a:p>
            <a:r>
              <a:rPr lang="en-US" altLang="zh-CN" b="1" dirty="0" smtClean="0"/>
              <a:t>5</a:t>
            </a:r>
            <a:r>
              <a:rPr lang="zh-CN" altLang="en-US" b="1" dirty="0" smtClean="0"/>
              <a:t>、</a:t>
            </a:r>
            <a:r>
              <a:rPr lang="en-US" altLang="zh-CN" b="1" dirty="0" smtClean="0"/>
              <a:t>Spring Cloud Consul</a:t>
            </a:r>
          </a:p>
          <a:p>
            <a:r>
              <a:rPr lang="en-US" altLang="zh-CN" sz="1600" dirty="0" smtClean="0"/>
              <a:t>Consul </a:t>
            </a:r>
            <a:r>
              <a:rPr lang="zh-CN" altLang="en-US" sz="1600" dirty="0" smtClean="0"/>
              <a:t>是一个支持多数据中心分布式高可用的服务发现和配置共享的服务软件</a:t>
            </a:r>
            <a:r>
              <a:rPr lang="en-US" altLang="zh-CN" sz="1600" dirty="0" smtClean="0"/>
              <a:t>,</a:t>
            </a:r>
            <a:r>
              <a:rPr lang="zh-CN" altLang="en-US" sz="1600" dirty="0" smtClean="0"/>
              <a:t>由 </a:t>
            </a:r>
            <a:r>
              <a:rPr lang="en-US" altLang="zh-CN" sz="1600" dirty="0" err="1" smtClean="0"/>
              <a:t>HashiCorp</a:t>
            </a:r>
            <a:r>
              <a:rPr lang="en-US" altLang="zh-CN" sz="1600" dirty="0" smtClean="0"/>
              <a:t> </a:t>
            </a:r>
            <a:r>
              <a:rPr lang="zh-CN" altLang="en-US" sz="1600" dirty="0" smtClean="0"/>
              <a:t>公司用 </a:t>
            </a:r>
            <a:r>
              <a:rPr lang="en-US" altLang="zh-CN" sz="1600" dirty="0" smtClean="0"/>
              <a:t>Go </a:t>
            </a:r>
            <a:r>
              <a:rPr lang="zh-CN" altLang="en-US" sz="1600" dirty="0" smtClean="0"/>
              <a:t>语言开发</a:t>
            </a:r>
            <a:r>
              <a:rPr lang="en-US" altLang="zh-CN" sz="1600" dirty="0" smtClean="0"/>
              <a:t>, </a:t>
            </a:r>
            <a:r>
              <a:rPr lang="zh-CN" altLang="en-US" sz="1600" dirty="0" smtClean="0"/>
              <a:t>基于 </a:t>
            </a:r>
            <a:r>
              <a:rPr lang="en-US" altLang="zh-CN" sz="1600" dirty="0" smtClean="0"/>
              <a:t>Mozilla Public License 2.0 </a:t>
            </a:r>
            <a:r>
              <a:rPr lang="zh-CN" altLang="en-US" sz="1600" dirty="0" smtClean="0"/>
              <a:t>的协议进行开源</a:t>
            </a:r>
            <a:r>
              <a:rPr lang="en-US" altLang="zh-CN" sz="1600" dirty="0" smtClean="0"/>
              <a:t>. Consul </a:t>
            </a:r>
            <a:r>
              <a:rPr lang="zh-CN" altLang="en-US" sz="1600" dirty="0" smtClean="0"/>
              <a:t>支持健康检查</a:t>
            </a:r>
            <a:r>
              <a:rPr lang="en-US" altLang="zh-CN" sz="1600" dirty="0" smtClean="0"/>
              <a:t>,</a:t>
            </a:r>
            <a:r>
              <a:rPr lang="zh-CN" altLang="en-US" sz="1600" dirty="0" smtClean="0"/>
              <a:t>并允许 </a:t>
            </a:r>
            <a:r>
              <a:rPr lang="en-US" altLang="zh-CN" sz="1600" dirty="0" smtClean="0"/>
              <a:t>HTTP </a:t>
            </a:r>
            <a:r>
              <a:rPr lang="zh-CN" altLang="en-US" sz="1600" dirty="0" smtClean="0"/>
              <a:t>和 </a:t>
            </a:r>
            <a:r>
              <a:rPr lang="en-US" altLang="zh-CN" sz="1600" dirty="0" smtClean="0"/>
              <a:t>DNS </a:t>
            </a:r>
            <a:r>
              <a:rPr lang="zh-CN" altLang="en-US" sz="1600" dirty="0" smtClean="0"/>
              <a:t>协议调用 </a:t>
            </a:r>
            <a:r>
              <a:rPr lang="en-US" altLang="zh-CN" sz="1600" dirty="0" smtClean="0"/>
              <a:t>API </a:t>
            </a:r>
            <a:r>
              <a:rPr lang="zh-CN" altLang="en-US" sz="1600" dirty="0" smtClean="0"/>
              <a:t>存储键值对</a:t>
            </a:r>
            <a:r>
              <a:rPr lang="en-US" altLang="zh-CN" sz="1600" dirty="0" smtClean="0"/>
              <a:t>.</a:t>
            </a:r>
          </a:p>
          <a:p>
            <a:r>
              <a:rPr lang="en-US" altLang="zh-CN" sz="1600" dirty="0" smtClean="0"/>
              <a:t>Spring Cloud Consul </a:t>
            </a:r>
            <a:r>
              <a:rPr lang="zh-CN" altLang="en-US" sz="1600" dirty="0" smtClean="0"/>
              <a:t>封装了</a:t>
            </a:r>
            <a:r>
              <a:rPr lang="en-US" altLang="zh-CN" sz="1600" dirty="0" smtClean="0"/>
              <a:t>Consul</a:t>
            </a:r>
            <a:r>
              <a:rPr lang="zh-CN" altLang="en-US" sz="1600" dirty="0" smtClean="0"/>
              <a:t>操作，</a:t>
            </a:r>
            <a:r>
              <a:rPr lang="en-US" altLang="zh-CN" sz="1600" dirty="0" smtClean="0"/>
              <a:t>consul</a:t>
            </a:r>
            <a:r>
              <a:rPr lang="zh-CN" altLang="en-US" sz="1600" dirty="0" smtClean="0"/>
              <a:t>是一个服务发现与配置工具，与</a:t>
            </a:r>
            <a:r>
              <a:rPr lang="en-US" altLang="zh-CN" sz="1600" dirty="0" err="1" smtClean="0"/>
              <a:t>Docker</a:t>
            </a:r>
            <a:r>
              <a:rPr lang="zh-CN" altLang="en-US" sz="1600" dirty="0" smtClean="0"/>
              <a:t>容器可以无缝集成。</a:t>
            </a:r>
            <a:endParaRPr lang="zh-CN" altLang="en-US" sz="1600" dirty="0"/>
          </a:p>
        </p:txBody>
      </p:sp>
      <p:sp>
        <p:nvSpPr>
          <p:cNvPr id="9" name="矩形 8"/>
          <p:cNvSpPr/>
          <p:nvPr/>
        </p:nvSpPr>
        <p:spPr>
          <a:xfrm>
            <a:off x="539552" y="4365104"/>
            <a:ext cx="1800200" cy="369332"/>
          </a:xfrm>
          <a:prstGeom prst="rect">
            <a:avLst/>
          </a:prstGeom>
        </p:spPr>
        <p:txBody>
          <a:bodyPr wrap="square">
            <a:spAutoFit/>
          </a:bodyPr>
          <a:lstStyle/>
          <a:p>
            <a:r>
              <a:rPr lang="zh-CN" altLang="en-US" b="1" dirty="0" smtClean="0"/>
              <a:t>三、其他成员</a:t>
            </a:r>
            <a:endParaRPr lang="zh-CN" altLang="en-US" b="1" dirty="0"/>
          </a:p>
        </p:txBody>
      </p:sp>
      <p:sp>
        <p:nvSpPr>
          <p:cNvPr id="10" name="矩形 9"/>
          <p:cNvSpPr/>
          <p:nvPr/>
        </p:nvSpPr>
        <p:spPr>
          <a:xfrm>
            <a:off x="539552" y="4818638"/>
            <a:ext cx="6696744" cy="615553"/>
          </a:xfrm>
          <a:prstGeom prst="rect">
            <a:avLst/>
          </a:prstGeom>
        </p:spPr>
        <p:txBody>
          <a:bodyPr wrap="square">
            <a:spAutoFit/>
          </a:bodyPr>
          <a:lstStyle/>
          <a:p>
            <a:r>
              <a:rPr lang="en-US" altLang="zh-CN" b="1" dirty="0" smtClean="0"/>
              <a:t>1</a:t>
            </a:r>
            <a:r>
              <a:rPr lang="zh-CN" altLang="en-US" b="1" dirty="0" smtClean="0"/>
              <a:t>、</a:t>
            </a:r>
            <a:r>
              <a:rPr lang="en-US" altLang="zh-CN" b="1" dirty="0" smtClean="0">
                <a:solidFill>
                  <a:srgbClr val="FF0000"/>
                </a:solidFill>
              </a:rPr>
              <a:t>Spring Cloud Security</a:t>
            </a:r>
            <a:endParaRPr lang="en-US" altLang="zh-CN" dirty="0" smtClean="0">
              <a:solidFill>
                <a:srgbClr val="FF0000"/>
              </a:solidFill>
            </a:endParaRPr>
          </a:p>
          <a:p>
            <a:r>
              <a:rPr lang="zh-CN" altLang="en-US" sz="1600" dirty="0" smtClean="0"/>
              <a:t>基于</a:t>
            </a:r>
            <a:r>
              <a:rPr lang="en-US" altLang="zh-CN" sz="1600" dirty="0" smtClean="0"/>
              <a:t>spring security</a:t>
            </a:r>
            <a:r>
              <a:rPr lang="zh-CN" altLang="en-US" sz="1600" dirty="0" smtClean="0"/>
              <a:t>的安全工具包，为你的应用程序添加安全控制。</a:t>
            </a:r>
            <a:endParaRPr lang="zh-CN" altLang="en-US" sz="1600" dirty="0"/>
          </a:p>
        </p:txBody>
      </p:sp>
      <p:sp>
        <p:nvSpPr>
          <p:cNvPr id="11" name="矩形 10"/>
          <p:cNvSpPr/>
          <p:nvPr/>
        </p:nvSpPr>
        <p:spPr>
          <a:xfrm>
            <a:off x="539552" y="5538718"/>
            <a:ext cx="6696744" cy="861774"/>
          </a:xfrm>
          <a:prstGeom prst="rect">
            <a:avLst/>
          </a:prstGeom>
        </p:spPr>
        <p:txBody>
          <a:bodyPr wrap="square">
            <a:spAutoFit/>
          </a:bodyPr>
          <a:lstStyle/>
          <a:p>
            <a:r>
              <a:rPr lang="en-US" altLang="zh-CN" b="1" dirty="0" smtClean="0"/>
              <a:t>2</a:t>
            </a:r>
            <a:r>
              <a:rPr lang="zh-CN" altLang="en-US" b="1" dirty="0" smtClean="0"/>
              <a:t>、</a:t>
            </a:r>
            <a:r>
              <a:rPr lang="en-US" altLang="zh-CN" b="1" dirty="0" smtClean="0">
                <a:solidFill>
                  <a:srgbClr val="FF0000"/>
                </a:solidFill>
              </a:rPr>
              <a:t>Spring Cloud Sleuth</a:t>
            </a:r>
            <a:endParaRPr lang="en-US" altLang="zh-CN" dirty="0" smtClean="0">
              <a:solidFill>
                <a:srgbClr val="FF0000"/>
              </a:solidFill>
            </a:endParaRPr>
          </a:p>
          <a:p>
            <a:r>
              <a:rPr lang="zh-CN" altLang="en-US" sz="1600" dirty="0" smtClean="0"/>
              <a:t>日志收集工具包，封装了</a:t>
            </a:r>
            <a:r>
              <a:rPr lang="en-US" altLang="zh-CN" sz="1600" dirty="0" smtClean="0"/>
              <a:t>Dapper</a:t>
            </a:r>
            <a:r>
              <a:rPr lang="zh-CN" altLang="en-US" sz="1600" dirty="0" smtClean="0"/>
              <a:t>和</a:t>
            </a:r>
            <a:r>
              <a:rPr lang="en-US" altLang="zh-CN" sz="1600" dirty="0" smtClean="0"/>
              <a:t>log-based</a:t>
            </a:r>
            <a:r>
              <a:rPr lang="zh-CN" altLang="en-US" sz="1600" dirty="0" smtClean="0"/>
              <a:t>追踪以及</a:t>
            </a:r>
            <a:r>
              <a:rPr lang="en-US" altLang="zh-CN" sz="1600" dirty="0" err="1" smtClean="0"/>
              <a:t>Zipkin</a:t>
            </a:r>
            <a:r>
              <a:rPr lang="zh-CN" altLang="en-US" sz="1600" dirty="0" smtClean="0"/>
              <a:t>和</a:t>
            </a:r>
            <a:r>
              <a:rPr lang="en-US" altLang="zh-CN" sz="1600" dirty="0" err="1" smtClean="0"/>
              <a:t>HTrace</a:t>
            </a:r>
            <a:r>
              <a:rPr lang="zh-CN" altLang="en-US" sz="1600" dirty="0" smtClean="0"/>
              <a:t>操作，为</a:t>
            </a:r>
            <a:r>
              <a:rPr lang="en-US" altLang="zh-CN" sz="1600" dirty="0" err="1" smtClean="0"/>
              <a:t>SpringCloud</a:t>
            </a:r>
            <a:r>
              <a:rPr lang="zh-CN" altLang="en-US" sz="1600" dirty="0" smtClean="0"/>
              <a:t>应用实现了一种分布式追踪解决方案。</a:t>
            </a:r>
            <a:endParaRPr lang="zh-CN" alt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11560" y="389569"/>
            <a:ext cx="3816424" cy="369332"/>
          </a:xfrm>
          <a:prstGeom prst="rect">
            <a:avLst/>
          </a:prstGeom>
        </p:spPr>
        <p:txBody>
          <a:bodyPr wrap="square">
            <a:spAutoFit/>
          </a:bodyPr>
          <a:lstStyle/>
          <a:p>
            <a:r>
              <a:rPr lang="zh-CN" altLang="en-US" b="1" dirty="0" smtClean="0"/>
              <a:t>四、补充</a:t>
            </a:r>
            <a:endParaRPr lang="zh-CN" altLang="en-US" b="1" dirty="0"/>
          </a:p>
        </p:txBody>
      </p:sp>
      <p:pic>
        <p:nvPicPr>
          <p:cNvPr id="30722" name="Picture 2"/>
          <p:cNvPicPr>
            <a:picLocks noChangeAspect="1" noChangeArrowheads="1"/>
          </p:cNvPicPr>
          <p:nvPr/>
        </p:nvPicPr>
        <p:blipFill>
          <a:blip r:embed="rId2" cstate="print"/>
          <a:srcRect/>
          <a:stretch>
            <a:fillRect/>
          </a:stretch>
        </p:blipFill>
        <p:spPr bwMode="auto">
          <a:xfrm>
            <a:off x="539552" y="764705"/>
            <a:ext cx="5760640" cy="3476958"/>
          </a:xfrm>
          <a:prstGeom prst="rect">
            <a:avLst/>
          </a:prstGeom>
          <a:noFill/>
          <a:ln w="9525">
            <a:noFill/>
            <a:miter lim="800000"/>
            <a:headEnd/>
            <a:tailEnd/>
          </a:ln>
        </p:spPr>
      </p:pic>
      <p:sp>
        <p:nvSpPr>
          <p:cNvPr id="5" name="矩形 4"/>
          <p:cNvSpPr/>
          <p:nvPr/>
        </p:nvSpPr>
        <p:spPr>
          <a:xfrm>
            <a:off x="611560" y="4221088"/>
            <a:ext cx="6654066" cy="338554"/>
          </a:xfrm>
          <a:prstGeom prst="rect">
            <a:avLst/>
          </a:prstGeom>
        </p:spPr>
        <p:txBody>
          <a:bodyPr wrap="none">
            <a:spAutoFit/>
          </a:bodyPr>
          <a:lstStyle/>
          <a:p>
            <a:r>
              <a:rPr lang="en-US" altLang="zh-CN" sz="1600" dirty="0" smtClean="0"/>
              <a:t>Spring Cloud </a:t>
            </a:r>
            <a:r>
              <a:rPr lang="zh-CN" altLang="en-US" sz="1600" dirty="0" smtClean="0"/>
              <a:t>支持很多服务发现的软件，</a:t>
            </a:r>
            <a:r>
              <a:rPr lang="en-US" altLang="zh-CN" sz="1600" dirty="0" err="1" smtClean="0"/>
              <a:t>Euerka</a:t>
            </a:r>
            <a:r>
              <a:rPr lang="en-US" altLang="zh-CN" sz="1600" dirty="0" smtClean="0"/>
              <a:t> </a:t>
            </a:r>
            <a:r>
              <a:rPr lang="zh-CN" altLang="en-US" sz="1600" dirty="0" smtClean="0"/>
              <a:t>和 </a:t>
            </a:r>
            <a:r>
              <a:rPr lang="en-US" altLang="zh-CN" sz="1600" dirty="0" smtClean="0"/>
              <a:t>Consul </a:t>
            </a:r>
            <a:r>
              <a:rPr lang="zh-CN" altLang="en-US" sz="1600" dirty="0" smtClean="0"/>
              <a:t>使用最为广泛。</a:t>
            </a:r>
            <a:endParaRPr lang="zh-CN" altLang="en-US" sz="1600" dirty="0"/>
          </a:p>
        </p:txBody>
      </p:sp>
      <p:sp>
        <p:nvSpPr>
          <p:cNvPr id="6" name="矩形 5"/>
          <p:cNvSpPr/>
          <p:nvPr/>
        </p:nvSpPr>
        <p:spPr>
          <a:xfrm>
            <a:off x="611560" y="4553833"/>
            <a:ext cx="7956376" cy="1323439"/>
          </a:xfrm>
          <a:prstGeom prst="rect">
            <a:avLst/>
          </a:prstGeom>
        </p:spPr>
        <p:txBody>
          <a:bodyPr wrap="square">
            <a:spAutoFit/>
          </a:bodyPr>
          <a:lstStyle/>
          <a:p>
            <a:r>
              <a:rPr lang="en-US" altLang="zh-CN" sz="1600" b="1" dirty="0" smtClean="0"/>
              <a:t>Consul </a:t>
            </a:r>
            <a:r>
              <a:rPr lang="zh-CN" altLang="en-US" sz="1600" b="1" dirty="0" smtClean="0"/>
              <a:t>介绍</a:t>
            </a:r>
          </a:p>
          <a:p>
            <a:r>
              <a:rPr lang="en-US" altLang="zh-CN" sz="1600" dirty="0" smtClean="0"/>
              <a:t>Consul </a:t>
            </a:r>
            <a:r>
              <a:rPr lang="zh-CN" altLang="en-US" sz="1600" dirty="0" smtClean="0"/>
              <a:t>用于实现分布式系统的服务发现与配置。与其它分布式服务注册与发现的方案，</a:t>
            </a:r>
            <a:r>
              <a:rPr lang="en-US" altLang="zh-CN" sz="1600" dirty="0" smtClean="0"/>
              <a:t>Consul </a:t>
            </a:r>
            <a:r>
              <a:rPr lang="zh-CN" altLang="en-US" sz="1600" dirty="0" smtClean="0"/>
              <a:t>的方案更“一站式”，内置了服务注册与发现框架、分布一致性协议实现、健康检查、</a:t>
            </a:r>
            <a:r>
              <a:rPr lang="en-US" altLang="zh-CN" sz="1600" dirty="0" smtClean="0"/>
              <a:t>Key/Value </a:t>
            </a:r>
            <a:r>
              <a:rPr lang="zh-CN" altLang="en-US" sz="1600" dirty="0" smtClean="0"/>
              <a:t>存储、多数据中心方案，不再需要依赖其它工具（比如 </a:t>
            </a:r>
            <a:r>
              <a:rPr lang="en-US" altLang="zh-CN" sz="1600" dirty="0" err="1" smtClean="0"/>
              <a:t>ZooKeeper</a:t>
            </a:r>
            <a:r>
              <a:rPr lang="en-US" altLang="zh-CN" sz="1600" dirty="0" smtClean="0"/>
              <a:t> </a:t>
            </a:r>
            <a:r>
              <a:rPr lang="zh-CN" altLang="en-US" sz="1600" dirty="0" smtClean="0"/>
              <a:t>等）。使用起来也较为简单。</a:t>
            </a:r>
            <a:endParaRPr lang="zh-CN" alt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形状 3">
            <a:extLst>
              <a:ext uri="{FF2B5EF4-FFF2-40B4-BE49-F238E27FC236}">
                <a16:creationId xmlns:a16="http://schemas.microsoft.com/office/drawing/2014/main" xmlns="" id="{BBFEBFE8-C33A-47BC-A55F-F496B8D4ECB8}"/>
              </a:ext>
            </a:extLst>
          </p:cNvPr>
          <p:cNvSpPr/>
          <p:nvPr/>
        </p:nvSpPr>
        <p:spPr>
          <a:xfrm>
            <a:off x="2936126" y="404664"/>
            <a:ext cx="1707882"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lang="en-US" altLang="zh-CN" sz="1200" dirty="0" smtClean="0">
                <a:solidFill>
                  <a:prstClr val="white"/>
                </a:solidFill>
                <a:latin typeface="微软雅黑" panose="020B0503020204020204" pitchFamily="34" charset="-122"/>
                <a:ea typeface="微软雅黑" panose="020B0503020204020204" pitchFamily="34" charset="-122"/>
              </a:rPr>
              <a:t>web</a:t>
            </a:r>
            <a:r>
              <a:rPr lang="zh-CN" altLang="en-US" sz="1200" dirty="0" smtClean="0">
                <a:solidFill>
                  <a:prstClr val="white"/>
                </a:solidFill>
                <a:latin typeface="微软雅黑" panose="020B0503020204020204" pitchFamily="34" charset="-122"/>
                <a:ea typeface="微软雅黑" panose="020B0503020204020204" pitchFamily="34" charset="-122"/>
              </a:rPr>
              <a:t>服务器</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任意多边形: 形状 3">
            <a:extLst>
              <a:ext uri="{FF2B5EF4-FFF2-40B4-BE49-F238E27FC236}">
                <a16:creationId xmlns:a16="http://schemas.microsoft.com/office/drawing/2014/main" xmlns="" id="{BBFEBFE8-C33A-47BC-A55F-F496B8D4ECB8}"/>
              </a:ext>
            </a:extLst>
          </p:cNvPr>
          <p:cNvSpPr/>
          <p:nvPr/>
        </p:nvSpPr>
        <p:spPr>
          <a:xfrm>
            <a:off x="1043608" y="1340768"/>
            <a:ext cx="1800200"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lang="en-US" altLang="zh-CN" sz="1200" noProof="0" dirty="0" err="1" smtClean="0">
                <a:solidFill>
                  <a:prstClr val="white"/>
                </a:solidFill>
                <a:latin typeface="微软雅黑" panose="020B0503020204020204" pitchFamily="34" charset="-122"/>
                <a:ea typeface="微软雅黑" panose="020B0503020204020204" pitchFamily="34" charset="-122"/>
              </a:rPr>
              <a:t>Zuul</a:t>
            </a:r>
            <a:r>
              <a:rPr lang="en-US" altLang="zh-CN" sz="1200" noProof="0" dirty="0" smtClean="0">
                <a:solidFill>
                  <a:prstClr val="white"/>
                </a:solidFill>
                <a:latin typeface="微软雅黑" panose="020B0503020204020204" pitchFamily="34" charset="-122"/>
                <a:ea typeface="微软雅黑" panose="020B0503020204020204" pitchFamily="34" charset="-122"/>
              </a:rPr>
              <a:t> </a:t>
            </a:r>
            <a:r>
              <a:rPr lang="en-US" altLang="zh-CN" sz="1200" noProof="0" dirty="0" err="1" smtClean="0">
                <a:solidFill>
                  <a:prstClr val="white"/>
                </a:solidFill>
                <a:latin typeface="微软雅黑" panose="020B0503020204020204" pitchFamily="34" charset="-122"/>
                <a:ea typeface="微软雅黑" panose="020B0503020204020204" pitchFamily="34" charset="-122"/>
              </a:rPr>
              <a:t>Api</a:t>
            </a:r>
            <a:r>
              <a:rPr lang="en-US" altLang="zh-CN" sz="1200" noProof="0" dirty="0" smtClean="0">
                <a:solidFill>
                  <a:prstClr val="white"/>
                </a:solidFill>
                <a:latin typeface="微软雅黑" panose="020B0503020204020204" pitchFamily="34" charset="-122"/>
                <a:ea typeface="微软雅黑" panose="020B0503020204020204" pitchFamily="34" charset="-122"/>
              </a:rPr>
              <a:t> Gateway</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任意多边形: 形状 3">
            <a:extLst>
              <a:ext uri="{FF2B5EF4-FFF2-40B4-BE49-F238E27FC236}">
                <a16:creationId xmlns:a16="http://schemas.microsoft.com/office/drawing/2014/main" xmlns="" id="{BBFEBFE8-C33A-47BC-A55F-F496B8D4ECB8}"/>
              </a:ext>
            </a:extLst>
          </p:cNvPr>
          <p:cNvSpPr/>
          <p:nvPr/>
        </p:nvSpPr>
        <p:spPr>
          <a:xfrm>
            <a:off x="1331640" y="1772816"/>
            <a:ext cx="1152128"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lang="en-US" altLang="zh-CN" sz="1200" dirty="0" smtClean="0">
                <a:solidFill>
                  <a:prstClr val="white"/>
                </a:solidFill>
                <a:latin typeface="微软雅黑" panose="020B0503020204020204" pitchFamily="34" charset="-122"/>
                <a:ea typeface="微软雅黑" panose="020B0503020204020204" pitchFamily="34" charset="-122"/>
              </a:rPr>
              <a:t>Ribbon</a:t>
            </a:r>
            <a:r>
              <a:rPr lang="zh-CN" altLang="en-US" sz="1200" dirty="0" smtClean="0">
                <a:solidFill>
                  <a:prstClr val="white"/>
                </a:solidFill>
                <a:latin typeface="微软雅黑" panose="020B0503020204020204" pitchFamily="34" charset="-122"/>
                <a:ea typeface="微软雅黑" panose="020B0503020204020204" pitchFamily="34" charset="-122"/>
              </a:rPr>
              <a:t>负载均衡</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5" name="任意多边形: 形状 3">
            <a:extLst>
              <a:ext uri="{FF2B5EF4-FFF2-40B4-BE49-F238E27FC236}">
                <a16:creationId xmlns:a16="http://schemas.microsoft.com/office/drawing/2014/main" xmlns="" id="{BBFEBFE8-C33A-47BC-A55F-F496B8D4ECB8}"/>
              </a:ext>
            </a:extLst>
          </p:cNvPr>
          <p:cNvSpPr/>
          <p:nvPr/>
        </p:nvSpPr>
        <p:spPr>
          <a:xfrm>
            <a:off x="1331640" y="2204864"/>
            <a:ext cx="1152128"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lang="en-US" altLang="zh-CN" sz="1200" dirty="0" err="1" smtClean="0">
                <a:solidFill>
                  <a:prstClr val="white"/>
                </a:solidFill>
                <a:latin typeface="微软雅黑" panose="020B0503020204020204" pitchFamily="34" charset="-122"/>
                <a:ea typeface="微软雅黑" panose="020B0503020204020204" pitchFamily="34" charset="-122"/>
              </a:rPr>
              <a:t>Hystrix</a:t>
            </a:r>
            <a:r>
              <a:rPr lang="zh-CN" altLang="en-US" sz="1200" dirty="0" smtClean="0">
                <a:solidFill>
                  <a:prstClr val="white"/>
                </a:solidFill>
                <a:latin typeface="微软雅黑" panose="020B0503020204020204" pitchFamily="34" charset="-122"/>
                <a:ea typeface="微软雅黑" panose="020B0503020204020204" pitchFamily="34" charset="-122"/>
              </a:rPr>
              <a:t>断路器</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6" name="任意多边形: 形状 3">
            <a:extLst>
              <a:ext uri="{FF2B5EF4-FFF2-40B4-BE49-F238E27FC236}">
                <a16:creationId xmlns:a16="http://schemas.microsoft.com/office/drawing/2014/main" xmlns="" id="{BBFEBFE8-C33A-47BC-A55F-F496B8D4ECB8}"/>
              </a:ext>
            </a:extLst>
          </p:cNvPr>
          <p:cNvSpPr/>
          <p:nvPr/>
        </p:nvSpPr>
        <p:spPr>
          <a:xfrm>
            <a:off x="4736326" y="1340768"/>
            <a:ext cx="1779890"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lang="en-US" altLang="zh-CN" sz="1200" noProof="0" dirty="0" err="1" smtClean="0">
                <a:solidFill>
                  <a:prstClr val="white"/>
                </a:solidFill>
                <a:latin typeface="微软雅黑" panose="020B0503020204020204" pitchFamily="34" charset="-122"/>
                <a:ea typeface="微软雅黑" panose="020B0503020204020204" pitchFamily="34" charset="-122"/>
              </a:rPr>
              <a:t>Zuul</a:t>
            </a:r>
            <a:r>
              <a:rPr lang="en-US" altLang="zh-CN" sz="1200" noProof="0" dirty="0" smtClean="0">
                <a:solidFill>
                  <a:prstClr val="white"/>
                </a:solidFill>
                <a:latin typeface="微软雅黑" panose="020B0503020204020204" pitchFamily="34" charset="-122"/>
                <a:ea typeface="微软雅黑" panose="020B0503020204020204" pitchFamily="34" charset="-122"/>
              </a:rPr>
              <a:t> </a:t>
            </a:r>
            <a:r>
              <a:rPr lang="en-US" altLang="zh-CN" sz="1200" noProof="0" dirty="0" err="1" smtClean="0">
                <a:solidFill>
                  <a:prstClr val="white"/>
                </a:solidFill>
                <a:latin typeface="微软雅黑" panose="020B0503020204020204" pitchFamily="34" charset="-122"/>
                <a:ea typeface="微软雅黑" panose="020B0503020204020204" pitchFamily="34" charset="-122"/>
              </a:rPr>
              <a:t>Api</a:t>
            </a:r>
            <a:r>
              <a:rPr lang="en-US" altLang="zh-CN" sz="1200" noProof="0" dirty="0" smtClean="0">
                <a:solidFill>
                  <a:prstClr val="white"/>
                </a:solidFill>
                <a:latin typeface="微软雅黑" panose="020B0503020204020204" pitchFamily="34" charset="-122"/>
                <a:ea typeface="微软雅黑" panose="020B0503020204020204" pitchFamily="34" charset="-122"/>
              </a:rPr>
              <a:t> Gateway</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7" name="任意多边形: 形状 3">
            <a:extLst>
              <a:ext uri="{FF2B5EF4-FFF2-40B4-BE49-F238E27FC236}">
                <a16:creationId xmlns:a16="http://schemas.microsoft.com/office/drawing/2014/main" xmlns="" id="{BBFEBFE8-C33A-47BC-A55F-F496B8D4ECB8}"/>
              </a:ext>
            </a:extLst>
          </p:cNvPr>
          <p:cNvSpPr/>
          <p:nvPr/>
        </p:nvSpPr>
        <p:spPr>
          <a:xfrm>
            <a:off x="5024358" y="1772816"/>
            <a:ext cx="1152128"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lang="en-US" altLang="zh-CN" sz="1200" dirty="0" smtClean="0">
                <a:solidFill>
                  <a:prstClr val="white"/>
                </a:solidFill>
                <a:latin typeface="微软雅黑" panose="020B0503020204020204" pitchFamily="34" charset="-122"/>
                <a:ea typeface="微软雅黑" panose="020B0503020204020204" pitchFamily="34" charset="-122"/>
              </a:rPr>
              <a:t>Ribbon</a:t>
            </a:r>
            <a:r>
              <a:rPr lang="zh-CN" altLang="en-US" sz="1200" dirty="0" smtClean="0">
                <a:solidFill>
                  <a:prstClr val="white"/>
                </a:solidFill>
                <a:latin typeface="微软雅黑" panose="020B0503020204020204" pitchFamily="34" charset="-122"/>
                <a:ea typeface="微软雅黑" panose="020B0503020204020204" pitchFamily="34" charset="-122"/>
              </a:rPr>
              <a:t>负载均衡</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8" name="任意多边形: 形状 3">
            <a:extLst>
              <a:ext uri="{FF2B5EF4-FFF2-40B4-BE49-F238E27FC236}">
                <a16:creationId xmlns:a16="http://schemas.microsoft.com/office/drawing/2014/main" xmlns="" id="{BBFEBFE8-C33A-47BC-A55F-F496B8D4ECB8}"/>
              </a:ext>
            </a:extLst>
          </p:cNvPr>
          <p:cNvSpPr/>
          <p:nvPr/>
        </p:nvSpPr>
        <p:spPr>
          <a:xfrm>
            <a:off x="5024358" y="2204864"/>
            <a:ext cx="1152128"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lang="en-US" altLang="zh-CN" sz="1200" dirty="0" err="1" smtClean="0">
                <a:solidFill>
                  <a:prstClr val="white"/>
                </a:solidFill>
                <a:latin typeface="微软雅黑" panose="020B0503020204020204" pitchFamily="34" charset="-122"/>
                <a:ea typeface="微软雅黑" panose="020B0503020204020204" pitchFamily="34" charset="-122"/>
              </a:rPr>
              <a:t>Hystrix</a:t>
            </a:r>
            <a:r>
              <a:rPr lang="zh-CN" altLang="en-US" sz="1200" dirty="0" smtClean="0">
                <a:solidFill>
                  <a:prstClr val="white"/>
                </a:solidFill>
                <a:latin typeface="微软雅黑" panose="020B0503020204020204" pitchFamily="34" charset="-122"/>
                <a:ea typeface="微软雅黑" panose="020B0503020204020204" pitchFamily="34" charset="-122"/>
              </a:rPr>
              <a:t>断路器</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任意多边形: 形状 3">
            <a:extLst>
              <a:ext uri="{FF2B5EF4-FFF2-40B4-BE49-F238E27FC236}">
                <a16:creationId xmlns:a16="http://schemas.microsoft.com/office/drawing/2014/main" xmlns="" id="{BBFEBFE8-C33A-47BC-A55F-F496B8D4ECB8}"/>
              </a:ext>
            </a:extLst>
          </p:cNvPr>
          <p:cNvSpPr/>
          <p:nvPr/>
        </p:nvSpPr>
        <p:spPr>
          <a:xfrm>
            <a:off x="234752" y="3212976"/>
            <a:ext cx="1008112" cy="576064"/>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endPar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0" name="任意多边形: 形状 3">
            <a:extLst>
              <a:ext uri="{FF2B5EF4-FFF2-40B4-BE49-F238E27FC236}">
                <a16:creationId xmlns:a16="http://schemas.microsoft.com/office/drawing/2014/main" xmlns="" id="{BBFEBFE8-C33A-47BC-A55F-F496B8D4ECB8}"/>
              </a:ext>
            </a:extLst>
          </p:cNvPr>
          <p:cNvSpPr/>
          <p:nvPr/>
        </p:nvSpPr>
        <p:spPr>
          <a:xfrm>
            <a:off x="387152" y="3365376"/>
            <a:ext cx="1008112" cy="576064"/>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endPar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1" name="任意多边形: 形状 3">
            <a:extLst>
              <a:ext uri="{FF2B5EF4-FFF2-40B4-BE49-F238E27FC236}">
                <a16:creationId xmlns:a16="http://schemas.microsoft.com/office/drawing/2014/main" xmlns="" id="{BBFEBFE8-C33A-47BC-A55F-F496B8D4ECB8}"/>
              </a:ext>
            </a:extLst>
          </p:cNvPr>
          <p:cNvSpPr/>
          <p:nvPr/>
        </p:nvSpPr>
        <p:spPr>
          <a:xfrm>
            <a:off x="539552" y="3517776"/>
            <a:ext cx="1008112" cy="576064"/>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业务</a:t>
            </a:r>
            <a:r>
              <a:rPr kumimoji="0" lang="en-US" altLang="zh-CN"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1</a:t>
            </a: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服务集群</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2" name="任意多边形: 形状 3">
            <a:extLst>
              <a:ext uri="{FF2B5EF4-FFF2-40B4-BE49-F238E27FC236}">
                <a16:creationId xmlns:a16="http://schemas.microsoft.com/office/drawing/2014/main" xmlns="" id="{BBFEBFE8-C33A-47BC-A55F-F496B8D4ECB8}"/>
              </a:ext>
            </a:extLst>
          </p:cNvPr>
          <p:cNvSpPr/>
          <p:nvPr/>
        </p:nvSpPr>
        <p:spPr>
          <a:xfrm>
            <a:off x="3098304" y="3212976"/>
            <a:ext cx="1008112" cy="576064"/>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endPar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3" name="任意多边形: 形状 3">
            <a:extLst>
              <a:ext uri="{FF2B5EF4-FFF2-40B4-BE49-F238E27FC236}">
                <a16:creationId xmlns:a16="http://schemas.microsoft.com/office/drawing/2014/main" xmlns="" id="{BBFEBFE8-C33A-47BC-A55F-F496B8D4ECB8}"/>
              </a:ext>
            </a:extLst>
          </p:cNvPr>
          <p:cNvSpPr/>
          <p:nvPr/>
        </p:nvSpPr>
        <p:spPr>
          <a:xfrm>
            <a:off x="3250704" y="3365376"/>
            <a:ext cx="1008112" cy="576064"/>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endPar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4" name="任意多边形: 形状 3">
            <a:extLst>
              <a:ext uri="{FF2B5EF4-FFF2-40B4-BE49-F238E27FC236}">
                <a16:creationId xmlns:a16="http://schemas.microsoft.com/office/drawing/2014/main" xmlns="" id="{BBFEBFE8-C33A-47BC-A55F-F496B8D4ECB8}"/>
              </a:ext>
            </a:extLst>
          </p:cNvPr>
          <p:cNvSpPr/>
          <p:nvPr/>
        </p:nvSpPr>
        <p:spPr>
          <a:xfrm>
            <a:off x="3403104" y="3517776"/>
            <a:ext cx="1008112" cy="576064"/>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业务</a:t>
            </a:r>
            <a:r>
              <a:rPr lang="en-US" altLang="zh-CN" sz="1200" dirty="0" smtClean="0">
                <a:solidFill>
                  <a:prstClr val="white"/>
                </a:solidFill>
                <a:latin typeface="微软雅黑" panose="020B0503020204020204" pitchFamily="34" charset="-122"/>
                <a:ea typeface="微软雅黑" panose="020B0503020204020204" pitchFamily="34" charset="-122"/>
              </a:rPr>
              <a:t>2</a:t>
            </a: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服务集群</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5" name="任意多边形: 形状 3">
            <a:extLst>
              <a:ext uri="{FF2B5EF4-FFF2-40B4-BE49-F238E27FC236}">
                <a16:creationId xmlns:a16="http://schemas.microsoft.com/office/drawing/2014/main" xmlns="" id="{BBFEBFE8-C33A-47BC-A55F-F496B8D4ECB8}"/>
              </a:ext>
            </a:extLst>
          </p:cNvPr>
          <p:cNvSpPr/>
          <p:nvPr/>
        </p:nvSpPr>
        <p:spPr>
          <a:xfrm>
            <a:off x="5923384" y="3212976"/>
            <a:ext cx="1008112" cy="576064"/>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endPar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6" name="任意多边形: 形状 3">
            <a:extLst>
              <a:ext uri="{FF2B5EF4-FFF2-40B4-BE49-F238E27FC236}">
                <a16:creationId xmlns:a16="http://schemas.microsoft.com/office/drawing/2014/main" xmlns="" id="{BBFEBFE8-C33A-47BC-A55F-F496B8D4ECB8}"/>
              </a:ext>
            </a:extLst>
          </p:cNvPr>
          <p:cNvSpPr/>
          <p:nvPr/>
        </p:nvSpPr>
        <p:spPr>
          <a:xfrm>
            <a:off x="6075784" y="3365376"/>
            <a:ext cx="1008112" cy="576064"/>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endPar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7" name="任意多边形: 形状 3">
            <a:extLst>
              <a:ext uri="{FF2B5EF4-FFF2-40B4-BE49-F238E27FC236}">
                <a16:creationId xmlns:a16="http://schemas.microsoft.com/office/drawing/2014/main" xmlns="" id="{BBFEBFE8-C33A-47BC-A55F-F496B8D4ECB8}"/>
              </a:ext>
            </a:extLst>
          </p:cNvPr>
          <p:cNvSpPr/>
          <p:nvPr/>
        </p:nvSpPr>
        <p:spPr>
          <a:xfrm>
            <a:off x="6228184" y="3517776"/>
            <a:ext cx="1008112" cy="576064"/>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业务</a:t>
            </a:r>
            <a:r>
              <a:rPr lang="en-US" altLang="zh-CN" sz="1200" dirty="0" smtClean="0">
                <a:solidFill>
                  <a:prstClr val="white"/>
                </a:solidFill>
                <a:latin typeface="微软雅黑" panose="020B0503020204020204" pitchFamily="34" charset="-122"/>
                <a:ea typeface="微软雅黑" panose="020B0503020204020204" pitchFamily="34" charset="-122"/>
              </a:rPr>
              <a:t>3</a:t>
            </a: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服务集群</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8" name="任意多边形: 形状 3">
            <a:extLst>
              <a:ext uri="{FF2B5EF4-FFF2-40B4-BE49-F238E27FC236}">
                <a16:creationId xmlns:a16="http://schemas.microsoft.com/office/drawing/2014/main" xmlns="" id="{BBFEBFE8-C33A-47BC-A55F-F496B8D4ECB8}"/>
              </a:ext>
            </a:extLst>
          </p:cNvPr>
          <p:cNvSpPr/>
          <p:nvPr/>
        </p:nvSpPr>
        <p:spPr>
          <a:xfrm>
            <a:off x="1979712" y="3645024"/>
            <a:ext cx="792088"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altLang="zh-CN"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Feign</a:t>
            </a:r>
            <a:r>
              <a:rPr kumimoji="0" lang="en-US" altLang="zh-CN" sz="1200" b="0" i="0" u="none" strike="noStrike" kern="1200" cap="none" spc="0" normalizeH="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 Client</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9" name="任意多边形: 形状 3">
            <a:extLst>
              <a:ext uri="{FF2B5EF4-FFF2-40B4-BE49-F238E27FC236}">
                <a16:creationId xmlns:a16="http://schemas.microsoft.com/office/drawing/2014/main" xmlns="" id="{BBFEBFE8-C33A-47BC-A55F-F496B8D4ECB8}"/>
              </a:ext>
            </a:extLst>
          </p:cNvPr>
          <p:cNvSpPr/>
          <p:nvPr/>
        </p:nvSpPr>
        <p:spPr>
          <a:xfrm>
            <a:off x="1979712" y="4077072"/>
            <a:ext cx="792088"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lvl="0" algn="ctr" defTabSz="889000">
              <a:lnSpc>
                <a:spcPct val="90000"/>
              </a:lnSpc>
              <a:spcBef>
                <a:spcPct val="0"/>
              </a:spcBef>
              <a:spcAft>
                <a:spcPct val="35000"/>
              </a:spcAft>
              <a:defRPr/>
            </a:pPr>
            <a:r>
              <a:rPr lang="en-US" altLang="zh-CN" sz="1200" dirty="0" err="1" smtClean="0">
                <a:solidFill>
                  <a:prstClr val="white"/>
                </a:solidFill>
                <a:latin typeface="微软雅黑" panose="020B0503020204020204" pitchFamily="34" charset="-122"/>
                <a:ea typeface="微软雅黑" panose="020B0503020204020204" pitchFamily="34" charset="-122"/>
              </a:rPr>
              <a:t>Hystrix</a:t>
            </a:r>
            <a:r>
              <a:rPr lang="zh-CN" altLang="en-US" sz="1200" dirty="0" smtClean="0">
                <a:solidFill>
                  <a:prstClr val="white"/>
                </a:solidFill>
                <a:latin typeface="微软雅黑" panose="020B0503020204020204" pitchFamily="34" charset="-122"/>
                <a:ea typeface="微软雅黑" panose="020B0503020204020204" pitchFamily="34" charset="-122"/>
              </a:rPr>
              <a:t>断路器</a:t>
            </a:r>
            <a:endParaRPr lang="zh-CN" altLang="en-US" sz="1200" dirty="0">
              <a:solidFill>
                <a:prstClr val="white"/>
              </a:solidFill>
              <a:latin typeface="微软雅黑" panose="020B0503020204020204" pitchFamily="34" charset="-122"/>
              <a:ea typeface="微软雅黑" panose="020B0503020204020204" pitchFamily="34" charset="-122"/>
            </a:endParaRPr>
          </a:p>
        </p:txBody>
      </p:sp>
      <p:cxnSp>
        <p:nvCxnSpPr>
          <p:cNvPr id="51" name="直接箭头连接符 50"/>
          <p:cNvCxnSpPr/>
          <p:nvPr/>
        </p:nvCxnSpPr>
        <p:spPr>
          <a:xfrm>
            <a:off x="1547664" y="3861048"/>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任意多边形: 形状 3">
            <a:extLst>
              <a:ext uri="{FF2B5EF4-FFF2-40B4-BE49-F238E27FC236}">
                <a16:creationId xmlns:a16="http://schemas.microsoft.com/office/drawing/2014/main" xmlns="" id="{BBFEBFE8-C33A-47BC-A55F-F496B8D4ECB8}"/>
              </a:ext>
            </a:extLst>
          </p:cNvPr>
          <p:cNvSpPr/>
          <p:nvPr/>
        </p:nvSpPr>
        <p:spPr>
          <a:xfrm>
            <a:off x="4788024" y="3645024"/>
            <a:ext cx="792088"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altLang="zh-CN"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Feign</a:t>
            </a:r>
            <a:r>
              <a:rPr kumimoji="0" lang="en-US" altLang="zh-CN" sz="1200" b="0" i="0" u="none" strike="noStrike" kern="1200" cap="none" spc="0" normalizeH="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 Client</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9" name="任意多边形: 形状 3">
            <a:extLst>
              <a:ext uri="{FF2B5EF4-FFF2-40B4-BE49-F238E27FC236}">
                <a16:creationId xmlns:a16="http://schemas.microsoft.com/office/drawing/2014/main" xmlns="" id="{BBFEBFE8-C33A-47BC-A55F-F496B8D4ECB8}"/>
              </a:ext>
            </a:extLst>
          </p:cNvPr>
          <p:cNvSpPr/>
          <p:nvPr/>
        </p:nvSpPr>
        <p:spPr>
          <a:xfrm>
            <a:off x="4788024" y="4077072"/>
            <a:ext cx="792088"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lvl="0" algn="ctr" defTabSz="889000">
              <a:lnSpc>
                <a:spcPct val="90000"/>
              </a:lnSpc>
              <a:spcBef>
                <a:spcPct val="0"/>
              </a:spcBef>
              <a:spcAft>
                <a:spcPct val="35000"/>
              </a:spcAft>
              <a:defRPr/>
            </a:pPr>
            <a:r>
              <a:rPr lang="en-US" altLang="zh-CN" sz="1200" dirty="0" err="1" smtClean="0">
                <a:solidFill>
                  <a:prstClr val="white"/>
                </a:solidFill>
                <a:latin typeface="微软雅黑" panose="020B0503020204020204" pitchFamily="34" charset="-122"/>
                <a:ea typeface="微软雅黑" panose="020B0503020204020204" pitchFamily="34" charset="-122"/>
              </a:rPr>
              <a:t>Hystrix</a:t>
            </a:r>
            <a:r>
              <a:rPr lang="zh-CN" altLang="en-US" sz="1200" dirty="0" smtClean="0">
                <a:solidFill>
                  <a:prstClr val="white"/>
                </a:solidFill>
                <a:latin typeface="微软雅黑" panose="020B0503020204020204" pitchFamily="34" charset="-122"/>
                <a:ea typeface="微软雅黑" panose="020B0503020204020204" pitchFamily="34" charset="-122"/>
              </a:rPr>
              <a:t>断路器</a:t>
            </a:r>
            <a:endParaRPr lang="zh-CN" altLang="en-US" sz="1200" dirty="0">
              <a:solidFill>
                <a:prstClr val="white"/>
              </a:solidFill>
              <a:latin typeface="微软雅黑" panose="020B0503020204020204" pitchFamily="34" charset="-122"/>
              <a:ea typeface="微软雅黑" panose="020B0503020204020204" pitchFamily="34" charset="-122"/>
            </a:endParaRPr>
          </a:p>
        </p:txBody>
      </p:sp>
      <p:cxnSp>
        <p:nvCxnSpPr>
          <p:cNvPr id="60" name="直接箭头连接符 59"/>
          <p:cNvCxnSpPr/>
          <p:nvPr/>
        </p:nvCxnSpPr>
        <p:spPr>
          <a:xfrm>
            <a:off x="4355976" y="3861048"/>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肘形连接符 64"/>
          <p:cNvCxnSpPr/>
          <p:nvPr/>
        </p:nvCxnSpPr>
        <p:spPr>
          <a:xfrm rot="16200000" flipH="1">
            <a:off x="5724128" y="2420888"/>
            <a:ext cx="1224136" cy="360040"/>
          </a:xfrm>
          <a:prstGeom prst="bentConnector3">
            <a:avLst>
              <a:gd name="adj1" fmla="val 20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肘形连接符 67"/>
          <p:cNvCxnSpPr/>
          <p:nvPr/>
        </p:nvCxnSpPr>
        <p:spPr>
          <a:xfrm rot="5400000">
            <a:off x="431540" y="2312876"/>
            <a:ext cx="1224136" cy="576064"/>
          </a:xfrm>
          <a:prstGeom prst="bentConnector3">
            <a:avLst>
              <a:gd name="adj1" fmla="val -104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483768" y="1988840"/>
            <a:ext cx="25922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3707904" y="1988840"/>
            <a:ext cx="0" cy="1224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707904" y="836712"/>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1907704" y="1052736"/>
            <a:ext cx="18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a:off x="1907704" y="1052736"/>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3707904" y="1052736"/>
            <a:ext cx="18722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5580112" y="1052736"/>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179512" y="908720"/>
            <a:ext cx="73448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179512" y="908720"/>
            <a:ext cx="0" cy="5256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179512" y="6165304"/>
            <a:ext cx="73448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7524328" y="1700808"/>
            <a:ext cx="0" cy="4464496"/>
          </a:xfrm>
          <a:prstGeom prst="line">
            <a:avLst/>
          </a:prstGeom>
        </p:spPr>
        <p:style>
          <a:lnRef idx="1">
            <a:schemeClr val="accent1"/>
          </a:lnRef>
          <a:fillRef idx="0">
            <a:schemeClr val="accent1"/>
          </a:fillRef>
          <a:effectRef idx="0">
            <a:schemeClr val="accent1"/>
          </a:effectRef>
          <a:fontRef idx="minor">
            <a:schemeClr val="tx1"/>
          </a:fontRef>
        </p:style>
      </p:cxnSp>
      <p:sp>
        <p:nvSpPr>
          <p:cNvPr id="102" name="任意多边形: 形状 3">
            <a:extLst>
              <a:ext uri="{FF2B5EF4-FFF2-40B4-BE49-F238E27FC236}">
                <a16:creationId xmlns:a16="http://schemas.microsoft.com/office/drawing/2014/main" xmlns="" id="{BBFEBFE8-C33A-47BC-A55F-F496B8D4ECB8}"/>
              </a:ext>
            </a:extLst>
          </p:cNvPr>
          <p:cNvSpPr/>
          <p:nvPr/>
        </p:nvSpPr>
        <p:spPr>
          <a:xfrm>
            <a:off x="7092280" y="1268760"/>
            <a:ext cx="864096"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lang="en-US" altLang="zh-CN" sz="1200" dirty="0" smtClean="0">
                <a:solidFill>
                  <a:prstClr val="white"/>
                </a:solidFill>
                <a:latin typeface="微软雅黑" panose="020B0503020204020204" pitchFamily="34" charset="-122"/>
                <a:ea typeface="微软雅黑" panose="020B0503020204020204" pitchFamily="34" charset="-122"/>
              </a:rPr>
              <a:t>Eureka</a:t>
            </a:r>
            <a:r>
              <a:rPr lang="zh-CN" altLang="en-US" sz="1200" dirty="0" smtClean="0">
                <a:solidFill>
                  <a:prstClr val="white"/>
                </a:solidFill>
                <a:latin typeface="微软雅黑" panose="020B0503020204020204" pitchFamily="34" charset="-122"/>
                <a:ea typeface="微软雅黑" panose="020B0503020204020204" pitchFamily="34" charset="-122"/>
              </a:rPr>
              <a:t>注册中心</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4" name="直接连接符 103"/>
          <p:cNvCxnSpPr/>
          <p:nvPr/>
        </p:nvCxnSpPr>
        <p:spPr>
          <a:xfrm>
            <a:off x="7524328" y="908720"/>
            <a:ext cx="0"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107" name="任意多边形: 形状 3">
            <a:extLst>
              <a:ext uri="{FF2B5EF4-FFF2-40B4-BE49-F238E27FC236}">
                <a16:creationId xmlns:a16="http://schemas.microsoft.com/office/drawing/2014/main" xmlns="" id="{BBFEBFE8-C33A-47BC-A55F-F496B8D4ECB8}"/>
              </a:ext>
            </a:extLst>
          </p:cNvPr>
          <p:cNvSpPr/>
          <p:nvPr/>
        </p:nvSpPr>
        <p:spPr>
          <a:xfrm>
            <a:off x="7740352" y="2636912"/>
            <a:ext cx="1152128"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lang="en-US" altLang="zh-CN" sz="1200" dirty="0" smtClean="0">
                <a:solidFill>
                  <a:prstClr val="white"/>
                </a:solidFill>
                <a:latin typeface="微软雅黑" panose="020B0503020204020204" pitchFamily="34" charset="-122"/>
                <a:ea typeface="微软雅黑" panose="020B0503020204020204" pitchFamily="34" charset="-122"/>
              </a:rPr>
              <a:t>Spring Admin</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8" name="任意多边形: 形状 3">
            <a:extLst>
              <a:ext uri="{FF2B5EF4-FFF2-40B4-BE49-F238E27FC236}">
                <a16:creationId xmlns:a16="http://schemas.microsoft.com/office/drawing/2014/main" xmlns="" id="{BBFEBFE8-C33A-47BC-A55F-F496B8D4ECB8}"/>
              </a:ext>
            </a:extLst>
          </p:cNvPr>
          <p:cNvSpPr/>
          <p:nvPr/>
        </p:nvSpPr>
        <p:spPr>
          <a:xfrm>
            <a:off x="7740352" y="3068960"/>
            <a:ext cx="1152128"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lang="en-US" altLang="zh-CN" sz="1200" dirty="0" smtClean="0">
                <a:solidFill>
                  <a:prstClr val="white"/>
                </a:solidFill>
                <a:latin typeface="微软雅黑" panose="020B0503020204020204" pitchFamily="34" charset="-122"/>
                <a:ea typeface="微软雅黑" panose="020B0503020204020204" pitchFamily="34" charset="-122"/>
              </a:rPr>
              <a:t>Turbine</a:t>
            </a:r>
            <a:r>
              <a:rPr lang="zh-CN" altLang="en-US" sz="1200" dirty="0" smtClean="0">
                <a:solidFill>
                  <a:prstClr val="white"/>
                </a:solidFill>
                <a:latin typeface="微软雅黑" panose="020B0503020204020204" pitchFamily="34" charset="-122"/>
                <a:ea typeface="微软雅黑" panose="020B0503020204020204" pitchFamily="34" charset="-122"/>
              </a:rPr>
              <a:t>断路监控</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19" name="直接箭头连接符 118"/>
          <p:cNvCxnSpPr/>
          <p:nvPr/>
        </p:nvCxnSpPr>
        <p:spPr>
          <a:xfrm flipH="1">
            <a:off x="7524328" y="2852936"/>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5" name="任意多边形: 形状 3">
            <a:extLst>
              <a:ext uri="{FF2B5EF4-FFF2-40B4-BE49-F238E27FC236}">
                <a16:creationId xmlns:a16="http://schemas.microsoft.com/office/drawing/2014/main" xmlns="" id="{BBFEBFE8-C33A-47BC-A55F-F496B8D4ECB8}"/>
              </a:ext>
            </a:extLst>
          </p:cNvPr>
          <p:cNvSpPr/>
          <p:nvPr/>
        </p:nvSpPr>
        <p:spPr>
          <a:xfrm>
            <a:off x="2843808" y="4653136"/>
            <a:ext cx="1800200"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lang="en-US" altLang="zh-CN" sz="1200" dirty="0" err="1" smtClean="0">
                <a:solidFill>
                  <a:prstClr val="white"/>
                </a:solidFill>
                <a:latin typeface="微软雅黑" panose="020B0503020204020204" pitchFamily="34" charset="-122"/>
                <a:ea typeface="微软雅黑" panose="020B0503020204020204" pitchFamily="34" charset="-122"/>
              </a:rPr>
              <a:t>Redis</a:t>
            </a:r>
            <a:r>
              <a:rPr lang="en-US" altLang="zh-CN" sz="1200" dirty="0" smtClean="0">
                <a:solidFill>
                  <a:prstClr val="white"/>
                </a:solidFill>
                <a:latin typeface="微软雅黑" panose="020B0503020204020204" pitchFamily="34" charset="-122"/>
                <a:ea typeface="微软雅黑" panose="020B0503020204020204" pitchFamily="34" charset="-122"/>
              </a:rPr>
              <a:t> </a:t>
            </a:r>
            <a:r>
              <a:rPr lang="zh-CN" altLang="en-US" sz="1200" dirty="0" smtClean="0">
                <a:solidFill>
                  <a:prstClr val="white"/>
                </a:solidFill>
                <a:latin typeface="微软雅黑" panose="020B0503020204020204" pitchFamily="34" charset="-122"/>
                <a:ea typeface="微软雅黑" panose="020B0503020204020204" pitchFamily="34" charset="-122"/>
              </a:rPr>
              <a:t>缓存池</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27" name="肘形连接符 126"/>
          <p:cNvCxnSpPr/>
          <p:nvPr/>
        </p:nvCxnSpPr>
        <p:spPr>
          <a:xfrm>
            <a:off x="1043608" y="4077072"/>
            <a:ext cx="1800200" cy="792088"/>
          </a:xfrm>
          <a:prstGeom prst="bentConnector3">
            <a:avLst>
              <a:gd name="adj1" fmla="val -37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0" name="肘形连接符 129"/>
          <p:cNvCxnSpPr/>
          <p:nvPr/>
        </p:nvCxnSpPr>
        <p:spPr>
          <a:xfrm rot="10800000" flipV="1">
            <a:off x="4644008" y="4077072"/>
            <a:ext cx="2088232" cy="792088"/>
          </a:xfrm>
          <a:prstGeom prst="bentConnector3">
            <a:avLst>
              <a:gd name="adj1" fmla="val 37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a:off x="3851920" y="4077072"/>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1271831" y="4592161"/>
            <a:ext cx="1067921" cy="276999"/>
          </a:xfrm>
          <a:prstGeom prst="rect">
            <a:avLst/>
          </a:prstGeom>
          <a:noFill/>
        </p:spPr>
        <p:txBody>
          <a:bodyPr wrap="none" rtlCol="0">
            <a:spAutoFit/>
          </a:bodyPr>
          <a:lstStyle/>
          <a:p>
            <a:r>
              <a:rPr lang="en-US" altLang="zh-CN" sz="1200" dirty="0" smtClean="0">
                <a:solidFill>
                  <a:schemeClr val="accent1"/>
                </a:solidFill>
              </a:rPr>
              <a:t>Spring session</a:t>
            </a:r>
            <a:endParaRPr lang="zh-CN" altLang="en-US" sz="1200" dirty="0">
              <a:solidFill>
                <a:schemeClr val="accent1"/>
              </a:solidFill>
            </a:endParaRPr>
          </a:p>
        </p:txBody>
      </p:sp>
      <p:sp>
        <p:nvSpPr>
          <p:cNvPr id="135" name="TextBox 134"/>
          <p:cNvSpPr txBox="1"/>
          <p:nvPr/>
        </p:nvSpPr>
        <p:spPr>
          <a:xfrm>
            <a:off x="5232271" y="4581128"/>
            <a:ext cx="1067921" cy="276999"/>
          </a:xfrm>
          <a:prstGeom prst="rect">
            <a:avLst/>
          </a:prstGeom>
          <a:noFill/>
        </p:spPr>
        <p:txBody>
          <a:bodyPr wrap="none" rtlCol="0">
            <a:spAutoFit/>
          </a:bodyPr>
          <a:lstStyle/>
          <a:p>
            <a:r>
              <a:rPr lang="en-US" altLang="zh-CN" sz="1200" dirty="0" smtClean="0">
                <a:solidFill>
                  <a:schemeClr val="accent1"/>
                </a:solidFill>
              </a:rPr>
              <a:t>Spring session</a:t>
            </a:r>
            <a:endParaRPr lang="zh-CN" altLang="en-US" sz="1200" dirty="0">
              <a:solidFill>
                <a:schemeClr val="accent1"/>
              </a:solidFill>
            </a:endParaRPr>
          </a:p>
        </p:txBody>
      </p:sp>
      <p:sp>
        <p:nvSpPr>
          <p:cNvPr id="136" name="TextBox 135"/>
          <p:cNvSpPr txBox="1"/>
          <p:nvPr/>
        </p:nvSpPr>
        <p:spPr>
          <a:xfrm>
            <a:off x="3360063" y="4232121"/>
            <a:ext cx="1067921" cy="276999"/>
          </a:xfrm>
          <a:prstGeom prst="rect">
            <a:avLst/>
          </a:prstGeom>
          <a:noFill/>
        </p:spPr>
        <p:txBody>
          <a:bodyPr wrap="none" rtlCol="0">
            <a:spAutoFit/>
          </a:bodyPr>
          <a:lstStyle/>
          <a:p>
            <a:r>
              <a:rPr lang="en-US" altLang="zh-CN" sz="1200" dirty="0" smtClean="0">
                <a:solidFill>
                  <a:schemeClr val="accent1"/>
                </a:solidFill>
              </a:rPr>
              <a:t>Spring session</a:t>
            </a:r>
            <a:endParaRPr lang="zh-CN" altLang="en-US" sz="1200" dirty="0">
              <a:solidFill>
                <a:schemeClr val="accent1"/>
              </a:solidFill>
            </a:endParaRPr>
          </a:p>
        </p:txBody>
      </p:sp>
      <p:sp>
        <p:nvSpPr>
          <p:cNvPr id="140" name="任意多边形: 形状 3">
            <a:extLst>
              <a:ext uri="{FF2B5EF4-FFF2-40B4-BE49-F238E27FC236}">
                <a16:creationId xmlns:a16="http://schemas.microsoft.com/office/drawing/2014/main" xmlns="" id="{BBFEBFE8-C33A-47BC-A55F-F496B8D4ECB8}"/>
              </a:ext>
            </a:extLst>
          </p:cNvPr>
          <p:cNvSpPr/>
          <p:nvPr/>
        </p:nvSpPr>
        <p:spPr>
          <a:xfrm>
            <a:off x="3203848" y="5589240"/>
            <a:ext cx="1152128"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lvl="0" algn="ctr" defTabSz="889000">
              <a:lnSpc>
                <a:spcPct val="90000"/>
              </a:lnSpc>
              <a:spcBef>
                <a:spcPct val="0"/>
              </a:spcBef>
              <a:spcAft>
                <a:spcPct val="35000"/>
              </a:spcAft>
              <a:defRPr/>
            </a:pPr>
            <a:r>
              <a:rPr lang="en-US" altLang="zh-CN" sz="1200" dirty="0" smtClean="0">
                <a:latin typeface="微软雅黑" pitchFamily="34" charset="-122"/>
                <a:ea typeface="微软雅黑" pitchFamily="34" charset="-122"/>
              </a:rPr>
              <a:t>spring cloud bus</a:t>
            </a:r>
            <a:r>
              <a:rPr lang="zh-CN" altLang="en-US" sz="1200" dirty="0" smtClean="0">
                <a:latin typeface="微软雅黑" pitchFamily="34" charset="-122"/>
                <a:ea typeface="微软雅黑" pitchFamily="34" charset="-122"/>
              </a:rPr>
              <a:t>消息总线</a:t>
            </a:r>
            <a:endParaRPr kumimoji="0" lang="zh-CN" altLang="en-US" sz="1200" b="0" i="0" u="none" strike="noStrike" kern="120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141" name="任意多边形: 形状 3">
            <a:extLst>
              <a:ext uri="{FF2B5EF4-FFF2-40B4-BE49-F238E27FC236}">
                <a16:creationId xmlns:a16="http://schemas.microsoft.com/office/drawing/2014/main" xmlns="" id="{BBFEBFE8-C33A-47BC-A55F-F496B8D4ECB8}"/>
              </a:ext>
            </a:extLst>
          </p:cNvPr>
          <p:cNvSpPr/>
          <p:nvPr/>
        </p:nvSpPr>
        <p:spPr>
          <a:xfrm>
            <a:off x="5220072" y="5589240"/>
            <a:ext cx="1152128"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lvl="0" algn="ctr" defTabSz="889000">
              <a:lnSpc>
                <a:spcPct val="90000"/>
              </a:lnSpc>
              <a:spcBef>
                <a:spcPct val="0"/>
              </a:spcBef>
              <a:spcAft>
                <a:spcPct val="35000"/>
              </a:spcAft>
              <a:defRPr/>
            </a:pPr>
            <a:r>
              <a:rPr kumimoji="0" lang="en-US" altLang="zh-CN" sz="1200" b="0" i="0" u="none" strike="noStrike" kern="1200" cap="none" spc="0"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cs typeface="+mn-cs"/>
              </a:rPr>
              <a:t>Config</a:t>
            </a: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配置中心</a:t>
            </a:r>
            <a:r>
              <a:rPr kumimoji="0" lang="en-US" altLang="zh-CN"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(GIT</a:t>
            </a: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仓库</a:t>
            </a:r>
            <a:r>
              <a:rPr kumimoji="0" lang="en-US" altLang="zh-CN"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42" name="直接箭头连接符 141"/>
          <p:cNvCxnSpPr/>
          <p:nvPr/>
        </p:nvCxnSpPr>
        <p:spPr>
          <a:xfrm>
            <a:off x="3779912" y="508518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a:off x="4355976" y="5805264"/>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p:nvPr/>
        </p:nvCxnSpPr>
        <p:spPr>
          <a:xfrm flipH="1">
            <a:off x="2771800" y="3861048"/>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p:nvPr/>
        </p:nvCxnSpPr>
        <p:spPr>
          <a:xfrm flipH="1">
            <a:off x="5580112" y="3861048"/>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64299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39552" y="447050"/>
            <a:ext cx="7560840" cy="4278094"/>
          </a:xfrm>
          <a:prstGeom prst="rect">
            <a:avLst/>
          </a:prstGeom>
        </p:spPr>
        <p:txBody>
          <a:bodyPr wrap="square">
            <a:spAutoFit/>
          </a:bodyPr>
          <a:lstStyle/>
          <a:p>
            <a:r>
              <a:rPr lang="en-US" altLang="zh-CN" sz="1600" b="1" dirty="0" smtClean="0"/>
              <a:t>Spring Cloud</a:t>
            </a:r>
            <a:r>
              <a:rPr lang="zh-CN" altLang="en-US" sz="1600" b="1" dirty="0" smtClean="0"/>
              <a:t>的优势</a:t>
            </a:r>
            <a:endParaRPr lang="en-US" altLang="zh-CN" sz="1600" b="1" dirty="0" smtClean="0"/>
          </a:p>
          <a:p>
            <a:endParaRPr lang="zh-CN" altLang="en-US" sz="1600" b="1" dirty="0" smtClean="0"/>
          </a:p>
          <a:p>
            <a:r>
              <a:rPr lang="zh-CN" altLang="en-US" sz="1600" dirty="0" smtClean="0"/>
              <a:t>微服务的框架那么多比如：</a:t>
            </a:r>
            <a:r>
              <a:rPr lang="en-US" altLang="zh-CN" sz="1600" dirty="0" err="1" smtClean="0"/>
              <a:t>dubbo</a:t>
            </a:r>
            <a:r>
              <a:rPr lang="zh-CN" altLang="en-US" sz="1600" dirty="0" smtClean="0"/>
              <a:t>、</a:t>
            </a:r>
            <a:r>
              <a:rPr lang="en-US" altLang="zh-CN" sz="1600" dirty="0" err="1" smtClean="0"/>
              <a:t>Kubernetes</a:t>
            </a:r>
            <a:r>
              <a:rPr lang="zh-CN" altLang="en-US" sz="1600" dirty="0" smtClean="0"/>
              <a:t>，为什么就要使用</a:t>
            </a:r>
            <a:r>
              <a:rPr lang="en-US" altLang="zh-CN" sz="1600" dirty="0" smtClean="0"/>
              <a:t>Spring Cloud</a:t>
            </a:r>
            <a:r>
              <a:rPr lang="zh-CN" altLang="en-US" sz="1600" dirty="0" smtClean="0"/>
              <a:t>的呢？</a:t>
            </a:r>
          </a:p>
          <a:p>
            <a:r>
              <a:rPr lang="en-US" altLang="zh-CN" sz="1600" dirty="0" smtClean="0"/>
              <a:t>1</a:t>
            </a:r>
            <a:r>
              <a:rPr lang="zh-CN" altLang="en-US" sz="1600" dirty="0" smtClean="0"/>
              <a:t>、产出于</a:t>
            </a:r>
            <a:r>
              <a:rPr lang="en-US" altLang="zh-CN" sz="1600" dirty="0" smtClean="0"/>
              <a:t>spring</a:t>
            </a:r>
            <a:r>
              <a:rPr lang="zh-CN" altLang="en-US" sz="1600" dirty="0" smtClean="0"/>
              <a:t>大家族，</a:t>
            </a:r>
            <a:r>
              <a:rPr lang="en-US" altLang="zh-CN" sz="1600" dirty="0" smtClean="0"/>
              <a:t>spring</a:t>
            </a:r>
            <a:r>
              <a:rPr lang="zh-CN" altLang="en-US" sz="1600" dirty="0" smtClean="0"/>
              <a:t>在企业级开发框架中无人能敌，来头很大，可以保证后续的更新、完善。</a:t>
            </a:r>
          </a:p>
          <a:p>
            <a:r>
              <a:rPr lang="en-US" altLang="zh-CN" sz="1600" dirty="0" smtClean="0"/>
              <a:t>2</a:t>
            </a:r>
            <a:r>
              <a:rPr lang="zh-CN" altLang="en-US" sz="1600" dirty="0" smtClean="0"/>
              <a:t>、有</a:t>
            </a:r>
            <a:r>
              <a:rPr lang="en-US" altLang="zh-CN" sz="1600" dirty="0" smtClean="0"/>
              <a:t>Spring Boot </a:t>
            </a:r>
            <a:r>
              <a:rPr lang="zh-CN" altLang="en-US" sz="1600" dirty="0" smtClean="0"/>
              <a:t>这个独立干将可以省很多事，大大小小的活</a:t>
            </a:r>
            <a:r>
              <a:rPr lang="en-US" altLang="zh-CN" sz="1600" dirty="0" smtClean="0"/>
              <a:t>Spring Boot</a:t>
            </a:r>
            <a:r>
              <a:rPr lang="zh-CN" altLang="en-US" sz="1600" dirty="0" smtClean="0"/>
              <a:t>都搞的挺不错。</a:t>
            </a:r>
          </a:p>
          <a:p>
            <a:r>
              <a:rPr lang="en-US" altLang="zh-CN" sz="1600" dirty="0" smtClean="0"/>
              <a:t>3</a:t>
            </a:r>
            <a:r>
              <a:rPr lang="zh-CN" altLang="en-US" sz="1600" dirty="0" smtClean="0"/>
              <a:t>、作为一个微服务治理的大家伙，考虑的很全面，几乎服务治理的方方面面都考虑到了，方便开发开箱即用。</a:t>
            </a:r>
          </a:p>
          <a:p>
            <a:r>
              <a:rPr lang="en-US" altLang="zh-CN" sz="1600" dirty="0" smtClean="0"/>
              <a:t>4</a:t>
            </a:r>
            <a:r>
              <a:rPr lang="zh-CN" altLang="en-US" sz="1600" dirty="0" smtClean="0"/>
              <a:t>、</a:t>
            </a:r>
            <a:r>
              <a:rPr lang="en-US" altLang="zh-CN" sz="1600" dirty="0" smtClean="0"/>
              <a:t>Spring Cloud </a:t>
            </a:r>
            <a:r>
              <a:rPr lang="zh-CN" altLang="en-US" sz="1600" dirty="0" smtClean="0"/>
              <a:t>活跃度很高，教程很丰富，遇到问题很容易找到解决方案</a:t>
            </a:r>
          </a:p>
          <a:p>
            <a:r>
              <a:rPr lang="zh-CN" altLang="en-US" sz="1600" dirty="0" smtClean="0"/>
              <a:t>轻轻松松几行代码就完成了熔断、均衡负载、服务中心的各种平台功能</a:t>
            </a:r>
            <a:endParaRPr lang="en-US" altLang="zh-CN" sz="1600" dirty="0" smtClean="0"/>
          </a:p>
          <a:p>
            <a:endParaRPr lang="zh-CN" altLang="en-US" sz="1600" dirty="0" smtClean="0"/>
          </a:p>
          <a:p>
            <a:r>
              <a:rPr lang="zh-CN" altLang="en-US" sz="1600" dirty="0" smtClean="0"/>
              <a:t>使用</a:t>
            </a:r>
            <a:r>
              <a:rPr lang="en-US" altLang="zh-CN" sz="1600" dirty="0" smtClean="0"/>
              <a:t>Spring Cloud</a:t>
            </a:r>
            <a:r>
              <a:rPr lang="zh-CN" altLang="en-US" sz="1600" dirty="0" smtClean="0"/>
              <a:t>一站式解决方案能在从容应对业务发展的同时大大减少开发成本。同时，随着近几年微服务架构和</a:t>
            </a:r>
            <a:r>
              <a:rPr lang="en-US" altLang="zh-CN" sz="1600" dirty="0" err="1" smtClean="0"/>
              <a:t>Docker</a:t>
            </a:r>
            <a:r>
              <a:rPr lang="zh-CN" altLang="en-US" sz="1600" dirty="0" smtClean="0"/>
              <a:t>容器概念的火爆，也会让</a:t>
            </a:r>
            <a:r>
              <a:rPr lang="en-US" altLang="zh-CN" sz="1600" dirty="0" smtClean="0"/>
              <a:t>Spring Cloud</a:t>
            </a:r>
            <a:r>
              <a:rPr lang="zh-CN" altLang="en-US" sz="1600" dirty="0" smtClean="0"/>
              <a:t>在未来越来越“云”化的软件开发风格中立有一席之地，尤其是在目前五花八门的分布式解决方案中提供了标准化的、全站式的技术方案，意义可能会堪比当前</a:t>
            </a:r>
            <a:r>
              <a:rPr lang="en-US" altLang="zh-CN" sz="1600" dirty="0" err="1" smtClean="0"/>
              <a:t>Servlet</a:t>
            </a:r>
            <a:r>
              <a:rPr lang="zh-CN" altLang="en-US" sz="1600" dirty="0" smtClean="0"/>
              <a:t>规范的诞生，有效推进服务端软件系统技术水平的进步。</a:t>
            </a:r>
            <a:endParaRPr lang="zh-CN" alt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552" y="404664"/>
            <a:ext cx="7488832" cy="5755422"/>
          </a:xfrm>
          <a:prstGeom prst="rect">
            <a:avLst/>
          </a:prstGeom>
        </p:spPr>
        <p:txBody>
          <a:bodyPr wrap="square">
            <a:spAutoFit/>
          </a:bodyPr>
          <a:lstStyle/>
          <a:p>
            <a:r>
              <a:rPr lang="en-US" altLang="zh-CN" sz="1600" b="1" dirty="0" smtClean="0"/>
              <a:t>Spring Cloud </a:t>
            </a:r>
            <a:r>
              <a:rPr lang="zh-CN" altLang="en-US" sz="1600" b="1" dirty="0" smtClean="0"/>
              <a:t>工具框架</a:t>
            </a:r>
            <a:endParaRPr lang="en-US" altLang="zh-CN" sz="1600" b="1" dirty="0" smtClean="0"/>
          </a:p>
          <a:p>
            <a:endParaRPr lang="en-US" altLang="zh-CN" sz="1600" b="1" dirty="0" smtClean="0"/>
          </a:p>
          <a:p>
            <a:r>
              <a:rPr lang="zh-CN" altLang="en-US" sz="1600" dirty="0" smtClean="0"/>
              <a:t>微服务是可以独立部署、水平扩展、独立访问（或者有独立的数据库）的服务单元，</a:t>
            </a:r>
            <a:r>
              <a:rPr lang="en-US" altLang="zh-CN" sz="1600" dirty="0" err="1" smtClean="0"/>
              <a:t>springcloud</a:t>
            </a:r>
            <a:r>
              <a:rPr lang="zh-CN" altLang="en-US" sz="1600" dirty="0" smtClean="0"/>
              <a:t>就是这些微服务的大管家，采用了微服务这种架构之后，项目的数量会非常多，</a:t>
            </a:r>
            <a:r>
              <a:rPr lang="en-US" altLang="zh-CN" sz="1600" dirty="0" err="1" smtClean="0"/>
              <a:t>springcloud</a:t>
            </a:r>
            <a:r>
              <a:rPr lang="zh-CN" altLang="en-US" sz="1600" dirty="0" smtClean="0"/>
              <a:t>做为大管家需要管理好这些微服务，自然需要很多小弟来帮忙。</a:t>
            </a:r>
            <a:endParaRPr lang="zh-CN" altLang="en-US" sz="1600" b="1" dirty="0" smtClean="0"/>
          </a:p>
          <a:p>
            <a:r>
              <a:rPr lang="en-US" altLang="zh-CN" sz="1600" dirty="0" smtClean="0"/>
              <a:t>1</a:t>
            </a:r>
            <a:r>
              <a:rPr lang="zh-CN" altLang="en-US" sz="1600" dirty="0" smtClean="0"/>
              <a:t>、</a:t>
            </a:r>
            <a:r>
              <a:rPr lang="en-US" altLang="zh-CN" sz="1600" dirty="0" smtClean="0"/>
              <a:t>Spring Cloud </a:t>
            </a:r>
            <a:r>
              <a:rPr lang="en-US" altLang="zh-CN" sz="1600" dirty="0" err="1" smtClean="0"/>
              <a:t>Config</a:t>
            </a:r>
            <a:r>
              <a:rPr lang="en-US" altLang="zh-CN" sz="1600" dirty="0" smtClean="0"/>
              <a:t> </a:t>
            </a:r>
            <a:r>
              <a:rPr lang="zh-CN" altLang="en-US" sz="1600" dirty="0" smtClean="0"/>
              <a:t>配置中心，利用</a:t>
            </a:r>
            <a:r>
              <a:rPr lang="en-US" altLang="zh-CN" sz="1600" dirty="0" err="1" smtClean="0"/>
              <a:t>git</a:t>
            </a:r>
            <a:r>
              <a:rPr lang="zh-CN" altLang="en-US" sz="1600" dirty="0" smtClean="0"/>
              <a:t>集中管理程序的配置。 </a:t>
            </a:r>
            <a:br>
              <a:rPr lang="zh-CN" altLang="en-US" sz="1600" dirty="0" smtClean="0"/>
            </a:br>
            <a:r>
              <a:rPr lang="en-US" altLang="zh-CN" sz="1600" dirty="0" smtClean="0"/>
              <a:t>2</a:t>
            </a:r>
            <a:r>
              <a:rPr lang="zh-CN" altLang="en-US" sz="1600" dirty="0" smtClean="0"/>
              <a:t>、</a:t>
            </a:r>
            <a:r>
              <a:rPr lang="en-US" altLang="zh-CN" sz="1600" dirty="0" smtClean="0"/>
              <a:t>Spring Cloud Netflix </a:t>
            </a:r>
            <a:r>
              <a:rPr lang="zh-CN" altLang="en-US" sz="1600" dirty="0" smtClean="0"/>
              <a:t>集成众多</a:t>
            </a:r>
            <a:r>
              <a:rPr lang="en-US" altLang="zh-CN" sz="1600" dirty="0" smtClean="0"/>
              <a:t>Netflix</a:t>
            </a:r>
            <a:r>
              <a:rPr lang="zh-CN" altLang="en-US" sz="1600" dirty="0" smtClean="0"/>
              <a:t>的开源软件</a:t>
            </a:r>
            <a:br>
              <a:rPr lang="zh-CN" altLang="en-US" sz="1600" dirty="0" smtClean="0"/>
            </a:br>
            <a:r>
              <a:rPr lang="en-US" altLang="zh-CN" sz="1600" dirty="0" smtClean="0"/>
              <a:t>3</a:t>
            </a:r>
            <a:r>
              <a:rPr lang="zh-CN" altLang="en-US" sz="1600" dirty="0" smtClean="0"/>
              <a:t>、</a:t>
            </a:r>
            <a:r>
              <a:rPr lang="en-US" altLang="zh-CN" sz="1600" dirty="0" smtClean="0"/>
              <a:t>Spring Cloud Bus </a:t>
            </a:r>
            <a:r>
              <a:rPr lang="zh-CN" altLang="en-US" sz="1600" dirty="0" smtClean="0"/>
              <a:t>消息总线，利用分布式消息将服务和服务实例连接在一起，用于在一个集群中传播状态的变化 </a:t>
            </a:r>
            <a:br>
              <a:rPr lang="zh-CN" altLang="en-US" sz="1600" dirty="0" smtClean="0"/>
            </a:br>
            <a:r>
              <a:rPr lang="en-US" altLang="zh-CN" sz="1600" dirty="0" smtClean="0"/>
              <a:t>4</a:t>
            </a:r>
            <a:r>
              <a:rPr lang="zh-CN" altLang="en-US" sz="1600" dirty="0" smtClean="0"/>
              <a:t>、</a:t>
            </a:r>
            <a:r>
              <a:rPr lang="en-US" altLang="zh-CN" sz="1600" dirty="0" smtClean="0"/>
              <a:t>Spring Cloud for Cloud Foundry </a:t>
            </a:r>
            <a:r>
              <a:rPr lang="zh-CN" altLang="en-US" sz="1600" dirty="0" smtClean="0"/>
              <a:t>利用</a:t>
            </a:r>
            <a:r>
              <a:rPr lang="en-US" altLang="zh-CN" sz="1600" dirty="0" smtClean="0"/>
              <a:t>Pivotal </a:t>
            </a:r>
            <a:r>
              <a:rPr lang="en-US" altLang="zh-CN" sz="1600" dirty="0" err="1" smtClean="0"/>
              <a:t>Cloudfoundry</a:t>
            </a:r>
            <a:r>
              <a:rPr lang="zh-CN" altLang="en-US" sz="1600" dirty="0" smtClean="0"/>
              <a:t>集成你的应用程序</a:t>
            </a:r>
            <a:br>
              <a:rPr lang="zh-CN" altLang="en-US" sz="1600" dirty="0" smtClean="0"/>
            </a:br>
            <a:r>
              <a:rPr lang="en-US" altLang="zh-CN" sz="1600" dirty="0" smtClean="0"/>
              <a:t>5</a:t>
            </a:r>
            <a:r>
              <a:rPr lang="zh-CN" altLang="en-US" sz="1600" dirty="0" smtClean="0"/>
              <a:t>、</a:t>
            </a:r>
            <a:r>
              <a:rPr lang="en-US" altLang="zh-CN" sz="1600" dirty="0" smtClean="0"/>
              <a:t>Spring Cloud </a:t>
            </a:r>
            <a:r>
              <a:rPr lang="en-US" altLang="zh-CN" sz="1600" dirty="0" err="1" smtClean="0"/>
              <a:t>Cloud</a:t>
            </a:r>
            <a:r>
              <a:rPr lang="en-US" altLang="zh-CN" sz="1600" dirty="0" smtClean="0"/>
              <a:t> Foundry Service Broker </a:t>
            </a:r>
            <a:r>
              <a:rPr lang="zh-CN" altLang="en-US" sz="1600" dirty="0" smtClean="0"/>
              <a:t>为建立管理云托管服务的服务代理提供了一个起点。</a:t>
            </a:r>
            <a:br>
              <a:rPr lang="zh-CN" altLang="en-US" sz="1600" dirty="0" smtClean="0"/>
            </a:br>
            <a:r>
              <a:rPr lang="en-US" altLang="zh-CN" sz="1600" dirty="0" smtClean="0"/>
              <a:t>6</a:t>
            </a:r>
            <a:r>
              <a:rPr lang="zh-CN" altLang="en-US" sz="1600" dirty="0" smtClean="0"/>
              <a:t>、</a:t>
            </a:r>
            <a:r>
              <a:rPr lang="en-US" altLang="zh-CN" sz="1600" dirty="0" smtClean="0"/>
              <a:t>Spring Cloud Cluster </a:t>
            </a:r>
            <a:r>
              <a:rPr lang="zh-CN" altLang="en-US" sz="1600" dirty="0" smtClean="0"/>
              <a:t>基于</a:t>
            </a:r>
            <a:r>
              <a:rPr lang="en-US" altLang="zh-CN" sz="1600" dirty="0" smtClean="0"/>
              <a:t>Zookeeper, </a:t>
            </a:r>
            <a:r>
              <a:rPr lang="en-US" altLang="zh-CN" sz="1600" dirty="0" err="1" smtClean="0"/>
              <a:t>Redis</a:t>
            </a:r>
            <a:r>
              <a:rPr lang="en-US" altLang="zh-CN" sz="1600" dirty="0" smtClean="0"/>
              <a:t>, </a:t>
            </a:r>
            <a:r>
              <a:rPr lang="en-US" altLang="zh-CN" sz="1600" dirty="0" err="1" smtClean="0"/>
              <a:t>Hazelcast</a:t>
            </a:r>
            <a:r>
              <a:rPr lang="en-US" altLang="zh-CN" sz="1600" dirty="0" smtClean="0"/>
              <a:t>, Consul</a:t>
            </a:r>
            <a:r>
              <a:rPr lang="zh-CN" altLang="en-US" sz="1600" dirty="0" smtClean="0"/>
              <a:t>实现的领导选举和平民状态模式的抽象和实现。</a:t>
            </a:r>
            <a:br>
              <a:rPr lang="zh-CN" altLang="en-US" sz="1600" dirty="0" smtClean="0"/>
            </a:br>
            <a:r>
              <a:rPr lang="en-US" altLang="zh-CN" sz="1600" dirty="0" smtClean="0"/>
              <a:t>7</a:t>
            </a:r>
            <a:r>
              <a:rPr lang="zh-CN" altLang="en-US" sz="1600" dirty="0" smtClean="0"/>
              <a:t>、</a:t>
            </a:r>
            <a:r>
              <a:rPr lang="en-US" altLang="zh-CN" sz="1600" dirty="0" smtClean="0"/>
              <a:t>Spring Cloud Consul </a:t>
            </a:r>
            <a:r>
              <a:rPr lang="zh-CN" altLang="en-US" sz="1600" dirty="0" smtClean="0"/>
              <a:t>基于</a:t>
            </a:r>
            <a:r>
              <a:rPr lang="en-US" altLang="zh-CN" sz="1600" dirty="0" err="1" smtClean="0"/>
              <a:t>Hashicorp</a:t>
            </a:r>
            <a:r>
              <a:rPr lang="en-US" altLang="zh-CN" sz="1600" dirty="0" smtClean="0"/>
              <a:t> Consul</a:t>
            </a:r>
            <a:r>
              <a:rPr lang="zh-CN" altLang="en-US" sz="1600" dirty="0" smtClean="0"/>
              <a:t>实现的服务发现和配置管理。</a:t>
            </a:r>
            <a:br>
              <a:rPr lang="zh-CN" altLang="en-US" sz="1600" dirty="0" smtClean="0"/>
            </a:br>
            <a:r>
              <a:rPr lang="en-US" altLang="zh-CN" sz="1600" dirty="0" smtClean="0"/>
              <a:t>8</a:t>
            </a:r>
            <a:r>
              <a:rPr lang="zh-CN" altLang="en-US" sz="1600" dirty="0" smtClean="0"/>
              <a:t>、</a:t>
            </a:r>
            <a:r>
              <a:rPr lang="en-US" altLang="zh-CN" sz="1600" dirty="0" smtClean="0"/>
              <a:t>Spring Cloud Security </a:t>
            </a:r>
            <a:r>
              <a:rPr lang="zh-CN" altLang="en-US" sz="1600" dirty="0" smtClean="0"/>
              <a:t>在</a:t>
            </a:r>
            <a:r>
              <a:rPr lang="en-US" altLang="zh-CN" sz="1600" dirty="0" err="1" smtClean="0"/>
              <a:t>Zuul</a:t>
            </a:r>
            <a:r>
              <a:rPr lang="zh-CN" altLang="en-US" sz="1600" dirty="0" smtClean="0"/>
              <a:t>代理中为</a:t>
            </a:r>
            <a:r>
              <a:rPr lang="en-US" altLang="zh-CN" sz="1600" dirty="0" smtClean="0"/>
              <a:t>OAuth2 rest</a:t>
            </a:r>
            <a:r>
              <a:rPr lang="zh-CN" altLang="en-US" sz="1600" dirty="0" smtClean="0"/>
              <a:t>客户端和认证头转发提供负载均衡</a:t>
            </a:r>
            <a:br>
              <a:rPr lang="zh-CN" altLang="en-US" sz="1600" dirty="0" smtClean="0"/>
            </a:br>
            <a:r>
              <a:rPr lang="en-US" altLang="zh-CN" sz="1600" dirty="0" smtClean="0"/>
              <a:t>9</a:t>
            </a:r>
            <a:r>
              <a:rPr lang="zh-CN" altLang="en-US" sz="1600" dirty="0" smtClean="0"/>
              <a:t>、</a:t>
            </a:r>
            <a:r>
              <a:rPr lang="en-US" altLang="zh-CN" sz="1600" dirty="0" smtClean="0"/>
              <a:t>Spring Cloud Sleuth </a:t>
            </a:r>
            <a:r>
              <a:rPr lang="en-US" altLang="zh-CN" sz="1600" dirty="0" err="1" smtClean="0"/>
              <a:t>SpringCloud</a:t>
            </a:r>
            <a:r>
              <a:rPr lang="zh-CN" altLang="en-US" sz="1600" dirty="0" smtClean="0"/>
              <a:t>应用的分布式追踪系统，和</a:t>
            </a:r>
            <a:r>
              <a:rPr lang="en-US" altLang="zh-CN" sz="1600" dirty="0" err="1" smtClean="0"/>
              <a:t>Zipkin</a:t>
            </a:r>
            <a:r>
              <a:rPr lang="zh-CN" altLang="en-US" sz="1600" dirty="0" smtClean="0"/>
              <a:t>，</a:t>
            </a:r>
            <a:r>
              <a:rPr lang="en-US" altLang="zh-CN" sz="1600" dirty="0" err="1" smtClean="0"/>
              <a:t>HTrace</a:t>
            </a:r>
            <a:r>
              <a:rPr lang="zh-CN" altLang="en-US" sz="1600" dirty="0" smtClean="0"/>
              <a:t>，</a:t>
            </a:r>
            <a:r>
              <a:rPr lang="en-US" altLang="zh-CN" sz="1600" dirty="0" smtClean="0"/>
              <a:t>ELK</a:t>
            </a:r>
            <a:r>
              <a:rPr lang="zh-CN" altLang="en-US" sz="1600" dirty="0" smtClean="0"/>
              <a:t>兼容。</a:t>
            </a:r>
            <a:br>
              <a:rPr lang="zh-CN" altLang="en-US" sz="1600" dirty="0" smtClean="0"/>
            </a:br>
            <a:r>
              <a:rPr lang="en-US" altLang="zh-CN" sz="1600" dirty="0" smtClean="0"/>
              <a:t>10</a:t>
            </a:r>
            <a:r>
              <a:rPr lang="zh-CN" altLang="en-US" sz="1600" dirty="0" smtClean="0"/>
              <a:t>、</a:t>
            </a:r>
            <a:r>
              <a:rPr lang="en-US" altLang="zh-CN" sz="1600" dirty="0" smtClean="0"/>
              <a:t>Spring Cloud Data Flow </a:t>
            </a:r>
            <a:r>
              <a:rPr lang="zh-CN" altLang="en-US" sz="1600" dirty="0" smtClean="0"/>
              <a:t>一个云本地程序和操作模型，组成数据微服务在一个结构化的平台上。</a:t>
            </a:r>
            <a:br>
              <a:rPr lang="zh-CN" altLang="en-US" sz="1600" dirty="0" smtClean="0"/>
            </a:br>
            <a:endParaRPr lang="zh-CN" altLang="en-U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552" y="386655"/>
            <a:ext cx="7488832" cy="3046988"/>
          </a:xfrm>
          <a:prstGeom prst="rect">
            <a:avLst/>
          </a:prstGeom>
        </p:spPr>
        <p:txBody>
          <a:bodyPr wrap="square">
            <a:spAutoFit/>
          </a:bodyPr>
          <a:lstStyle/>
          <a:p>
            <a:r>
              <a:rPr lang="en-US" altLang="zh-CN" sz="1600" dirty="0" smtClean="0"/>
              <a:t>11</a:t>
            </a:r>
            <a:r>
              <a:rPr lang="zh-CN" altLang="en-US" sz="1600" dirty="0" smtClean="0"/>
              <a:t>、</a:t>
            </a:r>
            <a:r>
              <a:rPr lang="en-US" altLang="zh-CN" sz="1600" dirty="0" smtClean="0"/>
              <a:t>Spring Cloud Stream </a:t>
            </a:r>
            <a:r>
              <a:rPr lang="zh-CN" altLang="en-US" sz="1600" dirty="0" smtClean="0"/>
              <a:t>基于</a:t>
            </a:r>
            <a:r>
              <a:rPr lang="en-US" altLang="zh-CN" sz="1600" dirty="0" err="1" smtClean="0"/>
              <a:t>Redis,Rabbit,Kafka</a:t>
            </a:r>
            <a:r>
              <a:rPr lang="zh-CN" altLang="en-US" sz="1600" dirty="0" smtClean="0"/>
              <a:t>实现的消息微服务，简单声明模型用以在</a:t>
            </a:r>
            <a:r>
              <a:rPr lang="en-US" altLang="zh-CN" sz="1600" dirty="0" smtClean="0"/>
              <a:t>Spring Cloud</a:t>
            </a:r>
            <a:r>
              <a:rPr lang="zh-CN" altLang="en-US" sz="1600" dirty="0" smtClean="0"/>
              <a:t>应用中收发消息。</a:t>
            </a:r>
            <a:endParaRPr lang="en-US" altLang="zh-CN" sz="1600" dirty="0" smtClean="0"/>
          </a:p>
          <a:p>
            <a:r>
              <a:rPr lang="en-US" altLang="zh-CN" sz="1600" dirty="0" smtClean="0"/>
              <a:t>12</a:t>
            </a:r>
            <a:r>
              <a:rPr lang="zh-CN" altLang="en-US" sz="1600" dirty="0" smtClean="0"/>
              <a:t>、</a:t>
            </a:r>
            <a:r>
              <a:rPr lang="en-US" altLang="zh-CN" sz="1600" dirty="0" smtClean="0"/>
              <a:t>Spring Cloud Stream App Starters </a:t>
            </a:r>
            <a:r>
              <a:rPr lang="zh-CN" altLang="en-US" sz="1600" dirty="0" smtClean="0"/>
              <a:t>基于</a:t>
            </a:r>
            <a:r>
              <a:rPr lang="en-US" altLang="zh-CN" sz="1600" dirty="0" smtClean="0"/>
              <a:t>Spring Boot</a:t>
            </a:r>
            <a:r>
              <a:rPr lang="zh-CN" altLang="en-US" sz="1600" dirty="0" smtClean="0"/>
              <a:t>为外部系统提供</a:t>
            </a:r>
            <a:r>
              <a:rPr lang="en-US" altLang="zh-CN" sz="1600" dirty="0" smtClean="0"/>
              <a:t>spring</a:t>
            </a:r>
            <a:r>
              <a:rPr lang="zh-CN" altLang="en-US" sz="1600" dirty="0" smtClean="0"/>
              <a:t>的集成</a:t>
            </a:r>
            <a:br>
              <a:rPr lang="zh-CN" altLang="en-US" sz="1600" dirty="0" smtClean="0"/>
            </a:br>
            <a:r>
              <a:rPr lang="en-US" altLang="zh-CN" sz="1600" dirty="0" smtClean="0"/>
              <a:t>13</a:t>
            </a:r>
            <a:r>
              <a:rPr lang="zh-CN" altLang="en-US" sz="1600" dirty="0" smtClean="0"/>
              <a:t>、</a:t>
            </a:r>
            <a:r>
              <a:rPr lang="en-US" altLang="zh-CN" sz="1600" dirty="0" smtClean="0"/>
              <a:t>Spring Cloud Task </a:t>
            </a:r>
            <a:r>
              <a:rPr lang="zh-CN" altLang="en-US" sz="1600" dirty="0" smtClean="0"/>
              <a:t>短生命周期的微服务，为</a:t>
            </a:r>
            <a:r>
              <a:rPr lang="en-US" altLang="zh-CN" sz="1600" dirty="0" err="1" smtClean="0"/>
              <a:t>SpringBooot</a:t>
            </a:r>
            <a:r>
              <a:rPr lang="zh-CN" altLang="en-US" sz="1600" dirty="0" smtClean="0"/>
              <a:t>应用简单声明添加功能和非功能特性。</a:t>
            </a:r>
            <a:br>
              <a:rPr lang="zh-CN" altLang="en-US" sz="1600" dirty="0" smtClean="0"/>
            </a:br>
            <a:r>
              <a:rPr lang="en-US" altLang="zh-CN" sz="1600" dirty="0" smtClean="0"/>
              <a:t>14</a:t>
            </a:r>
            <a:r>
              <a:rPr lang="zh-CN" altLang="en-US" sz="1600" dirty="0" smtClean="0"/>
              <a:t>、</a:t>
            </a:r>
            <a:r>
              <a:rPr lang="en-US" altLang="zh-CN" sz="1600" dirty="0" smtClean="0"/>
              <a:t>Spring Cloud Task App Starters</a:t>
            </a:r>
            <a:br>
              <a:rPr lang="en-US" altLang="zh-CN" sz="1600" dirty="0" smtClean="0"/>
            </a:br>
            <a:r>
              <a:rPr lang="en-US" altLang="zh-CN" sz="1600" dirty="0" smtClean="0"/>
              <a:t>15</a:t>
            </a:r>
            <a:r>
              <a:rPr lang="zh-CN" altLang="en-US" sz="1600" dirty="0" smtClean="0"/>
              <a:t>、</a:t>
            </a:r>
            <a:r>
              <a:rPr lang="en-US" altLang="zh-CN" sz="1600" dirty="0" smtClean="0"/>
              <a:t>Spring Cloud Zookeeper </a:t>
            </a:r>
            <a:r>
              <a:rPr lang="zh-CN" altLang="en-US" sz="1600" dirty="0" smtClean="0"/>
              <a:t>服务发现和配置管理基于</a:t>
            </a:r>
            <a:r>
              <a:rPr lang="en-US" altLang="zh-CN" sz="1600" dirty="0" smtClean="0"/>
              <a:t>Apache Zookeeper</a:t>
            </a:r>
            <a:r>
              <a:rPr lang="zh-CN" altLang="en-US" sz="1600" dirty="0" smtClean="0"/>
              <a:t>。</a:t>
            </a:r>
            <a:r>
              <a:rPr lang="en-US" altLang="zh-CN" sz="1600" dirty="0" smtClean="0"/>
              <a:t/>
            </a:r>
            <a:br>
              <a:rPr lang="en-US" altLang="zh-CN" sz="1600" dirty="0" smtClean="0"/>
            </a:br>
            <a:r>
              <a:rPr lang="en-US" altLang="zh-CN" sz="1600" dirty="0" smtClean="0"/>
              <a:t>16</a:t>
            </a:r>
            <a:r>
              <a:rPr lang="zh-CN" altLang="en-US" sz="1600" dirty="0" smtClean="0"/>
              <a:t>、</a:t>
            </a:r>
            <a:r>
              <a:rPr lang="en-US" altLang="zh-CN" sz="1600" dirty="0" smtClean="0"/>
              <a:t>Spring Cloud for Amazon Web Services </a:t>
            </a:r>
            <a:r>
              <a:rPr lang="zh-CN" altLang="en-US" sz="1600" dirty="0" smtClean="0"/>
              <a:t>快速和亚马逊网络服务集成。</a:t>
            </a:r>
            <a:br>
              <a:rPr lang="zh-CN" altLang="en-US" sz="1600" dirty="0" smtClean="0"/>
            </a:br>
            <a:r>
              <a:rPr lang="en-US" altLang="zh-CN" sz="1600" dirty="0" smtClean="0"/>
              <a:t>17</a:t>
            </a:r>
            <a:r>
              <a:rPr lang="zh-CN" altLang="en-US" sz="1600" dirty="0" smtClean="0"/>
              <a:t>、</a:t>
            </a:r>
            <a:r>
              <a:rPr lang="en-US" altLang="zh-CN" sz="1600" dirty="0" smtClean="0"/>
              <a:t>Spring Cloud Connectors </a:t>
            </a:r>
            <a:r>
              <a:rPr lang="zh-CN" altLang="en-US" sz="1600" dirty="0" smtClean="0"/>
              <a:t>便于</a:t>
            </a:r>
            <a:r>
              <a:rPr lang="en-US" altLang="zh-CN" sz="1600" dirty="0" err="1" smtClean="0"/>
              <a:t>PaaS</a:t>
            </a:r>
            <a:r>
              <a:rPr lang="zh-CN" altLang="en-US" sz="1600" dirty="0" smtClean="0"/>
              <a:t>应用在各种平台上连接到后端像数据库和消息经纪服务。</a:t>
            </a:r>
            <a:br>
              <a:rPr lang="zh-CN" altLang="en-US" sz="1600" dirty="0" smtClean="0"/>
            </a:br>
            <a:r>
              <a:rPr lang="en-US" altLang="zh-CN" sz="1600" dirty="0" smtClean="0"/>
              <a:t>18</a:t>
            </a:r>
            <a:r>
              <a:rPr lang="zh-CN" altLang="en-US" sz="1600" dirty="0" smtClean="0"/>
              <a:t>、</a:t>
            </a:r>
            <a:r>
              <a:rPr lang="en-US" altLang="zh-CN" sz="1600" dirty="0" smtClean="0"/>
              <a:t>Spring Cloud Starters </a:t>
            </a:r>
            <a:r>
              <a:rPr lang="zh-CN" altLang="en-US" sz="1600" dirty="0" smtClean="0"/>
              <a:t>（项目已经终止并且在</a:t>
            </a:r>
            <a:r>
              <a:rPr lang="en-US" altLang="zh-CN" sz="1600" dirty="0" smtClean="0"/>
              <a:t>Angel.SR2</a:t>
            </a:r>
            <a:r>
              <a:rPr lang="zh-CN" altLang="en-US" sz="1600" dirty="0" smtClean="0"/>
              <a:t>后的版本和其他项目合并）</a:t>
            </a:r>
            <a:br>
              <a:rPr lang="zh-CN" altLang="en-US" sz="1600" dirty="0" smtClean="0"/>
            </a:br>
            <a:r>
              <a:rPr lang="en-US" altLang="zh-CN" sz="1600" dirty="0" smtClean="0"/>
              <a:t>19</a:t>
            </a:r>
            <a:r>
              <a:rPr lang="zh-CN" altLang="en-US" sz="1600" dirty="0" smtClean="0"/>
              <a:t>、</a:t>
            </a:r>
            <a:r>
              <a:rPr lang="en-US" altLang="zh-CN" sz="1600" dirty="0" smtClean="0"/>
              <a:t>Spring Cloud CLI </a:t>
            </a:r>
            <a:r>
              <a:rPr lang="zh-CN" altLang="en-US" sz="1600" dirty="0" smtClean="0"/>
              <a:t>插件用</a:t>
            </a:r>
            <a:r>
              <a:rPr lang="en-US" altLang="zh-CN" sz="1600" dirty="0" smtClean="0"/>
              <a:t>Groovy</a:t>
            </a:r>
            <a:r>
              <a:rPr lang="zh-CN" altLang="en-US" sz="1600" dirty="0" smtClean="0"/>
              <a:t>快速的创建</a:t>
            </a:r>
            <a:r>
              <a:rPr lang="en-US" altLang="zh-CN" sz="1600" dirty="0" smtClean="0"/>
              <a:t>Spring Cloud</a:t>
            </a:r>
            <a:r>
              <a:rPr lang="zh-CN" altLang="en-US" sz="1600" dirty="0" smtClean="0"/>
              <a:t>组件应用。</a:t>
            </a:r>
            <a:endParaRPr lang="zh-CN" alt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1560" y="404664"/>
            <a:ext cx="1800200" cy="369332"/>
          </a:xfrm>
          <a:prstGeom prst="rect">
            <a:avLst/>
          </a:prstGeom>
        </p:spPr>
        <p:txBody>
          <a:bodyPr wrap="square">
            <a:spAutoFit/>
          </a:bodyPr>
          <a:lstStyle/>
          <a:p>
            <a:r>
              <a:rPr lang="zh-CN" altLang="en-US" b="1" dirty="0" smtClean="0"/>
              <a:t>二、核心成员</a:t>
            </a:r>
            <a:endParaRPr lang="zh-CN" altLang="en-US" b="1" dirty="0"/>
          </a:p>
        </p:txBody>
      </p:sp>
      <p:sp>
        <p:nvSpPr>
          <p:cNvPr id="7" name="矩形 6"/>
          <p:cNvSpPr/>
          <p:nvPr/>
        </p:nvSpPr>
        <p:spPr>
          <a:xfrm>
            <a:off x="620377" y="846004"/>
            <a:ext cx="2428870" cy="369332"/>
          </a:xfrm>
          <a:prstGeom prst="rect">
            <a:avLst/>
          </a:prstGeom>
        </p:spPr>
        <p:txBody>
          <a:bodyPr wrap="none">
            <a:spAutoFit/>
          </a:bodyPr>
          <a:lstStyle/>
          <a:p>
            <a:r>
              <a:rPr lang="en-US" altLang="zh-CN" b="1" dirty="0" smtClean="0"/>
              <a:t>1</a:t>
            </a:r>
            <a:r>
              <a:rPr lang="zh-CN" altLang="en-US" b="1" dirty="0" smtClean="0"/>
              <a:t>、</a:t>
            </a:r>
            <a:r>
              <a:rPr lang="en-US" altLang="zh-CN" b="1" dirty="0" smtClean="0"/>
              <a:t>Spring Cloud Netflix</a:t>
            </a:r>
            <a:endParaRPr lang="en-US" altLang="zh-CN" b="1" dirty="0"/>
          </a:p>
        </p:txBody>
      </p:sp>
      <p:sp>
        <p:nvSpPr>
          <p:cNvPr id="10" name="矩形 9"/>
          <p:cNvSpPr/>
          <p:nvPr/>
        </p:nvSpPr>
        <p:spPr>
          <a:xfrm>
            <a:off x="611560" y="1206044"/>
            <a:ext cx="3877985" cy="338554"/>
          </a:xfrm>
          <a:prstGeom prst="rect">
            <a:avLst/>
          </a:prstGeom>
        </p:spPr>
        <p:txBody>
          <a:bodyPr wrap="none">
            <a:spAutoFit/>
          </a:bodyPr>
          <a:lstStyle/>
          <a:p>
            <a:r>
              <a:rPr lang="zh-CN" altLang="en-US" sz="1600" dirty="0" smtClean="0"/>
              <a:t>它组成了微服务的核心，其成员主要有：</a:t>
            </a:r>
            <a:endParaRPr lang="zh-CN" altLang="en-US" sz="1600" dirty="0"/>
          </a:p>
        </p:txBody>
      </p:sp>
      <p:sp>
        <p:nvSpPr>
          <p:cNvPr id="12" name="矩形 11"/>
          <p:cNvSpPr/>
          <p:nvPr/>
        </p:nvSpPr>
        <p:spPr>
          <a:xfrm>
            <a:off x="611560" y="1638092"/>
            <a:ext cx="7488832" cy="861774"/>
          </a:xfrm>
          <a:prstGeom prst="rect">
            <a:avLst/>
          </a:prstGeom>
        </p:spPr>
        <p:txBody>
          <a:bodyPr wrap="square">
            <a:spAutoFit/>
          </a:bodyPr>
          <a:lstStyle/>
          <a:p>
            <a:r>
              <a:rPr lang="en-US" altLang="zh-CN" sz="1600" b="1" dirty="0" smtClean="0"/>
              <a:t>1.1 </a:t>
            </a:r>
            <a:r>
              <a:rPr lang="en-US" altLang="zh-CN" sz="1600" b="1" dirty="0" smtClean="0">
                <a:solidFill>
                  <a:srgbClr val="FF0000"/>
                </a:solidFill>
              </a:rPr>
              <a:t>Eureka</a:t>
            </a:r>
            <a:endParaRPr lang="zh-CN" altLang="en-US" sz="1600" dirty="0" smtClean="0">
              <a:solidFill>
                <a:srgbClr val="FF0000"/>
              </a:solidFill>
            </a:endParaRPr>
          </a:p>
          <a:p>
            <a:r>
              <a:rPr lang="zh-CN" altLang="en-US" sz="1600" dirty="0" smtClean="0"/>
              <a:t>服务中心又称注册中心，管理各种服务功能包括服务的注册、发现、熔断、负载、降级等，比如</a:t>
            </a:r>
            <a:r>
              <a:rPr lang="en-US" altLang="zh-CN" sz="1600" dirty="0" err="1" smtClean="0"/>
              <a:t>dubbo</a:t>
            </a:r>
            <a:r>
              <a:rPr lang="en-US" altLang="zh-CN" sz="1600" dirty="0" smtClean="0"/>
              <a:t> admin</a:t>
            </a:r>
            <a:r>
              <a:rPr lang="zh-CN" altLang="en-US" sz="1600" dirty="0" smtClean="0"/>
              <a:t>后台的各种功能。</a:t>
            </a:r>
            <a:endParaRPr lang="en-US" altLang="zh-CN" sz="1600" dirty="0" smtClean="0"/>
          </a:p>
        </p:txBody>
      </p:sp>
      <p:pic>
        <p:nvPicPr>
          <p:cNvPr id="25602" name="Picture 2" descr="http://www.itmind.net/assets/images/2017/architecture/eureka.jpg"/>
          <p:cNvPicPr>
            <a:picLocks noChangeAspect="1" noChangeArrowheads="1"/>
          </p:cNvPicPr>
          <p:nvPr/>
        </p:nvPicPr>
        <p:blipFill>
          <a:blip r:embed="rId2" cstate="print"/>
          <a:srcRect/>
          <a:stretch>
            <a:fillRect/>
          </a:stretch>
        </p:blipFill>
        <p:spPr bwMode="auto">
          <a:xfrm>
            <a:off x="683567" y="2636912"/>
            <a:ext cx="4757485" cy="252028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itmind.net/assets/images/2017/springcloud/eureka-architecture-overview.png"/>
          <p:cNvPicPr>
            <a:picLocks noChangeAspect="1" noChangeArrowheads="1"/>
          </p:cNvPicPr>
          <p:nvPr/>
        </p:nvPicPr>
        <p:blipFill>
          <a:blip r:embed="rId2" cstate="print"/>
          <a:srcRect/>
          <a:stretch>
            <a:fillRect/>
          </a:stretch>
        </p:blipFill>
        <p:spPr bwMode="auto">
          <a:xfrm>
            <a:off x="539553" y="1772816"/>
            <a:ext cx="4116262" cy="2016224"/>
          </a:xfrm>
          <a:prstGeom prst="rect">
            <a:avLst/>
          </a:prstGeom>
          <a:noFill/>
        </p:spPr>
      </p:pic>
      <p:sp>
        <p:nvSpPr>
          <p:cNvPr id="5" name="矩形 4"/>
          <p:cNvSpPr/>
          <p:nvPr/>
        </p:nvSpPr>
        <p:spPr>
          <a:xfrm>
            <a:off x="539552" y="3928988"/>
            <a:ext cx="7560840" cy="2308324"/>
          </a:xfrm>
          <a:prstGeom prst="rect">
            <a:avLst/>
          </a:prstGeom>
        </p:spPr>
        <p:txBody>
          <a:bodyPr wrap="square">
            <a:spAutoFit/>
          </a:bodyPr>
          <a:lstStyle/>
          <a:p>
            <a:r>
              <a:rPr lang="zh-CN" altLang="en-US" sz="1600" dirty="0" smtClean="0"/>
              <a:t>上图简要描述了</a:t>
            </a:r>
            <a:r>
              <a:rPr lang="en-US" altLang="zh-CN" sz="1600" dirty="0" smtClean="0"/>
              <a:t>Eureka</a:t>
            </a:r>
            <a:r>
              <a:rPr lang="zh-CN" altLang="en-US" sz="1600" dirty="0" smtClean="0"/>
              <a:t>的基本架构，由</a:t>
            </a:r>
            <a:r>
              <a:rPr lang="en-US" altLang="zh-CN" sz="1600" dirty="0" smtClean="0"/>
              <a:t>3</a:t>
            </a:r>
            <a:r>
              <a:rPr lang="zh-CN" altLang="en-US" sz="1600" dirty="0" smtClean="0"/>
              <a:t>个角色组成：</a:t>
            </a:r>
          </a:p>
          <a:p>
            <a:r>
              <a:rPr lang="en-US" altLang="zh-CN" sz="1600" dirty="0" smtClean="0"/>
              <a:t>a</a:t>
            </a:r>
            <a:r>
              <a:rPr lang="zh-CN" altLang="en-US" sz="1600" dirty="0" smtClean="0"/>
              <a:t>、</a:t>
            </a:r>
            <a:r>
              <a:rPr lang="en-US" altLang="zh-CN" sz="1600" dirty="0" smtClean="0"/>
              <a:t>Eureka Server</a:t>
            </a:r>
          </a:p>
          <a:p>
            <a:r>
              <a:rPr lang="zh-CN" altLang="en-US" sz="1600" dirty="0" smtClean="0"/>
              <a:t>提供服务注册和发现</a:t>
            </a:r>
          </a:p>
          <a:p>
            <a:r>
              <a:rPr lang="en-US" altLang="zh-CN" sz="1600" dirty="0" smtClean="0"/>
              <a:t>b</a:t>
            </a:r>
            <a:r>
              <a:rPr lang="zh-CN" altLang="en-US" sz="1600" dirty="0" smtClean="0"/>
              <a:t>、</a:t>
            </a:r>
            <a:r>
              <a:rPr lang="en-US" altLang="zh-CN" sz="1600" dirty="0" smtClean="0"/>
              <a:t>Service Provider</a:t>
            </a:r>
          </a:p>
          <a:p>
            <a:r>
              <a:rPr lang="zh-CN" altLang="en-US" sz="1600" dirty="0" smtClean="0"/>
              <a:t>服务提供方</a:t>
            </a:r>
          </a:p>
          <a:p>
            <a:r>
              <a:rPr lang="zh-CN" altLang="en-US" sz="1600" dirty="0" smtClean="0"/>
              <a:t>将自身服务注册到</a:t>
            </a:r>
            <a:r>
              <a:rPr lang="en-US" altLang="zh-CN" sz="1600" dirty="0" smtClean="0"/>
              <a:t>Eureka</a:t>
            </a:r>
            <a:r>
              <a:rPr lang="zh-CN" altLang="en-US" sz="1600" dirty="0" smtClean="0"/>
              <a:t>，从而使服务消费方能够找到</a:t>
            </a:r>
          </a:p>
          <a:p>
            <a:r>
              <a:rPr lang="en-US" altLang="zh-CN" sz="1600" dirty="0" smtClean="0"/>
              <a:t>c</a:t>
            </a:r>
            <a:r>
              <a:rPr lang="zh-CN" altLang="en-US" sz="1600" dirty="0" smtClean="0"/>
              <a:t>、</a:t>
            </a:r>
            <a:r>
              <a:rPr lang="en-US" altLang="zh-CN" sz="1600" dirty="0" smtClean="0"/>
              <a:t>Service Consumer</a:t>
            </a:r>
          </a:p>
          <a:p>
            <a:r>
              <a:rPr lang="zh-CN" altLang="en-US" sz="1600" dirty="0" smtClean="0"/>
              <a:t>服务消费方</a:t>
            </a:r>
          </a:p>
          <a:p>
            <a:r>
              <a:rPr lang="zh-CN" altLang="en-US" sz="1600" dirty="0" smtClean="0"/>
              <a:t>从</a:t>
            </a:r>
            <a:r>
              <a:rPr lang="en-US" altLang="zh-CN" sz="1600" dirty="0" smtClean="0"/>
              <a:t>Eureka</a:t>
            </a:r>
            <a:r>
              <a:rPr lang="zh-CN" altLang="en-US" sz="1600" dirty="0" smtClean="0"/>
              <a:t>获取注册服务列表，从而能够消费服务</a:t>
            </a:r>
            <a:endParaRPr lang="zh-CN" altLang="en-US" sz="1600" dirty="0"/>
          </a:p>
        </p:txBody>
      </p:sp>
      <p:sp>
        <p:nvSpPr>
          <p:cNvPr id="6" name="矩形 5"/>
          <p:cNvSpPr/>
          <p:nvPr/>
        </p:nvSpPr>
        <p:spPr>
          <a:xfrm>
            <a:off x="539552" y="404664"/>
            <a:ext cx="7272808" cy="1107996"/>
          </a:xfrm>
          <a:prstGeom prst="rect">
            <a:avLst/>
          </a:prstGeom>
        </p:spPr>
        <p:txBody>
          <a:bodyPr wrap="square">
            <a:spAutoFit/>
          </a:bodyPr>
          <a:lstStyle/>
          <a:p>
            <a:r>
              <a:rPr lang="en-US" altLang="zh-CN" sz="1600" b="1" dirty="0" smtClean="0"/>
              <a:t>1.1.1 Eureka</a:t>
            </a:r>
            <a:r>
              <a:rPr lang="zh-CN" altLang="en-US" sz="1600" b="1" dirty="0" smtClean="0"/>
              <a:t>组件组成</a:t>
            </a:r>
            <a:endParaRPr lang="en-US" altLang="zh-CN" sz="1600" b="1" dirty="0" smtClean="0"/>
          </a:p>
          <a:p>
            <a:r>
              <a:rPr lang="en-US" altLang="zh-CN" sz="1600" dirty="0" smtClean="0"/>
              <a:t>Eureka</a:t>
            </a:r>
            <a:r>
              <a:rPr lang="zh-CN" altLang="en-US" sz="1600" dirty="0" smtClean="0"/>
              <a:t>服务器和</a:t>
            </a:r>
            <a:r>
              <a:rPr lang="en-US" altLang="zh-CN" sz="1600" dirty="0" smtClean="0"/>
              <a:t>Eureka</a:t>
            </a:r>
            <a:r>
              <a:rPr lang="zh-CN" altLang="en-US" sz="1600" dirty="0" smtClean="0"/>
              <a:t>客户端。</a:t>
            </a:r>
            <a:r>
              <a:rPr lang="en-US" altLang="zh-CN" sz="1600" dirty="0" smtClean="0"/>
              <a:t>Eureka</a:t>
            </a:r>
            <a:r>
              <a:rPr lang="zh-CN" altLang="en-US" sz="1600" dirty="0" smtClean="0"/>
              <a:t>服务器用作服务注册服务器。</a:t>
            </a:r>
            <a:r>
              <a:rPr lang="en-US" altLang="zh-CN" sz="1600" dirty="0" smtClean="0"/>
              <a:t>Eureka</a:t>
            </a:r>
            <a:r>
              <a:rPr lang="zh-CN" altLang="en-US" sz="1600" dirty="0" smtClean="0"/>
              <a:t>客户端是一个</a:t>
            </a:r>
            <a:r>
              <a:rPr lang="en-US" altLang="zh-CN" sz="1600" dirty="0" smtClean="0"/>
              <a:t>java</a:t>
            </a:r>
            <a:r>
              <a:rPr lang="zh-CN" altLang="en-US" sz="1600" dirty="0" smtClean="0"/>
              <a:t>客户端，用来简化与服务器的交互、作为轮询负载均衡器，并提供服务的故障切换支持。</a:t>
            </a:r>
            <a:endParaRPr lang="zh-CN" alt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460990"/>
            <a:ext cx="7560840" cy="1815882"/>
          </a:xfrm>
          <a:prstGeom prst="rect">
            <a:avLst/>
          </a:prstGeom>
        </p:spPr>
        <p:txBody>
          <a:bodyPr wrap="square">
            <a:spAutoFit/>
          </a:bodyPr>
          <a:lstStyle/>
          <a:p>
            <a:r>
              <a:rPr lang="zh-CN" altLang="en-US" sz="1600" dirty="0" smtClean="0"/>
              <a:t>当然服务中心这么重要的组件一但挂掉将会影响全部服务，因此需要搭建</a:t>
            </a:r>
            <a:r>
              <a:rPr lang="en-US" altLang="zh-CN" sz="1600" dirty="0" smtClean="0"/>
              <a:t>Eureka</a:t>
            </a:r>
            <a:r>
              <a:rPr lang="zh-CN" altLang="en-US" sz="1600" dirty="0" smtClean="0"/>
              <a:t>集群来保持高可用性，生产中建议最少两台。随着系统的流量不断增加，需要根据情况来扩展某个服务，</a:t>
            </a:r>
            <a:r>
              <a:rPr lang="en-US" altLang="zh-CN" sz="1600" dirty="0" smtClean="0"/>
              <a:t>Eureka</a:t>
            </a:r>
            <a:r>
              <a:rPr lang="zh-CN" altLang="en-US" sz="1600" dirty="0" smtClean="0"/>
              <a:t>内部已经提供均衡负载的功能，只需要增加相应的服务端实例既可。那么在系统的运行期间某个实例挂了怎么办？</a:t>
            </a:r>
            <a:r>
              <a:rPr lang="en-US" altLang="zh-CN" sz="1600" dirty="0" smtClean="0"/>
              <a:t>Eureka</a:t>
            </a:r>
            <a:r>
              <a:rPr lang="zh-CN" altLang="en-US" sz="1600" dirty="0" smtClean="0"/>
              <a:t>内容有一个心跳检测机制，如果某个实例在规定的时间内没有进行通讯则会自动被剔除掉，避免了某个实例挂掉而影响服务。</a:t>
            </a:r>
          </a:p>
          <a:p>
            <a:r>
              <a:rPr lang="zh-CN" altLang="en-US" sz="1600" dirty="0" smtClean="0"/>
              <a:t>因此使用了</a:t>
            </a:r>
            <a:r>
              <a:rPr lang="en-US" altLang="zh-CN" sz="1600" dirty="0" smtClean="0"/>
              <a:t>Eureka</a:t>
            </a:r>
            <a:r>
              <a:rPr lang="zh-CN" altLang="en-US" sz="1600" dirty="0" smtClean="0"/>
              <a:t>就自动具有了注册中心、负载均衡、故障转移的功能。</a:t>
            </a:r>
          </a:p>
        </p:txBody>
      </p:sp>
      <p:sp>
        <p:nvSpPr>
          <p:cNvPr id="5" name="矩形 4"/>
          <p:cNvSpPr/>
          <p:nvPr/>
        </p:nvSpPr>
        <p:spPr>
          <a:xfrm>
            <a:off x="539552" y="2348880"/>
            <a:ext cx="7560840" cy="2554545"/>
          </a:xfrm>
          <a:prstGeom prst="rect">
            <a:avLst/>
          </a:prstGeom>
        </p:spPr>
        <p:txBody>
          <a:bodyPr wrap="square">
            <a:spAutoFit/>
          </a:bodyPr>
          <a:lstStyle/>
          <a:p>
            <a:r>
              <a:rPr lang="zh-CN" altLang="en-US" sz="1600" dirty="0" smtClean="0"/>
              <a:t>这里介绍三台集群的配置情况，每台注册中心分别又指向其它两个节点即可：</a:t>
            </a:r>
            <a:endParaRPr lang="en-US" altLang="zh-CN" sz="1600" dirty="0" smtClean="0"/>
          </a:p>
          <a:p>
            <a:r>
              <a:rPr lang="en-US" altLang="zh-CN" sz="1600" dirty="0" smtClean="0"/>
              <a:t>1.</a:t>
            </a:r>
            <a:r>
              <a:rPr lang="zh-CN" altLang="en-US" sz="1600" dirty="0" smtClean="0"/>
              <a:t>使用</a:t>
            </a:r>
            <a:r>
              <a:rPr lang="en-US" altLang="zh-CN" sz="1600" dirty="0" smtClean="0"/>
              <a:t>application.yml</a:t>
            </a:r>
            <a:r>
              <a:rPr lang="zh-CN" altLang="en-US" sz="1600" dirty="0" smtClean="0"/>
              <a:t>来配置；</a:t>
            </a:r>
            <a:endParaRPr lang="en-US" altLang="zh-CN" sz="1600" dirty="0" smtClean="0"/>
          </a:p>
          <a:p>
            <a:r>
              <a:rPr lang="en-US" altLang="zh-CN" sz="1600" dirty="0" smtClean="0"/>
              <a:t>2.</a:t>
            </a:r>
            <a:r>
              <a:rPr lang="zh-CN" altLang="en-US" sz="1600" dirty="0" smtClean="0"/>
              <a:t>在系统</a:t>
            </a:r>
            <a:r>
              <a:rPr lang="en-US" altLang="zh-CN" sz="1600" dirty="0" smtClean="0"/>
              <a:t>hosts</a:t>
            </a:r>
            <a:r>
              <a:rPr lang="zh-CN" altLang="en-US" sz="1600" dirty="0" smtClean="0"/>
              <a:t>文件中加入如下配置；</a:t>
            </a:r>
            <a:endParaRPr lang="en-US" altLang="zh-CN" sz="1600" dirty="0" smtClean="0"/>
          </a:p>
          <a:p>
            <a:r>
              <a:rPr lang="en-US" altLang="zh-CN" sz="1600" dirty="0" smtClean="0"/>
              <a:t>3.</a:t>
            </a:r>
            <a:r>
              <a:rPr lang="zh-CN" altLang="en-US" sz="1600" dirty="0" smtClean="0"/>
              <a:t>打包启动</a:t>
            </a:r>
            <a:endParaRPr lang="en-US" altLang="zh-CN" sz="1600" dirty="0" smtClean="0"/>
          </a:p>
          <a:p>
            <a:r>
              <a:rPr lang="en-US" altLang="zh-CN" sz="1600" i="1" dirty="0" smtClean="0"/>
              <a:t>#</a:t>
            </a:r>
            <a:r>
              <a:rPr lang="zh-CN" altLang="en-US" sz="1600" i="1" dirty="0" smtClean="0"/>
              <a:t>打包</a:t>
            </a:r>
            <a:r>
              <a:rPr lang="zh-CN" altLang="en-US" sz="1600" dirty="0" smtClean="0"/>
              <a:t> </a:t>
            </a:r>
            <a:endParaRPr lang="en-US" altLang="zh-CN" sz="1600" dirty="0" smtClean="0"/>
          </a:p>
          <a:p>
            <a:r>
              <a:rPr lang="en-US" altLang="zh-CN" sz="1600" dirty="0" err="1" smtClean="0"/>
              <a:t>mvn</a:t>
            </a:r>
            <a:r>
              <a:rPr lang="en-US" altLang="zh-CN" sz="1600" dirty="0" smtClean="0"/>
              <a:t> clean package</a:t>
            </a:r>
          </a:p>
          <a:p>
            <a:r>
              <a:rPr lang="en-US" altLang="zh-CN" sz="1600" i="1" dirty="0" smtClean="0"/>
              <a:t># </a:t>
            </a:r>
            <a:r>
              <a:rPr lang="zh-CN" altLang="en-US" sz="1600" i="1" dirty="0" smtClean="0"/>
              <a:t>分别以</a:t>
            </a:r>
            <a:r>
              <a:rPr lang="en-US" altLang="zh-CN" sz="1600" i="1" dirty="0" smtClean="0"/>
              <a:t>peer1</a:t>
            </a:r>
            <a:r>
              <a:rPr lang="zh-CN" altLang="en-US" sz="1600" i="1" dirty="0" smtClean="0"/>
              <a:t>和</a:t>
            </a:r>
            <a:r>
              <a:rPr lang="en-US" altLang="zh-CN" sz="1600" i="1" dirty="0" smtClean="0"/>
              <a:t>peeer2</a:t>
            </a:r>
            <a:r>
              <a:rPr lang="zh-CN" altLang="en-US" sz="1600" i="1" dirty="0" smtClean="0"/>
              <a:t>和</a:t>
            </a:r>
            <a:r>
              <a:rPr lang="en-US" altLang="zh-CN" sz="1600" i="1" dirty="0" smtClean="0"/>
              <a:t>pear3 </a:t>
            </a:r>
            <a:r>
              <a:rPr lang="zh-CN" altLang="en-US" sz="1600" i="1" dirty="0" smtClean="0"/>
              <a:t>配置信息启动</a:t>
            </a:r>
            <a:r>
              <a:rPr lang="en-US" altLang="zh-CN" sz="1600" i="1" dirty="0" smtClean="0"/>
              <a:t>eureka</a:t>
            </a:r>
            <a:r>
              <a:rPr lang="en-US" altLang="zh-CN" sz="1600" dirty="0" smtClean="0"/>
              <a:t> </a:t>
            </a:r>
          </a:p>
          <a:p>
            <a:r>
              <a:rPr lang="en-US" altLang="zh-CN" sz="1600" dirty="0" smtClean="0"/>
              <a:t>java -jar spring-cloud-eureka-0.0.1-SNAPSHOT.jar --</a:t>
            </a:r>
            <a:r>
              <a:rPr lang="en-US" altLang="zh-CN" sz="1600" dirty="0" err="1" smtClean="0"/>
              <a:t>spring.profiles.active</a:t>
            </a:r>
            <a:r>
              <a:rPr lang="en-US" altLang="zh-CN" sz="1600" b="1" dirty="0" smtClean="0"/>
              <a:t>=</a:t>
            </a:r>
            <a:r>
              <a:rPr lang="en-US" altLang="zh-CN" sz="1600" dirty="0" smtClean="0"/>
              <a:t>peer1 </a:t>
            </a:r>
          </a:p>
          <a:p>
            <a:r>
              <a:rPr lang="en-US" altLang="zh-CN" sz="1600" dirty="0" smtClean="0"/>
              <a:t>java -jar spring-cloud-eureka-0.0.1-SNAPSHOT.jar --</a:t>
            </a:r>
            <a:r>
              <a:rPr lang="en-US" altLang="zh-CN" sz="1600" dirty="0" err="1" smtClean="0"/>
              <a:t>spring.profiles.active</a:t>
            </a:r>
            <a:r>
              <a:rPr lang="en-US" altLang="zh-CN" sz="1600" b="1" dirty="0" smtClean="0"/>
              <a:t>=</a:t>
            </a:r>
            <a:r>
              <a:rPr lang="en-US" altLang="zh-CN" sz="1600" dirty="0" smtClean="0"/>
              <a:t>peer2</a:t>
            </a:r>
          </a:p>
          <a:p>
            <a:r>
              <a:rPr lang="en-US" altLang="zh-CN" sz="1600" dirty="0" smtClean="0"/>
              <a:t>java -jar spring-cloud-eureka-0.0.1-SNAPSHOT.jar --</a:t>
            </a:r>
            <a:r>
              <a:rPr lang="en-US" altLang="zh-CN" sz="1600" dirty="0" err="1" smtClean="0"/>
              <a:t>spring.profiles.active</a:t>
            </a:r>
            <a:r>
              <a:rPr lang="en-US" altLang="zh-CN" sz="1600" b="1" dirty="0" smtClean="0"/>
              <a:t>=</a:t>
            </a:r>
            <a:r>
              <a:rPr lang="en-US" altLang="zh-CN" sz="1600" dirty="0" smtClean="0"/>
              <a:t>peer3</a:t>
            </a:r>
            <a:endParaRPr lang="zh-CN" alt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2348880"/>
            <a:ext cx="7560840" cy="1323439"/>
          </a:xfrm>
          <a:prstGeom prst="rect">
            <a:avLst/>
          </a:prstGeom>
        </p:spPr>
        <p:txBody>
          <a:bodyPr wrap="square">
            <a:spAutoFit/>
          </a:bodyPr>
          <a:lstStyle/>
          <a:p>
            <a:r>
              <a:rPr lang="zh-CN" altLang="en-US" sz="1600" dirty="0" smtClean="0"/>
              <a:t>负载均衡：以上面服务提供者为例子修改配置文件，在配置文件中改动端口：</a:t>
            </a:r>
          </a:p>
          <a:p>
            <a:pPr lvl="0" eaLnBrk="0" fontAlgn="base" hangingPunct="0">
              <a:spcBef>
                <a:spcPct val="0"/>
              </a:spcBef>
              <a:spcAft>
                <a:spcPct val="0"/>
              </a:spcAft>
            </a:pPr>
            <a:r>
              <a:rPr lang="zh-CN" altLang="zh-CN" sz="1600" dirty="0" smtClean="0"/>
              <a:t>spring.application.name=spring-cloud-producer</a:t>
            </a:r>
            <a:endParaRPr lang="en-US" altLang="zh-CN" sz="1600" dirty="0" smtClean="0"/>
          </a:p>
          <a:p>
            <a:pPr lvl="0" eaLnBrk="0" fontAlgn="base" hangingPunct="0">
              <a:spcBef>
                <a:spcPct val="0"/>
              </a:spcBef>
              <a:spcAft>
                <a:spcPct val="0"/>
              </a:spcAft>
            </a:pPr>
            <a:r>
              <a:rPr lang="zh-CN" altLang="zh-CN" sz="1600" dirty="0" smtClean="0"/>
              <a:t>server.port=9003</a:t>
            </a:r>
            <a:endParaRPr lang="en-US" altLang="zh-CN" sz="1600" dirty="0" smtClean="0"/>
          </a:p>
          <a:p>
            <a:pPr lvl="0" eaLnBrk="0" fontAlgn="base" hangingPunct="0">
              <a:spcBef>
                <a:spcPct val="0"/>
              </a:spcBef>
              <a:spcAft>
                <a:spcPct val="0"/>
              </a:spcAft>
            </a:pPr>
            <a:r>
              <a:rPr lang="zh-CN" altLang="zh-CN" sz="1600" dirty="0" smtClean="0"/>
              <a:t>eureka.client.serviceUrl.defaultZone=http://localhost:8000/eureka/</a:t>
            </a:r>
          </a:p>
          <a:p>
            <a:endParaRPr lang="zh-CN" altLang="en-US" sz="1600" dirty="0"/>
          </a:p>
        </p:txBody>
      </p:sp>
      <p:sp>
        <p:nvSpPr>
          <p:cNvPr id="11" name="矩形 10"/>
          <p:cNvSpPr/>
          <p:nvPr/>
        </p:nvSpPr>
        <p:spPr>
          <a:xfrm>
            <a:off x="539552" y="3455129"/>
            <a:ext cx="7416824" cy="2062103"/>
          </a:xfrm>
          <a:prstGeom prst="rect">
            <a:avLst/>
          </a:prstGeom>
        </p:spPr>
        <p:txBody>
          <a:bodyPr wrap="square">
            <a:spAutoFit/>
          </a:bodyPr>
          <a:lstStyle/>
          <a:p>
            <a:r>
              <a:rPr lang="zh-CN" altLang="en-US" sz="1600" dirty="0" smtClean="0"/>
              <a:t>测试负载均衡：打包启动后，在</a:t>
            </a:r>
            <a:r>
              <a:rPr lang="en-US" altLang="zh-CN" sz="1600" dirty="0" smtClean="0"/>
              <a:t>eureka</a:t>
            </a:r>
            <a:r>
              <a:rPr lang="zh-CN" altLang="en-US" sz="1600" dirty="0" smtClean="0"/>
              <a:t>就会发现两个服务提供者。</a:t>
            </a:r>
            <a:endParaRPr lang="en-US" altLang="zh-CN" sz="1600" dirty="0" smtClean="0"/>
          </a:p>
          <a:p>
            <a:pPr lvl="0" fontAlgn="base">
              <a:spcBef>
                <a:spcPct val="0"/>
              </a:spcBef>
              <a:spcAft>
                <a:spcPct val="0"/>
              </a:spcAft>
            </a:pPr>
            <a:r>
              <a:rPr lang="zh-CN" altLang="en-US" sz="1600" dirty="0" smtClean="0"/>
              <a:t>然后在浏览器再次输入：</a:t>
            </a:r>
            <a:r>
              <a:rPr lang="zh-CN" altLang="zh-CN" sz="1600" dirty="0" smtClean="0"/>
              <a:t>http://localhost:9001/hello/neo </a:t>
            </a:r>
            <a:r>
              <a:rPr lang="zh-CN" altLang="en-US" sz="1600" dirty="0" smtClean="0"/>
              <a:t>进行测试：</a:t>
            </a:r>
          </a:p>
          <a:p>
            <a:pPr lvl="0" eaLnBrk="0" fontAlgn="base" hangingPunct="0">
              <a:spcBef>
                <a:spcPct val="0"/>
              </a:spcBef>
              <a:spcAft>
                <a:spcPct val="0"/>
              </a:spcAft>
            </a:pPr>
            <a:r>
              <a:rPr lang="zh-CN" altLang="en-US" sz="1600" dirty="0" smtClean="0"/>
              <a:t>第一次返回结果：</a:t>
            </a:r>
            <a:r>
              <a:rPr lang="zh-CN" altLang="zh-CN" sz="1600" dirty="0" smtClean="0"/>
              <a:t>hello neo</a:t>
            </a:r>
            <a:r>
              <a:rPr lang="zh-CN" altLang="en-US" sz="1600" dirty="0" smtClean="0"/>
              <a:t>，</a:t>
            </a:r>
            <a:r>
              <a:rPr lang="zh-CN" altLang="zh-CN" sz="1600" dirty="0" smtClean="0"/>
              <a:t>this is first messge</a:t>
            </a:r>
          </a:p>
          <a:p>
            <a:pPr lvl="0" eaLnBrk="0" fontAlgn="base" hangingPunct="0">
              <a:spcBef>
                <a:spcPct val="0"/>
              </a:spcBef>
              <a:spcAft>
                <a:spcPct val="0"/>
              </a:spcAft>
            </a:pPr>
            <a:r>
              <a:rPr lang="zh-CN" altLang="en-US" sz="1600" dirty="0" smtClean="0"/>
              <a:t>第二次返回结果：</a:t>
            </a:r>
            <a:r>
              <a:rPr lang="zh-CN" altLang="zh-CN" sz="1600" dirty="0" smtClean="0"/>
              <a:t>hello neo</a:t>
            </a:r>
            <a:r>
              <a:rPr lang="zh-CN" altLang="en-US" sz="1600" dirty="0" smtClean="0"/>
              <a:t>，</a:t>
            </a:r>
            <a:r>
              <a:rPr lang="zh-CN" altLang="zh-CN" sz="1600" dirty="0" smtClean="0"/>
              <a:t>this is producer 2 send first messge</a:t>
            </a:r>
          </a:p>
          <a:p>
            <a:pPr lvl="0" eaLnBrk="0" fontAlgn="base" hangingPunct="0">
              <a:spcBef>
                <a:spcPct val="0"/>
              </a:spcBef>
              <a:spcAft>
                <a:spcPct val="0"/>
              </a:spcAft>
            </a:pPr>
            <a:r>
              <a:rPr lang="zh-CN" altLang="en-US" sz="1600" dirty="0" smtClean="0"/>
              <a:t>不断的进行测试下去会发现两种结果交替出现，说明两个服务中心自动提供了服务均衡负载的功能。如果我们将服务提供者的数量在提高为</a:t>
            </a:r>
            <a:r>
              <a:rPr lang="zh-CN" altLang="zh-CN" sz="1600" dirty="0" smtClean="0"/>
              <a:t>N</a:t>
            </a:r>
            <a:r>
              <a:rPr lang="zh-CN" altLang="en-US" sz="1600" dirty="0" smtClean="0"/>
              <a:t>个，测试结果一样，请求会自动轮询到每个服务端来处理。</a:t>
            </a:r>
          </a:p>
          <a:p>
            <a:endParaRPr lang="zh-CN" altLang="en-US" sz="1600" dirty="0"/>
          </a:p>
        </p:txBody>
      </p:sp>
      <p:sp>
        <p:nvSpPr>
          <p:cNvPr id="14" name="矩形 13"/>
          <p:cNvSpPr/>
          <p:nvPr/>
        </p:nvSpPr>
        <p:spPr>
          <a:xfrm>
            <a:off x="539552" y="395953"/>
            <a:ext cx="7632848" cy="861774"/>
          </a:xfrm>
          <a:prstGeom prst="rect">
            <a:avLst/>
          </a:prstGeom>
        </p:spPr>
        <p:txBody>
          <a:bodyPr wrap="square">
            <a:spAutoFit/>
          </a:bodyPr>
          <a:lstStyle/>
          <a:p>
            <a:r>
              <a:rPr lang="en-US" altLang="zh-CN" sz="1600" b="1" dirty="0" smtClean="0"/>
              <a:t>1.1.2 </a:t>
            </a:r>
            <a:r>
              <a:rPr lang="zh-CN" altLang="en-US" sz="1600" b="1" dirty="0" smtClean="0"/>
              <a:t>服务提供与调用（单机版）</a:t>
            </a:r>
            <a:endParaRPr lang="en-US" altLang="zh-CN" sz="1600" b="1" dirty="0" smtClean="0"/>
          </a:p>
          <a:p>
            <a:r>
              <a:rPr lang="zh-CN" altLang="en-US" sz="1600" dirty="0" smtClean="0"/>
              <a:t>服务注册中心、服务提供者、服务消费者，流程是首先启动注册中心，服务提供者生产服务并注册到服务中心中，消费者从服务中心中获取服务并执行。</a:t>
            </a:r>
            <a:endParaRPr lang="zh-CN" altLang="en-US" sz="1600" dirty="0"/>
          </a:p>
        </p:txBody>
      </p:sp>
      <p:sp>
        <p:nvSpPr>
          <p:cNvPr id="16" name="矩形 15"/>
          <p:cNvSpPr/>
          <p:nvPr/>
        </p:nvSpPr>
        <p:spPr>
          <a:xfrm>
            <a:off x="539552" y="1260049"/>
            <a:ext cx="6988708" cy="584775"/>
          </a:xfrm>
          <a:prstGeom prst="rect">
            <a:avLst/>
          </a:prstGeom>
        </p:spPr>
        <p:txBody>
          <a:bodyPr wrap="none">
            <a:spAutoFit/>
          </a:bodyPr>
          <a:lstStyle/>
          <a:p>
            <a:pPr lvl="0"/>
            <a:r>
              <a:rPr lang="zh-CN" altLang="en-US" sz="1600" dirty="0" smtClean="0"/>
              <a:t>服务提供：</a:t>
            </a:r>
            <a:r>
              <a:rPr lang="zh-CN" altLang="zh-CN" sz="1600" dirty="0" smtClean="0"/>
              <a:t>添加@EnableDiscoveryClient注解，项目就具有了服务注册的功能 </a:t>
            </a:r>
          </a:p>
          <a:p>
            <a:endParaRPr lang="zh-CN" altLang="en-US" sz="1600" b="1" dirty="0"/>
          </a:p>
        </p:txBody>
      </p:sp>
      <p:sp>
        <p:nvSpPr>
          <p:cNvPr id="17" name="矩形 16"/>
          <p:cNvSpPr/>
          <p:nvPr/>
        </p:nvSpPr>
        <p:spPr>
          <a:xfrm>
            <a:off x="539552" y="1641575"/>
            <a:ext cx="6685613" cy="584775"/>
          </a:xfrm>
          <a:prstGeom prst="rect">
            <a:avLst/>
          </a:prstGeom>
        </p:spPr>
        <p:txBody>
          <a:bodyPr wrap="none">
            <a:spAutoFit/>
          </a:bodyPr>
          <a:lstStyle/>
          <a:p>
            <a:r>
              <a:rPr lang="zh-CN" altLang="en-US" sz="1600" dirty="0" smtClean="0"/>
              <a:t>服务调用：</a:t>
            </a:r>
            <a:r>
              <a:rPr lang="zh-CN" altLang="zh-CN" sz="1600" dirty="0" smtClean="0"/>
              <a:t>启动类添加@EnableDiscoveryClient和@EnableFeignClients注解 </a:t>
            </a:r>
          </a:p>
          <a:p>
            <a:endParaRPr lang="zh-CN" altLang="en-US" sz="1600" b="1" dirty="0"/>
          </a:p>
        </p:txBody>
      </p:sp>
      <p:sp>
        <p:nvSpPr>
          <p:cNvPr id="19" name="矩形 18"/>
          <p:cNvSpPr/>
          <p:nvPr/>
        </p:nvSpPr>
        <p:spPr>
          <a:xfrm>
            <a:off x="539552" y="1980129"/>
            <a:ext cx="7704856" cy="338554"/>
          </a:xfrm>
          <a:prstGeom prst="rect">
            <a:avLst/>
          </a:prstGeom>
        </p:spPr>
        <p:txBody>
          <a:bodyPr wrap="square">
            <a:spAutoFit/>
          </a:bodyPr>
          <a:lstStyle/>
          <a:p>
            <a:r>
              <a:rPr lang="zh-CN" altLang="en-US" sz="1600" dirty="0" smtClean="0"/>
              <a:t>启动顺序：依次启动服务注册中心、服务提供者、服务消费者</a:t>
            </a:r>
            <a:endParaRPr lang="zh-CN" alt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1690</TotalTime>
  <Words>3131</Words>
  <Application>Microsoft Office PowerPoint</Application>
  <PresentationFormat>全屏显示(4:3)</PresentationFormat>
  <Paragraphs>171</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ThinkPad</dc:creator>
  <cp:lastModifiedBy>test1111</cp:lastModifiedBy>
  <cp:revision>203</cp:revision>
  <dcterms:created xsi:type="dcterms:W3CDTF">2019-03-04T06:12:50Z</dcterms:created>
  <dcterms:modified xsi:type="dcterms:W3CDTF">2019-03-19T02:10:44Z</dcterms:modified>
</cp:coreProperties>
</file>