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75" r:id="rId4"/>
    <p:sldId id="257" r:id="rId5"/>
    <p:sldId id="258" r:id="rId6"/>
    <p:sldId id="259" r:id="rId7"/>
    <p:sldId id="306" r:id="rId8"/>
    <p:sldId id="305" r:id="rId9"/>
    <p:sldId id="260" r:id="rId10"/>
    <p:sldId id="263" r:id="rId11"/>
    <p:sldId id="264" r:id="rId12"/>
    <p:sldId id="295" r:id="rId13"/>
    <p:sldId id="296" r:id="rId14"/>
    <p:sldId id="265" r:id="rId15"/>
    <p:sldId id="288" r:id="rId16"/>
    <p:sldId id="270" r:id="rId17"/>
    <p:sldId id="267" r:id="rId18"/>
    <p:sldId id="268" r:id="rId19"/>
    <p:sldId id="291" r:id="rId20"/>
    <p:sldId id="262"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216" y="2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910" y="669290"/>
            <a:ext cx="8662670" cy="1432560"/>
          </a:xfrm>
        </p:spPr>
        <p:txBody>
          <a:bodyPr/>
          <a:lstStyle/>
          <a:p>
            <a:r>
              <a:rPr lang="en-US"/>
              <a:t>Laptop Price Prediction</a:t>
            </a:r>
            <a:endParaRPr lang="en-US"/>
          </a:p>
        </p:txBody>
      </p:sp>
      <p:sp>
        <p:nvSpPr>
          <p:cNvPr id="3" name="Subtitle 2"/>
          <p:cNvSpPr>
            <a:spLocks noGrp="1"/>
          </p:cNvSpPr>
          <p:nvPr>
            <p:ph type="subTitle" idx="1"/>
          </p:nvPr>
        </p:nvSpPr>
        <p:spPr>
          <a:xfrm>
            <a:off x="1155065" y="4777105"/>
            <a:ext cx="8825865" cy="1076325"/>
          </a:xfrm>
        </p:spPr>
        <p:txBody>
          <a:bodyPr>
            <a:noAutofit/>
          </a:bodyPr>
          <a:lstStyle/>
          <a:p>
            <a:pPr algn="l"/>
            <a:r>
              <a:rPr lang="en-US" sz="1000" dirty="0" smtClean="0">
                <a:solidFill>
                  <a:schemeClr val="bg1"/>
                </a:solidFill>
                <a:latin typeface="Times New Roman" panose="02020603050405020304" pitchFamily="18" charset="0"/>
                <a:cs typeface="Times New Roman" panose="02020603050405020304" pitchFamily="18" charset="0"/>
                <a:sym typeface="+mn-ea"/>
              </a:rPr>
              <a:t>Guided By:-                                                      									  By:-</a:t>
            </a:r>
            <a:endParaRPr lang="en-US" sz="1000" dirty="0" smtClean="0">
              <a:solidFill>
                <a:schemeClr val="bg1"/>
              </a:solidFill>
              <a:latin typeface="Times New Roman" panose="02020603050405020304" pitchFamily="18" charset="0"/>
              <a:cs typeface="Times New Roman" panose="02020603050405020304" pitchFamily="18" charset="0"/>
            </a:endParaRPr>
          </a:p>
          <a:p>
            <a:pPr algn="l"/>
            <a:r>
              <a:rPr lang="en-IN" sz="1000" b="1" dirty="0">
                <a:solidFill>
                  <a:schemeClr val="bg1"/>
                </a:solidFill>
                <a:latin typeface="Times New Roman" panose="02020603050405020304" pitchFamily="18" charset="0"/>
                <a:cs typeface="Times New Roman" panose="02020603050405020304" pitchFamily="18" charset="0"/>
                <a:sym typeface="+mn-ea"/>
              </a:rPr>
              <a:t>Prof. Dr.  SUNIL </a:t>
            </a:r>
            <a:r>
              <a:rPr lang="en-IN" sz="1000" b="1" dirty="0" smtClean="0">
                <a:solidFill>
                  <a:schemeClr val="bg1"/>
                </a:solidFill>
                <a:latin typeface="Times New Roman" panose="02020603050405020304" pitchFamily="18" charset="0"/>
                <a:cs typeface="Times New Roman" panose="02020603050405020304" pitchFamily="18" charset="0"/>
                <a:sym typeface="+mn-ea"/>
              </a:rPr>
              <a:t>KHILARI                                     </a:t>
            </a:r>
            <a:r>
              <a:rPr lang="en-US" altLang="en-IN" sz="1000" b="1" dirty="0" smtClean="0">
                <a:solidFill>
                  <a:schemeClr val="bg1"/>
                </a:solidFill>
                <a:latin typeface="Times New Roman" panose="02020603050405020304" pitchFamily="18" charset="0"/>
                <a:cs typeface="Times New Roman" panose="02020603050405020304" pitchFamily="18" charset="0"/>
                <a:sym typeface="+mn-ea"/>
              </a:rPr>
              <a:t>								</a:t>
            </a:r>
            <a:r>
              <a:rPr lang="en-IN" sz="1000" b="1" dirty="0" smtClean="0">
                <a:solidFill>
                  <a:schemeClr val="bg1"/>
                </a:solidFill>
                <a:latin typeface="Times New Roman" panose="02020603050405020304" pitchFamily="18" charset="0"/>
                <a:cs typeface="Times New Roman" panose="02020603050405020304" pitchFamily="18" charset="0"/>
                <a:sym typeface="+mn-ea"/>
              </a:rPr>
              <a:t>  SWANAND S. DONGARE</a:t>
            </a:r>
            <a:endParaRPr lang="en-IN" sz="1000" b="1" dirty="0" smtClean="0">
              <a:solidFill>
                <a:schemeClr val="bg1"/>
              </a:solidFill>
              <a:latin typeface="Times New Roman" panose="02020603050405020304" pitchFamily="18" charset="0"/>
              <a:cs typeface="Times New Roman" panose="02020603050405020304" pitchFamily="18" charset="0"/>
            </a:endParaRPr>
          </a:p>
          <a:p>
            <a:pPr algn="l"/>
            <a:r>
              <a:rPr lang="en-IN" sz="1000" b="1" dirty="0">
                <a:solidFill>
                  <a:schemeClr val="bg1"/>
                </a:solidFill>
                <a:latin typeface="Times New Roman" panose="02020603050405020304" pitchFamily="18" charset="0"/>
                <a:cs typeface="Times New Roman" panose="02020603050405020304" pitchFamily="18" charset="0"/>
                <a:sym typeface="+mn-ea"/>
              </a:rPr>
              <a:t> </a:t>
            </a:r>
            <a:r>
              <a:rPr lang="en-IN" sz="1000" b="1" dirty="0" smtClean="0">
                <a:solidFill>
                  <a:schemeClr val="bg1"/>
                </a:solidFill>
                <a:latin typeface="Times New Roman" panose="02020603050405020304" pitchFamily="18" charset="0"/>
                <a:cs typeface="Times New Roman" panose="02020603050405020304" pitchFamily="18" charset="0"/>
                <a:sym typeface="+mn-ea"/>
              </a:rPr>
              <a:t>                                                                                    </a:t>
            </a:r>
            <a:r>
              <a:rPr lang="en-US" altLang="en-IN" sz="1000" b="1" dirty="0" smtClean="0">
                <a:solidFill>
                  <a:schemeClr val="bg1"/>
                </a:solidFill>
                <a:latin typeface="Times New Roman" panose="02020603050405020304" pitchFamily="18" charset="0"/>
                <a:cs typeface="Times New Roman" panose="02020603050405020304" pitchFamily="18" charset="0"/>
                <a:sym typeface="+mn-ea"/>
              </a:rPr>
              <a:t>									</a:t>
            </a:r>
            <a:r>
              <a:rPr lang="en-IN" sz="1000" b="1" dirty="0" smtClean="0">
                <a:solidFill>
                  <a:schemeClr val="bg1"/>
                </a:solidFill>
                <a:latin typeface="Times New Roman" panose="02020603050405020304" pitchFamily="18" charset="0"/>
                <a:cs typeface="Times New Roman" panose="02020603050405020304" pitchFamily="18" charset="0"/>
                <a:sym typeface="+mn-ea"/>
              </a:rPr>
              <a:t>  </a:t>
            </a:r>
            <a:r>
              <a:rPr lang="en-US" altLang="en-IN" sz="1000" b="1" dirty="0" smtClean="0">
                <a:solidFill>
                  <a:schemeClr val="bg1"/>
                </a:solidFill>
                <a:latin typeface="Times New Roman" panose="02020603050405020304" pitchFamily="18" charset="0"/>
                <a:cs typeface="Times New Roman" panose="02020603050405020304" pitchFamily="18" charset="0"/>
                <a:sym typeface="+mn-ea"/>
              </a:rPr>
              <a:t>Seat No.20055</a:t>
            </a:r>
            <a:endParaRPr lang="en-IN" sz="1000" b="1" dirty="0" smtClean="0">
              <a:solidFill>
                <a:schemeClr val="bg1"/>
              </a:solidFill>
              <a:latin typeface="Times New Roman" panose="02020603050405020304" pitchFamily="18" charset="0"/>
              <a:cs typeface="Times New Roman" panose="02020603050405020304" pitchFamily="18" charset="0"/>
            </a:endParaRPr>
          </a:p>
          <a:p>
            <a:pPr algn="l"/>
            <a:r>
              <a:rPr lang="en-IN" sz="1040" b="1" dirty="0">
                <a:solidFill>
                  <a:schemeClr val="bg1"/>
                </a:solidFill>
                <a:latin typeface="Times New Roman" panose="02020603050405020304" pitchFamily="18" charset="0"/>
                <a:cs typeface="Times New Roman" panose="02020603050405020304" pitchFamily="18" charset="0"/>
                <a:sym typeface="+mn-ea"/>
              </a:rPr>
              <a:t> </a:t>
            </a:r>
            <a:r>
              <a:rPr lang="en-IN" sz="1040" b="1" dirty="0" smtClean="0">
                <a:solidFill>
                  <a:schemeClr val="bg1"/>
                </a:solidFill>
                <a:latin typeface="Times New Roman" panose="02020603050405020304" pitchFamily="18" charset="0"/>
                <a:cs typeface="Times New Roman" panose="02020603050405020304" pitchFamily="18" charset="0"/>
                <a:sym typeface="+mn-ea"/>
              </a:rPr>
              <a:t>                                                                                            </a:t>
            </a:r>
            <a:r>
              <a:rPr lang="en-US" altLang="en-IN" sz="1040" b="1" dirty="0" smtClean="0">
                <a:solidFill>
                  <a:schemeClr val="bg1"/>
                </a:solidFill>
                <a:latin typeface="Times New Roman" panose="02020603050405020304" pitchFamily="18" charset="0"/>
                <a:cs typeface="Times New Roman" panose="02020603050405020304" pitchFamily="18" charset="0"/>
                <a:sym typeface="+mn-ea"/>
              </a:rPr>
              <a:t>								</a:t>
            </a:r>
            <a:r>
              <a:rPr lang="en-IN" sz="1040" b="1" dirty="0" smtClean="0">
                <a:solidFill>
                  <a:schemeClr val="bg1"/>
                </a:solidFill>
                <a:latin typeface="Times New Roman" panose="02020603050405020304" pitchFamily="18" charset="0"/>
                <a:cs typeface="Times New Roman" panose="02020603050405020304" pitchFamily="18" charset="0"/>
                <a:sym typeface="+mn-ea"/>
              </a:rPr>
              <a:t>        </a:t>
            </a:r>
            <a:endParaRPr lang="en-US" sz="1040" dirty="0">
              <a:solidFill>
                <a:schemeClr val="bg1"/>
              </a:solidFill>
              <a:latin typeface="Times New Roman" panose="02020603050405020304" pitchFamily="18" charset="0"/>
              <a:cs typeface="Times New Roman" panose="02020603050405020304" pitchFamily="18" charset="0"/>
            </a:endParaRPr>
          </a:p>
          <a:p>
            <a:endParaRPr lang="en-US" sz="1040" dirty="0">
              <a:solidFill>
                <a:schemeClr val="bg1"/>
              </a:solidFill>
            </a:endParaRPr>
          </a:p>
          <a:p>
            <a:endParaRPr lang="en-US" sz="104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graphicFrame>
        <p:nvGraphicFramePr>
          <p:cNvPr id="5" name="Content Placeholder 4"/>
          <p:cNvGraphicFramePr/>
          <p:nvPr>
            <p:ph idx="1"/>
          </p:nvPr>
        </p:nvGraphicFramePr>
        <p:xfrm>
          <a:off x="1155065" y="2603500"/>
          <a:ext cx="9420860" cy="3476625"/>
        </p:xfrm>
        <a:graphic>
          <a:graphicData uri="http://schemas.openxmlformats.org/drawingml/2006/table">
            <a:tbl>
              <a:tblPr firstRow="1" bandRow="1">
                <a:tableStyleId>{5940675A-B579-460E-94D1-54222C63F5DA}</a:tableStyleId>
              </a:tblPr>
              <a:tblGrid>
                <a:gridCol w="3985895"/>
                <a:gridCol w="5434965"/>
              </a:tblGrid>
              <a:tr h="494030">
                <a:tc>
                  <a:txBody>
                    <a:bodyPr/>
                    <a:p>
                      <a:pPr indent="0">
                        <a:buNone/>
                      </a:pPr>
                      <a:r>
                        <a:rPr lang="en-US" sz="1200" b="0">
                          <a:latin typeface="Calibri" panose="020F0502020204030204" charset="0"/>
                          <a:cs typeface="Calibri" panose="020F0502020204030204" charset="0"/>
                        </a:rPr>
                        <a:t>Use case name</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Calibri" panose="020F0502020204030204" charset="0"/>
                          <a:cs typeface="Calibri" panose="020F0502020204030204" charset="0"/>
                        </a:rPr>
                        <a:t>Laptop Price Prediction </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p>
                      <a:pPr indent="0">
                        <a:buNone/>
                      </a:pPr>
                      <a:r>
                        <a:rPr lang="en-US" sz="1200" b="0">
                          <a:latin typeface="Calibri" panose="020F0502020204030204" charset="0"/>
                          <a:cs typeface="Calibri" panose="020F0502020204030204" charset="0"/>
                        </a:rPr>
                        <a:t>Actor</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User,Admin</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030">
                <a:tc>
                  <a:txBody>
                    <a:bodyPr/>
                    <a:p>
                      <a:pPr indent="0">
                        <a:buNone/>
                      </a:pPr>
                      <a:r>
                        <a:rPr lang="en-US" sz="1200" b="0">
                          <a:latin typeface="Calibri" panose="020F0502020204030204" charset="0"/>
                          <a:cs typeface="Calibri" panose="020F0502020204030204" charset="0"/>
                        </a:rPr>
                        <a:t>Precondition</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User must have filled all correct specification </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82725">
                <a:tc>
                  <a:txBody>
                    <a:bodyPr/>
                    <a:p>
                      <a:pPr indent="0">
                        <a:buNone/>
                      </a:pPr>
                      <a:r>
                        <a:rPr lang="en-US" sz="1200" b="0">
                          <a:latin typeface="Calibri" panose="020F0502020204030204" charset="0"/>
                          <a:cs typeface="Calibri" panose="020F0502020204030204" charset="0"/>
                        </a:rPr>
                        <a:t>Main flow</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a)Fill all fields correctly </a:t>
                      </a:r>
                      <a:endParaRPr lang="en-US" sz="1200" b="0">
                        <a:latin typeface="Calibri" panose="020F0502020204030204" charset="0"/>
                        <a:cs typeface="Calibri" panose="020F0502020204030204" charset="0"/>
                      </a:endParaRPr>
                    </a:p>
                    <a:p>
                      <a:pPr indent="0">
                        <a:buNone/>
                      </a:pPr>
                      <a:r>
                        <a:rPr lang="en-US" sz="1200" b="0">
                          <a:latin typeface="Calibri" panose="020F0502020204030204" charset="0"/>
                          <a:cs typeface="Calibri" panose="020F0502020204030204" charset="0"/>
                        </a:rPr>
                        <a:t>b)Data will go via pip-line </a:t>
                      </a:r>
                      <a:endParaRPr lang="en-US" sz="1200" b="0">
                        <a:latin typeface="Calibri" panose="020F0502020204030204" charset="0"/>
                        <a:cs typeface="Calibri" panose="020F0502020204030204" charset="0"/>
                      </a:endParaRPr>
                    </a:p>
                    <a:p>
                      <a:pPr indent="0">
                        <a:buNone/>
                      </a:pPr>
                      <a:r>
                        <a:rPr lang="en-US" sz="1200" b="0">
                          <a:latin typeface="Calibri" panose="020F0502020204030204" charset="0"/>
                          <a:cs typeface="Calibri" panose="020F0502020204030204" charset="0"/>
                        </a:rPr>
                        <a:t>c) System apply machine learning modelingd)Trained the model e)Collect data f)Predict Price</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1175">
                <a:tc>
                  <a:txBody>
                    <a:bodyPr/>
                    <a:p>
                      <a:pPr indent="0">
                        <a:buNone/>
                      </a:pPr>
                      <a:r>
                        <a:rPr lang="en-US" sz="1200" b="0">
                          <a:latin typeface="Calibri" panose="020F0502020204030204" charset="0"/>
                          <a:cs typeface="Calibri" panose="020F0502020204030204" charset="0"/>
                        </a:rPr>
                        <a:t>Output</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Predict Price of Laptop</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 for Admin</a:t>
            </a:r>
            <a:endParaRPr lang="en-US"/>
          </a:p>
        </p:txBody>
      </p:sp>
      <p:pic>
        <p:nvPicPr>
          <p:cNvPr id="4" name="Content Placeholder 3" descr="Use Case Admin"/>
          <p:cNvPicPr>
            <a:picLocks noChangeAspect="1"/>
          </p:cNvPicPr>
          <p:nvPr>
            <p:ph idx="1"/>
          </p:nvPr>
        </p:nvPicPr>
        <p:blipFill>
          <a:blip r:embed="rId1"/>
          <a:stretch>
            <a:fillRect/>
          </a:stretch>
        </p:blipFill>
        <p:spPr>
          <a:xfrm>
            <a:off x="2447290" y="2251075"/>
            <a:ext cx="6887845" cy="43929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graphicFrame>
        <p:nvGraphicFramePr>
          <p:cNvPr id="6" name="Content Placeholder 5"/>
          <p:cNvGraphicFramePr/>
          <p:nvPr>
            <p:ph idx="1"/>
          </p:nvPr>
        </p:nvGraphicFramePr>
        <p:xfrm>
          <a:off x="1155065" y="2238375"/>
          <a:ext cx="8825230" cy="3816350"/>
        </p:xfrm>
        <a:graphic>
          <a:graphicData uri="http://schemas.openxmlformats.org/drawingml/2006/table">
            <a:tbl>
              <a:tblPr firstRow="1" bandRow="1">
                <a:tableStyleId>{5940675A-B579-460E-94D1-54222C63F5DA}</a:tableStyleId>
              </a:tblPr>
              <a:tblGrid>
                <a:gridCol w="3000375"/>
                <a:gridCol w="5824855"/>
              </a:tblGrid>
              <a:tr h="496570">
                <a:tc>
                  <a:txBody>
                    <a:bodyPr/>
                    <a:p>
                      <a:pPr indent="0">
                        <a:buNone/>
                      </a:pPr>
                      <a:r>
                        <a:rPr lang="en-US" sz="1000" b="1">
                          <a:latin typeface="Calibri" panose="020F0502020204030204" charset="0"/>
                          <a:cs typeface="Calibri" panose="020F0502020204030204" charset="0"/>
                        </a:rPr>
                        <a:t>Use case name</a:t>
                      </a:r>
                      <a:endParaRPr lang="en-US" sz="1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Calibri" panose="020F0502020204030204" charset="0"/>
                          <a:cs typeface="Calibri" panose="020F0502020204030204" charset="0"/>
                        </a:rPr>
                        <a:t>Use Case Admin</a:t>
                      </a:r>
                      <a:endParaRPr lang="en-US" sz="1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p>
                      <a:pPr indent="0">
                        <a:buNone/>
                      </a:pPr>
                      <a:r>
                        <a:rPr lang="en-US" sz="1000" b="1">
                          <a:latin typeface="Calibri" panose="020F0502020204030204" charset="0"/>
                          <a:cs typeface="Calibri" panose="020F0502020204030204" charset="0"/>
                        </a:rPr>
                        <a:t>Actor</a:t>
                      </a:r>
                      <a:endParaRPr lang="en-US" sz="1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Calibri" panose="020F0502020204030204" charset="0"/>
                          <a:cs typeface="Calibri" panose="020F0502020204030204" charset="0"/>
                        </a:rPr>
                        <a:t>Admin</a:t>
                      </a:r>
                      <a:endParaRPr lang="en-US" sz="1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p>
                      <a:pPr indent="0">
                        <a:buNone/>
                      </a:pPr>
                      <a:r>
                        <a:rPr lang="en-US" sz="1000" b="1">
                          <a:latin typeface="Calibri" panose="020F0502020204030204" charset="0"/>
                          <a:cs typeface="Calibri" panose="020F0502020204030204" charset="0"/>
                        </a:rPr>
                        <a:t>Description</a:t>
                      </a:r>
                      <a:endParaRPr lang="en-US" sz="1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Calibri" panose="020F0502020204030204" charset="0"/>
                          <a:cs typeface="Calibri" panose="020F0502020204030204" charset="0"/>
                        </a:rPr>
                        <a:t>The Use case describe the role of admin </a:t>
                      </a:r>
                      <a:endParaRPr lang="en-US" sz="1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p>
                      <a:pPr indent="0">
                        <a:buNone/>
                      </a:pPr>
                      <a:r>
                        <a:rPr lang="en-US" sz="1000" b="1">
                          <a:latin typeface="Calibri" panose="020F0502020204030204" charset="0"/>
                          <a:cs typeface="Calibri" panose="020F0502020204030204" charset="0"/>
                        </a:rPr>
                        <a:t>Pre-Condition</a:t>
                      </a:r>
                      <a:endParaRPr lang="en-US" sz="1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Calibri" panose="020F0502020204030204" charset="0"/>
                          <a:cs typeface="Calibri" panose="020F0502020204030204" charset="0"/>
                        </a:rPr>
                        <a:t>User must be put correct specification</a:t>
                      </a:r>
                      <a:endParaRPr lang="en-US" sz="1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16355">
                <a:tc>
                  <a:txBody>
                    <a:bodyPr/>
                    <a:p>
                      <a:pPr indent="0">
                        <a:buNone/>
                      </a:pPr>
                      <a:r>
                        <a:rPr lang="en-US" sz="1000" b="1">
                          <a:latin typeface="Calibri" panose="020F0502020204030204" charset="0"/>
                          <a:cs typeface="Calibri" panose="020F0502020204030204" charset="0"/>
                        </a:rPr>
                        <a:t>Main flow</a:t>
                      </a:r>
                      <a:endParaRPr lang="en-US" sz="1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Calibri" panose="020F0502020204030204" charset="0"/>
                          <a:cs typeface="Calibri" panose="020F0502020204030204" charset="0"/>
                        </a:rPr>
                        <a:t>Import data</a:t>
                      </a:r>
                      <a:endParaRPr lang="en-US" sz="1000" b="1">
                        <a:latin typeface="Calibri" panose="020F0502020204030204" charset="0"/>
                        <a:cs typeface="Calibri" panose="020F0502020204030204" charset="0"/>
                      </a:endParaRPr>
                    </a:p>
                    <a:p>
                      <a:pPr indent="0">
                        <a:buNone/>
                      </a:pPr>
                      <a:r>
                        <a:rPr lang="en-US" sz="1000" b="1">
                          <a:latin typeface="Calibri" panose="020F0502020204030204" charset="0"/>
                          <a:cs typeface="Calibri" panose="020F0502020204030204" charset="0"/>
                        </a:rPr>
                        <a:t>b)Raw Data</a:t>
                      </a:r>
                      <a:endParaRPr lang="en-US" sz="1000" b="1">
                        <a:latin typeface="Calibri" panose="020F0502020204030204" charset="0"/>
                        <a:cs typeface="Calibri" panose="020F0502020204030204" charset="0"/>
                      </a:endParaRPr>
                    </a:p>
                    <a:p>
                      <a:pPr indent="0">
                        <a:buNone/>
                      </a:pPr>
                      <a:r>
                        <a:rPr lang="en-US" sz="1000" b="1">
                          <a:latin typeface="Calibri" panose="020F0502020204030204" charset="0"/>
                          <a:cs typeface="Calibri" panose="020F0502020204030204" charset="0"/>
                        </a:rPr>
                        <a:t>c) Data Processing </a:t>
                      </a:r>
                      <a:endParaRPr lang="en-US" sz="1000" b="1">
                        <a:latin typeface="Calibri" panose="020F0502020204030204" charset="0"/>
                        <a:cs typeface="Calibri" panose="020F0502020204030204" charset="0"/>
                      </a:endParaRPr>
                    </a:p>
                    <a:p>
                      <a:pPr indent="0">
                        <a:buNone/>
                      </a:pPr>
                      <a:r>
                        <a:rPr lang="en-US" sz="1000" b="1">
                          <a:latin typeface="Calibri" panose="020F0502020204030204" charset="0"/>
                          <a:cs typeface="Calibri" panose="020F0502020204030204" charset="0"/>
                        </a:rPr>
                        <a:t>d)Data Cleaning</a:t>
                      </a:r>
                      <a:endParaRPr lang="en-US" sz="1000" b="1">
                        <a:latin typeface="Calibri" panose="020F0502020204030204" charset="0"/>
                        <a:cs typeface="Calibri" panose="020F0502020204030204" charset="0"/>
                      </a:endParaRPr>
                    </a:p>
                    <a:p>
                      <a:pPr indent="0">
                        <a:buNone/>
                      </a:pPr>
                      <a:r>
                        <a:rPr lang="en-US" sz="1000" b="1">
                          <a:latin typeface="Calibri" panose="020F0502020204030204" charset="0"/>
                          <a:cs typeface="Calibri" panose="020F0502020204030204" charset="0"/>
                        </a:rPr>
                        <a:t>e)Feature Engineering</a:t>
                      </a:r>
                      <a:endParaRPr lang="en-US" sz="1000" b="1">
                        <a:latin typeface="Calibri" panose="020F0502020204030204" charset="0"/>
                        <a:cs typeface="Calibri" panose="020F0502020204030204" charset="0"/>
                      </a:endParaRPr>
                    </a:p>
                    <a:p>
                      <a:pPr indent="0">
                        <a:buNone/>
                      </a:pPr>
                      <a:r>
                        <a:rPr lang="en-US" sz="1000" b="1">
                          <a:latin typeface="Calibri" panose="020F0502020204030204" charset="0"/>
                          <a:cs typeface="Calibri" panose="020F0502020204030204" charset="0"/>
                        </a:rPr>
                        <a:t>f)Data Splitting in Test Split and Train Split</a:t>
                      </a:r>
                      <a:endParaRPr lang="en-US" sz="1000" b="1">
                        <a:latin typeface="Calibri" panose="020F0502020204030204" charset="0"/>
                        <a:cs typeface="Calibri" panose="020F0502020204030204" charset="0"/>
                      </a:endParaRPr>
                    </a:p>
                    <a:p>
                      <a:pPr indent="0">
                        <a:buNone/>
                      </a:pPr>
                      <a:r>
                        <a:rPr lang="en-US" sz="1000" b="1">
                          <a:latin typeface="Calibri" panose="020F0502020204030204" charset="0"/>
                          <a:cs typeface="Calibri" panose="020F0502020204030204" charset="0"/>
                        </a:rPr>
                        <a:t>g)Applying Model</a:t>
                      </a:r>
                      <a:endParaRPr lang="en-US" sz="1000" b="1">
                        <a:latin typeface="Calibri" panose="020F0502020204030204" charset="0"/>
                        <a:cs typeface="Calibri" panose="020F0502020204030204" charset="0"/>
                      </a:endParaRPr>
                    </a:p>
                    <a:p>
                      <a:pPr indent="0">
                        <a:buNone/>
                      </a:pPr>
                      <a:r>
                        <a:rPr lang="en-US" sz="1000" b="1">
                          <a:latin typeface="Calibri" panose="020F0502020204030204" charset="0"/>
                          <a:cs typeface="Calibri" panose="020F0502020204030204" charset="0"/>
                        </a:rPr>
                        <a:t>h) Predict </a:t>
                      </a:r>
                      <a:endParaRPr 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3715">
                <a:tc>
                  <a:txBody>
                    <a:bodyPr/>
                    <a:p>
                      <a:pPr indent="0">
                        <a:buNone/>
                      </a:pPr>
                      <a:r>
                        <a:rPr lang="en-US" sz="1000" b="1">
                          <a:latin typeface="Calibri" panose="020F0502020204030204" charset="0"/>
                          <a:cs typeface="Calibri" panose="020F0502020204030204" charset="0"/>
                        </a:rPr>
                        <a:t>Output</a:t>
                      </a:r>
                      <a:endParaRPr lang="en-US" sz="1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Calibri" panose="020F0502020204030204" charset="0"/>
                          <a:cs typeface="Calibri" panose="020F0502020204030204" charset="0"/>
                        </a:rPr>
                        <a:t>Predicted Successfully</a:t>
                      </a:r>
                      <a:endParaRPr lang="en-US" sz="1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Diagram</a:t>
            </a:r>
            <a:endParaRPr lang="en-US"/>
          </a:p>
        </p:txBody>
      </p:sp>
      <p:pic>
        <p:nvPicPr>
          <p:cNvPr id="4" name="Content Placeholder 3" descr="Activity Diagram"/>
          <p:cNvPicPr>
            <a:picLocks noChangeAspect="1"/>
          </p:cNvPicPr>
          <p:nvPr>
            <p:ph idx="1"/>
          </p:nvPr>
        </p:nvPicPr>
        <p:blipFill>
          <a:blip r:embed="rId1"/>
          <a:stretch>
            <a:fillRect/>
          </a:stretch>
        </p:blipFill>
        <p:spPr>
          <a:xfrm>
            <a:off x="3547110" y="2667000"/>
            <a:ext cx="5948045" cy="388429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Correlation</a:t>
            </a:r>
            <a:endParaRPr lang="en-US"/>
          </a:p>
        </p:txBody>
      </p:sp>
      <p:pic>
        <p:nvPicPr>
          <p:cNvPr id="4" name="Content Placeholder 3" descr="correlation"/>
          <p:cNvPicPr>
            <a:picLocks noChangeAspect="1"/>
          </p:cNvPicPr>
          <p:nvPr>
            <p:ph idx="1"/>
          </p:nvPr>
        </p:nvPicPr>
        <p:blipFill>
          <a:blip r:embed="rId1"/>
          <a:stretch>
            <a:fillRect/>
          </a:stretch>
        </p:blipFill>
        <p:spPr>
          <a:xfrm>
            <a:off x="2723515" y="2974340"/>
            <a:ext cx="6816725" cy="3589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Outputs </a:t>
            </a:r>
            <a:endParaRPr lang="en-US"/>
          </a:p>
        </p:txBody>
      </p:sp>
      <p:sp>
        <p:nvSpPr>
          <p:cNvPr id="3" name="Content Placeholder 2"/>
          <p:cNvSpPr>
            <a:spLocks noGrp="1"/>
          </p:cNvSpPr>
          <p:nvPr>
            <p:ph sz="half" idx="1"/>
          </p:nvPr>
        </p:nvSpPr>
        <p:spPr/>
        <p:txBody>
          <a:bodyPr/>
          <a:lstStyle/>
          <a:p>
            <a:r>
              <a:rPr lang="en-US"/>
              <a:t>Home Page</a:t>
            </a:r>
            <a:endParaRPr lang="en-US"/>
          </a:p>
        </p:txBody>
      </p:sp>
      <p:pic>
        <p:nvPicPr>
          <p:cNvPr id="4" name="Content Placeholder 3" descr="ss 1"/>
          <p:cNvPicPr>
            <a:picLocks noChangeAspect="1"/>
          </p:cNvPicPr>
          <p:nvPr>
            <p:ph sz="half" idx="2"/>
          </p:nvPr>
        </p:nvPicPr>
        <p:blipFill>
          <a:blip r:embed="rId1"/>
          <a:stretch>
            <a:fillRect/>
          </a:stretch>
        </p:blipFill>
        <p:spPr>
          <a:xfrm>
            <a:off x="2908935" y="3124200"/>
            <a:ext cx="7435850" cy="344995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Outputs</a:t>
            </a:r>
            <a:endParaRPr lang="en-US"/>
          </a:p>
        </p:txBody>
      </p:sp>
      <p:sp>
        <p:nvSpPr>
          <p:cNvPr id="3" name="Content Placeholder 2"/>
          <p:cNvSpPr>
            <a:spLocks noGrp="1"/>
          </p:cNvSpPr>
          <p:nvPr>
            <p:ph sz="half" idx="1"/>
          </p:nvPr>
        </p:nvSpPr>
        <p:spPr/>
        <p:txBody>
          <a:bodyPr>
            <a:normAutofit fontScale="82500"/>
          </a:bodyPr>
          <a:lstStyle/>
          <a:p>
            <a:r>
              <a:rPr lang="en-US" dirty="0" smtClean="0"/>
              <a:t>Input Form</a:t>
            </a:r>
            <a:endParaRPr lang="en-US" dirty="0"/>
          </a:p>
        </p:txBody>
      </p:sp>
      <p:pic>
        <p:nvPicPr>
          <p:cNvPr id="4" name="Content Placeholder 3" descr="ss 2"/>
          <p:cNvPicPr>
            <a:picLocks noChangeAspect="1"/>
          </p:cNvPicPr>
          <p:nvPr>
            <p:ph sz="half" idx="2"/>
          </p:nvPr>
        </p:nvPicPr>
        <p:blipFill>
          <a:blip r:embed="rId1"/>
          <a:stretch>
            <a:fillRect/>
          </a:stretch>
        </p:blipFill>
        <p:spPr>
          <a:xfrm>
            <a:off x="2895600" y="2590800"/>
            <a:ext cx="7213600" cy="405701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Outputs</a:t>
            </a:r>
            <a:endParaRPr lang="en-US"/>
          </a:p>
        </p:txBody>
      </p:sp>
      <p:sp>
        <p:nvSpPr>
          <p:cNvPr id="3" name="Content Placeholder 2"/>
          <p:cNvSpPr>
            <a:spLocks noGrp="1"/>
          </p:cNvSpPr>
          <p:nvPr>
            <p:ph sz="half" idx="1"/>
          </p:nvPr>
        </p:nvSpPr>
        <p:spPr/>
        <p:txBody>
          <a:bodyPr/>
          <a:lstStyle/>
          <a:p>
            <a:r>
              <a:rPr lang="en-US" dirty="0"/>
              <a:t>Predicted Output</a:t>
            </a:r>
            <a:endParaRPr lang="en-US" dirty="0"/>
          </a:p>
        </p:txBody>
      </p:sp>
      <p:pic>
        <p:nvPicPr>
          <p:cNvPr id="4" name="Content Placeholder 3" descr="ss 3"/>
          <p:cNvPicPr>
            <a:picLocks noChangeAspect="1"/>
          </p:cNvPicPr>
          <p:nvPr>
            <p:ph sz="half" idx="2"/>
          </p:nvPr>
        </p:nvPicPr>
        <p:blipFill>
          <a:blip r:embed="rId1"/>
          <a:stretch>
            <a:fillRect/>
          </a:stretch>
        </p:blipFill>
        <p:spPr>
          <a:xfrm>
            <a:off x="2514600" y="2936240"/>
            <a:ext cx="7190740" cy="376110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Work</a:t>
            </a:r>
            <a:endParaRPr lang="en-US"/>
          </a:p>
        </p:txBody>
      </p:sp>
      <p:sp>
        <p:nvSpPr>
          <p:cNvPr id="7" name="Content Placeholder 6"/>
          <p:cNvSpPr>
            <a:spLocks noGrp="1"/>
          </p:cNvSpPr>
          <p:nvPr>
            <p:ph idx="1"/>
          </p:nvPr>
        </p:nvSpPr>
        <p:spPr/>
        <p:txBody>
          <a:bodyPr>
            <a:normAutofit/>
          </a:bodyPr>
          <a:lstStyle/>
          <a:p>
            <a:pPr marL="0" indent="0">
              <a:buNone/>
            </a:pPr>
            <a:r>
              <a:rPr lang="en-US" dirty="0"/>
              <a:t>There are several research directions for future work. First, it might be interesting to think about other recent Machine learning models, like XGBoost any many other learning, to create prediction models. The modal can be extended for recommendation system accordingly predicted the price. But this model has disadvantages also because of the Laptop price also fluctuate because of the new technology and new updates this can cause our model Fails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Bibliography</a:t>
            </a:r>
            <a:endParaRPr lang="en-US"/>
          </a:p>
        </p:txBody>
      </p:sp>
      <p:sp>
        <p:nvSpPr>
          <p:cNvPr id="3" name="Content Placeholder 2"/>
          <p:cNvSpPr>
            <a:spLocks noGrp="1"/>
          </p:cNvSpPr>
          <p:nvPr>
            <p:ph idx="1"/>
          </p:nvPr>
        </p:nvSpPr>
        <p:spPr>
          <a:xfrm>
            <a:off x="1154954" y="2603500"/>
            <a:ext cx="8825659" cy="3416300"/>
          </a:xfrm>
        </p:spPr>
        <p:txBody>
          <a:bodyPr/>
          <a:lstStyle/>
          <a:p>
            <a:pPr>
              <a:buAutoNum type="arabicPeriod"/>
            </a:pPr>
            <a:r>
              <a:rPr lang="en-US" sz="2000"/>
              <a:t>www.Google.com</a:t>
            </a:r>
            <a:endParaRPr lang="en-US" sz="2000"/>
          </a:p>
          <a:p>
            <a:pPr>
              <a:buAutoNum type="arabicPeriod"/>
            </a:pPr>
            <a:r>
              <a:rPr lang="en-US" sz="2000"/>
              <a:t>www.Researchgate.net</a:t>
            </a:r>
            <a:endParaRPr lang="en-US" sz="2000"/>
          </a:p>
          <a:p>
            <a:pPr>
              <a:buAutoNum type="arabicPeriod"/>
            </a:pPr>
            <a:r>
              <a:rPr lang="en-US" sz="2000"/>
              <a:t>www.Builtin.com</a:t>
            </a:r>
            <a:endParaRPr lang="en-US" sz="2000"/>
          </a:p>
          <a:p>
            <a:pPr>
              <a:buAutoNum type="arabicPeriod"/>
            </a:pPr>
            <a:r>
              <a:rPr lang="en-US" sz="2000"/>
              <a:t>www.simplilearn.com</a:t>
            </a:r>
            <a:endParaRPr 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Content</a:t>
            </a:r>
            <a:endParaRPr lang="en-US"/>
          </a:p>
        </p:txBody>
      </p:sp>
      <p:sp>
        <p:nvSpPr>
          <p:cNvPr id="3" name="Content Placeholder 2"/>
          <p:cNvSpPr>
            <a:spLocks noGrp="1"/>
          </p:cNvSpPr>
          <p:nvPr>
            <p:ph idx="1"/>
          </p:nvPr>
        </p:nvSpPr>
        <p:spPr/>
        <p:txBody>
          <a:bodyPr/>
          <a:p>
            <a:r>
              <a:rPr lang="en-US"/>
              <a:t>Introduction</a:t>
            </a:r>
            <a:endParaRPr lang="en-US"/>
          </a:p>
          <a:p>
            <a:r>
              <a:rPr lang="en-US"/>
              <a:t>Problem Statment</a:t>
            </a:r>
            <a:endParaRPr lang="en-US"/>
          </a:p>
          <a:p>
            <a:r>
              <a:rPr lang="en-US"/>
              <a:t>Requirment</a:t>
            </a:r>
            <a:endParaRPr lang="en-US"/>
          </a:p>
          <a:p>
            <a:r>
              <a:rPr lang="en-US"/>
              <a:t>Diagram</a:t>
            </a:r>
            <a:endParaRPr lang="en-US"/>
          </a:p>
          <a:p>
            <a:r>
              <a:rPr lang="en-US"/>
              <a:t>Screen(UI)</a:t>
            </a:r>
            <a:endParaRPr lang="en-US"/>
          </a:p>
          <a:p>
            <a:r>
              <a:rPr lang="en-US"/>
              <a:t>Future Work</a:t>
            </a:r>
            <a:endParaRPr lang="en-US"/>
          </a:p>
          <a:p>
            <a:r>
              <a:rPr lang="en-US"/>
              <a:t>Bibolography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endParaRPr lang="en-US" sz="5400"/>
          </a:p>
          <a:p>
            <a:pPr marL="0" indent="0" algn="ctr">
              <a:buNone/>
            </a:pPr>
            <a:r>
              <a:rPr lang="en-US" sz="5400"/>
              <a:t>Thank you</a:t>
            </a:r>
            <a:endParaRPr lang="en-US" sz="5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a:p>
        </p:txBody>
      </p:sp>
      <p:sp>
        <p:nvSpPr>
          <p:cNvPr id="7" name="Content Placeholder 6"/>
          <p:cNvSpPr>
            <a:spLocks noGrp="1"/>
          </p:cNvSpPr>
          <p:nvPr>
            <p:ph idx="1"/>
          </p:nvPr>
        </p:nvSpPr>
        <p:spPr/>
        <p:txBody>
          <a:bodyPr>
            <a:normAutofit/>
          </a:bodyPr>
          <a:lstStyle/>
          <a:p>
            <a:r>
              <a:rPr lang="en-US" dirty="0"/>
              <a:t>Artificial Intelligence is an integral part of all major e-commerce companies today. With the evolution of the information industry and extensive research in the field of AI in the past two decades, businesses have started to explore the ways to automate various activities using state of the art Machine Learning algorithms</a:t>
            </a:r>
            <a:endParaRPr lang="en-US" dirty="0"/>
          </a:p>
          <a:p>
            <a:r>
              <a:rPr lang="en-US" dirty="0"/>
              <a:t>In today’s digital world every-field accepting digitization for that every Work purpose or for learning purpose everyone needs laptop or desktop so that’s why while buying new laptop we failed to find perfect laptop with the actual ligit price so thats why this application will help to find out the actual price for our required specifications. </a:t>
            </a: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Statment</a:t>
            </a:r>
            <a:endParaRPr lang="en-US"/>
          </a:p>
        </p:txBody>
      </p:sp>
      <p:sp>
        <p:nvSpPr>
          <p:cNvPr id="3" name="Content Placeholder 2"/>
          <p:cNvSpPr>
            <a:spLocks noGrp="1"/>
          </p:cNvSpPr>
          <p:nvPr>
            <p:ph idx="1"/>
          </p:nvPr>
        </p:nvSpPr>
        <p:spPr>
          <a:xfrm>
            <a:off x="1155065" y="2603500"/>
            <a:ext cx="8825865" cy="4072890"/>
          </a:xfrm>
        </p:spPr>
        <p:txBody>
          <a:bodyPr/>
          <a:lstStyle/>
          <a:p>
            <a:r>
              <a:rPr lang="en-US"/>
              <a:t>Around 160 Million laptop sold every year so our target is to showcase the approx price for that particular specification of laptop and that is the reason why I have try to implement this to app help to people When we go to buy laptop in any e-commerce site or in a shop we can see the huge price difference so that's why this project will to predict tentative price for that specification  </a:t>
            </a:r>
            <a:endParaRPr lang="en-US"/>
          </a:p>
          <a:p>
            <a:r>
              <a:rPr lang="en-US"/>
              <a:t>Predicting the price of the product is tough challenge since very similar product having minute difference such as different brand, different size many more so that's its very difficult to predict the exact price of laptop</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endParaRPr lang="en-US"/>
          </a:p>
        </p:txBody>
      </p:sp>
      <p:sp>
        <p:nvSpPr>
          <p:cNvPr id="3" name="Content Placeholder 2"/>
          <p:cNvSpPr>
            <a:spLocks noGrp="1"/>
          </p:cNvSpPr>
          <p:nvPr>
            <p:ph idx="1"/>
          </p:nvPr>
        </p:nvSpPr>
        <p:spPr>
          <a:xfrm>
            <a:off x="2830144" y="2827262"/>
            <a:ext cx="8825659" cy="3416300"/>
          </a:xfrm>
        </p:spPr>
        <p:txBody>
          <a:bodyPr>
            <a:normAutofit fontScale="90000" lnSpcReduction="20000"/>
          </a:bodyPr>
          <a:lstStyle/>
          <a:p>
            <a:r>
              <a:rPr lang="en-US"/>
              <a:t>Software Resource: </a:t>
            </a:r>
            <a:endParaRPr lang="en-US"/>
          </a:p>
          <a:p>
            <a:pPr marL="0" indent="0">
              <a:buNone/>
            </a:pPr>
            <a:r>
              <a:rPr lang="en-US"/>
              <a:t>	Operating system : Windows 7 and above. </a:t>
            </a:r>
            <a:endParaRPr lang="en-US"/>
          </a:p>
          <a:p>
            <a:pPr marL="0" indent="0">
              <a:buNone/>
            </a:pPr>
            <a:r>
              <a:rPr lang="en-US"/>
              <a:t>	Coding Language :Python</a:t>
            </a:r>
            <a:endParaRPr lang="en-US"/>
          </a:p>
          <a:p>
            <a:pPr marL="0" indent="0">
              <a:buNone/>
            </a:pPr>
            <a:r>
              <a:rPr lang="en-US"/>
              <a:t>	IDE : Jupyter notebook, Visual Studio Code</a:t>
            </a:r>
            <a:endParaRPr lang="en-US"/>
          </a:p>
          <a:p>
            <a:endParaRPr lang="en-US"/>
          </a:p>
          <a:p>
            <a:r>
              <a:rPr lang="en-US"/>
              <a:t>Hardware Resource: </a:t>
            </a:r>
            <a:endParaRPr lang="en-US"/>
          </a:p>
          <a:p>
            <a:pPr marL="0" indent="0">
              <a:buNone/>
            </a:pPr>
            <a:r>
              <a:rPr lang="en-US"/>
              <a:t>	System : Intel I3 Processor and above.</a:t>
            </a:r>
            <a:endParaRPr lang="en-US"/>
          </a:p>
          <a:p>
            <a:pPr marL="0" indent="0">
              <a:buNone/>
            </a:pPr>
            <a:r>
              <a:rPr lang="en-US"/>
              <a:t>	Hard Disk : 200 GB. </a:t>
            </a:r>
            <a:endParaRPr lang="en-US"/>
          </a:p>
          <a:p>
            <a:pPr marL="0" indent="0">
              <a:buNone/>
            </a:pPr>
            <a:r>
              <a:rPr lang="en-US"/>
              <a:t>	Monitor : 15 VGA Color. </a:t>
            </a:r>
            <a:endParaRPr lang="en-US"/>
          </a:p>
          <a:p>
            <a:pPr marL="0" indent="0">
              <a:buNone/>
            </a:pPr>
            <a:r>
              <a:rPr lang="en-US"/>
              <a:t>	Ram : 4 GB. </a:t>
            </a:r>
            <a:endParaRPr lang="en-US"/>
          </a:p>
          <a:p>
            <a:pPr marL="0" indent="0">
              <a:buNone/>
            </a:pPr>
            <a:endParaRPr lang="en-US" b="1" u="sng"/>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Dataset Design</a:t>
            </a:r>
            <a:endParaRPr lang="en-US"/>
          </a:p>
        </p:txBody>
      </p:sp>
      <p:sp>
        <p:nvSpPr>
          <p:cNvPr id="3" name="Content Placeholder 2"/>
          <p:cNvSpPr>
            <a:spLocks noGrp="1"/>
          </p:cNvSpPr>
          <p:nvPr>
            <p:ph idx="1"/>
          </p:nvPr>
        </p:nvSpPr>
        <p:spPr/>
        <p:txBody>
          <a:bodyPr/>
          <a:p>
            <a:pPr marL="0" indent="0">
              <a:buNone/>
            </a:pPr>
            <a:r>
              <a:rPr lang="en-US"/>
              <a:t>Table Name:- Laptop Data</a:t>
            </a:r>
            <a:endParaRPr lang="en-US"/>
          </a:p>
          <a:p>
            <a:pPr marL="0" indent="0">
              <a:buNone/>
            </a:pPr>
            <a:r>
              <a:rPr lang="en-US"/>
              <a:t>Description:-In this Dataset there are total 14 columns </a:t>
            </a:r>
            <a:endParaRPr lang="en-US"/>
          </a:p>
          <a:p>
            <a:pPr marL="0" indent="0">
              <a:buNone/>
            </a:pPr>
            <a:r>
              <a:rPr lang="en-US"/>
              <a:t>Primary Key:- Sr.No</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Laptop Dataset</a:t>
            </a:r>
            <a:endParaRPr lang="en-US"/>
          </a:p>
        </p:txBody>
      </p:sp>
      <p:graphicFrame>
        <p:nvGraphicFramePr>
          <p:cNvPr id="6" name="Content Placeholder 5"/>
          <p:cNvGraphicFramePr/>
          <p:nvPr>
            <p:ph idx="1"/>
          </p:nvPr>
        </p:nvGraphicFramePr>
        <p:xfrm>
          <a:off x="490220" y="511810"/>
          <a:ext cx="11214100" cy="6238875"/>
        </p:xfrm>
        <a:graphic>
          <a:graphicData uri="http://schemas.openxmlformats.org/drawingml/2006/table">
            <a:tbl>
              <a:tblPr firstRow="1" bandRow="1">
                <a:tableStyleId>{5C22544A-7EE6-4342-B048-85BDC9FD1C3A}</a:tableStyleId>
              </a:tblPr>
              <a:tblGrid>
                <a:gridCol w="2803525"/>
                <a:gridCol w="2803525"/>
                <a:gridCol w="2803525"/>
                <a:gridCol w="2803525"/>
              </a:tblGrid>
              <a:tr h="415925">
                <a:tc>
                  <a:txBody>
                    <a:bodyPr/>
                    <a:p>
                      <a:pPr>
                        <a:buNone/>
                      </a:pPr>
                      <a:r>
                        <a:rPr lang="en-US"/>
                        <a:t> Field Name</a:t>
                      </a:r>
                      <a:endParaRPr lang="en-US"/>
                    </a:p>
                  </a:txBody>
                  <a:tcPr/>
                </a:tc>
                <a:tc>
                  <a:txBody>
                    <a:bodyPr/>
                    <a:p>
                      <a:pPr>
                        <a:buNone/>
                      </a:pPr>
                      <a:r>
                        <a:rPr lang="en-US"/>
                        <a:t>DataType</a:t>
                      </a:r>
                      <a:endParaRPr lang="en-US"/>
                    </a:p>
                  </a:txBody>
                  <a:tcPr/>
                </a:tc>
                <a:tc>
                  <a:txBody>
                    <a:bodyPr/>
                    <a:p>
                      <a:pPr>
                        <a:buNone/>
                      </a:pPr>
                      <a:r>
                        <a:rPr lang="en-US"/>
                        <a:t>Size </a:t>
                      </a:r>
                      <a:endParaRPr lang="en-US"/>
                    </a:p>
                  </a:txBody>
                  <a:tcPr/>
                </a:tc>
                <a:tc>
                  <a:txBody>
                    <a:bodyPr/>
                    <a:p>
                      <a:pPr>
                        <a:buNone/>
                      </a:pPr>
                      <a:r>
                        <a:rPr lang="en-US"/>
                        <a:t>Description</a:t>
                      </a:r>
                      <a:endParaRPr lang="en-US"/>
                    </a:p>
                  </a:txBody>
                  <a:tcPr/>
                </a:tc>
              </a:tr>
              <a:tr h="415925">
                <a:tc>
                  <a:txBody>
                    <a:bodyPr/>
                    <a:p>
                      <a:pPr>
                        <a:buNone/>
                      </a:pPr>
                      <a:r>
                        <a:rPr lang="en-US"/>
                        <a:t>Sr.No</a:t>
                      </a:r>
                      <a:endParaRPr lang="en-US"/>
                    </a:p>
                  </a:txBody>
                  <a:tcPr/>
                </a:tc>
                <a:tc>
                  <a:txBody>
                    <a:bodyPr/>
                    <a:p>
                      <a:pPr>
                        <a:buNone/>
                      </a:pPr>
                      <a:r>
                        <a:rPr lang="en-US"/>
                        <a:t>Int</a:t>
                      </a:r>
                      <a:endParaRPr lang="en-US"/>
                    </a:p>
                  </a:txBody>
                  <a:tcPr/>
                </a:tc>
                <a:tc>
                  <a:txBody>
                    <a:bodyPr/>
                    <a:p>
                      <a:pPr>
                        <a:buNone/>
                      </a:pPr>
                      <a:r>
                        <a:rPr lang="en-US"/>
                        <a:t>30</a:t>
                      </a:r>
                      <a:endParaRPr lang="en-US"/>
                    </a:p>
                  </a:txBody>
                  <a:tcPr/>
                </a:tc>
                <a:tc>
                  <a:txBody>
                    <a:bodyPr/>
                    <a:p>
                      <a:pPr>
                        <a:buNone/>
                      </a:pPr>
                      <a:r>
                        <a:rPr lang="en-US"/>
                        <a:t>Primary key</a:t>
                      </a:r>
                      <a:endParaRPr lang="en-US"/>
                    </a:p>
                  </a:txBody>
                  <a:tcPr/>
                </a:tc>
              </a:tr>
              <a:tr h="415925">
                <a:tc>
                  <a:txBody>
                    <a:bodyPr/>
                    <a:p>
                      <a:pPr>
                        <a:buNone/>
                      </a:pPr>
                      <a:r>
                        <a:rPr lang="en-US"/>
                        <a:t>Company</a:t>
                      </a:r>
                      <a:endParaRPr lang="en-US"/>
                    </a:p>
                  </a:txBody>
                  <a:tcPr/>
                </a:tc>
                <a:tc>
                  <a:txBody>
                    <a:bodyPr/>
                    <a:p>
                      <a:pPr>
                        <a:buNone/>
                      </a:pPr>
                      <a:r>
                        <a:rPr lang="en-US"/>
                        <a:t>Varchar</a:t>
                      </a:r>
                      <a:endParaRPr lang="en-US"/>
                    </a:p>
                  </a:txBody>
                  <a:tcPr/>
                </a:tc>
                <a:tc>
                  <a:txBody>
                    <a:bodyPr/>
                    <a:p>
                      <a:pPr>
                        <a:buNone/>
                      </a:pPr>
                      <a:r>
                        <a:rPr lang="en-US"/>
                        <a:t>10</a:t>
                      </a:r>
                      <a:endParaRPr lang="en-US"/>
                    </a:p>
                  </a:txBody>
                  <a:tcPr/>
                </a:tc>
                <a:tc>
                  <a:txBody>
                    <a:bodyPr/>
                    <a:p>
                      <a:pPr>
                        <a:buNone/>
                      </a:pPr>
                      <a:r>
                        <a:rPr lang="en-US"/>
                        <a:t>Company Name</a:t>
                      </a:r>
                      <a:endParaRPr lang="en-US"/>
                    </a:p>
                  </a:txBody>
                  <a:tcPr/>
                </a:tc>
              </a:tr>
              <a:tr h="415925">
                <a:tc>
                  <a:txBody>
                    <a:bodyPr/>
                    <a:p>
                      <a:pPr>
                        <a:buNone/>
                      </a:pPr>
                      <a:r>
                        <a:rPr lang="en-US"/>
                        <a:t>TypeName</a:t>
                      </a:r>
                      <a:endParaRPr lang="en-US"/>
                    </a:p>
                  </a:txBody>
                  <a:tcPr/>
                </a:tc>
                <a:tc>
                  <a:txBody>
                    <a:bodyPr/>
                    <a:p>
                      <a:pPr>
                        <a:buNone/>
                      </a:pPr>
                      <a:r>
                        <a:rPr lang="en-US"/>
                        <a:t>Varchar</a:t>
                      </a:r>
                      <a:endParaRPr lang="en-US"/>
                    </a:p>
                  </a:txBody>
                  <a:tcPr/>
                </a:tc>
                <a:tc>
                  <a:txBody>
                    <a:bodyPr/>
                    <a:p>
                      <a:pPr>
                        <a:buNone/>
                      </a:pPr>
                      <a:r>
                        <a:rPr lang="en-US"/>
                        <a:t>10</a:t>
                      </a:r>
                      <a:endParaRPr lang="en-US"/>
                    </a:p>
                  </a:txBody>
                  <a:tcPr/>
                </a:tc>
                <a:tc>
                  <a:txBody>
                    <a:bodyPr/>
                    <a:p>
                      <a:pPr>
                        <a:buNone/>
                      </a:pPr>
                      <a:r>
                        <a:rPr lang="en-US"/>
                        <a:t>Diff Types of Laptop</a:t>
                      </a:r>
                      <a:endParaRPr lang="en-US"/>
                    </a:p>
                  </a:txBody>
                  <a:tcPr/>
                </a:tc>
              </a:tr>
              <a:tr h="415925">
                <a:tc>
                  <a:txBody>
                    <a:bodyPr/>
                    <a:p>
                      <a:pPr>
                        <a:buNone/>
                      </a:pPr>
                      <a:r>
                        <a:rPr lang="en-US"/>
                        <a:t>Ram</a:t>
                      </a:r>
                      <a:endParaRPr lang="en-US"/>
                    </a:p>
                  </a:txBody>
                  <a:tcPr/>
                </a:tc>
                <a:tc>
                  <a:txBody>
                    <a:bodyPr/>
                    <a:p>
                      <a:pPr>
                        <a:buNone/>
                      </a:pPr>
                      <a:r>
                        <a:rPr lang="en-US"/>
                        <a:t>int </a:t>
                      </a:r>
                      <a:endParaRPr lang="en-US"/>
                    </a:p>
                  </a:txBody>
                  <a:tcPr/>
                </a:tc>
                <a:tc>
                  <a:txBody>
                    <a:bodyPr/>
                    <a:p>
                      <a:pPr>
                        <a:buNone/>
                      </a:pPr>
                      <a:r>
                        <a:rPr lang="en-US"/>
                        <a:t>5</a:t>
                      </a:r>
                      <a:endParaRPr lang="en-US"/>
                    </a:p>
                  </a:txBody>
                  <a:tcPr/>
                </a:tc>
                <a:tc>
                  <a:txBody>
                    <a:bodyPr/>
                    <a:p>
                      <a:pPr>
                        <a:buNone/>
                      </a:pPr>
                      <a:r>
                        <a:rPr lang="en-US"/>
                        <a:t>Ram size</a:t>
                      </a:r>
                      <a:endParaRPr lang="en-US"/>
                    </a:p>
                  </a:txBody>
                  <a:tcPr/>
                </a:tc>
              </a:tr>
              <a:tr h="415925">
                <a:tc>
                  <a:txBody>
                    <a:bodyPr/>
                    <a:p>
                      <a:pPr>
                        <a:buNone/>
                      </a:pPr>
                      <a:r>
                        <a:rPr lang="en-US"/>
                        <a:t>Weight</a:t>
                      </a:r>
                      <a:endParaRPr lang="en-US"/>
                    </a:p>
                  </a:txBody>
                  <a:tcPr/>
                </a:tc>
                <a:tc>
                  <a:txBody>
                    <a:bodyPr/>
                    <a:p>
                      <a:pPr>
                        <a:buNone/>
                      </a:pPr>
                      <a:r>
                        <a:rPr lang="en-US"/>
                        <a:t>Float</a:t>
                      </a:r>
                      <a:endParaRPr lang="en-US"/>
                    </a:p>
                  </a:txBody>
                  <a:tcPr/>
                </a:tc>
                <a:tc>
                  <a:txBody>
                    <a:bodyPr/>
                    <a:p>
                      <a:pPr>
                        <a:buNone/>
                      </a:pPr>
                      <a:r>
                        <a:rPr lang="en-US"/>
                        <a:t>10</a:t>
                      </a:r>
                      <a:endParaRPr lang="en-US"/>
                    </a:p>
                  </a:txBody>
                  <a:tcPr/>
                </a:tc>
                <a:tc>
                  <a:txBody>
                    <a:bodyPr/>
                    <a:p>
                      <a:pPr>
                        <a:buNone/>
                      </a:pPr>
                      <a:r>
                        <a:rPr lang="en-US"/>
                        <a:t>Weight of Laptop</a:t>
                      </a:r>
                      <a:endParaRPr lang="en-US"/>
                    </a:p>
                  </a:txBody>
                  <a:tcPr/>
                </a:tc>
              </a:tr>
              <a:tr h="415925">
                <a:tc>
                  <a:txBody>
                    <a:bodyPr/>
                    <a:p>
                      <a:pPr>
                        <a:buNone/>
                      </a:pPr>
                      <a:r>
                        <a:rPr lang="en-US"/>
                        <a:t>Price</a:t>
                      </a:r>
                      <a:endParaRPr lang="en-US"/>
                    </a:p>
                  </a:txBody>
                  <a:tcPr/>
                </a:tc>
                <a:tc>
                  <a:txBody>
                    <a:bodyPr/>
                    <a:p>
                      <a:pPr>
                        <a:buNone/>
                      </a:pPr>
                      <a:r>
                        <a:rPr lang="en-US"/>
                        <a:t>Float </a:t>
                      </a:r>
                      <a:endParaRPr lang="en-US"/>
                    </a:p>
                  </a:txBody>
                  <a:tcPr/>
                </a:tc>
                <a:tc>
                  <a:txBody>
                    <a:bodyPr/>
                    <a:p>
                      <a:pPr>
                        <a:buNone/>
                      </a:pPr>
                      <a:r>
                        <a:rPr lang="en-US"/>
                        <a:t>10</a:t>
                      </a:r>
                      <a:endParaRPr lang="en-US"/>
                    </a:p>
                  </a:txBody>
                  <a:tcPr/>
                </a:tc>
                <a:tc>
                  <a:txBody>
                    <a:bodyPr/>
                    <a:p>
                      <a:pPr>
                        <a:buNone/>
                      </a:pPr>
                      <a:r>
                        <a:rPr lang="en-US"/>
                        <a:t>Price of Laptop</a:t>
                      </a:r>
                      <a:endParaRPr lang="en-US"/>
                    </a:p>
                  </a:txBody>
                  <a:tcPr/>
                </a:tc>
              </a:tr>
              <a:tr h="415925">
                <a:tc>
                  <a:txBody>
                    <a:bodyPr/>
                    <a:p>
                      <a:pPr>
                        <a:buNone/>
                      </a:pPr>
                      <a:r>
                        <a:rPr lang="en-US"/>
                        <a:t>Touchscreen</a:t>
                      </a:r>
                      <a:endParaRPr lang="en-US"/>
                    </a:p>
                  </a:txBody>
                  <a:tcPr/>
                </a:tc>
                <a:tc>
                  <a:txBody>
                    <a:bodyPr/>
                    <a:p>
                      <a:pPr>
                        <a:buNone/>
                      </a:pPr>
                      <a:r>
                        <a:rPr lang="en-US"/>
                        <a:t>Int</a:t>
                      </a:r>
                      <a:endParaRPr lang="en-US"/>
                    </a:p>
                  </a:txBody>
                  <a:tcPr/>
                </a:tc>
                <a:tc>
                  <a:txBody>
                    <a:bodyPr/>
                    <a:p>
                      <a:pPr>
                        <a:buNone/>
                      </a:pPr>
                      <a:r>
                        <a:rPr lang="en-US"/>
                        <a:t>10</a:t>
                      </a:r>
                      <a:endParaRPr lang="en-US"/>
                    </a:p>
                  </a:txBody>
                  <a:tcPr/>
                </a:tc>
                <a:tc>
                  <a:txBody>
                    <a:bodyPr/>
                    <a:p>
                      <a:pPr>
                        <a:buNone/>
                      </a:pPr>
                      <a:r>
                        <a:rPr lang="en-US"/>
                        <a:t>convert in Boolean</a:t>
                      </a:r>
                      <a:endParaRPr lang="en-US"/>
                    </a:p>
                  </a:txBody>
                  <a:tcPr/>
                </a:tc>
              </a:tr>
              <a:tr h="415925">
                <a:tc>
                  <a:txBody>
                    <a:bodyPr/>
                    <a:p>
                      <a:pPr>
                        <a:buNone/>
                      </a:pPr>
                      <a:r>
                        <a:rPr lang="en-US"/>
                        <a:t>Ips</a:t>
                      </a:r>
                      <a:endParaRPr lang="en-US"/>
                    </a:p>
                  </a:txBody>
                  <a:tcPr/>
                </a:tc>
                <a:tc>
                  <a:txBody>
                    <a:bodyPr/>
                    <a:p>
                      <a:pPr>
                        <a:buNone/>
                      </a:pPr>
                      <a:r>
                        <a:rPr lang="en-US"/>
                        <a:t>Int</a:t>
                      </a:r>
                      <a:endParaRPr lang="en-US"/>
                    </a:p>
                  </a:txBody>
                  <a:tcPr/>
                </a:tc>
                <a:tc>
                  <a:txBody>
                    <a:bodyPr/>
                    <a:p>
                      <a:pPr>
                        <a:buNone/>
                      </a:pPr>
                      <a:r>
                        <a:rPr lang="en-US"/>
                        <a:t>10</a:t>
                      </a:r>
                      <a:endParaRPr lang="en-US"/>
                    </a:p>
                  </a:txBody>
                  <a:tcPr/>
                </a:tc>
                <a:tc>
                  <a:txBody>
                    <a:bodyPr/>
                    <a:p>
                      <a:pPr>
                        <a:buNone/>
                      </a:pPr>
                      <a:r>
                        <a:rPr lang="en-US"/>
                        <a:t>Boolean true or false</a:t>
                      </a:r>
                      <a:endParaRPr lang="en-US"/>
                    </a:p>
                  </a:txBody>
                  <a:tcPr/>
                </a:tc>
              </a:tr>
              <a:tr h="415925">
                <a:tc>
                  <a:txBody>
                    <a:bodyPr/>
                    <a:p>
                      <a:pPr>
                        <a:buNone/>
                      </a:pPr>
                      <a:r>
                        <a:rPr lang="en-US"/>
                        <a:t>Ppi</a:t>
                      </a:r>
                      <a:endParaRPr lang="en-US"/>
                    </a:p>
                  </a:txBody>
                  <a:tcPr/>
                </a:tc>
                <a:tc>
                  <a:txBody>
                    <a:bodyPr/>
                    <a:p>
                      <a:pPr>
                        <a:buNone/>
                      </a:pPr>
                      <a:r>
                        <a:rPr lang="en-US"/>
                        <a:t>Float</a:t>
                      </a:r>
                      <a:endParaRPr lang="en-US"/>
                    </a:p>
                  </a:txBody>
                  <a:tcPr/>
                </a:tc>
                <a:tc>
                  <a:txBody>
                    <a:bodyPr/>
                    <a:p>
                      <a:pPr>
                        <a:buNone/>
                      </a:pPr>
                      <a:r>
                        <a:rPr lang="en-US"/>
                        <a:t>20</a:t>
                      </a:r>
                      <a:endParaRPr lang="en-US"/>
                    </a:p>
                  </a:txBody>
                  <a:tcPr/>
                </a:tc>
                <a:tc>
                  <a:txBody>
                    <a:bodyPr/>
                    <a:p>
                      <a:pPr>
                        <a:buNone/>
                      </a:pPr>
                      <a:r>
                        <a:rPr lang="en-US"/>
                        <a:t>resolution of laptop</a:t>
                      </a:r>
                      <a:endParaRPr lang="en-US"/>
                    </a:p>
                  </a:txBody>
                  <a:tcPr/>
                </a:tc>
              </a:tr>
              <a:tr h="415925">
                <a:tc>
                  <a:txBody>
                    <a:bodyPr/>
                    <a:p>
                      <a:pPr>
                        <a:buNone/>
                      </a:pPr>
                      <a:r>
                        <a:rPr lang="en-US"/>
                        <a:t>Cpu Brand</a:t>
                      </a:r>
                      <a:endParaRPr lang="en-US"/>
                    </a:p>
                  </a:txBody>
                  <a:tcPr/>
                </a:tc>
                <a:tc>
                  <a:txBody>
                    <a:bodyPr/>
                    <a:p>
                      <a:pPr>
                        <a:buNone/>
                      </a:pPr>
                      <a:r>
                        <a:rPr lang="en-US"/>
                        <a:t>Varchar</a:t>
                      </a:r>
                      <a:endParaRPr lang="en-US"/>
                    </a:p>
                  </a:txBody>
                  <a:tcPr/>
                </a:tc>
                <a:tc>
                  <a:txBody>
                    <a:bodyPr/>
                    <a:p>
                      <a:pPr>
                        <a:buNone/>
                      </a:pPr>
                      <a:r>
                        <a:rPr lang="en-US"/>
                        <a:t>10</a:t>
                      </a:r>
                      <a:endParaRPr lang="en-US"/>
                    </a:p>
                  </a:txBody>
                  <a:tcPr/>
                </a:tc>
                <a:tc>
                  <a:txBody>
                    <a:bodyPr/>
                    <a:p>
                      <a:pPr>
                        <a:buNone/>
                      </a:pPr>
                      <a:r>
                        <a:rPr lang="en-US"/>
                        <a:t>cpu brand name</a:t>
                      </a:r>
                      <a:endParaRPr lang="en-US"/>
                    </a:p>
                  </a:txBody>
                  <a:tcPr/>
                </a:tc>
              </a:tr>
              <a:tr h="415925">
                <a:tc>
                  <a:txBody>
                    <a:bodyPr/>
                    <a:p>
                      <a:pPr>
                        <a:buNone/>
                      </a:pPr>
                      <a:r>
                        <a:rPr lang="en-US"/>
                        <a:t>HDD</a:t>
                      </a:r>
                      <a:endParaRPr lang="en-US"/>
                    </a:p>
                  </a:txBody>
                  <a:tcPr/>
                </a:tc>
                <a:tc>
                  <a:txBody>
                    <a:bodyPr/>
                    <a:p>
                      <a:pPr>
                        <a:buNone/>
                      </a:pPr>
                      <a:r>
                        <a:rPr lang="en-US"/>
                        <a:t>Int </a:t>
                      </a:r>
                      <a:endParaRPr lang="en-US"/>
                    </a:p>
                  </a:txBody>
                  <a:tcPr/>
                </a:tc>
                <a:tc>
                  <a:txBody>
                    <a:bodyPr/>
                    <a:p>
                      <a:pPr>
                        <a:buNone/>
                      </a:pPr>
                      <a:r>
                        <a:rPr lang="en-US"/>
                        <a:t>10</a:t>
                      </a:r>
                      <a:endParaRPr lang="en-US"/>
                    </a:p>
                  </a:txBody>
                  <a:tcPr/>
                </a:tc>
                <a:tc>
                  <a:txBody>
                    <a:bodyPr/>
                    <a:p>
                      <a:pPr>
                        <a:buNone/>
                      </a:pPr>
                      <a:r>
                        <a:rPr lang="en-US"/>
                        <a:t>Storage type and size</a:t>
                      </a:r>
                      <a:endParaRPr lang="en-US"/>
                    </a:p>
                  </a:txBody>
                  <a:tcPr/>
                </a:tc>
              </a:tr>
              <a:tr h="415925">
                <a:tc>
                  <a:txBody>
                    <a:bodyPr/>
                    <a:p>
                      <a:pPr>
                        <a:buNone/>
                      </a:pPr>
                      <a:r>
                        <a:rPr lang="en-US"/>
                        <a:t>SSD</a:t>
                      </a:r>
                      <a:endParaRPr lang="en-US"/>
                    </a:p>
                  </a:txBody>
                  <a:tcPr/>
                </a:tc>
                <a:tc>
                  <a:txBody>
                    <a:bodyPr/>
                    <a:p>
                      <a:pPr>
                        <a:buNone/>
                      </a:pPr>
                      <a:r>
                        <a:rPr lang="en-US"/>
                        <a:t>Int</a:t>
                      </a:r>
                      <a:endParaRPr lang="en-US"/>
                    </a:p>
                  </a:txBody>
                  <a:tcPr/>
                </a:tc>
                <a:tc>
                  <a:txBody>
                    <a:bodyPr/>
                    <a:p>
                      <a:pPr>
                        <a:buNone/>
                      </a:pPr>
                      <a:r>
                        <a:rPr lang="en-US"/>
                        <a:t>10</a:t>
                      </a:r>
                      <a:endParaRPr lang="en-US"/>
                    </a:p>
                  </a:txBody>
                  <a:tcPr/>
                </a:tc>
                <a:tc>
                  <a:txBody>
                    <a:bodyPr/>
                    <a:p>
                      <a:pPr>
                        <a:buNone/>
                      </a:pPr>
                      <a:r>
                        <a:rPr lang="en-US"/>
                        <a:t>Storage type and size</a:t>
                      </a:r>
                      <a:endParaRPr lang="en-US"/>
                    </a:p>
                  </a:txBody>
                  <a:tcPr/>
                </a:tc>
              </a:tr>
              <a:tr h="415925">
                <a:tc>
                  <a:txBody>
                    <a:bodyPr/>
                    <a:p>
                      <a:pPr>
                        <a:buNone/>
                      </a:pPr>
                      <a:r>
                        <a:rPr lang="en-US"/>
                        <a:t>Gpu Brand</a:t>
                      </a:r>
                      <a:endParaRPr lang="en-US"/>
                    </a:p>
                  </a:txBody>
                  <a:tcPr/>
                </a:tc>
                <a:tc>
                  <a:txBody>
                    <a:bodyPr/>
                    <a:p>
                      <a:pPr>
                        <a:buNone/>
                      </a:pPr>
                      <a:r>
                        <a:rPr lang="en-US"/>
                        <a:t>Varchar</a:t>
                      </a:r>
                      <a:endParaRPr lang="en-US"/>
                    </a:p>
                  </a:txBody>
                  <a:tcPr/>
                </a:tc>
                <a:tc>
                  <a:txBody>
                    <a:bodyPr/>
                    <a:p>
                      <a:pPr>
                        <a:buNone/>
                      </a:pPr>
                      <a:r>
                        <a:rPr lang="en-US"/>
                        <a:t>20</a:t>
                      </a:r>
                      <a:endParaRPr lang="en-US"/>
                    </a:p>
                  </a:txBody>
                  <a:tcPr/>
                </a:tc>
                <a:tc>
                  <a:txBody>
                    <a:bodyPr/>
                    <a:p>
                      <a:pPr>
                        <a:buNone/>
                      </a:pPr>
                      <a:r>
                        <a:rPr lang="en-US"/>
                        <a:t>Gpu brand name</a:t>
                      </a:r>
                      <a:endParaRPr lang="en-US"/>
                    </a:p>
                  </a:txBody>
                  <a:tcPr/>
                </a:tc>
              </a:tr>
              <a:tr h="415925">
                <a:tc>
                  <a:txBody>
                    <a:bodyPr/>
                    <a:p>
                      <a:pPr>
                        <a:buNone/>
                      </a:pPr>
                      <a:r>
                        <a:rPr lang="en-US"/>
                        <a:t>Os</a:t>
                      </a:r>
                      <a:endParaRPr lang="en-US"/>
                    </a:p>
                  </a:txBody>
                  <a:tcPr/>
                </a:tc>
                <a:tc>
                  <a:txBody>
                    <a:bodyPr/>
                    <a:p>
                      <a:pPr>
                        <a:buNone/>
                      </a:pPr>
                      <a:r>
                        <a:rPr lang="en-US"/>
                        <a:t>Varchar</a:t>
                      </a:r>
                      <a:endParaRPr lang="en-US"/>
                    </a:p>
                  </a:txBody>
                  <a:tcPr/>
                </a:tc>
                <a:tc>
                  <a:txBody>
                    <a:bodyPr/>
                    <a:p>
                      <a:pPr>
                        <a:buNone/>
                      </a:pPr>
                      <a:r>
                        <a:rPr lang="en-US"/>
                        <a:t>20</a:t>
                      </a:r>
                      <a:endParaRPr lang="en-US"/>
                    </a:p>
                  </a:txBody>
                  <a:tcPr/>
                </a:tc>
                <a:tc>
                  <a:txBody>
                    <a:bodyPr/>
                    <a:p>
                      <a:pPr>
                        <a:buNone/>
                      </a:pPr>
                      <a:r>
                        <a:rPr lang="en-US"/>
                        <a:t>OS type</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Diagrams</a:t>
            </a:r>
            <a:endParaRPr lang="en-US"/>
          </a:p>
        </p:txBody>
      </p:sp>
      <p:sp>
        <p:nvSpPr>
          <p:cNvPr id="6" name="Content Placeholder 5"/>
          <p:cNvSpPr>
            <a:spLocks noGrp="1"/>
          </p:cNvSpPr>
          <p:nvPr>
            <p:ph sz="half" idx="1"/>
          </p:nvPr>
        </p:nvSpPr>
        <p:spPr/>
        <p:txBody>
          <a:bodyPr/>
          <a:lstStyle/>
          <a:p>
            <a:r>
              <a:rPr lang="en-US" dirty="0" smtClean="0"/>
              <a:t>System Design</a:t>
            </a:r>
            <a:endParaRPr lang="en-US" dirty="0"/>
          </a:p>
        </p:txBody>
      </p:sp>
      <p:pic>
        <p:nvPicPr>
          <p:cNvPr id="4" name="Content Placeholder 3" descr="System Design"/>
          <p:cNvPicPr>
            <a:picLocks noChangeAspect="1"/>
          </p:cNvPicPr>
          <p:nvPr>
            <p:ph sz="half" idx="2"/>
          </p:nvPr>
        </p:nvPicPr>
        <p:blipFill>
          <a:blip r:embed="rId1"/>
          <a:stretch>
            <a:fillRect/>
          </a:stretch>
        </p:blipFill>
        <p:spPr>
          <a:xfrm>
            <a:off x="3613785" y="2514600"/>
            <a:ext cx="6000750" cy="424688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Use Case Diagram For System</a:t>
            </a:r>
            <a:endParaRPr lang="en-US"/>
          </a:p>
        </p:txBody>
      </p:sp>
      <p:pic>
        <p:nvPicPr>
          <p:cNvPr id="4" name="Content Placeholder 3" descr="Use case "/>
          <p:cNvPicPr>
            <a:picLocks noChangeAspect="1"/>
          </p:cNvPicPr>
          <p:nvPr>
            <p:ph idx="1"/>
          </p:nvPr>
        </p:nvPicPr>
        <p:blipFill>
          <a:blip r:embed="rId1"/>
          <a:stretch>
            <a:fillRect/>
          </a:stretch>
        </p:blipFill>
        <p:spPr>
          <a:xfrm>
            <a:off x="1442085" y="2603500"/>
            <a:ext cx="9976485" cy="336232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3941</Words>
  <Application>WPS Presentation</Application>
  <PresentationFormat>Custom</PresentationFormat>
  <Paragraphs>262</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Wingdings 3</vt:lpstr>
      <vt:lpstr>Arial</vt:lpstr>
      <vt:lpstr>Times New Roman</vt:lpstr>
      <vt:lpstr>Calibri</vt:lpstr>
      <vt:lpstr>Century Gothic</vt:lpstr>
      <vt:lpstr>Microsoft YaHei</vt:lpstr>
      <vt:lpstr>Arial Unicode MS</vt:lpstr>
      <vt:lpstr>Ion Boardroom</vt:lpstr>
      <vt:lpstr>Laptop Price Prediction</vt:lpstr>
      <vt:lpstr>Content</vt:lpstr>
      <vt:lpstr>Introduction</vt:lpstr>
      <vt:lpstr>Problem Statment</vt:lpstr>
      <vt:lpstr>Requirements</vt:lpstr>
      <vt:lpstr>PowerPoint 演示文稿</vt:lpstr>
      <vt:lpstr>PowerPoint 演示文稿</vt:lpstr>
      <vt:lpstr>Diagrams</vt:lpstr>
      <vt:lpstr>Use Case Diagram For System</vt:lpstr>
      <vt:lpstr>PowerPoint 演示文稿</vt:lpstr>
      <vt:lpstr>Use Case for Admin</vt:lpstr>
      <vt:lpstr>PowerPoint 演示文稿</vt:lpstr>
      <vt:lpstr>Activity Diagram</vt:lpstr>
      <vt:lpstr>Correlation</vt:lpstr>
      <vt:lpstr>Outputs </vt:lpstr>
      <vt:lpstr>Outputs</vt:lpstr>
      <vt:lpstr>Outputs</vt:lpstr>
      <vt:lpstr>Future Work</vt:lpstr>
      <vt:lpstr>Bibliography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Visualization</dc:title>
  <dc:creator>Yugam Dattani</dc:creator>
  <cp:lastModifiedBy>ASUS</cp:lastModifiedBy>
  <cp:revision>19</cp:revision>
  <dcterms:created xsi:type="dcterms:W3CDTF">2021-06-08T06:12:00Z</dcterms:created>
  <dcterms:modified xsi:type="dcterms:W3CDTF">2022-02-17T21:28:50Z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2014366514B644B5828159C9CBCB77BE</vt:lpwstr>
  </property>
  <property fmtid="{D5CDD505-2E9C-101B-9397-08002B2CF9AE}" pid="3" name="KSOProductBuildVer">
    <vt:lpwstr>1033-11.2.0.10308</vt:lpwstr>
  </property>
</Properties>
</file>