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embeddedFontLst>
    <p:embeddedFont>
      <p:font typeface="EB Garamond SemiBold"/>
      <p:regular r:id="rId45"/>
      <p:bold r:id="rId46"/>
      <p:italic r:id="rId47"/>
      <p:boldItalic r:id="rId48"/>
    </p:embeddedFont>
    <p:embeddedFont>
      <p:font typeface="EB Garamond"/>
      <p:regular r:id="rId49"/>
      <p:bold r:id="rId50"/>
      <p:italic r:id="rId51"/>
      <p:boldItalic r:id="rId52"/>
    </p:embeddedFont>
    <p:embeddedFont>
      <p:font typeface="EB Garamond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EBGaramondSemiBold-bold.fntdata"/><Relationship Id="rId45" Type="http://schemas.openxmlformats.org/officeDocument/2006/relationships/font" Target="fonts/EBGaramond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BGaramondSemiBold-boldItalic.fntdata"/><Relationship Id="rId47" Type="http://schemas.openxmlformats.org/officeDocument/2006/relationships/font" Target="fonts/EBGaramondSemiBold-italic.fntdata"/><Relationship Id="rId49" Type="http://schemas.openxmlformats.org/officeDocument/2006/relationships/font" Target="fonts/EBGaramo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BGaramond-italic.fntdata"/><Relationship Id="rId50" Type="http://schemas.openxmlformats.org/officeDocument/2006/relationships/font" Target="fonts/EBGaramond-bold.fntdata"/><Relationship Id="rId53" Type="http://schemas.openxmlformats.org/officeDocument/2006/relationships/font" Target="fonts/EBGaramondExtraBold-bold.fntdata"/><Relationship Id="rId52" Type="http://schemas.openxmlformats.org/officeDocument/2006/relationships/font" Target="fonts/EBGaramond-boldItalic.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EBGaramondExtraBold-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8d83b8c1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8d83b8c1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58d83b8c1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8d83b8c1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8d83b8c14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58d83b8c14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8d83b8c14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8d83b8c14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58d83b8c14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8d83b8c14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8d83b8c14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58d83b8c14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8d83b8c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8d83b8c1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58d83b8c1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8d83b8c14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8d83b8c14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58d83b8c14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8d83b8c1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8d83b8c1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58d83b8c14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8d83b8c14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8d83b8c14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58d83b8c14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284cc8af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284cc8af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6284cc8af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2ccde2fa6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2ccde2fa6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62ccde2fa6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284cc8af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284cc8af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16284cc8af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284cc8afc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284cc8afc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6284cc8afc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284cc8afc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284cc8afc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6284cc8afc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284cc8afc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284cc8afc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6284cc8afc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2ccde2fa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2ccde2fa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62ccde2fa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284cc8afc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284cc8afc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6284cc8afc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284cc8afc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6284cc8afc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6284cc8afc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968cdf25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968cdf25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7968cdf25a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7968cdf25a_1_9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7968cdf25a_1_9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7968cdf25a_1_9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7968cdf25a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7968cdf25a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7968cdf25a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968cdf2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968cdf2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7968cdf2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7968cdf25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7968cdf25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7968cdf25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7968cdf25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7968cdf25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7968cdf25a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7968cdf25a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7968cdf25a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17968cdf25a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7968cdf25a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7968cdf25a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17968cdf25a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7968cdf25a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7968cdf25a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7968cdf25a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8141cc5f34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8141cc5f34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8141cc5f34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141cc5f3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141cc5f3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8141cc5f34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8141cc5f3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8141cc5f3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8141cc5f34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8141cc5f34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8141cc5f34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8141cc5f34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1732f5fb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1732f5fbe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151732f5fbe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1732f5fb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1732f5fbe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51732f5fbe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1732f5fb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1732f5fb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51732f5fbe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1732f5fb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1732f5fb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51732f5fbe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1732f5fbe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1732f5fbe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51732f5fbe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1732f5fbe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1732f5fbe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51732f5fbe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ne">
  <p:cSld name="Title Slide One">
    <p:spTree>
      <p:nvGrpSpPr>
        <p:cNvPr id="20" name="Shape 20"/>
        <p:cNvGrpSpPr/>
        <p:nvPr/>
      </p:nvGrpSpPr>
      <p:grpSpPr>
        <a:xfrm>
          <a:off x="0" y="0"/>
          <a:ext cx="0" cy="0"/>
          <a:chOff x="0" y="0"/>
          <a:chExt cx="0" cy="0"/>
        </a:xfrm>
      </p:grpSpPr>
      <p:pic>
        <p:nvPicPr>
          <p:cNvPr id="21" name="Google Shape;21;p2"/>
          <p:cNvPicPr preferRelativeResize="0"/>
          <p:nvPr/>
        </p:nvPicPr>
        <p:blipFill rotWithShape="1">
          <a:blip r:embed="rId2">
            <a:alphaModFix/>
          </a:blip>
          <a:srcRect b="0" l="0" r="0" t="0"/>
          <a:stretch/>
        </p:blipFill>
        <p:spPr>
          <a:xfrm>
            <a:off x="0" y="0"/>
            <a:ext cx="12192000" cy="6858685"/>
          </a:xfrm>
          <a:prstGeom prst="rect">
            <a:avLst/>
          </a:prstGeom>
          <a:noFill/>
          <a:ln>
            <a:noFill/>
          </a:ln>
        </p:spPr>
      </p:pic>
      <p:pic>
        <p:nvPicPr>
          <p:cNvPr id="22" name="Google Shape;22;p2"/>
          <p:cNvPicPr preferRelativeResize="0"/>
          <p:nvPr/>
        </p:nvPicPr>
        <p:blipFill rotWithShape="1">
          <a:blip r:embed="rId3">
            <a:alphaModFix amt="40000"/>
          </a:blip>
          <a:srcRect b="0" l="0" r="0" t="0"/>
          <a:stretch/>
        </p:blipFill>
        <p:spPr>
          <a:xfrm>
            <a:off x="-1" y="2677"/>
            <a:ext cx="12193683" cy="5893640"/>
          </a:xfrm>
          <a:prstGeom prst="rect">
            <a:avLst/>
          </a:prstGeom>
          <a:noFill/>
          <a:ln>
            <a:noFill/>
          </a:ln>
        </p:spPr>
      </p:pic>
      <p:pic>
        <p:nvPicPr>
          <p:cNvPr id="23" name="Google Shape;23;p2"/>
          <p:cNvPicPr preferRelativeResize="0"/>
          <p:nvPr/>
        </p:nvPicPr>
        <p:blipFill rotWithShape="1">
          <a:blip r:embed="rId4">
            <a:alphaModFix amt="15000"/>
          </a:blip>
          <a:srcRect b="0" l="0" r="0" t="0"/>
          <a:stretch/>
        </p:blipFill>
        <p:spPr>
          <a:xfrm>
            <a:off x="0" y="0"/>
            <a:ext cx="5198364" cy="6858000"/>
          </a:xfrm>
          <a:prstGeom prst="rect">
            <a:avLst/>
          </a:prstGeom>
          <a:noFill/>
          <a:ln>
            <a:noFill/>
          </a:ln>
        </p:spPr>
      </p:pic>
      <p:sp>
        <p:nvSpPr>
          <p:cNvPr id="24" name="Google Shape;24;p2"/>
          <p:cNvSpPr/>
          <p:nvPr/>
        </p:nvSpPr>
        <p:spPr>
          <a:xfrm>
            <a:off x="0" y="0"/>
            <a:ext cx="253341" cy="2042556"/>
          </a:xfrm>
          <a:custGeom>
            <a:rect b="b" l="l" r="r" t="t"/>
            <a:pathLst>
              <a:path extrusionOk="0" h="2042556" w="253341">
                <a:moveTo>
                  <a:pt x="0" y="0"/>
                </a:moveTo>
                <a:lnTo>
                  <a:pt x="253341" y="0"/>
                </a:lnTo>
                <a:lnTo>
                  <a:pt x="253341" y="2042556"/>
                </a:lnTo>
                <a:lnTo>
                  <a:pt x="0" y="1975262"/>
                </a:lnTo>
                <a:lnTo>
                  <a:pt x="0" y="0"/>
                </a:lnTo>
                <a:close/>
              </a:path>
            </a:pathLst>
          </a:custGeom>
          <a:solidFill>
            <a:srgbClr val="0730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5" name="Google Shape;25;p2"/>
          <p:cNvPicPr preferRelativeResize="0"/>
          <p:nvPr/>
        </p:nvPicPr>
        <p:blipFill rotWithShape="1">
          <a:blip r:embed="rId5">
            <a:alphaModFix/>
          </a:blip>
          <a:srcRect b="0" l="0" r="0" t="0"/>
          <a:stretch/>
        </p:blipFill>
        <p:spPr>
          <a:xfrm>
            <a:off x="3678927" y="758283"/>
            <a:ext cx="4767239" cy="4770044"/>
          </a:xfrm>
          <a:prstGeom prst="rect">
            <a:avLst/>
          </a:prstGeom>
          <a:noFill/>
          <a:ln>
            <a:noFill/>
          </a:ln>
        </p:spPr>
      </p:pic>
      <p:pic>
        <p:nvPicPr>
          <p:cNvPr id="26" name="Google Shape;26;p2"/>
          <p:cNvPicPr preferRelativeResize="0"/>
          <p:nvPr/>
        </p:nvPicPr>
        <p:blipFill rotWithShape="1">
          <a:blip r:embed="rId6">
            <a:alphaModFix/>
          </a:blip>
          <a:srcRect b="0" l="0" r="0" t="0"/>
          <a:stretch/>
        </p:blipFill>
        <p:spPr>
          <a:xfrm>
            <a:off x="4737807" y="5751174"/>
            <a:ext cx="2485668" cy="766064"/>
          </a:xfrm>
          <a:prstGeom prst="rect">
            <a:avLst/>
          </a:prstGeom>
          <a:noFill/>
          <a:ln>
            <a:noFill/>
          </a:ln>
        </p:spPr>
      </p:pic>
      <p:sp>
        <p:nvSpPr>
          <p:cNvPr id="27" name="Google Shape;27;p2"/>
          <p:cNvSpPr/>
          <p:nvPr/>
        </p:nvSpPr>
        <p:spPr>
          <a:xfrm>
            <a:off x="-1" y="6723193"/>
            <a:ext cx="12192000" cy="14496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wo" type="title">
  <p:cSld name="TITLE">
    <p:spTree>
      <p:nvGrpSpPr>
        <p:cNvPr id="28"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b="0" l="0" r="0" t="0"/>
          <a:stretch/>
        </p:blipFill>
        <p:spPr>
          <a:xfrm>
            <a:off x="0" y="0"/>
            <a:ext cx="12192000" cy="6858685"/>
          </a:xfrm>
          <a:prstGeom prst="rect">
            <a:avLst/>
          </a:prstGeom>
          <a:noFill/>
          <a:ln>
            <a:noFill/>
          </a:ln>
        </p:spPr>
      </p:pic>
      <p:pic>
        <p:nvPicPr>
          <p:cNvPr id="30" name="Google Shape;30;p3"/>
          <p:cNvPicPr preferRelativeResize="0"/>
          <p:nvPr/>
        </p:nvPicPr>
        <p:blipFill rotWithShape="1">
          <a:blip r:embed="rId3">
            <a:alphaModFix amt="40000"/>
          </a:blip>
          <a:srcRect b="0" l="0" r="0" t="0"/>
          <a:stretch/>
        </p:blipFill>
        <p:spPr>
          <a:xfrm>
            <a:off x="-1" y="2677"/>
            <a:ext cx="12193683" cy="5893640"/>
          </a:xfrm>
          <a:prstGeom prst="rect">
            <a:avLst/>
          </a:prstGeom>
          <a:noFill/>
          <a:ln>
            <a:noFill/>
          </a:ln>
        </p:spPr>
      </p:pic>
      <p:pic>
        <p:nvPicPr>
          <p:cNvPr id="31" name="Google Shape;31;p3"/>
          <p:cNvPicPr preferRelativeResize="0"/>
          <p:nvPr/>
        </p:nvPicPr>
        <p:blipFill rotWithShape="1">
          <a:blip r:embed="rId4">
            <a:alphaModFix amt="15000"/>
          </a:blip>
          <a:srcRect b="0" l="0" r="0" t="0"/>
          <a:stretch/>
        </p:blipFill>
        <p:spPr>
          <a:xfrm>
            <a:off x="0" y="0"/>
            <a:ext cx="5198364" cy="6858000"/>
          </a:xfrm>
          <a:prstGeom prst="rect">
            <a:avLst/>
          </a:prstGeom>
          <a:noFill/>
          <a:ln>
            <a:noFill/>
          </a:ln>
        </p:spPr>
      </p:pic>
      <p:sp>
        <p:nvSpPr>
          <p:cNvPr id="32" name="Google Shape;32;p3"/>
          <p:cNvSpPr/>
          <p:nvPr/>
        </p:nvSpPr>
        <p:spPr>
          <a:xfrm>
            <a:off x="0" y="0"/>
            <a:ext cx="253341" cy="2042556"/>
          </a:xfrm>
          <a:custGeom>
            <a:rect b="b" l="l" r="r" t="t"/>
            <a:pathLst>
              <a:path extrusionOk="0" h="2042556" w="253341">
                <a:moveTo>
                  <a:pt x="0" y="0"/>
                </a:moveTo>
                <a:lnTo>
                  <a:pt x="253341" y="0"/>
                </a:lnTo>
                <a:lnTo>
                  <a:pt x="253341" y="2042556"/>
                </a:lnTo>
                <a:lnTo>
                  <a:pt x="0" y="1975262"/>
                </a:lnTo>
                <a:lnTo>
                  <a:pt x="0" y="0"/>
                </a:lnTo>
                <a:close/>
              </a:path>
            </a:pathLst>
          </a:custGeom>
          <a:solidFill>
            <a:srgbClr val="0730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3" name="Google Shape;33;p3"/>
          <p:cNvPicPr preferRelativeResize="0"/>
          <p:nvPr/>
        </p:nvPicPr>
        <p:blipFill rotWithShape="1">
          <a:blip r:embed="rId5">
            <a:alphaModFix/>
          </a:blip>
          <a:srcRect b="0" l="0" r="0" t="0"/>
          <a:stretch/>
        </p:blipFill>
        <p:spPr>
          <a:xfrm>
            <a:off x="4737807" y="5751174"/>
            <a:ext cx="2485668" cy="766064"/>
          </a:xfrm>
          <a:prstGeom prst="rect">
            <a:avLst/>
          </a:prstGeom>
          <a:noFill/>
          <a:ln>
            <a:noFill/>
          </a:ln>
        </p:spPr>
      </p:pic>
      <p:sp>
        <p:nvSpPr>
          <p:cNvPr id="34" name="Google Shape;34;p3"/>
          <p:cNvSpPr/>
          <p:nvPr/>
        </p:nvSpPr>
        <p:spPr>
          <a:xfrm>
            <a:off x="-1" y="6723193"/>
            <a:ext cx="12192000" cy="14496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 name="Google Shape;35;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b="0" sz="24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rgbClr val="757070"/>
              </a:buClr>
              <a:buSzPts val="1600"/>
              <a:buNone/>
              <a:defRPr sz="1600"/>
            </a:lvl4pPr>
            <a:lvl5pPr lvl="4" algn="ctr">
              <a:lnSpc>
                <a:spcPct val="90000"/>
              </a:lnSpc>
              <a:spcBef>
                <a:spcPts val="500"/>
              </a:spcBef>
              <a:spcAft>
                <a:spcPts val="0"/>
              </a:spcAft>
              <a:buClr>
                <a:srgbClr val="75707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0730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07305D"/>
              </a:buClr>
              <a:buSzPts val="2400"/>
              <a:buChar char="•"/>
              <a:defRPr>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atin typeface="Arial"/>
                <a:ea typeface="Arial"/>
                <a:cs typeface="Arial"/>
                <a:sym typeface="Arial"/>
              </a:defRPr>
            </a:lvl3pPr>
            <a:lvl4pPr indent="-330200" lvl="3" marL="1828800" algn="l">
              <a:lnSpc>
                <a:spcPct val="90000"/>
              </a:lnSpc>
              <a:spcBef>
                <a:spcPts val="500"/>
              </a:spcBef>
              <a:spcAft>
                <a:spcPts val="0"/>
              </a:spcAft>
              <a:buClr>
                <a:srgbClr val="757070"/>
              </a:buClr>
              <a:buSzPts val="1600"/>
              <a:buChar char="•"/>
              <a:defRPr>
                <a:latin typeface="Arial"/>
                <a:ea typeface="Arial"/>
                <a:cs typeface="Arial"/>
                <a:sym typeface="Arial"/>
              </a:defRPr>
            </a:lvl4pPr>
            <a:lvl5pPr indent="-330200" lvl="4" marL="2286000" algn="l">
              <a:lnSpc>
                <a:spcPct val="90000"/>
              </a:lnSpc>
              <a:spcBef>
                <a:spcPts val="500"/>
              </a:spcBef>
              <a:spcAft>
                <a:spcPts val="0"/>
              </a:spcAft>
              <a:buClr>
                <a:srgbClr val="757070"/>
              </a:buClr>
              <a:buSzPts val="16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
          <p:cNvSpPr txBox="1"/>
          <p:nvPr>
            <p:ph idx="10" type="dt"/>
          </p:nvPr>
        </p:nvSpPr>
        <p:spPr>
          <a:xfrm>
            <a:off x="838200" y="6244525"/>
            <a:ext cx="122160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059805" y="6244525"/>
            <a:ext cx="775796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0730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7305D"/>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rgbClr val="757070"/>
              </a:buClr>
              <a:buSzPts val="1800"/>
              <a:buChar char="•"/>
              <a:defRPr/>
            </a:lvl4pPr>
            <a:lvl5pPr indent="-342900" lvl="4" marL="2286000" algn="l">
              <a:lnSpc>
                <a:spcPct val="90000"/>
              </a:lnSpc>
              <a:spcBef>
                <a:spcPts val="500"/>
              </a:spcBef>
              <a:spcAft>
                <a:spcPts val="0"/>
              </a:spcAft>
              <a:buClr>
                <a:srgbClr val="75707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7305D"/>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rgbClr val="757070"/>
              </a:buClr>
              <a:buSzPts val="1800"/>
              <a:buChar char="•"/>
              <a:defRPr/>
            </a:lvl4pPr>
            <a:lvl5pPr indent="-342900" lvl="4" marL="2286000" algn="l">
              <a:lnSpc>
                <a:spcPct val="90000"/>
              </a:lnSpc>
              <a:spcBef>
                <a:spcPts val="500"/>
              </a:spcBef>
              <a:spcAft>
                <a:spcPts val="0"/>
              </a:spcAft>
              <a:buClr>
                <a:srgbClr val="75707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10" type="dt"/>
          </p:nvPr>
        </p:nvSpPr>
        <p:spPr>
          <a:xfrm>
            <a:off x="838200" y="6244525"/>
            <a:ext cx="122160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2059805" y="6244525"/>
            <a:ext cx="775796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0730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0" type="dt"/>
          </p:nvPr>
        </p:nvSpPr>
        <p:spPr>
          <a:xfrm>
            <a:off x="838200" y="6244525"/>
            <a:ext cx="122160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2059805" y="6244525"/>
            <a:ext cx="775796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52" name="Shape 52"/>
        <p:cNvGrpSpPr/>
        <p:nvPr/>
      </p:nvGrpSpPr>
      <p:grpSpPr>
        <a:xfrm>
          <a:off x="0" y="0"/>
          <a:ext cx="0" cy="0"/>
          <a:chOff x="0" y="0"/>
          <a:chExt cx="0" cy="0"/>
        </a:xfrm>
      </p:grpSpPr>
      <p:pic>
        <p:nvPicPr>
          <p:cNvPr id="53" name="Google Shape;53;p7"/>
          <p:cNvPicPr preferRelativeResize="0"/>
          <p:nvPr/>
        </p:nvPicPr>
        <p:blipFill rotWithShape="1">
          <a:blip r:embed="rId2">
            <a:alphaModFix/>
          </a:blip>
          <a:srcRect b="0" l="0" r="0" t="0"/>
          <a:stretch/>
        </p:blipFill>
        <p:spPr>
          <a:xfrm>
            <a:off x="0" y="0"/>
            <a:ext cx="12192000" cy="6858685"/>
          </a:xfrm>
          <a:prstGeom prst="rect">
            <a:avLst/>
          </a:prstGeom>
          <a:noFill/>
          <a:ln>
            <a:noFill/>
          </a:ln>
        </p:spPr>
      </p:pic>
      <p:pic>
        <p:nvPicPr>
          <p:cNvPr id="54" name="Google Shape;54;p7"/>
          <p:cNvPicPr preferRelativeResize="0"/>
          <p:nvPr/>
        </p:nvPicPr>
        <p:blipFill rotWithShape="1">
          <a:blip r:embed="rId3">
            <a:alphaModFix amt="40000"/>
          </a:blip>
          <a:srcRect b="0" l="0" r="0" t="0"/>
          <a:stretch/>
        </p:blipFill>
        <p:spPr>
          <a:xfrm>
            <a:off x="-1" y="2677"/>
            <a:ext cx="12193683" cy="5893640"/>
          </a:xfrm>
          <a:prstGeom prst="rect">
            <a:avLst/>
          </a:prstGeom>
          <a:noFill/>
          <a:ln>
            <a:noFill/>
          </a:ln>
        </p:spPr>
      </p:pic>
      <p:pic>
        <p:nvPicPr>
          <p:cNvPr id="55" name="Google Shape;55;p7"/>
          <p:cNvPicPr preferRelativeResize="0"/>
          <p:nvPr/>
        </p:nvPicPr>
        <p:blipFill rotWithShape="1">
          <a:blip r:embed="rId4">
            <a:alphaModFix amt="15000"/>
          </a:blip>
          <a:srcRect b="0" l="0" r="0" t="0"/>
          <a:stretch/>
        </p:blipFill>
        <p:spPr>
          <a:xfrm>
            <a:off x="0" y="0"/>
            <a:ext cx="5198364" cy="6858000"/>
          </a:xfrm>
          <a:prstGeom prst="rect">
            <a:avLst/>
          </a:prstGeom>
          <a:noFill/>
          <a:ln>
            <a:noFill/>
          </a:ln>
        </p:spPr>
      </p:pic>
      <p:sp>
        <p:nvSpPr>
          <p:cNvPr id="56" name="Google Shape;56;p7"/>
          <p:cNvSpPr/>
          <p:nvPr/>
        </p:nvSpPr>
        <p:spPr>
          <a:xfrm>
            <a:off x="0" y="0"/>
            <a:ext cx="253341" cy="2042556"/>
          </a:xfrm>
          <a:custGeom>
            <a:rect b="b" l="l" r="r" t="t"/>
            <a:pathLst>
              <a:path extrusionOk="0" h="2042556" w="253341">
                <a:moveTo>
                  <a:pt x="0" y="0"/>
                </a:moveTo>
                <a:lnTo>
                  <a:pt x="253341" y="0"/>
                </a:lnTo>
                <a:lnTo>
                  <a:pt x="253341" y="2042556"/>
                </a:lnTo>
                <a:lnTo>
                  <a:pt x="0" y="1975262"/>
                </a:lnTo>
                <a:lnTo>
                  <a:pt x="0" y="0"/>
                </a:lnTo>
                <a:close/>
              </a:path>
            </a:pathLst>
          </a:custGeom>
          <a:solidFill>
            <a:srgbClr val="0730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7"/>
          <p:cNvSpPr/>
          <p:nvPr/>
        </p:nvSpPr>
        <p:spPr>
          <a:xfrm>
            <a:off x="-1" y="6723193"/>
            <a:ext cx="12192000" cy="14496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Google Shape;58;p7"/>
          <p:cNvSpPr txBox="1"/>
          <p:nvPr>
            <p:ph type="ctrTitle"/>
          </p:nvPr>
        </p:nvSpPr>
        <p:spPr>
          <a:xfrm>
            <a:off x="1524000" y="4589782"/>
            <a:ext cx="9144000" cy="108852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3200"/>
              <a:buFont typeface="Arial"/>
              <a:buNone/>
              <a:defRPr b="1"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 type="subTitle"/>
          </p:nvPr>
        </p:nvSpPr>
        <p:spPr>
          <a:xfrm>
            <a:off x="1524000" y="5678310"/>
            <a:ext cx="9144000" cy="1035407"/>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b="0" sz="24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rgbClr val="757070"/>
              </a:buClr>
              <a:buSzPts val="1600"/>
              <a:buNone/>
              <a:defRPr sz="1600"/>
            </a:lvl4pPr>
            <a:lvl5pPr lvl="4" algn="ctr">
              <a:lnSpc>
                <a:spcPct val="90000"/>
              </a:lnSpc>
              <a:spcBef>
                <a:spcPts val="500"/>
              </a:spcBef>
              <a:spcAft>
                <a:spcPts val="0"/>
              </a:spcAft>
              <a:buClr>
                <a:srgbClr val="75707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60" name="Google Shape;60;p7"/>
          <p:cNvPicPr preferRelativeResize="0"/>
          <p:nvPr/>
        </p:nvPicPr>
        <p:blipFill rotWithShape="1">
          <a:blip r:embed="rId5">
            <a:alphaModFix/>
          </a:blip>
          <a:srcRect b="0" l="0" r="0" t="0"/>
          <a:stretch/>
        </p:blipFill>
        <p:spPr>
          <a:xfrm>
            <a:off x="4838700" y="2166290"/>
            <a:ext cx="2491740" cy="2414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838200" y="6244525"/>
            <a:ext cx="122160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2059805" y="6244525"/>
            <a:ext cx="775796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253341" y="0"/>
            <a:ext cx="11938658" cy="5984227"/>
          </a:xfrm>
          <a:prstGeom prst="rect">
            <a:avLst/>
          </a:prstGeom>
          <a:noFill/>
          <a:ln>
            <a:noFill/>
          </a:ln>
        </p:spPr>
      </p:pic>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7305D"/>
              </a:buClr>
              <a:buSzPts val="3200"/>
              <a:buFont typeface="Arial"/>
              <a:buNone/>
              <a:defRPr b="1" i="0" sz="3200" u="none" cap="none" strike="noStrike">
                <a:solidFill>
                  <a:srgbClr val="07305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07305D"/>
              </a:buClr>
              <a:buSzPts val="2400"/>
              <a:buFont typeface="Arial"/>
              <a:buChar char="•"/>
              <a:defRPr b="1" i="0" sz="2400" u="none" cap="none" strike="noStrike">
                <a:solidFill>
                  <a:srgbClr val="07305D"/>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rgbClr val="757070"/>
              </a:buClr>
              <a:buSzPts val="1600"/>
              <a:buFont typeface="Arial"/>
              <a:buChar char="•"/>
              <a:defRPr b="0" i="0" sz="1600" u="none" cap="none" strike="noStrike">
                <a:solidFill>
                  <a:srgbClr val="757070"/>
                </a:solidFill>
                <a:latin typeface="Arial"/>
                <a:ea typeface="Arial"/>
                <a:cs typeface="Arial"/>
                <a:sym typeface="Arial"/>
              </a:defRPr>
            </a:lvl4pPr>
            <a:lvl5pPr indent="-330200" lvl="4" marL="2286000" marR="0" rtl="0" algn="l">
              <a:lnSpc>
                <a:spcPct val="90000"/>
              </a:lnSpc>
              <a:spcBef>
                <a:spcPts val="500"/>
              </a:spcBef>
              <a:spcAft>
                <a:spcPts val="0"/>
              </a:spcAft>
              <a:buClr>
                <a:srgbClr val="757070"/>
              </a:buClr>
              <a:buSzPts val="1600"/>
              <a:buFont typeface="Arial"/>
              <a:buChar char="•"/>
              <a:defRPr b="0" i="0" sz="1600" u="none" cap="none" strike="noStrike">
                <a:solidFill>
                  <a:srgbClr val="75707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2059805" y="6244525"/>
            <a:ext cx="775796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4" name="Google Shape;14;p1"/>
          <p:cNvPicPr preferRelativeResize="0"/>
          <p:nvPr/>
        </p:nvPicPr>
        <p:blipFill rotWithShape="1">
          <a:blip r:embed="rId2">
            <a:alphaModFix/>
          </a:blip>
          <a:srcRect b="0" l="0" r="0" t="0"/>
          <a:stretch/>
        </p:blipFill>
        <p:spPr>
          <a:xfrm>
            <a:off x="10115047" y="6051790"/>
            <a:ext cx="1769350" cy="520219"/>
          </a:xfrm>
          <a:prstGeom prst="rect">
            <a:avLst/>
          </a:prstGeom>
          <a:noFill/>
          <a:ln>
            <a:noFill/>
          </a:ln>
        </p:spPr>
      </p:pic>
      <p:sp>
        <p:nvSpPr>
          <p:cNvPr id="15" name="Google Shape;15;p1"/>
          <p:cNvSpPr txBox="1"/>
          <p:nvPr>
            <p:ph idx="10" type="dt"/>
          </p:nvPr>
        </p:nvSpPr>
        <p:spPr>
          <a:xfrm>
            <a:off x="838200" y="6244525"/>
            <a:ext cx="122160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p:nvPr/>
        </p:nvSpPr>
        <p:spPr>
          <a:xfrm>
            <a:off x="1" y="6675062"/>
            <a:ext cx="10209790" cy="188163"/>
          </a:xfrm>
          <a:prstGeom prst="rect">
            <a:avLst/>
          </a:prstGeom>
          <a:solidFill>
            <a:srgbClr val="0730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1"/>
          <p:cNvSpPr/>
          <p:nvPr/>
        </p:nvSpPr>
        <p:spPr>
          <a:xfrm>
            <a:off x="9817768" y="6675062"/>
            <a:ext cx="2374232" cy="188163"/>
          </a:xfrm>
          <a:custGeom>
            <a:rect b="b" l="l" r="r" t="t"/>
            <a:pathLst>
              <a:path extrusionOk="0" h="165653" w="2683566">
                <a:moveTo>
                  <a:pt x="2670314" y="165653"/>
                </a:moveTo>
                <a:lnTo>
                  <a:pt x="165653" y="165653"/>
                </a:lnTo>
                <a:lnTo>
                  <a:pt x="0" y="0"/>
                </a:lnTo>
                <a:lnTo>
                  <a:pt x="2683566" y="0"/>
                </a:lnTo>
                <a:lnTo>
                  <a:pt x="2670314" y="165653"/>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1"/>
          <p:cNvSpPr/>
          <p:nvPr/>
        </p:nvSpPr>
        <p:spPr>
          <a:xfrm>
            <a:off x="0" y="0"/>
            <a:ext cx="253341" cy="2042556"/>
          </a:xfrm>
          <a:custGeom>
            <a:rect b="b" l="l" r="r" t="t"/>
            <a:pathLst>
              <a:path extrusionOk="0" h="2042556" w="253341">
                <a:moveTo>
                  <a:pt x="0" y="0"/>
                </a:moveTo>
                <a:lnTo>
                  <a:pt x="253341" y="0"/>
                </a:lnTo>
                <a:lnTo>
                  <a:pt x="253341" y="2042556"/>
                </a:lnTo>
                <a:lnTo>
                  <a:pt x="0" y="1975262"/>
                </a:lnTo>
                <a:lnTo>
                  <a:pt x="0" y="0"/>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1"/>
          <p:cNvSpPr txBox="1"/>
          <p:nvPr/>
        </p:nvSpPr>
        <p:spPr>
          <a:xfrm>
            <a:off x="149629" y="6244525"/>
            <a:ext cx="688571"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00" u="none" cap="none" strike="noStrike">
                <a:solidFill>
                  <a:srgbClr val="7F7F7F"/>
                </a:solidFill>
                <a:latin typeface="Arial"/>
                <a:ea typeface="Arial"/>
                <a:cs typeface="Arial"/>
                <a:sym typeface="Arial"/>
              </a:rPr>
              <a:t>‹#›</a:t>
            </a:fld>
            <a:endParaRPr b="0" i="0" sz="1000" u="none" cap="none" strike="noStrike">
              <a:solidFill>
                <a:srgbClr val="7F7F7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ijeais.org/wp-content/uploads/2020/10/IJAER201007.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researchgate.net/publication/324909545_A_Comparative_Study_on_Machine_Learning_Techniques_Using_Titanic_Datas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0" lang="en-US" sz="4400">
                <a:solidFill>
                  <a:srgbClr val="222222"/>
                </a:solidFill>
                <a:latin typeface="EB Garamond ExtraBold"/>
                <a:ea typeface="EB Garamond ExtraBold"/>
                <a:cs typeface="EB Garamond ExtraBold"/>
                <a:sym typeface="EB Garamond ExtraBold"/>
              </a:rPr>
              <a:t>LITERATURE REVIEW</a:t>
            </a:r>
            <a:endParaRPr b="0" sz="4400">
              <a:solidFill>
                <a:srgbClr val="222222"/>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a:solidFill>
                <a:srgbClr val="222222"/>
              </a:solidFill>
            </a:endParaRPr>
          </a:p>
        </p:txBody>
      </p:sp>
      <p:sp>
        <p:nvSpPr>
          <p:cNvPr id="132" name="Google Shape;132;p18"/>
          <p:cNvSpPr txBox="1"/>
          <p:nvPr>
            <p:ph idx="1" type="body"/>
          </p:nvPr>
        </p:nvSpPr>
        <p:spPr>
          <a:xfrm>
            <a:off x="617850" y="1690825"/>
            <a:ext cx="11143800" cy="4927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0" lang="en-US" sz="3100">
                <a:solidFill>
                  <a:srgbClr val="222222"/>
                </a:solidFill>
                <a:latin typeface="EB Garamond ExtraBold"/>
                <a:ea typeface="EB Garamond ExtraBold"/>
                <a:cs typeface="EB Garamond ExtraBold"/>
                <a:sym typeface="EB Garamond ExtraBold"/>
              </a:rPr>
              <a:t>Paper 1: </a:t>
            </a:r>
            <a:r>
              <a:rPr b="0" lang="en-US" sz="3100">
                <a:solidFill>
                  <a:srgbClr val="222222"/>
                </a:solidFill>
                <a:latin typeface="EB Garamond SemiBold"/>
                <a:ea typeface="EB Garamond SemiBold"/>
                <a:cs typeface="EB Garamond SemiBold"/>
                <a:sym typeface="EB Garamond SemiBold"/>
              </a:rPr>
              <a:t>Titanic: Statistical Analytics from Disaster</a:t>
            </a:r>
            <a:endParaRPr b="0" sz="3100">
              <a:solidFill>
                <a:srgbClr val="222222"/>
              </a:solidFill>
              <a:latin typeface="EB Garamond SemiBold"/>
              <a:ea typeface="EB Garamond SemiBold"/>
              <a:cs typeface="EB Garamond SemiBold"/>
              <a:sym typeface="EB Garamond SemiBold"/>
            </a:endParaRPr>
          </a:p>
          <a:p>
            <a:pPr indent="0" lvl="0" marL="0" rtl="0" algn="l">
              <a:spcBef>
                <a:spcPts val="1000"/>
              </a:spcBef>
              <a:spcAft>
                <a:spcPts val="0"/>
              </a:spcAft>
              <a:buNone/>
            </a:pPr>
            <a:r>
              <a:rPr b="0" lang="en-US" sz="3100">
                <a:solidFill>
                  <a:srgbClr val="222222"/>
                </a:solidFill>
                <a:latin typeface="EB Garamond ExtraBold"/>
                <a:ea typeface="EB Garamond ExtraBold"/>
                <a:cs typeface="EB Garamond ExtraBold"/>
                <a:sym typeface="EB Garamond ExtraBold"/>
              </a:rPr>
              <a:t>Authors:</a:t>
            </a:r>
            <a:r>
              <a:rPr lang="en-US" sz="3100">
                <a:solidFill>
                  <a:srgbClr val="222222"/>
                </a:solidFill>
              </a:rPr>
              <a:t> </a:t>
            </a:r>
            <a:r>
              <a:rPr b="0" lang="en-US" sz="3100">
                <a:solidFill>
                  <a:srgbClr val="222222"/>
                </a:solidFill>
                <a:latin typeface="EB Garamond SemiBold"/>
                <a:ea typeface="EB Garamond SemiBold"/>
                <a:cs typeface="EB Garamond SemiBold"/>
                <a:sym typeface="EB Garamond SemiBold"/>
              </a:rPr>
              <a:t>Joao Negreiros, Samia Loucif, Mohammad Amin Kuhail, Ahmed Seffah</a:t>
            </a:r>
            <a:endParaRPr b="0" sz="3100">
              <a:solidFill>
                <a:srgbClr val="222222"/>
              </a:solidFill>
              <a:latin typeface="EB Garamond SemiBold"/>
              <a:ea typeface="EB Garamond SemiBold"/>
              <a:cs typeface="EB Garamond SemiBold"/>
              <a:sym typeface="EB Garamond SemiBold"/>
            </a:endParaRPr>
          </a:p>
          <a:p>
            <a:pPr indent="0" lvl="0" marL="0" rtl="0" algn="l">
              <a:spcBef>
                <a:spcPts val="1000"/>
              </a:spcBef>
              <a:spcAft>
                <a:spcPts val="0"/>
              </a:spcAft>
              <a:buNone/>
            </a:pPr>
            <a:r>
              <a:rPr b="0" lang="en-US" sz="3100">
                <a:solidFill>
                  <a:srgbClr val="222222"/>
                </a:solidFill>
                <a:latin typeface="EB Garamond ExtraBold"/>
                <a:ea typeface="EB Garamond ExtraBold"/>
                <a:cs typeface="EB Garamond ExtraBold"/>
                <a:sym typeface="EB Garamond ExtraBold"/>
              </a:rPr>
              <a:t>Published In:</a:t>
            </a:r>
            <a:r>
              <a:rPr b="0" lang="en-US" sz="3100">
                <a:solidFill>
                  <a:srgbClr val="222222"/>
                </a:solidFill>
                <a:latin typeface="EB Garamond SemiBold"/>
                <a:ea typeface="EB Garamond SemiBold"/>
                <a:cs typeface="EB Garamond SemiBold"/>
                <a:sym typeface="EB Garamond SemiBold"/>
              </a:rPr>
              <a:t> International Journal of Academic Engineering Research (IJAER) ISSN: 2643-9085 Vol. 4 Issue 10, October - 2020. </a:t>
            </a:r>
            <a:endParaRPr b="0" sz="3100">
              <a:solidFill>
                <a:srgbClr val="222222"/>
              </a:solidFill>
              <a:latin typeface="EB Garamond SemiBold"/>
              <a:ea typeface="EB Garamond SemiBold"/>
              <a:cs typeface="EB Garamond SemiBold"/>
              <a:sym typeface="EB Garamond SemiBold"/>
            </a:endParaRPr>
          </a:p>
          <a:p>
            <a:pPr indent="0" lvl="0" marL="0" rtl="0" algn="l">
              <a:spcBef>
                <a:spcPts val="1000"/>
              </a:spcBef>
              <a:spcAft>
                <a:spcPts val="0"/>
              </a:spcAft>
              <a:buNone/>
            </a:pPr>
            <a:r>
              <a:rPr b="0" lang="en-US" sz="3100">
                <a:solidFill>
                  <a:srgbClr val="222222"/>
                </a:solidFill>
                <a:latin typeface="EB Garamond ExtraBold"/>
                <a:ea typeface="EB Garamond ExtraBold"/>
                <a:cs typeface="EB Garamond ExtraBold"/>
                <a:sym typeface="EB Garamond ExtraBold"/>
              </a:rPr>
              <a:t>Link: </a:t>
            </a:r>
            <a:r>
              <a:rPr b="0" lang="en-US" sz="3100" u="sng">
                <a:solidFill>
                  <a:schemeClr val="hlink"/>
                </a:solidFill>
                <a:latin typeface="EB Garamond SemiBold"/>
                <a:ea typeface="EB Garamond SemiBold"/>
                <a:cs typeface="EB Garamond SemiBold"/>
                <a:sym typeface="EB Garamond SemiBold"/>
                <a:hlinkClick r:id="rId3"/>
              </a:rPr>
              <a:t>http://ijeais.org/wp-content/uploads/2020/10/IJAER201007.pdf</a:t>
            </a:r>
            <a:endParaRPr b="0" sz="3100">
              <a:solidFill>
                <a:srgbClr val="222222"/>
              </a:solidFill>
              <a:latin typeface="EB Garamond SemiBold"/>
              <a:ea typeface="EB Garamond SemiBold"/>
              <a:cs typeface="EB Garamond SemiBold"/>
              <a:sym typeface="EB Garamond SemiBold"/>
            </a:endParaRPr>
          </a:p>
          <a:p>
            <a:pPr indent="0" lvl="0" marL="0" rtl="0" algn="l">
              <a:spcBef>
                <a:spcPts val="1000"/>
              </a:spcBef>
              <a:spcAft>
                <a:spcPts val="0"/>
              </a:spcAft>
              <a:buNone/>
            </a:pPr>
            <a:r>
              <a:t/>
            </a:r>
            <a:endParaRPr b="0" sz="3100">
              <a:solidFill>
                <a:srgbClr val="222222"/>
              </a:solidFill>
              <a:latin typeface="EB Garamond SemiBold"/>
              <a:ea typeface="EB Garamond SemiBold"/>
              <a:cs typeface="EB Garamond SemiBold"/>
              <a:sym typeface="EB Garamond SemiBold"/>
            </a:endParaRPr>
          </a:p>
          <a:p>
            <a:pPr indent="0" lvl="0" marL="0" rtl="0" algn="l">
              <a:spcBef>
                <a:spcPts val="1000"/>
              </a:spcBef>
              <a:spcAft>
                <a:spcPts val="0"/>
              </a:spcAft>
              <a:buNone/>
            </a:pPr>
            <a:r>
              <a:t/>
            </a:r>
            <a:endParaRPr b="0" sz="3100">
              <a:solidFill>
                <a:srgbClr val="222222"/>
              </a:solidFill>
              <a:latin typeface="EB Garamond SemiBold"/>
              <a:ea typeface="EB Garamond SemiBold"/>
              <a:cs typeface="EB Garamond SemiBold"/>
              <a:sym typeface="EB Garamon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588250" y="130825"/>
            <a:ext cx="105156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b="0" lang="en-US" sz="4000">
                <a:solidFill>
                  <a:schemeClr val="dk1"/>
                </a:solidFill>
                <a:latin typeface="EB Garamond ExtraBold"/>
                <a:ea typeface="EB Garamond ExtraBold"/>
                <a:cs typeface="EB Garamond ExtraBold"/>
                <a:sym typeface="EB Garamond ExtraBold"/>
              </a:rPr>
              <a:t>Techniques Used</a:t>
            </a:r>
            <a:endParaRPr b="0" sz="4000">
              <a:solidFill>
                <a:schemeClr val="dk1"/>
              </a:solidFill>
              <a:latin typeface="EB Garamond ExtraBold"/>
              <a:ea typeface="EB Garamond ExtraBold"/>
              <a:cs typeface="EB Garamond ExtraBold"/>
              <a:sym typeface="EB Garamond ExtraBold"/>
            </a:endParaRPr>
          </a:p>
        </p:txBody>
      </p:sp>
      <p:sp>
        <p:nvSpPr>
          <p:cNvPr id="139" name="Google Shape;139;p19"/>
          <p:cNvSpPr txBox="1"/>
          <p:nvPr>
            <p:ph idx="1" type="body"/>
          </p:nvPr>
        </p:nvSpPr>
        <p:spPr>
          <a:xfrm>
            <a:off x="588250" y="1253400"/>
            <a:ext cx="10515600" cy="4351200"/>
          </a:xfrm>
          <a:prstGeom prst="rect">
            <a:avLst/>
          </a:prstGeom>
        </p:spPr>
        <p:txBody>
          <a:bodyPr anchorCtr="0" anchor="t" bIns="45700" lIns="91425" spcFirstLastPara="1" rIns="91425" wrap="square" tIns="45700">
            <a:noAutofit/>
          </a:bodyPr>
          <a:lstStyle/>
          <a:p>
            <a:pPr indent="-431800" lvl="0" marL="457200" rtl="0" algn="just">
              <a:spcBef>
                <a:spcPts val="1000"/>
              </a:spcBef>
              <a:spcAft>
                <a:spcPts val="0"/>
              </a:spcAft>
              <a:buClr>
                <a:schemeClr val="dk1"/>
              </a:buClr>
              <a:buSzPts val="3200"/>
              <a:buChar char="•"/>
            </a:pPr>
            <a:r>
              <a:rPr b="0" lang="en-US" sz="3200">
                <a:solidFill>
                  <a:schemeClr val="dk1"/>
                </a:solidFill>
                <a:latin typeface="EB Garamond ExtraBold"/>
                <a:ea typeface="EB Garamond ExtraBold"/>
                <a:cs typeface="EB Garamond ExtraBold"/>
                <a:sym typeface="EB Garamond ExtraBold"/>
              </a:rPr>
              <a:t>K-Means: </a:t>
            </a:r>
            <a:r>
              <a:rPr b="0" lang="en-US" sz="3200">
                <a:solidFill>
                  <a:schemeClr val="dk1"/>
                </a:solidFill>
                <a:latin typeface="EB Garamond SemiBold"/>
                <a:ea typeface="EB Garamond SemiBold"/>
                <a:cs typeface="EB Garamond SemiBold"/>
                <a:sym typeface="EB Garamond SemiBold"/>
              </a:rPr>
              <a:t>It is an iterative algorithm that partitions the dataset into K pre-defined distinct non-overlapping clusters where each data point belongs to only one sub-group. The less variation we have within clusters, the more homogeneous the data points are within the same cluster.</a:t>
            </a:r>
            <a:endParaRPr b="0" sz="3200">
              <a:solidFill>
                <a:schemeClr val="dk1"/>
              </a:solidFill>
              <a:latin typeface="EB Garamond SemiBold"/>
              <a:ea typeface="EB Garamond SemiBold"/>
              <a:cs typeface="EB Garamond SemiBold"/>
              <a:sym typeface="EB Garamond SemiBold"/>
            </a:endParaRPr>
          </a:p>
          <a:p>
            <a:pPr indent="0" lvl="0" marL="457200" rtl="0" algn="just">
              <a:spcBef>
                <a:spcPts val="1000"/>
              </a:spcBef>
              <a:spcAft>
                <a:spcPts val="0"/>
              </a:spcAft>
              <a:buNone/>
            </a:pPr>
            <a:r>
              <a:t/>
            </a:r>
            <a:endParaRPr b="0" sz="3200">
              <a:solidFill>
                <a:schemeClr val="dk1"/>
              </a:solidFill>
              <a:latin typeface="EB Garamond SemiBold"/>
              <a:ea typeface="EB Garamond SemiBold"/>
              <a:cs typeface="EB Garamond SemiBold"/>
              <a:sym typeface="EB Garamond SemiBold"/>
            </a:endParaRPr>
          </a:p>
        </p:txBody>
      </p:sp>
      <p:pic>
        <p:nvPicPr>
          <p:cNvPr id="140" name="Google Shape;140;p19"/>
          <p:cNvPicPr preferRelativeResize="0"/>
          <p:nvPr/>
        </p:nvPicPr>
        <p:blipFill>
          <a:blip r:embed="rId3">
            <a:alphaModFix/>
          </a:blip>
          <a:stretch>
            <a:fillRect/>
          </a:stretch>
        </p:blipFill>
        <p:spPr>
          <a:xfrm>
            <a:off x="3018063" y="3752763"/>
            <a:ext cx="5343525" cy="269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idx="1" type="body"/>
          </p:nvPr>
        </p:nvSpPr>
        <p:spPr>
          <a:xfrm>
            <a:off x="666350" y="122850"/>
            <a:ext cx="10515600" cy="5844600"/>
          </a:xfrm>
          <a:prstGeom prst="rect">
            <a:avLst/>
          </a:prstGeom>
        </p:spPr>
        <p:txBody>
          <a:bodyPr anchorCtr="0" anchor="t" bIns="45700" lIns="91425" spcFirstLastPara="1" rIns="91425" wrap="square" tIns="45700">
            <a:noAutofit/>
          </a:bodyPr>
          <a:lstStyle/>
          <a:p>
            <a:pPr indent="-431800" lvl="0" marL="457200" rtl="0" algn="just">
              <a:spcBef>
                <a:spcPts val="1000"/>
              </a:spcBef>
              <a:spcAft>
                <a:spcPts val="0"/>
              </a:spcAft>
              <a:buClr>
                <a:schemeClr val="dk1"/>
              </a:buClr>
              <a:buSzPts val="3200"/>
              <a:buChar char="•"/>
            </a:pPr>
            <a:r>
              <a:rPr b="0" lang="en-US" sz="3200">
                <a:solidFill>
                  <a:schemeClr val="dk1"/>
                </a:solidFill>
                <a:latin typeface="EB Garamond ExtraBold"/>
                <a:ea typeface="EB Garamond ExtraBold"/>
                <a:cs typeface="EB Garamond ExtraBold"/>
                <a:sym typeface="EB Garamond ExtraBold"/>
              </a:rPr>
              <a:t>Logistic regression:</a:t>
            </a:r>
            <a:r>
              <a:rPr b="0" lang="en-US" sz="3200">
                <a:solidFill>
                  <a:schemeClr val="dk1"/>
                </a:solidFill>
                <a:latin typeface="EB Garamond SemiBold"/>
                <a:ea typeface="EB Garamond SemiBold"/>
                <a:cs typeface="EB Garamond SemiBold"/>
                <a:sym typeface="EB Garamond SemiBold"/>
              </a:rPr>
              <a:t> </a:t>
            </a:r>
            <a:r>
              <a:rPr b="0" lang="en-US" sz="2800">
                <a:solidFill>
                  <a:schemeClr val="dk1"/>
                </a:solidFill>
                <a:latin typeface="EB Garamond SemiBold"/>
                <a:ea typeface="EB Garamond SemiBold"/>
                <a:cs typeface="EB Garamond SemiBold"/>
                <a:sym typeface="EB Garamond SemiBold"/>
              </a:rPr>
              <a:t>It is an</a:t>
            </a:r>
            <a:r>
              <a:rPr b="0" lang="en-US" sz="2800">
                <a:solidFill>
                  <a:schemeClr val="dk1"/>
                </a:solidFill>
                <a:latin typeface="EB Garamond SemiBold"/>
                <a:ea typeface="EB Garamond SemiBold"/>
                <a:cs typeface="EB Garamond SemiBold"/>
                <a:sym typeface="EB Garamond SemiBold"/>
              </a:rPr>
              <a:t> appropriate maximum likelihood estimator  regression analysis to conduct when the dependent variable is binary. Used with predictive purposes, logit regression describes data and tries to explain the relationship between one dependent dualistic variable and one or more metric independent variables. The output is actually the percentage chance that a particular case gets a yes (1) on the dependent variable.</a:t>
            </a:r>
            <a:endParaRPr b="0" sz="2800">
              <a:solidFill>
                <a:schemeClr val="dk1"/>
              </a:solidFill>
              <a:latin typeface="EB Garamond SemiBold"/>
              <a:ea typeface="EB Garamond SemiBold"/>
              <a:cs typeface="EB Garamond SemiBold"/>
              <a:sym typeface="EB Garamond SemiBold"/>
            </a:endParaRPr>
          </a:p>
          <a:p>
            <a:pPr indent="0" lvl="0" marL="457200" rtl="0" algn="just">
              <a:spcBef>
                <a:spcPts val="1000"/>
              </a:spcBef>
              <a:spcAft>
                <a:spcPts val="0"/>
              </a:spcAft>
              <a:buNone/>
            </a:pPr>
            <a:r>
              <a:t/>
            </a:r>
            <a:endParaRPr b="0" sz="2800">
              <a:solidFill>
                <a:schemeClr val="dk1"/>
              </a:solidFill>
              <a:latin typeface="EB Garamond SemiBold"/>
              <a:ea typeface="EB Garamond SemiBold"/>
              <a:cs typeface="EB Garamond SemiBold"/>
              <a:sym typeface="EB Garamond SemiBold"/>
            </a:endParaRPr>
          </a:p>
        </p:txBody>
      </p:sp>
      <p:pic>
        <p:nvPicPr>
          <p:cNvPr id="147" name="Google Shape;147;p20"/>
          <p:cNvPicPr preferRelativeResize="0"/>
          <p:nvPr/>
        </p:nvPicPr>
        <p:blipFill>
          <a:blip r:embed="rId3">
            <a:alphaModFix/>
          </a:blip>
          <a:stretch>
            <a:fillRect/>
          </a:stretch>
        </p:blipFill>
        <p:spPr>
          <a:xfrm>
            <a:off x="2218300" y="3311825"/>
            <a:ext cx="6811150" cy="289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idx="1" type="body"/>
          </p:nvPr>
        </p:nvSpPr>
        <p:spPr>
          <a:xfrm>
            <a:off x="838200" y="357175"/>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b="0" lang="en-US" sz="3200">
                <a:solidFill>
                  <a:schemeClr val="dk1"/>
                </a:solidFill>
                <a:latin typeface="EB Garamond ExtraBold"/>
                <a:ea typeface="EB Garamond ExtraBold"/>
                <a:cs typeface="EB Garamond ExtraBold"/>
                <a:sym typeface="EB Garamond ExtraBold"/>
              </a:rPr>
              <a:t>Decision trees:</a:t>
            </a:r>
            <a:r>
              <a:rPr b="0" lang="en-US" sz="3200">
                <a:solidFill>
                  <a:schemeClr val="dk1"/>
                </a:solidFill>
                <a:latin typeface="EB Garamond SemiBold"/>
                <a:ea typeface="EB Garamond SemiBold"/>
                <a:cs typeface="EB Garamond SemiBold"/>
                <a:sym typeface="EB Garamond SemiBold"/>
              </a:rPr>
              <a:t>  It creates a tree-based classification model by classifying individual cases into groups in order to predict values of a dependent variable based on values of independent variables. </a:t>
            </a:r>
            <a:endParaRPr b="0" sz="3200">
              <a:solidFill>
                <a:schemeClr val="dk1"/>
              </a:solidFill>
              <a:latin typeface="EB Garamond SemiBold"/>
              <a:ea typeface="EB Garamond SemiBold"/>
              <a:cs typeface="EB Garamond SemiBold"/>
              <a:sym typeface="EB Garamond SemiBold"/>
            </a:endParaRPr>
          </a:p>
          <a:p>
            <a:pPr indent="0" lvl="0" marL="0" rtl="0" algn="just">
              <a:spcBef>
                <a:spcPts val="1000"/>
              </a:spcBef>
              <a:spcAft>
                <a:spcPts val="0"/>
              </a:spcAft>
              <a:buNone/>
            </a:pPr>
            <a:r>
              <a:t/>
            </a:r>
            <a:endParaRPr b="0" sz="3200">
              <a:solidFill>
                <a:schemeClr val="dk1"/>
              </a:solidFill>
              <a:latin typeface="EB Garamond SemiBold"/>
              <a:ea typeface="EB Garamond SemiBold"/>
              <a:cs typeface="EB Garamond SemiBold"/>
              <a:sym typeface="EB Garamond SemiBold"/>
            </a:endParaRPr>
          </a:p>
          <a:p>
            <a:pPr indent="0" lvl="0" marL="0" rtl="0" algn="just">
              <a:spcBef>
                <a:spcPts val="1000"/>
              </a:spcBef>
              <a:spcAft>
                <a:spcPts val="0"/>
              </a:spcAft>
              <a:buNone/>
            </a:pPr>
            <a:r>
              <a:t/>
            </a:r>
            <a:endParaRPr sz="3200">
              <a:solidFill>
                <a:schemeClr val="dk1"/>
              </a:solidFill>
            </a:endParaRPr>
          </a:p>
        </p:txBody>
      </p:sp>
      <p:pic>
        <p:nvPicPr>
          <p:cNvPr id="154" name="Google Shape;154;p21"/>
          <p:cNvPicPr preferRelativeResize="0"/>
          <p:nvPr/>
        </p:nvPicPr>
        <p:blipFill>
          <a:blip r:embed="rId3">
            <a:alphaModFix/>
          </a:blip>
          <a:stretch>
            <a:fillRect/>
          </a:stretch>
        </p:blipFill>
        <p:spPr>
          <a:xfrm>
            <a:off x="2690425" y="2385200"/>
            <a:ext cx="7073250" cy="353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idx="1" type="body"/>
          </p:nvPr>
        </p:nvSpPr>
        <p:spPr>
          <a:xfrm>
            <a:off x="405000" y="1122650"/>
            <a:ext cx="113820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b="0" lang="en-US" sz="3000">
                <a:solidFill>
                  <a:srgbClr val="222222"/>
                </a:solidFill>
                <a:latin typeface="EB Garamond ExtraBold"/>
                <a:ea typeface="EB Garamond ExtraBold"/>
                <a:cs typeface="EB Garamond ExtraBold"/>
                <a:sym typeface="EB Garamond ExtraBold"/>
              </a:rPr>
              <a:t>Paper 2: </a:t>
            </a:r>
            <a:r>
              <a:rPr b="0" lang="en-US" sz="3000">
                <a:solidFill>
                  <a:srgbClr val="222222"/>
                </a:solidFill>
                <a:highlight>
                  <a:srgbClr val="FFFFFF"/>
                </a:highlight>
                <a:latin typeface="EB Garamond SemiBold"/>
                <a:ea typeface="EB Garamond SemiBold"/>
                <a:cs typeface="EB Garamond SemiBold"/>
                <a:sym typeface="EB Garamond SemiBold"/>
              </a:rPr>
              <a:t>A Comparative Study on Machine Learning Techniques using     Titanic Dataset</a:t>
            </a:r>
            <a:endParaRPr b="0" sz="3000">
              <a:solidFill>
                <a:srgbClr val="222222"/>
              </a:solidFill>
              <a:highlight>
                <a:srgbClr val="FFFFFF"/>
              </a:highlight>
              <a:latin typeface="EB Garamond SemiBold"/>
              <a:ea typeface="EB Garamond SemiBold"/>
              <a:cs typeface="EB Garamond SemiBold"/>
              <a:sym typeface="EB Garamond SemiBold"/>
            </a:endParaRPr>
          </a:p>
          <a:p>
            <a:pPr indent="0" lvl="0" marL="0" rtl="0" algn="just">
              <a:spcBef>
                <a:spcPts val="1000"/>
              </a:spcBef>
              <a:spcAft>
                <a:spcPts val="0"/>
              </a:spcAft>
              <a:buNone/>
            </a:pPr>
            <a:r>
              <a:rPr b="0" lang="en-US" sz="3000">
                <a:solidFill>
                  <a:srgbClr val="222222"/>
                </a:solidFill>
                <a:highlight>
                  <a:srgbClr val="FFFFFF"/>
                </a:highlight>
                <a:latin typeface="EB Garamond ExtraBold"/>
                <a:ea typeface="EB Garamond ExtraBold"/>
                <a:cs typeface="EB Garamond ExtraBold"/>
                <a:sym typeface="EB Garamond ExtraBold"/>
              </a:rPr>
              <a:t>Authors:</a:t>
            </a:r>
            <a:r>
              <a:rPr b="0" lang="en-US" sz="3000">
                <a:solidFill>
                  <a:srgbClr val="222222"/>
                </a:solidFill>
                <a:highlight>
                  <a:srgbClr val="FFFFFF"/>
                </a:highlight>
                <a:latin typeface="EB Garamond SemiBold"/>
                <a:ea typeface="EB Garamond SemiBold"/>
                <a:cs typeface="EB Garamond SemiBold"/>
                <a:sym typeface="EB Garamond SemiBold"/>
              </a:rPr>
              <a:t>Ekin Ekinci , Sevinç İlhan Omurca, Neytullah Acun</a:t>
            </a:r>
            <a:r>
              <a:rPr lang="en-US" sz="3000">
                <a:solidFill>
                  <a:srgbClr val="222222"/>
                </a:solidFill>
                <a:highlight>
                  <a:srgbClr val="FFFFFF"/>
                </a:highlight>
                <a:latin typeface="Comic Sans MS"/>
                <a:ea typeface="Comic Sans MS"/>
                <a:cs typeface="Comic Sans MS"/>
                <a:sym typeface="Comic Sans MS"/>
              </a:rPr>
              <a:t> </a:t>
            </a:r>
            <a:endParaRPr sz="3000">
              <a:solidFill>
                <a:srgbClr val="222222"/>
              </a:solidFill>
              <a:highlight>
                <a:srgbClr val="FFFFFF"/>
              </a:highlight>
              <a:latin typeface="Comic Sans MS"/>
              <a:ea typeface="Comic Sans MS"/>
              <a:cs typeface="Comic Sans MS"/>
              <a:sym typeface="Comic Sans MS"/>
            </a:endParaRPr>
          </a:p>
          <a:p>
            <a:pPr indent="0" lvl="0" marL="0" rtl="0" algn="just">
              <a:spcBef>
                <a:spcPts val="1000"/>
              </a:spcBef>
              <a:spcAft>
                <a:spcPts val="0"/>
              </a:spcAft>
              <a:buNone/>
            </a:pPr>
            <a:r>
              <a:rPr b="0" lang="en-US" sz="3000">
                <a:solidFill>
                  <a:srgbClr val="222222"/>
                </a:solidFill>
                <a:highlight>
                  <a:srgbClr val="FFFFFF"/>
                </a:highlight>
                <a:latin typeface="EB Garamond ExtraBold"/>
                <a:ea typeface="EB Garamond ExtraBold"/>
                <a:cs typeface="EB Garamond ExtraBold"/>
                <a:sym typeface="EB Garamond ExtraBold"/>
              </a:rPr>
              <a:t>Published In: </a:t>
            </a:r>
            <a:r>
              <a:rPr b="0" lang="en-US" sz="3000">
                <a:solidFill>
                  <a:schemeClr val="dk1"/>
                </a:solidFill>
                <a:highlight>
                  <a:srgbClr val="FFFFFF"/>
                </a:highlight>
                <a:latin typeface="EB Garamond SemiBold"/>
                <a:ea typeface="EB Garamond SemiBold"/>
                <a:cs typeface="EB Garamond SemiBold"/>
                <a:sym typeface="EB Garamond SemiBold"/>
              </a:rPr>
              <a:t>April 2018, Conference: 7th International Conference on Advanced Technologies, At: Antalya. E-ISBN: 978-605-68537-1-5</a:t>
            </a:r>
            <a:endParaRPr b="0" sz="3000">
              <a:solidFill>
                <a:schemeClr val="dk1"/>
              </a:solidFill>
              <a:highlight>
                <a:srgbClr val="FFFFFF"/>
              </a:highlight>
              <a:latin typeface="EB Garamond SemiBold"/>
              <a:ea typeface="EB Garamond SemiBold"/>
              <a:cs typeface="EB Garamond SemiBold"/>
              <a:sym typeface="EB Garamond SemiBold"/>
            </a:endParaRPr>
          </a:p>
          <a:p>
            <a:pPr indent="0" lvl="0" marL="0" rtl="0" algn="just">
              <a:spcBef>
                <a:spcPts val="1000"/>
              </a:spcBef>
              <a:spcAft>
                <a:spcPts val="0"/>
              </a:spcAft>
              <a:buNone/>
            </a:pPr>
            <a:r>
              <a:rPr b="0" lang="en-US" sz="3000">
                <a:latin typeface="EB Garamond ExtraBold"/>
                <a:ea typeface="EB Garamond ExtraBold"/>
                <a:cs typeface="EB Garamond ExtraBold"/>
                <a:sym typeface="EB Garamond ExtraBold"/>
              </a:rPr>
              <a:t>Link</a:t>
            </a:r>
            <a:r>
              <a:rPr lang="en-US" sz="3000"/>
              <a:t>:</a:t>
            </a:r>
            <a:r>
              <a:rPr b="0" lang="en-US" sz="3000" u="sng">
                <a:solidFill>
                  <a:schemeClr val="hlink"/>
                </a:solidFill>
                <a:latin typeface="EB Garamond ExtraBold"/>
                <a:ea typeface="EB Garamond ExtraBold"/>
                <a:cs typeface="EB Garamond ExtraBold"/>
                <a:sym typeface="EB Garamond ExtraBold"/>
                <a:hlinkClick r:id="rId3"/>
              </a:rPr>
              <a:t>https://www.researchgate.net/publication/324909545_A_Comparative_Study_on_Machine_Learning_Techniques_Using_Titanic_Dataset</a:t>
            </a:r>
            <a:endParaRPr b="0" sz="3000">
              <a:latin typeface="EB Garamond ExtraBold"/>
              <a:ea typeface="EB Garamond ExtraBold"/>
              <a:cs typeface="EB Garamond ExtraBold"/>
              <a:sym typeface="EB Garamond ExtraBold"/>
            </a:endParaRPr>
          </a:p>
          <a:p>
            <a:pPr indent="0" lvl="0" marL="0" rtl="0" algn="just">
              <a:spcBef>
                <a:spcPts val="1000"/>
              </a:spcBef>
              <a:spcAft>
                <a:spcPts val="0"/>
              </a:spcAft>
              <a:buNone/>
            </a:pPr>
            <a:r>
              <a:t/>
            </a:r>
            <a:endParaRPr sz="3000"/>
          </a:p>
          <a:p>
            <a:pPr indent="0" lvl="0" marL="0" rtl="0" algn="just">
              <a:spcBef>
                <a:spcPts val="1000"/>
              </a:spcBef>
              <a:spcAft>
                <a:spcPts val="0"/>
              </a:spcAft>
              <a:buNone/>
            </a:pPr>
            <a:r>
              <a:t/>
            </a:r>
            <a:endParaRPr sz="3000"/>
          </a:p>
          <a:p>
            <a:pPr indent="0" lvl="0" marL="0" rtl="0" algn="just">
              <a:spcBef>
                <a:spcPts val="1000"/>
              </a:spcBef>
              <a:spcAft>
                <a:spcPts val="0"/>
              </a:spcAft>
              <a:buNone/>
            </a:pPr>
            <a:r>
              <a:t/>
            </a:r>
            <a:endParaRPr sz="3000"/>
          </a:p>
        </p:txBody>
      </p:sp>
      <p:sp>
        <p:nvSpPr>
          <p:cNvPr id="161" name="Google Shape;161;p22"/>
          <p:cNvSpPr txBox="1"/>
          <p:nvPr/>
        </p:nvSpPr>
        <p:spPr>
          <a:xfrm>
            <a:off x="578000" y="343675"/>
            <a:ext cx="2530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latin typeface="EB Garamond ExtraBold"/>
                <a:ea typeface="EB Garamond ExtraBold"/>
                <a:cs typeface="EB Garamond ExtraBold"/>
                <a:sym typeface="EB Garamond ExtraBold"/>
              </a:rPr>
              <a:t>Cont’d</a:t>
            </a:r>
            <a:endParaRPr sz="4400">
              <a:latin typeface="EB Garamond ExtraBold"/>
              <a:ea typeface="EB Garamond ExtraBold"/>
              <a:cs typeface="EB Garamond ExtraBold"/>
              <a:sym typeface="EB Garamond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idx="1" type="body"/>
          </p:nvPr>
        </p:nvSpPr>
        <p:spPr>
          <a:xfrm>
            <a:off x="713225" y="341550"/>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b="0" lang="en-US" sz="3200">
                <a:solidFill>
                  <a:schemeClr val="dk1"/>
                </a:solidFill>
                <a:latin typeface="EB Garamond ExtraBold"/>
                <a:ea typeface="EB Garamond ExtraBold"/>
                <a:cs typeface="EB Garamond ExtraBold"/>
                <a:sym typeface="EB Garamond ExtraBold"/>
              </a:rPr>
              <a:t>Naïve Bayes </a:t>
            </a:r>
            <a:r>
              <a:rPr b="0" lang="en-US" sz="3200">
                <a:solidFill>
                  <a:schemeClr val="dk1"/>
                </a:solidFill>
                <a:latin typeface="EB Garamond ExtraBold"/>
                <a:ea typeface="EB Garamond ExtraBold"/>
                <a:cs typeface="EB Garamond ExtraBold"/>
                <a:sym typeface="EB Garamond ExtraBold"/>
              </a:rPr>
              <a:t>:</a:t>
            </a:r>
            <a:r>
              <a:rPr b="0" lang="en-US" sz="3200">
                <a:solidFill>
                  <a:schemeClr val="dk1"/>
                </a:solidFill>
                <a:latin typeface="EB Garamond SemiBold"/>
                <a:ea typeface="EB Garamond SemiBold"/>
                <a:cs typeface="EB Garamond SemiBold"/>
                <a:sym typeface="EB Garamond SemiBold"/>
              </a:rPr>
              <a:t> </a:t>
            </a:r>
            <a:r>
              <a:rPr b="0" lang="en-US" sz="3200">
                <a:solidFill>
                  <a:schemeClr val="dk1"/>
                </a:solidFill>
                <a:latin typeface="EB Garamond SemiBold"/>
                <a:ea typeface="EB Garamond SemiBold"/>
                <a:cs typeface="EB Garamond SemiBold"/>
                <a:sym typeface="EB Garamond SemiBold"/>
              </a:rPr>
              <a:t>This is based on Bayes theorem assuming all features are independent given the value of the class variable. This is a conditional independence assumption and true in real world applications. Due to this assumption NB performs well on high dimensional and complex datasets. </a:t>
            </a:r>
            <a:endParaRPr b="0" sz="3200">
              <a:solidFill>
                <a:schemeClr val="dk1"/>
              </a:solidFill>
              <a:latin typeface="EB Garamond SemiBold"/>
              <a:ea typeface="EB Garamond SemiBold"/>
              <a:cs typeface="EB Garamond SemiBold"/>
              <a:sym typeface="EB Garamond SemiBold"/>
            </a:endParaRPr>
          </a:p>
          <a:p>
            <a:pPr indent="0" lvl="0" marL="0" rtl="0" algn="just">
              <a:spcBef>
                <a:spcPts val="1000"/>
              </a:spcBef>
              <a:spcAft>
                <a:spcPts val="0"/>
              </a:spcAft>
              <a:buNone/>
            </a:pPr>
            <a:r>
              <a:t/>
            </a:r>
            <a:endParaRPr b="0" sz="3200">
              <a:solidFill>
                <a:schemeClr val="dk1"/>
              </a:solidFill>
              <a:latin typeface="EB Garamond SemiBold"/>
              <a:ea typeface="EB Garamond SemiBold"/>
              <a:cs typeface="EB Garamond SemiBold"/>
              <a:sym typeface="EB Garamond SemiBold"/>
            </a:endParaRPr>
          </a:p>
        </p:txBody>
      </p:sp>
      <p:pic>
        <p:nvPicPr>
          <p:cNvPr id="168" name="Google Shape;168;p23"/>
          <p:cNvPicPr preferRelativeResize="0"/>
          <p:nvPr/>
        </p:nvPicPr>
        <p:blipFill>
          <a:blip r:embed="rId3">
            <a:alphaModFix/>
          </a:blip>
          <a:stretch>
            <a:fillRect/>
          </a:stretch>
        </p:blipFill>
        <p:spPr>
          <a:xfrm>
            <a:off x="2405775" y="2905675"/>
            <a:ext cx="5967350" cy="334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0" lang="en-US" sz="4000">
                <a:solidFill>
                  <a:schemeClr val="dk1"/>
                </a:solidFill>
                <a:latin typeface="EB Garamond ExtraBold"/>
                <a:ea typeface="EB Garamond ExtraBold"/>
                <a:cs typeface="EB Garamond ExtraBold"/>
                <a:sym typeface="EB Garamond ExtraBold"/>
              </a:rPr>
              <a:t>Techniques Used</a:t>
            </a:r>
            <a:endParaRPr b="0" sz="40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a:solidFill>
                <a:schemeClr val="dk1"/>
              </a:solidFill>
            </a:endParaRPr>
          </a:p>
        </p:txBody>
      </p:sp>
      <p:sp>
        <p:nvSpPr>
          <p:cNvPr id="175" name="Google Shape;175;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just">
              <a:lnSpc>
                <a:spcPct val="115000"/>
              </a:lnSpc>
              <a:spcBef>
                <a:spcPts val="100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Naïve Bayes (NB)                    — Accuracy:  0.789 </a:t>
            </a:r>
            <a:endParaRPr b="0" sz="2800">
              <a:solidFill>
                <a:schemeClr val="dk1"/>
              </a:solidFill>
              <a:latin typeface="EB Garamond SemiBold"/>
              <a:ea typeface="EB Garamond SemiBold"/>
              <a:cs typeface="EB Garamond SemiBold"/>
              <a:sym typeface="EB Garamond SemiBold"/>
            </a:endParaRPr>
          </a:p>
          <a:p>
            <a:pPr indent="-406400" lvl="0" marL="457200" rtl="0" algn="just">
              <a:lnSpc>
                <a:spcPct val="115000"/>
              </a:lnSpc>
              <a:spcBef>
                <a:spcPts val="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k-Nearest Neighbors (kNN) — Accuracy: 0.802</a:t>
            </a:r>
            <a:endParaRPr b="0" sz="2800">
              <a:solidFill>
                <a:schemeClr val="dk1"/>
              </a:solidFill>
              <a:latin typeface="EB Garamond SemiBold"/>
              <a:ea typeface="EB Garamond SemiBold"/>
              <a:cs typeface="EB Garamond SemiBold"/>
              <a:sym typeface="EB Garamond SemiBold"/>
            </a:endParaRPr>
          </a:p>
          <a:p>
            <a:pPr indent="-406400" lvl="0" marL="457200" rtl="0" algn="just">
              <a:lnSpc>
                <a:spcPct val="115000"/>
              </a:lnSpc>
              <a:spcBef>
                <a:spcPts val="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L</a:t>
            </a:r>
            <a:r>
              <a:rPr b="0" lang="en-US" sz="2800">
                <a:solidFill>
                  <a:schemeClr val="dk1"/>
                </a:solidFill>
                <a:latin typeface="EB Garamond SemiBold"/>
                <a:ea typeface="EB Garamond SemiBold"/>
                <a:cs typeface="EB Garamond SemiBold"/>
                <a:sym typeface="EB Garamond SemiBold"/>
              </a:rPr>
              <a:t>ogistic Regression (LR)       — Accuracy: 0.802 </a:t>
            </a:r>
            <a:endParaRPr b="0" sz="2800">
              <a:solidFill>
                <a:schemeClr val="dk1"/>
              </a:solidFill>
              <a:latin typeface="EB Garamond SemiBold"/>
              <a:ea typeface="EB Garamond SemiBold"/>
              <a:cs typeface="EB Garamond SemiBold"/>
              <a:sym typeface="EB Garamond SemiBold"/>
            </a:endParaRPr>
          </a:p>
          <a:p>
            <a:pPr indent="-406400" lvl="0" marL="457200" rtl="0" algn="just">
              <a:lnSpc>
                <a:spcPct val="115000"/>
              </a:lnSpc>
              <a:spcBef>
                <a:spcPts val="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Decision Tree                           — Accuracy: 0.817</a:t>
            </a:r>
            <a:endParaRPr b="0" sz="2800">
              <a:solidFill>
                <a:schemeClr val="dk1"/>
              </a:solidFill>
              <a:latin typeface="EB Garamond SemiBold"/>
              <a:ea typeface="EB Garamond SemiBold"/>
              <a:cs typeface="EB Garamond SemiBold"/>
              <a:sym typeface="EB Garamond SemiBold"/>
            </a:endParaRPr>
          </a:p>
          <a:p>
            <a:pPr indent="-406400" lvl="0" marL="457200" rtl="0" algn="just">
              <a:lnSpc>
                <a:spcPct val="115000"/>
              </a:lnSpc>
              <a:spcBef>
                <a:spcPts val="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Random Forest (RF)              — Accuracy: 0.848</a:t>
            </a:r>
            <a:endParaRPr b="0" sz="2800">
              <a:solidFill>
                <a:schemeClr val="dk1"/>
              </a:solidFill>
              <a:latin typeface="EB Garamond SemiBold"/>
              <a:ea typeface="EB Garamond SemiBold"/>
              <a:cs typeface="EB Garamond SemiBold"/>
              <a:sym typeface="EB Garamond SemiBold"/>
            </a:endParaRPr>
          </a:p>
          <a:p>
            <a:pPr indent="0" lvl="0" marL="457200" rtl="0" algn="just">
              <a:lnSpc>
                <a:spcPct val="115000"/>
              </a:lnSpc>
              <a:spcBef>
                <a:spcPts val="1000"/>
              </a:spcBef>
              <a:spcAft>
                <a:spcPts val="0"/>
              </a:spcAft>
              <a:buNone/>
            </a:pPr>
            <a:r>
              <a:t/>
            </a:r>
            <a:endParaRPr b="0" sz="2800">
              <a:solidFill>
                <a:schemeClr val="dk1"/>
              </a:solidFill>
              <a:latin typeface="EB Garamond SemiBold"/>
              <a:ea typeface="EB Garamond SemiBold"/>
              <a:cs typeface="EB Garamond SemiBold"/>
              <a:sym typeface="EB Garamond SemiBold"/>
            </a:endParaRPr>
          </a:p>
          <a:p>
            <a:pPr indent="0" lvl="0" marL="457200" rtl="0" algn="l">
              <a:spcBef>
                <a:spcPts val="1000"/>
              </a:spcBef>
              <a:spcAft>
                <a:spcPts val="0"/>
              </a:spcAft>
              <a:buNone/>
            </a:pPr>
            <a:r>
              <a:t/>
            </a:r>
            <a:endParaRPr b="0" sz="2800">
              <a:solidFill>
                <a:schemeClr val="dk1"/>
              </a:solidFill>
              <a:latin typeface="EB Garamond SemiBold"/>
              <a:ea typeface="EB Garamond SemiBold"/>
              <a:cs typeface="EB Garamond SemiBold"/>
              <a:sym typeface="EB Garamond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0" lang="en-US" sz="4400">
                <a:solidFill>
                  <a:schemeClr val="dk1"/>
                </a:solidFill>
                <a:latin typeface="EB Garamond ExtraBold"/>
                <a:ea typeface="EB Garamond ExtraBold"/>
                <a:cs typeface="EB Garamond ExtraBold"/>
                <a:sym typeface="EB Garamond ExtraBold"/>
              </a:rPr>
              <a:t>Techniques we are planning to use</a:t>
            </a:r>
            <a:endParaRPr b="0" sz="4400">
              <a:solidFill>
                <a:schemeClr val="dk1"/>
              </a:solidFill>
              <a:latin typeface="EB Garamond ExtraBold"/>
              <a:ea typeface="EB Garamond ExtraBold"/>
              <a:cs typeface="EB Garamond ExtraBold"/>
              <a:sym typeface="EB Garamond ExtraBold"/>
            </a:endParaRPr>
          </a:p>
        </p:txBody>
      </p:sp>
      <p:sp>
        <p:nvSpPr>
          <p:cNvPr id="182" name="Google Shape;182;p25"/>
          <p:cNvSpPr txBox="1"/>
          <p:nvPr>
            <p:ph idx="1" type="body"/>
          </p:nvPr>
        </p:nvSpPr>
        <p:spPr>
          <a:xfrm>
            <a:off x="838200" y="1624675"/>
            <a:ext cx="10515600" cy="4552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b="0" lang="en-US" sz="2800">
                <a:solidFill>
                  <a:srgbClr val="222222"/>
                </a:solidFill>
                <a:latin typeface="EB Garamond SemiBold"/>
                <a:ea typeface="EB Garamond SemiBold"/>
                <a:cs typeface="EB Garamond SemiBold"/>
                <a:sym typeface="EB Garamond SemiBold"/>
              </a:rPr>
              <a:t>We are planning to implement a combination of </a:t>
            </a:r>
            <a:r>
              <a:rPr b="0" lang="en-US" sz="3000">
                <a:solidFill>
                  <a:srgbClr val="222222"/>
                </a:solidFill>
                <a:latin typeface="EB Garamond ExtraBold"/>
                <a:ea typeface="EB Garamond ExtraBold"/>
                <a:cs typeface="EB Garamond ExtraBold"/>
                <a:sym typeface="EB Garamond ExtraBold"/>
              </a:rPr>
              <a:t>Random Forest</a:t>
            </a:r>
            <a:r>
              <a:rPr b="0" lang="en-US" sz="2800">
                <a:solidFill>
                  <a:srgbClr val="222222"/>
                </a:solidFill>
                <a:latin typeface="EB Garamond SemiBold"/>
                <a:ea typeface="EB Garamond SemiBold"/>
                <a:cs typeface="EB Garamond SemiBold"/>
                <a:sym typeface="EB Garamond SemiBold"/>
              </a:rPr>
              <a:t> and</a:t>
            </a:r>
            <a:r>
              <a:rPr lang="en-US" sz="2800">
                <a:solidFill>
                  <a:srgbClr val="222222"/>
                </a:solidFill>
                <a:latin typeface="EB Garamond"/>
                <a:ea typeface="EB Garamond"/>
                <a:cs typeface="EB Garamond"/>
                <a:sym typeface="EB Garamond"/>
              </a:rPr>
              <a:t> </a:t>
            </a:r>
            <a:r>
              <a:rPr b="0" lang="en-US" sz="3000">
                <a:solidFill>
                  <a:srgbClr val="222222"/>
                </a:solidFill>
                <a:latin typeface="EB Garamond ExtraBold"/>
                <a:ea typeface="EB Garamond ExtraBold"/>
                <a:cs typeface="EB Garamond ExtraBold"/>
                <a:sym typeface="EB Garamond ExtraBold"/>
              </a:rPr>
              <a:t>Decision Trees.</a:t>
            </a:r>
            <a:r>
              <a:rPr lang="en-US" sz="2800">
                <a:solidFill>
                  <a:srgbClr val="222222"/>
                </a:solidFill>
                <a:latin typeface="EB Garamond"/>
                <a:ea typeface="EB Garamond"/>
                <a:cs typeface="EB Garamond"/>
                <a:sym typeface="EB Garamond"/>
              </a:rPr>
              <a:t> </a:t>
            </a:r>
            <a:r>
              <a:rPr b="0" lang="en-US" sz="2800">
                <a:solidFill>
                  <a:srgbClr val="222222"/>
                </a:solidFill>
                <a:latin typeface="EB Garamond SemiBold"/>
                <a:ea typeface="EB Garamond SemiBold"/>
                <a:cs typeface="EB Garamond SemiBold"/>
                <a:sym typeface="EB Garamond SemiBold"/>
              </a:rPr>
              <a:t>B</a:t>
            </a:r>
            <a:r>
              <a:rPr b="0" lang="en-US" sz="2800">
                <a:solidFill>
                  <a:srgbClr val="222222"/>
                </a:solidFill>
                <a:latin typeface="EB Garamond SemiBold"/>
                <a:ea typeface="EB Garamond SemiBold"/>
                <a:cs typeface="EB Garamond SemiBold"/>
                <a:sym typeface="EB Garamond SemiBold"/>
              </a:rPr>
              <a:t>oth these techniques can be used for regression as well as classification problems.</a:t>
            </a:r>
            <a:endParaRPr b="0" sz="2800">
              <a:solidFill>
                <a:srgbClr val="222222"/>
              </a:solidFill>
              <a:latin typeface="EB Garamond SemiBold"/>
              <a:ea typeface="EB Garamond SemiBold"/>
              <a:cs typeface="EB Garamond SemiBold"/>
              <a:sym typeface="EB Garamond SemiBold"/>
            </a:endParaRPr>
          </a:p>
          <a:p>
            <a:pPr indent="0" lvl="0" marL="0" rtl="0" algn="just">
              <a:spcBef>
                <a:spcPts val="1000"/>
              </a:spcBef>
              <a:spcAft>
                <a:spcPts val="0"/>
              </a:spcAft>
              <a:buNone/>
            </a:pPr>
            <a:r>
              <a:t/>
            </a:r>
            <a:endParaRPr b="0" sz="2800">
              <a:solidFill>
                <a:srgbClr val="222222"/>
              </a:solidFill>
              <a:latin typeface="EB Garamond SemiBold"/>
              <a:ea typeface="EB Garamond SemiBold"/>
              <a:cs typeface="EB Garamond SemiBold"/>
              <a:sym typeface="EB Garamond SemiBold"/>
            </a:endParaRPr>
          </a:p>
        </p:txBody>
      </p:sp>
      <p:pic>
        <p:nvPicPr>
          <p:cNvPr id="183" name="Google Shape;183;p25"/>
          <p:cNvPicPr preferRelativeResize="0"/>
          <p:nvPr/>
        </p:nvPicPr>
        <p:blipFill>
          <a:blip r:embed="rId3">
            <a:alphaModFix/>
          </a:blip>
          <a:stretch>
            <a:fillRect/>
          </a:stretch>
        </p:blipFill>
        <p:spPr>
          <a:xfrm>
            <a:off x="2386475" y="3155625"/>
            <a:ext cx="7814600" cy="309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latin typeface="EB Garamond"/>
                <a:ea typeface="EB Garamond"/>
                <a:cs typeface="EB Garamond"/>
                <a:sym typeface="EB Garamond"/>
              </a:rPr>
              <a:t>Dataset</a:t>
            </a:r>
            <a:endParaRPr sz="4400">
              <a:latin typeface="EB Garamond"/>
              <a:ea typeface="EB Garamond"/>
              <a:cs typeface="EB Garamond"/>
              <a:sym typeface="EB Garamond"/>
            </a:endParaRPr>
          </a:p>
        </p:txBody>
      </p:sp>
      <p:sp>
        <p:nvSpPr>
          <p:cNvPr id="190" name="Google Shape;190;p26"/>
          <p:cNvSpPr txBox="1"/>
          <p:nvPr>
            <p:ph idx="1" type="body"/>
          </p:nvPr>
        </p:nvSpPr>
        <p:spPr>
          <a:xfrm>
            <a:off x="728850" y="1253400"/>
            <a:ext cx="10515600" cy="4351200"/>
          </a:xfrm>
          <a:prstGeom prst="rect">
            <a:avLst/>
          </a:prstGeom>
        </p:spPr>
        <p:txBody>
          <a:bodyPr anchorCtr="0" anchor="t" bIns="45700" lIns="91425" spcFirstLastPara="1" rIns="91425" wrap="square" tIns="45700">
            <a:noAutofit/>
          </a:bodyPr>
          <a:lstStyle/>
          <a:p>
            <a:pPr indent="-412750" lvl="0" marL="457200" rtl="0" algn="l">
              <a:spcBef>
                <a:spcPts val="1000"/>
              </a:spcBef>
              <a:spcAft>
                <a:spcPts val="0"/>
              </a:spcAft>
              <a:buClr>
                <a:schemeClr val="dk1"/>
              </a:buClr>
              <a:buSzPts val="2900"/>
              <a:buFont typeface="EB Garamond"/>
              <a:buChar char="•"/>
            </a:pPr>
            <a:r>
              <a:rPr lang="en-US" sz="2900">
                <a:solidFill>
                  <a:schemeClr val="dk1"/>
                </a:solidFill>
                <a:latin typeface="EB Garamond"/>
                <a:ea typeface="EB Garamond"/>
                <a:cs typeface="EB Garamond"/>
                <a:sym typeface="EB Garamond"/>
              </a:rPr>
              <a:t>Source: Kaggle website</a:t>
            </a:r>
            <a:endParaRPr sz="2900">
              <a:solidFill>
                <a:schemeClr val="dk1"/>
              </a:solidFill>
              <a:latin typeface="EB Garamond"/>
              <a:ea typeface="EB Garamond"/>
              <a:cs typeface="EB Garamond"/>
              <a:sym typeface="EB Garamond"/>
            </a:endParaRPr>
          </a:p>
          <a:p>
            <a:pPr indent="-412750" lvl="0" marL="457200" rtl="0" algn="l">
              <a:spcBef>
                <a:spcPts val="0"/>
              </a:spcBef>
              <a:spcAft>
                <a:spcPts val="0"/>
              </a:spcAft>
              <a:buClr>
                <a:schemeClr val="dk1"/>
              </a:buClr>
              <a:buSzPts val="2900"/>
              <a:buFont typeface="EB Garamond"/>
              <a:buChar char="•"/>
            </a:pPr>
            <a:r>
              <a:rPr lang="en-US" sz="2900">
                <a:solidFill>
                  <a:schemeClr val="dk1"/>
                </a:solidFill>
                <a:latin typeface="EB Garamond"/>
                <a:ea typeface="EB Garamond"/>
                <a:cs typeface="EB Garamond"/>
                <a:sym typeface="EB Garamond"/>
              </a:rPr>
              <a:t> Two datasets: </a:t>
            </a:r>
            <a:endParaRPr sz="2900">
              <a:solidFill>
                <a:schemeClr val="dk1"/>
              </a:solidFill>
              <a:latin typeface="EB Garamond"/>
              <a:ea typeface="EB Garamond"/>
              <a:cs typeface="EB Garamond"/>
              <a:sym typeface="EB Garamond"/>
            </a:endParaRPr>
          </a:p>
          <a:p>
            <a:pPr indent="-412750" lvl="0" marL="457200" rtl="0" algn="l">
              <a:spcBef>
                <a:spcPts val="0"/>
              </a:spcBef>
              <a:spcAft>
                <a:spcPts val="0"/>
              </a:spcAft>
              <a:buClr>
                <a:schemeClr val="dk1"/>
              </a:buClr>
              <a:buSzPts val="2900"/>
              <a:buFont typeface="EB Garamond"/>
              <a:buAutoNum type="arabicPeriod"/>
            </a:pPr>
            <a:r>
              <a:rPr lang="en-US" sz="2900">
                <a:solidFill>
                  <a:schemeClr val="dk1"/>
                </a:solidFill>
                <a:latin typeface="EB Garamond"/>
                <a:ea typeface="EB Garamond"/>
                <a:cs typeface="EB Garamond"/>
                <a:sym typeface="EB Garamond"/>
              </a:rPr>
              <a:t>Training Dataset – </a:t>
            </a:r>
            <a:r>
              <a:rPr lang="en-US" sz="2900">
                <a:solidFill>
                  <a:schemeClr val="dk1"/>
                </a:solidFill>
                <a:latin typeface="EB Garamond"/>
                <a:ea typeface="EB Garamond"/>
                <a:cs typeface="EB Garamond"/>
                <a:sym typeface="EB Garamond"/>
              </a:rPr>
              <a:t>891 samples of data –12 unique features</a:t>
            </a:r>
            <a:endParaRPr sz="2900">
              <a:solidFill>
                <a:schemeClr val="dk1"/>
              </a:solidFill>
              <a:latin typeface="EB Garamond"/>
              <a:ea typeface="EB Garamond"/>
              <a:cs typeface="EB Garamond"/>
              <a:sym typeface="EB Garamond"/>
            </a:endParaRPr>
          </a:p>
          <a:p>
            <a:pPr indent="-412750" lvl="0" marL="457200" rtl="0" algn="l">
              <a:spcBef>
                <a:spcPts val="0"/>
              </a:spcBef>
              <a:spcAft>
                <a:spcPts val="0"/>
              </a:spcAft>
              <a:buClr>
                <a:schemeClr val="dk1"/>
              </a:buClr>
              <a:buSzPts val="2900"/>
              <a:buFont typeface="EB Garamond"/>
              <a:buAutoNum type="arabicPeriod"/>
            </a:pPr>
            <a:r>
              <a:rPr lang="en-US" sz="2900">
                <a:solidFill>
                  <a:schemeClr val="dk1"/>
                </a:solidFill>
                <a:latin typeface="EB Garamond"/>
                <a:ea typeface="EB Garamond"/>
                <a:cs typeface="EB Garamond"/>
                <a:sym typeface="EB Garamond"/>
              </a:rPr>
              <a:t>Test Dataset - 418 samples - 11 unique features (without survived feature) </a:t>
            </a:r>
            <a:endParaRPr sz="2900">
              <a:solidFill>
                <a:schemeClr val="dk1"/>
              </a:solidFill>
              <a:latin typeface="EB Garamond"/>
              <a:ea typeface="EB Garamond"/>
              <a:cs typeface="EB Garamond"/>
              <a:sym typeface="EB Garamond"/>
            </a:endParaRPr>
          </a:p>
          <a:p>
            <a:pPr indent="0" lvl="0" marL="0" rtl="0" algn="l">
              <a:spcBef>
                <a:spcPts val="1000"/>
              </a:spcBef>
              <a:spcAft>
                <a:spcPts val="0"/>
              </a:spcAft>
              <a:buNone/>
            </a:pPr>
            <a:r>
              <a:t/>
            </a:r>
            <a:endParaRPr sz="2900">
              <a:latin typeface="EB Garamond"/>
              <a:ea typeface="EB Garamond"/>
              <a:cs typeface="EB Garamond"/>
              <a:sym typeface="EB Garamond"/>
            </a:endParaRPr>
          </a:p>
        </p:txBody>
      </p:sp>
      <p:pic>
        <p:nvPicPr>
          <p:cNvPr id="191" name="Google Shape;191;p26"/>
          <p:cNvPicPr preferRelativeResize="0"/>
          <p:nvPr/>
        </p:nvPicPr>
        <p:blipFill rotWithShape="1">
          <a:blip r:embed="rId3">
            <a:alphaModFix/>
          </a:blip>
          <a:srcRect b="28647" l="0" r="28647" t="0"/>
          <a:stretch/>
        </p:blipFill>
        <p:spPr>
          <a:xfrm>
            <a:off x="4733175" y="3067125"/>
            <a:ext cx="5281723" cy="335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99" name="Google Shape;199;p27"/>
          <p:cNvPicPr preferRelativeResize="0"/>
          <p:nvPr/>
        </p:nvPicPr>
        <p:blipFill>
          <a:blip r:embed="rId3">
            <a:alphaModFix/>
          </a:blip>
          <a:stretch>
            <a:fillRect/>
          </a:stretch>
        </p:blipFill>
        <p:spPr>
          <a:xfrm>
            <a:off x="1463075" y="2613801"/>
            <a:ext cx="9505050" cy="144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0"/>
          <p:cNvSpPr txBox="1"/>
          <p:nvPr>
            <p:ph type="ctrTitle"/>
          </p:nvPr>
        </p:nvSpPr>
        <p:spPr>
          <a:xfrm>
            <a:off x="827950" y="312425"/>
            <a:ext cx="11060400" cy="21402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US" sz="4500">
                <a:latin typeface="EB Garamond ExtraBold"/>
                <a:ea typeface="EB Garamond ExtraBold"/>
                <a:cs typeface="EB Garamond ExtraBold"/>
                <a:sym typeface="EB Garamond ExtraBold"/>
              </a:rPr>
              <a:t>Titanic - Machine Learning from Disaster</a:t>
            </a:r>
            <a:endParaRPr b="0" sz="4500">
              <a:latin typeface="EB Garamond ExtraBold"/>
              <a:ea typeface="EB Garamond ExtraBold"/>
              <a:cs typeface="EB Garamond ExtraBold"/>
              <a:sym typeface="EB Garamond ExtraBold"/>
            </a:endParaRPr>
          </a:p>
          <a:p>
            <a:pPr indent="0" lvl="0" marL="0" rtl="0" algn="ctr">
              <a:lnSpc>
                <a:spcPct val="90000"/>
              </a:lnSpc>
              <a:spcBef>
                <a:spcPts val="0"/>
              </a:spcBef>
              <a:spcAft>
                <a:spcPts val="0"/>
              </a:spcAft>
              <a:buClr>
                <a:schemeClr val="lt1"/>
              </a:buClr>
              <a:buSzPts val="4400"/>
              <a:buFont typeface="Arial"/>
              <a:buNone/>
            </a:pPr>
            <a:r>
              <a:t/>
            </a:r>
            <a:endParaRPr b="0" sz="4500">
              <a:latin typeface="EB Garamond ExtraBold"/>
              <a:ea typeface="EB Garamond ExtraBold"/>
              <a:cs typeface="EB Garamond ExtraBold"/>
              <a:sym typeface="EB Garamond ExtraBold"/>
            </a:endParaRPr>
          </a:p>
        </p:txBody>
      </p:sp>
      <p:sp>
        <p:nvSpPr>
          <p:cNvPr id="73" name="Google Shape;73;p10"/>
          <p:cNvSpPr txBox="1"/>
          <p:nvPr>
            <p:ph idx="1" type="subTitle"/>
          </p:nvPr>
        </p:nvSpPr>
        <p:spPr>
          <a:xfrm>
            <a:off x="1524000" y="2811931"/>
            <a:ext cx="9144000" cy="24459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None/>
            </a:pPr>
            <a:r>
              <a:rPr lang="en-US" sz="2600">
                <a:latin typeface="EB Garamond ExtraBold"/>
                <a:ea typeface="EB Garamond ExtraBold"/>
                <a:cs typeface="EB Garamond ExtraBold"/>
                <a:sym typeface="EB Garamond ExtraBold"/>
              </a:rPr>
              <a:t>Presented by</a:t>
            </a:r>
            <a:endParaRPr sz="2600">
              <a:latin typeface="EB Garamond ExtraBold"/>
              <a:ea typeface="EB Garamond ExtraBold"/>
              <a:cs typeface="EB Garamond ExtraBold"/>
              <a:sym typeface="EB Garamond ExtraBold"/>
            </a:endParaRPr>
          </a:p>
          <a:p>
            <a:pPr indent="0" lvl="0" marL="0" rtl="0" algn="ctr">
              <a:spcBef>
                <a:spcPts val="1000"/>
              </a:spcBef>
              <a:spcAft>
                <a:spcPts val="0"/>
              </a:spcAft>
              <a:buNone/>
            </a:pPr>
            <a:r>
              <a:rPr b="1" lang="en-US" sz="2500">
                <a:latin typeface="EB Garamond"/>
                <a:ea typeface="EB Garamond"/>
                <a:cs typeface="EB Garamond"/>
                <a:sym typeface="EB Garamond"/>
              </a:rPr>
              <a:t>Naveena Kanderi - nkanderi@kent.edu</a:t>
            </a:r>
            <a:endParaRPr b="1" sz="2500">
              <a:latin typeface="EB Garamond"/>
              <a:ea typeface="EB Garamond"/>
              <a:cs typeface="EB Garamond"/>
              <a:sym typeface="EB Garamond"/>
            </a:endParaRPr>
          </a:p>
          <a:p>
            <a:pPr indent="0" lvl="0" marL="0" rtl="0" algn="ctr">
              <a:spcBef>
                <a:spcPts val="1000"/>
              </a:spcBef>
              <a:spcAft>
                <a:spcPts val="0"/>
              </a:spcAft>
              <a:buNone/>
            </a:pPr>
            <a:r>
              <a:rPr b="1" lang="en-US" sz="2500">
                <a:latin typeface="EB Garamond"/>
                <a:ea typeface="EB Garamond"/>
                <a:cs typeface="EB Garamond"/>
                <a:sym typeface="EB Garamond"/>
              </a:rPr>
              <a:t>Vaishnavi Valluri - vvalluri@kent.edu</a:t>
            </a:r>
            <a:endParaRPr b="1" sz="2500">
              <a:latin typeface="EB Garamond"/>
              <a:ea typeface="EB Garamond"/>
              <a:cs typeface="EB Garamond"/>
              <a:sym typeface="EB Garamond"/>
            </a:endParaRPr>
          </a:p>
          <a:p>
            <a:pPr indent="0" lvl="0" marL="0" rtl="0" algn="ctr">
              <a:spcBef>
                <a:spcPts val="1000"/>
              </a:spcBef>
              <a:spcAft>
                <a:spcPts val="0"/>
              </a:spcAft>
              <a:buNone/>
            </a:pPr>
            <a:r>
              <a:rPr b="1" lang="en-US" sz="2500">
                <a:latin typeface="EB Garamond"/>
                <a:ea typeface="EB Garamond"/>
                <a:cs typeface="EB Garamond"/>
                <a:sym typeface="EB Garamond"/>
              </a:rPr>
              <a:t>Jashwanth Reddy Baggari - jbaggari@kent.edu</a:t>
            </a:r>
            <a:endParaRPr b="1" sz="2500">
              <a:latin typeface="EB Garamond"/>
              <a:ea typeface="EB Garamond"/>
              <a:cs typeface="EB Garamond"/>
              <a:sym typeface="EB Garamond"/>
            </a:endParaRPr>
          </a:p>
          <a:p>
            <a:pPr indent="0" lvl="0" marL="0" rtl="0" algn="ctr">
              <a:spcBef>
                <a:spcPts val="1000"/>
              </a:spcBef>
              <a:spcAft>
                <a:spcPts val="0"/>
              </a:spcAft>
              <a:buNone/>
            </a:pPr>
            <a:r>
              <a:rPr b="1" lang="en-US" sz="2500">
                <a:latin typeface="EB Garamond"/>
                <a:ea typeface="EB Garamond"/>
                <a:cs typeface="EB Garamond"/>
                <a:sym typeface="EB Garamond"/>
              </a:rPr>
              <a:t>Sandeep Narayanasetty - snaraya5@kent.edu</a:t>
            </a:r>
            <a:endParaRPr b="1" sz="2500">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latin typeface="EB Garamond"/>
                <a:ea typeface="EB Garamond"/>
                <a:cs typeface="EB Garamond"/>
                <a:sym typeface="EB Garamond"/>
              </a:rPr>
              <a:t>Features of the Attributes</a:t>
            </a:r>
            <a:endParaRPr sz="4400">
              <a:latin typeface="EB Garamond"/>
              <a:ea typeface="EB Garamond"/>
              <a:cs typeface="EB Garamond"/>
              <a:sym typeface="EB Garamond"/>
            </a:endParaRPr>
          </a:p>
        </p:txBody>
      </p:sp>
      <p:sp>
        <p:nvSpPr>
          <p:cNvPr id="206" name="Google Shape;206;p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7" name="Google Shape;207;p28"/>
          <p:cNvPicPr preferRelativeResize="0"/>
          <p:nvPr/>
        </p:nvPicPr>
        <p:blipFill>
          <a:blip r:embed="rId3">
            <a:alphaModFix/>
          </a:blip>
          <a:stretch>
            <a:fillRect/>
          </a:stretch>
        </p:blipFill>
        <p:spPr>
          <a:xfrm>
            <a:off x="838200" y="1825625"/>
            <a:ext cx="10515599" cy="435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500">
                <a:latin typeface="EB Garamond"/>
                <a:ea typeface="EB Garamond"/>
                <a:cs typeface="EB Garamond"/>
                <a:sym typeface="EB Garamond"/>
              </a:rPr>
              <a:t>Data cleaning and </a:t>
            </a:r>
            <a:r>
              <a:rPr lang="en-US" sz="3500">
                <a:latin typeface="EB Garamond"/>
                <a:ea typeface="EB Garamond"/>
                <a:cs typeface="EB Garamond"/>
                <a:sym typeface="EB Garamond"/>
              </a:rPr>
              <a:t>Preprocessing</a:t>
            </a:r>
            <a:endParaRPr sz="3500">
              <a:latin typeface="EB Garamond"/>
              <a:ea typeface="EB Garamond"/>
              <a:cs typeface="EB Garamond"/>
              <a:sym typeface="EB Garamond"/>
            </a:endParaRPr>
          </a:p>
        </p:txBody>
      </p:sp>
      <p:sp>
        <p:nvSpPr>
          <p:cNvPr id="214" name="Google Shape;214;p29"/>
          <p:cNvSpPr txBox="1"/>
          <p:nvPr>
            <p:ph idx="1" type="body"/>
          </p:nvPr>
        </p:nvSpPr>
        <p:spPr>
          <a:xfrm>
            <a:off x="838200" y="1253400"/>
            <a:ext cx="10515600" cy="4351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US" sz="2700">
                <a:solidFill>
                  <a:schemeClr val="dk1"/>
                </a:solidFill>
                <a:latin typeface="EB Garamond"/>
                <a:ea typeface="EB Garamond"/>
                <a:cs typeface="EB Garamond"/>
                <a:sym typeface="EB Garamond"/>
              </a:rPr>
              <a:t>PassengerID: </a:t>
            </a:r>
            <a:r>
              <a:rPr b="0" lang="en-US" sz="2700">
                <a:solidFill>
                  <a:schemeClr val="dk1"/>
                </a:solidFill>
                <a:latin typeface="EB Garamond"/>
                <a:ea typeface="EB Garamond"/>
                <a:cs typeface="EB Garamond"/>
                <a:sym typeface="EB Garamond"/>
              </a:rPr>
              <a:t>It is a numerical feature which represents the number of passengers and it is used to just sort the dataset. So </a:t>
            </a:r>
            <a:r>
              <a:rPr lang="en-US" sz="2700">
                <a:solidFill>
                  <a:schemeClr val="dk1"/>
                </a:solidFill>
                <a:latin typeface="EB Garamond"/>
                <a:ea typeface="EB Garamond"/>
                <a:cs typeface="EB Garamond"/>
                <a:sym typeface="EB Garamond"/>
              </a:rPr>
              <a:t>we can drop</a:t>
            </a:r>
            <a:r>
              <a:rPr b="0" lang="en-US" sz="2700">
                <a:solidFill>
                  <a:schemeClr val="dk1"/>
                </a:solidFill>
                <a:latin typeface="EB Garamond"/>
                <a:ea typeface="EB Garamond"/>
                <a:cs typeface="EB Garamond"/>
                <a:sym typeface="EB Garamond"/>
              </a:rPr>
              <a:t> the dataset.</a:t>
            </a:r>
            <a:endParaRPr b="0" sz="2700">
              <a:solidFill>
                <a:schemeClr val="dk1"/>
              </a:solidFill>
              <a:latin typeface="EB Garamond"/>
              <a:ea typeface="EB Garamond"/>
              <a:cs typeface="EB Garamond"/>
              <a:sym typeface="EB Garamond"/>
            </a:endParaRPr>
          </a:p>
          <a:p>
            <a:pPr indent="0" lvl="0" marL="0" rtl="0" algn="just">
              <a:lnSpc>
                <a:spcPct val="115000"/>
              </a:lnSpc>
              <a:spcBef>
                <a:spcPts val="1200"/>
              </a:spcBef>
              <a:spcAft>
                <a:spcPts val="0"/>
              </a:spcAft>
              <a:buNone/>
            </a:pPr>
            <a:r>
              <a:rPr lang="en-US" sz="2700">
                <a:solidFill>
                  <a:schemeClr val="dk1"/>
                </a:solidFill>
                <a:latin typeface="EB Garamond"/>
                <a:ea typeface="EB Garamond"/>
                <a:cs typeface="EB Garamond"/>
                <a:sym typeface="EB Garamond"/>
              </a:rPr>
              <a:t>PClass: </a:t>
            </a:r>
            <a:r>
              <a:rPr b="0" lang="en-US" sz="2700">
                <a:solidFill>
                  <a:schemeClr val="dk1"/>
                </a:solidFill>
                <a:latin typeface="EB Garamond"/>
                <a:ea typeface="EB Garamond"/>
                <a:cs typeface="EB Garamond"/>
                <a:sym typeface="EB Garamond"/>
              </a:rPr>
              <a:t>The feature PClass is given as a number but we can use it as a category. By using this feature, we can </a:t>
            </a:r>
            <a:r>
              <a:rPr lang="en-US" sz="2700">
                <a:solidFill>
                  <a:schemeClr val="dk1"/>
                </a:solidFill>
                <a:latin typeface="EB Garamond"/>
                <a:ea typeface="EB Garamond"/>
                <a:cs typeface="EB Garamond"/>
                <a:sym typeface="EB Garamond"/>
              </a:rPr>
              <a:t>categorize the passenger from the wealthiest classes to other classes. </a:t>
            </a:r>
            <a:endParaRPr sz="2700">
              <a:solidFill>
                <a:schemeClr val="dk1"/>
              </a:solidFill>
              <a:latin typeface="EB Garamond"/>
              <a:ea typeface="EB Garamond"/>
              <a:cs typeface="EB Garamond"/>
              <a:sym typeface="EB Garamond"/>
            </a:endParaRPr>
          </a:p>
          <a:p>
            <a:pPr indent="0" lvl="0" marL="0" rtl="0" algn="just">
              <a:lnSpc>
                <a:spcPct val="115000"/>
              </a:lnSpc>
              <a:spcBef>
                <a:spcPts val="1200"/>
              </a:spcBef>
              <a:spcAft>
                <a:spcPts val="0"/>
              </a:spcAft>
              <a:buNone/>
            </a:pPr>
            <a:r>
              <a:rPr lang="en-US" sz="2700">
                <a:solidFill>
                  <a:schemeClr val="dk1"/>
                </a:solidFill>
                <a:latin typeface="EB Garamond"/>
                <a:ea typeface="EB Garamond"/>
                <a:cs typeface="EB Garamond"/>
                <a:sym typeface="EB Garamond"/>
              </a:rPr>
              <a:t>Name:</a:t>
            </a:r>
            <a:r>
              <a:rPr b="0" lang="en-US" sz="2700">
                <a:solidFill>
                  <a:schemeClr val="dk1"/>
                </a:solidFill>
                <a:latin typeface="EB Garamond"/>
                <a:ea typeface="EB Garamond"/>
                <a:cs typeface="EB Garamond"/>
                <a:sym typeface="EB Garamond"/>
              </a:rPr>
              <a:t> We can extract the titles of the passenger like Mr., Mrs., Miss, Master. We</a:t>
            </a:r>
            <a:r>
              <a:rPr lang="en-US" sz="2700">
                <a:solidFill>
                  <a:schemeClr val="dk1"/>
                </a:solidFill>
                <a:latin typeface="EB Garamond"/>
                <a:ea typeface="EB Garamond"/>
                <a:cs typeface="EB Garamond"/>
                <a:sym typeface="EB Garamond"/>
              </a:rPr>
              <a:t> can use the extracted title for filling the missing values in another feature as AGE</a:t>
            </a:r>
            <a:r>
              <a:rPr b="0" lang="en-US" sz="2700">
                <a:solidFill>
                  <a:schemeClr val="dk1"/>
                </a:solidFill>
                <a:latin typeface="EB Garamond"/>
                <a:ea typeface="EB Garamond"/>
                <a:cs typeface="EB Garamond"/>
                <a:sym typeface="EB Garamond"/>
              </a:rPr>
              <a:t>. </a:t>
            </a:r>
            <a:endParaRPr b="0" sz="2700">
              <a:solidFill>
                <a:schemeClr val="dk1"/>
              </a:solidFill>
              <a:latin typeface="EB Garamond"/>
              <a:ea typeface="EB Garamond"/>
              <a:cs typeface="EB Garamond"/>
              <a:sym typeface="EB Garamond"/>
            </a:endParaRPr>
          </a:p>
          <a:p>
            <a:pPr indent="0" lvl="0" marL="0" rtl="0" algn="just">
              <a:lnSpc>
                <a:spcPct val="115000"/>
              </a:lnSpc>
              <a:spcBef>
                <a:spcPts val="1200"/>
              </a:spcBef>
              <a:spcAft>
                <a:spcPts val="0"/>
              </a:spcAft>
              <a:buNone/>
            </a:pPr>
            <a:r>
              <a:rPr lang="en-US" sz="2700">
                <a:solidFill>
                  <a:schemeClr val="dk1"/>
                </a:solidFill>
                <a:latin typeface="EB Garamond"/>
                <a:ea typeface="EB Garamond"/>
                <a:cs typeface="EB Garamond"/>
                <a:sym typeface="EB Garamond"/>
              </a:rPr>
              <a:t>SibSp and Parch: </a:t>
            </a:r>
            <a:r>
              <a:rPr b="0" lang="en-US" sz="2700">
                <a:solidFill>
                  <a:schemeClr val="dk1"/>
                </a:solidFill>
                <a:latin typeface="EB Garamond"/>
                <a:ea typeface="EB Garamond"/>
                <a:cs typeface="EB Garamond"/>
                <a:sym typeface="EB Garamond"/>
              </a:rPr>
              <a:t>used to group the families together. </a:t>
            </a:r>
            <a:endParaRPr b="0" sz="2700">
              <a:solidFill>
                <a:schemeClr val="dk1"/>
              </a:solidFill>
              <a:latin typeface="EB Garamond"/>
              <a:ea typeface="EB Garamond"/>
              <a:cs typeface="EB Garamond"/>
              <a:sym typeface="EB Garamond"/>
            </a:endParaRPr>
          </a:p>
          <a:p>
            <a:pPr indent="0" lvl="0" marL="0" rtl="0" algn="just">
              <a:lnSpc>
                <a:spcPct val="115000"/>
              </a:lnSpc>
              <a:spcBef>
                <a:spcPts val="1200"/>
              </a:spcBef>
              <a:spcAft>
                <a:spcPts val="0"/>
              </a:spcAft>
              <a:buClr>
                <a:schemeClr val="dk1"/>
              </a:buClr>
              <a:buSzPts val="1100"/>
              <a:buFont typeface="Arial"/>
              <a:buNone/>
            </a:pPr>
            <a:r>
              <a:t/>
            </a:r>
            <a:endParaRPr b="0" sz="2500">
              <a:solidFill>
                <a:schemeClr val="dk1"/>
              </a:solidFill>
              <a:latin typeface="EB Garamond"/>
              <a:ea typeface="EB Garamond"/>
              <a:cs typeface="EB Garamond"/>
              <a:sym typeface="EB Garamond"/>
            </a:endParaRPr>
          </a:p>
          <a:p>
            <a:pPr indent="0" lvl="0" marL="0" rtl="0" algn="l">
              <a:spcBef>
                <a:spcPts val="1200"/>
              </a:spcBef>
              <a:spcAft>
                <a:spcPts val="0"/>
              </a:spcAft>
              <a:buNone/>
            </a:pPr>
            <a:r>
              <a:t/>
            </a:r>
            <a:endParaRPr b="0" sz="2500">
              <a:solidFill>
                <a:schemeClr val="dk1"/>
              </a:solidFill>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idx="1" type="body"/>
          </p:nvPr>
        </p:nvSpPr>
        <p:spPr>
          <a:xfrm>
            <a:off x="838200" y="517075"/>
            <a:ext cx="10515600" cy="56598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2600">
                <a:solidFill>
                  <a:schemeClr val="dk1"/>
                </a:solidFill>
                <a:latin typeface="EB Garamond"/>
                <a:ea typeface="EB Garamond"/>
                <a:cs typeface="EB Garamond"/>
                <a:sym typeface="EB Garamond"/>
              </a:rPr>
              <a:t>Age:</a:t>
            </a:r>
            <a:r>
              <a:rPr b="0" lang="en-US" sz="2600">
                <a:solidFill>
                  <a:schemeClr val="dk1"/>
                </a:solidFill>
                <a:latin typeface="EB Garamond"/>
                <a:ea typeface="EB Garamond"/>
                <a:cs typeface="EB Garamond"/>
                <a:sym typeface="EB Garamond"/>
              </a:rPr>
              <a:t> highly relevant, but has 177 null values. can fill those null values using mean or median or by the title of the passenger. </a:t>
            </a:r>
            <a:endParaRPr b="0" sz="2600">
              <a:solidFill>
                <a:schemeClr val="dk1"/>
              </a:solidFill>
              <a:latin typeface="EB Garamond"/>
              <a:ea typeface="EB Garamond"/>
              <a:cs typeface="EB Garamond"/>
              <a:sym typeface="EB Garamond"/>
            </a:endParaRPr>
          </a:p>
          <a:p>
            <a:pPr indent="0" lvl="0" marL="0" rtl="0" algn="just">
              <a:lnSpc>
                <a:spcPct val="115000"/>
              </a:lnSpc>
              <a:spcBef>
                <a:spcPts val="1200"/>
              </a:spcBef>
              <a:spcAft>
                <a:spcPts val="0"/>
              </a:spcAft>
              <a:buClr>
                <a:schemeClr val="dk1"/>
              </a:buClr>
              <a:buSzPts val="1100"/>
              <a:buFont typeface="Arial"/>
              <a:buNone/>
            </a:pPr>
            <a:r>
              <a:rPr lang="en-US" sz="2600">
                <a:solidFill>
                  <a:schemeClr val="dk1"/>
                </a:solidFill>
                <a:latin typeface="EB Garamond"/>
                <a:ea typeface="EB Garamond"/>
                <a:cs typeface="EB Garamond"/>
                <a:sym typeface="EB Garamond"/>
              </a:rPr>
              <a:t>Ticket: </a:t>
            </a:r>
            <a:r>
              <a:rPr b="0" lang="en-US" sz="2600">
                <a:solidFill>
                  <a:schemeClr val="dk1"/>
                </a:solidFill>
                <a:latin typeface="EB Garamond"/>
                <a:ea typeface="EB Garamond"/>
                <a:cs typeface="EB Garamond"/>
                <a:sym typeface="EB Garamond"/>
              </a:rPr>
              <a:t>has no pattern to parse so we </a:t>
            </a:r>
            <a:r>
              <a:rPr lang="en-US" sz="2600">
                <a:solidFill>
                  <a:schemeClr val="dk1"/>
                </a:solidFill>
                <a:latin typeface="EB Garamond"/>
                <a:ea typeface="EB Garamond"/>
                <a:cs typeface="EB Garamond"/>
                <a:sym typeface="EB Garamond"/>
              </a:rPr>
              <a:t>can drop</a:t>
            </a:r>
            <a:r>
              <a:rPr b="0" lang="en-US" sz="2600">
                <a:solidFill>
                  <a:schemeClr val="dk1"/>
                </a:solidFill>
                <a:latin typeface="EB Garamond"/>
                <a:ea typeface="EB Garamond"/>
                <a:cs typeface="EB Garamond"/>
                <a:sym typeface="EB Garamond"/>
              </a:rPr>
              <a:t> this row.</a:t>
            </a:r>
            <a:endParaRPr b="0" sz="2600">
              <a:solidFill>
                <a:schemeClr val="dk1"/>
              </a:solidFill>
              <a:latin typeface="EB Garamond"/>
              <a:ea typeface="EB Garamond"/>
              <a:cs typeface="EB Garamond"/>
              <a:sym typeface="EB Garamond"/>
            </a:endParaRPr>
          </a:p>
          <a:p>
            <a:pPr indent="0" lvl="0" marL="0" rtl="0" algn="just">
              <a:lnSpc>
                <a:spcPct val="115000"/>
              </a:lnSpc>
              <a:spcBef>
                <a:spcPts val="1200"/>
              </a:spcBef>
              <a:spcAft>
                <a:spcPts val="0"/>
              </a:spcAft>
              <a:buClr>
                <a:schemeClr val="dk1"/>
              </a:buClr>
              <a:buSzPts val="1100"/>
              <a:buFont typeface="Arial"/>
              <a:buNone/>
            </a:pPr>
            <a:r>
              <a:rPr lang="en-US" sz="2600">
                <a:solidFill>
                  <a:schemeClr val="dk1"/>
                </a:solidFill>
                <a:latin typeface="EB Garamond"/>
                <a:ea typeface="EB Garamond"/>
                <a:cs typeface="EB Garamond"/>
                <a:sym typeface="EB Garamond"/>
              </a:rPr>
              <a:t>Cabin:</a:t>
            </a:r>
            <a:r>
              <a:rPr b="0" lang="en-US" sz="2600">
                <a:solidFill>
                  <a:schemeClr val="dk1"/>
                </a:solidFill>
                <a:latin typeface="EB Garamond"/>
                <a:ea typeface="EB Garamond"/>
                <a:cs typeface="EB Garamond"/>
                <a:sym typeface="EB Garamond"/>
              </a:rPr>
              <a:t> Shows us which cabin is booked by the passenger, as there 687 null values from 891 sample data we have. We are planning drop this attribute.</a:t>
            </a:r>
            <a:endParaRPr b="0" sz="2600">
              <a:solidFill>
                <a:schemeClr val="dk1"/>
              </a:solidFill>
              <a:latin typeface="EB Garamond"/>
              <a:ea typeface="EB Garamond"/>
              <a:cs typeface="EB Garamond"/>
              <a:sym typeface="EB Garamond"/>
            </a:endParaRPr>
          </a:p>
          <a:p>
            <a:pPr indent="0" lvl="0" marL="0" rtl="0" algn="just">
              <a:lnSpc>
                <a:spcPct val="115000"/>
              </a:lnSpc>
              <a:spcBef>
                <a:spcPts val="1200"/>
              </a:spcBef>
              <a:spcAft>
                <a:spcPts val="0"/>
              </a:spcAft>
              <a:buClr>
                <a:schemeClr val="dk1"/>
              </a:buClr>
              <a:buSzPts val="1100"/>
              <a:buFont typeface="Arial"/>
              <a:buNone/>
            </a:pPr>
            <a:r>
              <a:rPr lang="en-US" sz="2600">
                <a:solidFill>
                  <a:schemeClr val="dk1"/>
                </a:solidFill>
                <a:latin typeface="EB Garamond"/>
                <a:ea typeface="EB Garamond"/>
                <a:cs typeface="EB Garamond"/>
                <a:sym typeface="EB Garamond"/>
              </a:rPr>
              <a:t>Embarked: </a:t>
            </a:r>
            <a:r>
              <a:rPr b="0" lang="en-US" sz="2600">
                <a:solidFill>
                  <a:schemeClr val="dk1"/>
                </a:solidFill>
                <a:latin typeface="EB Garamond"/>
                <a:ea typeface="EB Garamond"/>
                <a:cs typeface="EB Garamond"/>
                <a:sym typeface="EB Garamond"/>
              </a:rPr>
              <a:t>This</a:t>
            </a:r>
            <a:r>
              <a:rPr lang="en-US" sz="2600">
                <a:solidFill>
                  <a:schemeClr val="dk1"/>
                </a:solidFill>
                <a:latin typeface="EB Garamond"/>
                <a:ea typeface="EB Garamond"/>
                <a:cs typeface="EB Garamond"/>
                <a:sym typeface="EB Garamond"/>
              </a:rPr>
              <a:t> </a:t>
            </a:r>
            <a:r>
              <a:rPr b="0" lang="en-US" sz="2600">
                <a:solidFill>
                  <a:schemeClr val="dk1"/>
                </a:solidFill>
                <a:latin typeface="EB Garamond"/>
                <a:ea typeface="EB Garamond"/>
                <a:cs typeface="EB Garamond"/>
                <a:sym typeface="EB Garamond"/>
              </a:rPr>
              <a:t>is considered as a string feature. We have three ports where people have boarded the titanic</a:t>
            </a:r>
            <a:r>
              <a:rPr lang="en-US" sz="2600">
                <a:solidFill>
                  <a:schemeClr val="dk1"/>
                </a:solidFill>
                <a:latin typeface="EB Garamond"/>
                <a:ea typeface="EB Garamond"/>
                <a:cs typeface="EB Garamond"/>
                <a:sym typeface="EB Garamond"/>
              </a:rPr>
              <a:t>, we have only 2 missing values in this feature.</a:t>
            </a:r>
            <a:r>
              <a:rPr b="0" lang="en-US" sz="2600">
                <a:solidFill>
                  <a:schemeClr val="dk1"/>
                </a:solidFill>
                <a:latin typeface="EB Garamond"/>
                <a:ea typeface="EB Garamond"/>
                <a:cs typeface="EB Garamond"/>
                <a:sym typeface="EB Garamond"/>
              </a:rPr>
              <a:t> We can either drop those two rows from the dataset or we can fill it with S as in the dataset the most number of people embarked at Southampton.</a:t>
            </a:r>
            <a:endParaRPr b="0" sz="2600">
              <a:solidFill>
                <a:schemeClr val="dk1"/>
              </a:solidFill>
              <a:latin typeface="EB Garamond"/>
              <a:ea typeface="EB Garamond"/>
              <a:cs typeface="EB Garamond"/>
              <a:sym typeface="EB Garamond"/>
            </a:endParaRPr>
          </a:p>
          <a:p>
            <a:pPr indent="0" lvl="0" marL="0" rtl="0" algn="just">
              <a:lnSpc>
                <a:spcPct val="115000"/>
              </a:lnSpc>
              <a:spcBef>
                <a:spcPts val="1200"/>
              </a:spcBef>
              <a:spcAft>
                <a:spcPts val="0"/>
              </a:spcAft>
              <a:buClr>
                <a:schemeClr val="dk1"/>
              </a:buClr>
              <a:buSzPts val="1100"/>
              <a:buFont typeface="Arial"/>
              <a:buNone/>
            </a:pPr>
            <a:r>
              <a:rPr lang="en-US" sz="2600">
                <a:solidFill>
                  <a:schemeClr val="dk1"/>
                </a:solidFill>
                <a:latin typeface="EB Garamond"/>
                <a:ea typeface="EB Garamond"/>
                <a:cs typeface="EB Garamond"/>
                <a:sym typeface="EB Garamond"/>
              </a:rPr>
              <a:t>Sex:</a:t>
            </a:r>
            <a:r>
              <a:rPr b="0" lang="en-US" sz="2600">
                <a:solidFill>
                  <a:schemeClr val="dk1"/>
                </a:solidFill>
                <a:latin typeface="EB Garamond"/>
                <a:ea typeface="EB Garamond"/>
                <a:cs typeface="EB Garamond"/>
                <a:sym typeface="EB Garamond"/>
              </a:rPr>
              <a:t>  We can label male as 0 and female as 1.</a:t>
            </a:r>
            <a:endParaRPr b="0" sz="2600">
              <a:solidFill>
                <a:schemeClr val="dk1"/>
              </a:solidFill>
              <a:latin typeface="EB Garamond"/>
              <a:ea typeface="EB Garamond"/>
              <a:cs typeface="EB Garamond"/>
              <a:sym typeface="EB Garamond"/>
            </a:endParaRPr>
          </a:p>
          <a:p>
            <a:pPr indent="0" lvl="0" marL="0" rtl="0" algn="l">
              <a:spcBef>
                <a:spcPts val="12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682000" y="4686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latin typeface="EB Garamond"/>
                <a:ea typeface="EB Garamond"/>
                <a:cs typeface="EB Garamond"/>
                <a:sym typeface="EB Garamond"/>
              </a:rPr>
              <a:t>Methodology : </a:t>
            </a:r>
            <a:r>
              <a:rPr lang="en-US" sz="4000">
                <a:solidFill>
                  <a:schemeClr val="dk1"/>
                </a:solidFill>
                <a:latin typeface="EB Garamond"/>
                <a:ea typeface="EB Garamond"/>
                <a:cs typeface="EB Garamond"/>
                <a:sym typeface="EB Garamond"/>
              </a:rPr>
              <a:t>Decision Trees</a:t>
            </a:r>
            <a:endParaRPr sz="5400">
              <a:latin typeface="EB Garamond"/>
              <a:ea typeface="EB Garamond"/>
              <a:cs typeface="EB Garamond"/>
              <a:sym typeface="EB Garamond"/>
            </a:endParaRPr>
          </a:p>
        </p:txBody>
      </p:sp>
      <p:sp>
        <p:nvSpPr>
          <p:cNvPr id="227" name="Google Shape;227;p31"/>
          <p:cNvSpPr txBox="1"/>
          <p:nvPr>
            <p:ph idx="1" type="body"/>
          </p:nvPr>
        </p:nvSpPr>
        <p:spPr>
          <a:xfrm>
            <a:off x="682000" y="190952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120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Decision Tree algorithm is used to identify the patterns through predictive models by using of simple probability calculations. </a:t>
            </a:r>
            <a:endParaRPr b="0" sz="2800">
              <a:solidFill>
                <a:schemeClr val="dk1"/>
              </a:solidFill>
              <a:latin typeface="EB Garamond SemiBold"/>
              <a:ea typeface="EB Garamond SemiBold"/>
              <a:cs typeface="EB Garamond SemiBold"/>
              <a:sym typeface="EB Garamond SemiBold"/>
            </a:endParaRPr>
          </a:p>
          <a:p>
            <a:pPr indent="-406400" lvl="0" marL="457200" rtl="0" algn="l">
              <a:lnSpc>
                <a:spcPct val="115000"/>
              </a:lnSpc>
              <a:spcBef>
                <a:spcPts val="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It is a supervised machine learning algorithm  using the tree structures to predict the outcome. </a:t>
            </a:r>
            <a:endParaRPr b="0" sz="2800">
              <a:solidFill>
                <a:schemeClr val="dk1"/>
              </a:solidFill>
              <a:latin typeface="EB Garamond SemiBold"/>
              <a:ea typeface="EB Garamond SemiBold"/>
              <a:cs typeface="EB Garamond SemiBold"/>
              <a:sym typeface="EB Garamond SemiBold"/>
            </a:endParaRPr>
          </a:p>
          <a:p>
            <a:pPr indent="-406400" lvl="0" marL="457200" rtl="0" algn="l">
              <a:lnSpc>
                <a:spcPct val="115000"/>
              </a:lnSpc>
              <a:spcBef>
                <a:spcPts val="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Conceptually, decision tree starts with ROOT node and data is divided into levels where the last level is called as leaf node where decision has been taken. </a:t>
            </a:r>
            <a:endParaRPr b="0" sz="2800">
              <a:solidFill>
                <a:schemeClr val="dk1"/>
              </a:solidFill>
              <a:latin typeface="EB Garamond SemiBold"/>
              <a:ea typeface="EB Garamond SemiBold"/>
              <a:cs typeface="EB Garamond SemiBold"/>
              <a:sym typeface="EB Garamond SemiBold"/>
            </a:endParaRPr>
          </a:p>
          <a:p>
            <a:pPr indent="0" lvl="0" marL="457200" rtl="0" algn="l">
              <a:lnSpc>
                <a:spcPct val="115000"/>
              </a:lnSpc>
              <a:spcBef>
                <a:spcPts val="1200"/>
              </a:spcBef>
              <a:spcAft>
                <a:spcPts val="0"/>
              </a:spcAft>
              <a:buNone/>
            </a:pPr>
            <a:r>
              <a:t/>
            </a:r>
            <a:endParaRPr b="0" sz="3000">
              <a:solidFill>
                <a:schemeClr val="dk1"/>
              </a:solidFill>
              <a:latin typeface="EB Garamond"/>
              <a:ea typeface="EB Garamond"/>
              <a:cs typeface="EB Garamond"/>
              <a:sym typeface="EB Garamond"/>
            </a:endParaRPr>
          </a:p>
          <a:p>
            <a:pPr indent="0" lvl="0" marL="457200" rtl="0" algn="l">
              <a:lnSpc>
                <a:spcPct val="115000"/>
              </a:lnSpc>
              <a:spcBef>
                <a:spcPts val="1200"/>
              </a:spcBef>
              <a:spcAft>
                <a:spcPts val="0"/>
              </a:spcAft>
              <a:buNone/>
            </a:pPr>
            <a:r>
              <a:t/>
            </a:r>
            <a:endParaRPr sz="3000">
              <a:solidFill>
                <a:schemeClr val="dk1"/>
              </a:solidFill>
              <a:latin typeface="EB Garamond"/>
              <a:ea typeface="EB Garamond"/>
              <a:cs typeface="EB Garamond"/>
              <a:sym typeface="EB Garamond"/>
            </a:endParaRPr>
          </a:p>
          <a:p>
            <a:pPr indent="0" lvl="0" marL="0" rtl="0" algn="l">
              <a:spcBef>
                <a:spcPts val="1000"/>
              </a:spcBef>
              <a:spcAft>
                <a:spcPts val="0"/>
              </a:spcAft>
              <a:buNone/>
            </a:pPr>
            <a:r>
              <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457200" rtl="0" algn="l">
              <a:lnSpc>
                <a:spcPct val="115000"/>
              </a:lnSpc>
              <a:spcBef>
                <a:spcPts val="1200"/>
              </a:spcBef>
              <a:spcAft>
                <a:spcPts val="0"/>
              </a:spcAft>
              <a:buNone/>
            </a:pPr>
            <a:r>
              <a:rPr lang="en-US" sz="3800">
                <a:solidFill>
                  <a:schemeClr val="dk1"/>
                </a:solidFill>
                <a:latin typeface="EB Garamond"/>
                <a:ea typeface="EB Garamond"/>
                <a:cs typeface="EB Garamond"/>
                <a:sym typeface="EB Garamond"/>
              </a:rPr>
              <a:t>WHY Decision Trees?</a:t>
            </a:r>
            <a:endParaRPr sz="3800">
              <a:solidFill>
                <a:schemeClr val="dk1"/>
              </a:solidFill>
              <a:latin typeface="EB Garamond"/>
              <a:ea typeface="EB Garamond"/>
              <a:cs typeface="EB Garamond"/>
              <a:sym typeface="EB Garamond"/>
            </a:endParaRPr>
          </a:p>
        </p:txBody>
      </p:sp>
      <p:pic>
        <p:nvPicPr>
          <p:cNvPr id="234" name="Google Shape;234;p32"/>
          <p:cNvPicPr preferRelativeResize="0"/>
          <p:nvPr/>
        </p:nvPicPr>
        <p:blipFill>
          <a:blip r:embed="rId3">
            <a:alphaModFix/>
          </a:blip>
          <a:stretch>
            <a:fillRect/>
          </a:stretch>
        </p:blipFill>
        <p:spPr>
          <a:xfrm>
            <a:off x="4558975" y="2775750"/>
            <a:ext cx="7073250" cy="3536625"/>
          </a:xfrm>
          <a:prstGeom prst="rect">
            <a:avLst/>
          </a:prstGeom>
          <a:noFill/>
          <a:ln>
            <a:noFill/>
          </a:ln>
        </p:spPr>
      </p:pic>
      <p:sp>
        <p:nvSpPr>
          <p:cNvPr id="235" name="Google Shape;235;p32"/>
          <p:cNvSpPr txBox="1"/>
          <p:nvPr>
            <p:ph idx="1" type="body"/>
          </p:nvPr>
        </p:nvSpPr>
        <p:spPr>
          <a:xfrm>
            <a:off x="619500" y="146632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1200"/>
              </a:spcBef>
              <a:spcAft>
                <a:spcPts val="0"/>
              </a:spcAft>
              <a:buClr>
                <a:schemeClr val="dk1"/>
              </a:buClr>
              <a:buSzPts val="2800"/>
              <a:buFont typeface="EB Garamond SemiBold"/>
              <a:buChar char="•"/>
            </a:pPr>
            <a:r>
              <a:rPr b="0" lang="en-US" sz="2800">
                <a:solidFill>
                  <a:schemeClr val="dk1"/>
                </a:solidFill>
                <a:latin typeface="EB Garamond SemiBold"/>
                <a:ea typeface="EB Garamond SemiBold"/>
                <a:cs typeface="EB Garamond SemiBold"/>
                <a:sym typeface="EB Garamond SemiBold"/>
              </a:rPr>
              <a:t>This algorithm deals with both numerical and categorical data. </a:t>
            </a:r>
            <a:endParaRPr b="0" sz="2800">
              <a:solidFill>
                <a:schemeClr val="dk1"/>
              </a:solidFill>
              <a:latin typeface="EB Garamond SemiBold"/>
              <a:ea typeface="EB Garamond SemiBold"/>
              <a:cs typeface="EB Garamond SemiBold"/>
              <a:sym typeface="EB Garamond SemiBold"/>
            </a:endParaRPr>
          </a:p>
          <a:p>
            <a:pPr indent="-406400" lvl="0" marL="457200" rtl="0" algn="l">
              <a:lnSpc>
                <a:spcPct val="115000"/>
              </a:lnSpc>
              <a:spcBef>
                <a:spcPts val="0"/>
              </a:spcBef>
              <a:spcAft>
                <a:spcPts val="0"/>
              </a:spcAft>
              <a:buClr>
                <a:schemeClr val="dk1"/>
              </a:buClr>
              <a:buSzPts val="2800"/>
              <a:buFont typeface="EB Garamond SemiBold"/>
              <a:buChar char="•"/>
            </a:pPr>
            <a:r>
              <a:rPr b="0" lang="en-US" sz="2800">
                <a:solidFill>
                  <a:srgbClr val="202124"/>
                </a:solidFill>
                <a:highlight>
                  <a:srgbClr val="FFFFFF"/>
                </a:highlight>
                <a:latin typeface="EB Garamond SemiBold"/>
                <a:ea typeface="EB Garamond SemiBold"/>
                <a:cs typeface="EB Garamond SemiBold"/>
                <a:sym typeface="EB Garamond SemiBold"/>
              </a:rPr>
              <a:t>It provides a clear indication of which fields are most important for prediction or classification</a:t>
            </a:r>
            <a:endParaRPr b="0" sz="2800">
              <a:solidFill>
                <a:srgbClr val="202124"/>
              </a:solidFill>
              <a:highlight>
                <a:srgbClr val="FFFFFF"/>
              </a:highlight>
              <a:latin typeface="EB Garamond SemiBold"/>
              <a:ea typeface="EB Garamond SemiBold"/>
              <a:cs typeface="EB Garamond SemiBold"/>
              <a:sym typeface="EB Garamond SemiBold"/>
            </a:endParaRPr>
          </a:p>
          <a:p>
            <a:pPr indent="0" lvl="0" marL="457200" rtl="0" algn="l">
              <a:lnSpc>
                <a:spcPct val="115000"/>
              </a:lnSpc>
              <a:spcBef>
                <a:spcPts val="1200"/>
              </a:spcBef>
              <a:spcAft>
                <a:spcPts val="0"/>
              </a:spcAft>
              <a:buClr>
                <a:schemeClr val="dk1"/>
              </a:buClr>
              <a:buSzPts val="1100"/>
              <a:buFont typeface="Arial"/>
              <a:buNone/>
            </a:pPr>
            <a:r>
              <a:t/>
            </a:r>
            <a:endParaRPr sz="2800">
              <a:solidFill>
                <a:schemeClr val="dk1"/>
              </a:solidFill>
              <a:latin typeface="EB Garamond"/>
              <a:ea typeface="EB Garamond"/>
              <a:cs typeface="EB Garamond"/>
              <a:sym typeface="EB Garamond"/>
            </a:endParaRPr>
          </a:p>
          <a:p>
            <a:pPr indent="0" lvl="0" marL="0" rtl="0" algn="l">
              <a:spcBef>
                <a:spcPts val="1000"/>
              </a:spcBef>
              <a:spcAft>
                <a:spcPts val="0"/>
              </a:spcAft>
              <a:buClr>
                <a:schemeClr val="dk1"/>
              </a:buClr>
              <a:buSzPts val="1100"/>
              <a:buFont typeface="Arial"/>
              <a:buNone/>
            </a:pPr>
            <a:r>
              <a:t/>
            </a:r>
            <a:endParaRPr sz="3000"/>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idx="1" type="body"/>
          </p:nvPr>
        </p:nvSpPr>
        <p:spPr>
          <a:xfrm>
            <a:off x="838200" y="462650"/>
            <a:ext cx="10515600" cy="5714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0" sz="2200">
              <a:solidFill>
                <a:schemeClr val="dk1"/>
              </a:solidFill>
              <a:latin typeface="EB Garamond"/>
              <a:ea typeface="EB Garamond"/>
              <a:cs typeface="EB Garamond"/>
              <a:sym typeface="EB Garamond"/>
            </a:endParaRPr>
          </a:p>
          <a:p>
            <a:pPr indent="0" lvl="0" marL="0" rtl="0" algn="l">
              <a:lnSpc>
                <a:spcPct val="115000"/>
              </a:lnSpc>
              <a:spcBef>
                <a:spcPts val="1200"/>
              </a:spcBef>
              <a:spcAft>
                <a:spcPts val="0"/>
              </a:spcAft>
              <a:buClr>
                <a:schemeClr val="dk1"/>
              </a:buClr>
              <a:buSzPts val="1100"/>
              <a:buFont typeface="Arial"/>
              <a:buNone/>
            </a:pPr>
            <a:r>
              <a:rPr b="0" lang="en-US" sz="2200">
                <a:solidFill>
                  <a:schemeClr val="dk1"/>
                </a:solidFill>
                <a:latin typeface="EB Garamond"/>
                <a:ea typeface="EB Garamond"/>
                <a:cs typeface="EB Garamond"/>
                <a:sym typeface="EB Garamond"/>
              </a:rPr>
              <a:t>In our project, for predicting the survival rate of titanic passengers </a:t>
            </a:r>
            <a:endParaRPr b="0" sz="2200">
              <a:solidFill>
                <a:schemeClr val="dk1"/>
              </a:solidFill>
              <a:latin typeface="EB Garamond"/>
              <a:ea typeface="EB Garamond"/>
              <a:cs typeface="EB Garamond"/>
              <a:sym typeface="EB Garamond"/>
            </a:endParaRPr>
          </a:p>
          <a:p>
            <a:pPr indent="-368300" lvl="0" marL="457200" rtl="0" algn="l">
              <a:lnSpc>
                <a:spcPct val="115000"/>
              </a:lnSpc>
              <a:spcBef>
                <a:spcPts val="1200"/>
              </a:spcBef>
              <a:spcAft>
                <a:spcPts val="0"/>
              </a:spcAft>
              <a:buClr>
                <a:schemeClr val="dk1"/>
              </a:buClr>
              <a:buSzPts val="2200"/>
              <a:buFont typeface="EB Garamond"/>
              <a:buChar char="•"/>
            </a:pPr>
            <a:r>
              <a:rPr b="0" lang="en-US" sz="2200">
                <a:solidFill>
                  <a:schemeClr val="dk1"/>
                </a:solidFill>
                <a:latin typeface="EB Garamond"/>
                <a:ea typeface="EB Garamond"/>
                <a:cs typeface="EB Garamond"/>
                <a:sym typeface="EB Garamond"/>
              </a:rPr>
              <a:t>we will considered embark, class, sex features as a root node </a:t>
            </a:r>
            <a:endParaRPr b="0" sz="2200">
              <a:solidFill>
                <a:schemeClr val="dk1"/>
              </a:solidFill>
              <a:latin typeface="EB Garamond"/>
              <a:ea typeface="EB Garamond"/>
              <a:cs typeface="EB Garamond"/>
              <a:sym typeface="EB Garamond"/>
            </a:endParaRPr>
          </a:p>
          <a:p>
            <a:pPr indent="-368300" lvl="0" marL="457200" rtl="0" algn="l">
              <a:lnSpc>
                <a:spcPct val="115000"/>
              </a:lnSpc>
              <a:spcBef>
                <a:spcPts val="0"/>
              </a:spcBef>
              <a:spcAft>
                <a:spcPts val="0"/>
              </a:spcAft>
              <a:buClr>
                <a:schemeClr val="dk1"/>
              </a:buClr>
              <a:buSzPts val="2200"/>
              <a:buFont typeface="EB Garamond"/>
              <a:buChar char="•"/>
            </a:pPr>
            <a:r>
              <a:rPr b="0" lang="en-US" sz="2200">
                <a:solidFill>
                  <a:schemeClr val="dk1"/>
                </a:solidFill>
                <a:latin typeface="EB Garamond"/>
                <a:ea typeface="EB Garamond"/>
                <a:cs typeface="EB Garamond"/>
                <a:sym typeface="EB Garamond"/>
              </a:rPr>
              <a:t>firstly we are representing Embark as a root node. </a:t>
            </a:r>
            <a:endParaRPr b="0" sz="2200">
              <a:solidFill>
                <a:schemeClr val="dk1"/>
              </a:solidFill>
              <a:latin typeface="EB Garamond"/>
              <a:ea typeface="EB Garamond"/>
              <a:cs typeface="EB Garamond"/>
              <a:sym typeface="EB Garamond"/>
            </a:endParaRPr>
          </a:p>
          <a:p>
            <a:pPr indent="-368300" lvl="0" marL="457200" rtl="0" algn="l">
              <a:lnSpc>
                <a:spcPct val="115000"/>
              </a:lnSpc>
              <a:spcBef>
                <a:spcPts val="0"/>
              </a:spcBef>
              <a:spcAft>
                <a:spcPts val="0"/>
              </a:spcAft>
              <a:buClr>
                <a:schemeClr val="dk1"/>
              </a:buClr>
              <a:buSzPts val="2200"/>
              <a:buFont typeface="EB Garamond"/>
              <a:buChar char="•"/>
            </a:pPr>
            <a:r>
              <a:rPr b="0" lang="en-US" sz="2200">
                <a:solidFill>
                  <a:schemeClr val="dk1"/>
                </a:solidFill>
                <a:latin typeface="EB Garamond"/>
                <a:ea typeface="EB Garamond"/>
                <a:cs typeface="EB Garamond"/>
                <a:sym typeface="EB Garamond"/>
              </a:rPr>
              <a:t>The data at </a:t>
            </a:r>
            <a:r>
              <a:rPr lang="en-US" sz="2200">
                <a:solidFill>
                  <a:schemeClr val="dk1"/>
                </a:solidFill>
                <a:latin typeface="EB Garamond"/>
                <a:ea typeface="EB Garamond"/>
                <a:cs typeface="EB Garamond"/>
                <a:sym typeface="EB Garamond"/>
              </a:rPr>
              <a:t>Embark </a:t>
            </a:r>
            <a:r>
              <a:rPr b="0" lang="en-US" sz="2200">
                <a:solidFill>
                  <a:schemeClr val="dk1"/>
                </a:solidFill>
                <a:latin typeface="EB Garamond"/>
                <a:ea typeface="EB Garamond"/>
                <a:cs typeface="EB Garamond"/>
                <a:sym typeface="EB Garamond"/>
              </a:rPr>
              <a:t>is divided into 3 types Q is Queenstown, S is Southampton and C is Cherbourg. </a:t>
            </a:r>
            <a:endParaRPr b="0" sz="2200">
              <a:solidFill>
                <a:schemeClr val="dk1"/>
              </a:solidFill>
              <a:latin typeface="EB Garamond"/>
              <a:ea typeface="EB Garamond"/>
              <a:cs typeface="EB Garamond"/>
              <a:sym typeface="EB Garamond"/>
            </a:endParaRPr>
          </a:p>
          <a:p>
            <a:pPr indent="-368300" lvl="0" marL="457200" rtl="0" algn="l">
              <a:lnSpc>
                <a:spcPct val="115000"/>
              </a:lnSpc>
              <a:spcBef>
                <a:spcPts val="0"/>
              </a:spcBef>
              <a:spcAft>
                <a:spcPts val="0"/>
              </a:spcAft>
              <a:buClr>
                <a:schemeClr val="dk1"/>
              </a:buClr>
              <a:buSzPts val="2200"/>
              <a:buFont typeface="EB Garamond"/>
              <a:buChar char="•"/>
            </a:pPr>
            <a:r>
              <a:rPr b="0" lang="en-US" sz="2200">
                <a:solidFill>
                  <a:schemeClr val="dk1"/>
                </a:solidFill>
                <a:latin typeface="EB Garamond"/>
                <a:ea typeface="EB Garamond"/>
                <a:cs typeface="EB Garamond"/>
                <a:sym typeface="EB Garamond"/>
              </a:rPr>
              <a:t>After that the next level is considered as </a:t>
            </a:r>
            <a:r>
              <a:rPr lang="en-US" sz="2200">
                <a:solidFill>
                  <a:schemeClr val="dk1"/>
                </a:solidFill>
                <a:latin typeface="EB Garamond"/>
                <a:ea typeface="EB Garamond"/>
                <a:cs typeface="EB Garamond"/>
                <a:sym typeface="EB Garamond"/>
              </a:rPr>
              <a:t>Sex </a:t>
            </a:r>
            <a:r>
              <a:rPr b="0" lang="en-US" sz="2200">
                <a:solidFill>
                  <a:schemeClr val="dk1"/>
                </a:solidFill>
                <a:latin typeface="EB Garamond"/>
                <a:ea typeface="EB Garamond"/>
                <a:cs typeface="EB Garamond"/>
                <a:sym typeface="EB Garamond"/>
              </a:rPr>
              <a:t>as it is highly corelated to predict the survival rate. And as the leaf node, the passengers were divided according to the class. </a:t>
            </a:r>
            <a:endParaRPr b="0" sz="2200">
              <a:solidFill>
                <a:schemeClr val="dk1"/>
              </a:solidFill>
              <a:latin typeface="EB Garamond"/>
              <a:ea typeface="EB Garamond"/>
              <a:cs typeface="EB Garamond"/>
              <a:sym typeface="EB Garamond"/>
            </a:endParaRPr>
          </a:p>
          <a:p>
            <a:pPr indent="-368300" lvl="0" marL="457200" rtl="0" algn="l">
              <a:lnSpc>
                <a:spcPct val="115000"/>
              </a:lnSpc>
              <a:spcBef>
                <a:spcPts val="0"/>
              </a:spcBef>
              <a:spcAft>
                <a:spcPts val="0"/>
              </a:spcAft>
              <a:buClr>
                <a:schemeClr val="dk1"/>
              </a:buClr>
              <a:buSzPts val="2200"/>
              <a:buFont typeface="EB Garamond"/>
              <a:buChar char="•"/>
            </a:pPr>
            <a:r>
              <a:rPr b="0" lang="en-US" sz="2200">
                <a:solidFill>
                  <a:schemeClr val="dk1"/>
                </a:solidFill>
                <a:latin typeface="EB Garamond"/>
                <a:ea typeface="EB Garamond"/>
                <a:cs typeface="EB Garamond"/>
                <a:sym typeface="EB Garamond"/>
              </a:rPr>
              <a:t>Because there is a high chance to predict the survival rate based on class as it has sublevels like first class, second class and third class.</a:t>
            </a:r>
            <a:endParaRPr b="0" sz="2200">
              <a:solidFill>
                <a:schemeClr val="dk1"/>
              </a:solidFill>
              <a:latin typeface="EB Garamond"/>
              <a:ea typeface="EB Garamond"/>
              <a:cs typeface="EB Garamond"/>
              <a:sym typeface="EB Garamond"/>
            </a:endParaRPr>
          </a:p>
          <a:p>
            <a:pPr indent="-368300" lvl="0" marL="457200" rtl="0" algn="l">
              <a:lnSpc>
                <a:spcPct val="115000"/>
              </a:lnSpc>
              <a:spcBef>
                <a:spcPts val="0"/>
              </a:spcBef>
              <a:spcAft>
                <a:spcPts val="0"/>
              </a:spcAft>
              <a:buClr>
                <a:schemeClr val="dk1"/>
              </a:buClr>
              <a:buSzPts val="2200"/>
              <a:buFont typeface="EB Garamond"/>
              <a:buChar char="•"/>
            </a:pPr>
            <a:r>
              <a:rPr b="0" lang="en-US" sz="2200">
                <a:solidFill>
                  <a:schemeClr val="dk1"/>
                </a:solidFill>
                <a:latin typeface="EB Garamond"/>
                <a:ea typeface="EB Garamond"/>
                <a:cs typeface="EB Garamond"/>
                <a:sym typeface="EB Garamond"/>
              </a:rPr>
              <a:t>The Age and Ticket features are eliminated from the decision tree as we thought that the above three features would give us the accurate survival rate of passengers.</a:t>
            </a:r>
            <a:endParaRPr b="0" sz="2200">
              <a:solidFill>
                <a:schemeClr val="dk1"/>
              </a:solidFill>
              <a:latin typeface="EB Garamond"/>
              <a:ea typeface="EB Garamond"/>
              <a:cs typeface="EB Garamond"/>
              <a:sym typeface="EB Garamond"/>
            </a:endParaRPr>
          </a:p>
          <a:p>
            <a:pPr indent="0" lvl="0" marL="0" rtl="0" algn="l">
              <a:spcBef>
                <a:spcPts val="1000"/>
              </a:spcBef>
              <a:spcAft>
                <a:spcPts val="0"/>
              </a:spcAft>
              <a:buNone/>
            </a:pPr>
            <a:r>
              <a:t/>
            </a:r>
            <a:endParaRPr>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idx="1" type="body"/>
          </p:nvPr>
        </p:nvSpPr>
        <p:spPr>
          <a:xfrm>
            <a:off x="838200" y="557900"/>
            <a:ext cx="10515600" cy="5619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latin typeface="EB Garamond"/>
                <a:ea typeface="EB Garamond"/>
                <a:cs typeface="EB Garamond"/>
                <a:sym typeface="EB Garamond"/>
              </a:rPr>
              <a:t>Decision Tree</a:t>
            </a:r>
            <a:endParaRPr sz="3000">
              <a:latin typeface="EB Garamond"/>
              <a:ea typeface="EB Garamond"/>
              <a:cs typeface="EB Garamond"/>
              <a:sym typeface="EB Garamond"/>
            </a:endParaRPr>
          </a:p>
        </p:txBody>
      </p:sp>
      <p:pic>
        <p:nvPicPr>
          <p:cNvPr id="248" name="Google Shape;248;p34"/>
          <p:cNvPicPr preferRelativeResize="0"/>
          <p:nvPr/>
        </p:nvPicPr>
        <p:blipFill>
          <a:blip r:embed="rId3">
            <a:alphaModFix/>
          </a:blip>
          <a:stretch>
            <a:fillRect/>
          </a:stretch>
        </p:blipFill>
        <p:spPr>
          <a:xfrm>
            <a:off x="1452563" y="1485900"/>
            <a:ext cx="9286875" cy="3886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EB Garamond"/>
                <a:ea typeface="EB Garamond"/>
                <a:cs typeface="EB Garamond"/>
                <a:sym typeface="EB Garamond"/>
              </a:rPr>
              <a:t>EXECUTION FLOW</a:t>
            </a:r>
            <a:endParaRPr sz="3600">
              <a:latin typeface="EB Garamond"/>
              <a:ea typeface="EB Garamond"/>
              <a:cs typeface="EB Garamond"/>
              <a:sym typeface="EB Garamond"/>
            </a:endParaRPr>
          </a:p>
        </p:txBody>
      </p:sp>
      <p:sp>
        <p:nvSpPr>
          <p:cNvPr id="255" name="Google Shape;255;p35"/>
          <p:cNvSpPr txBox="1"/>
          <p:nvPr>
            <p:ph idx="1" type="body"/>
          </p:nvPr>
        </p:nvSpPr>
        <p:spPr>
          <a:xfrm>
            <a:off x="215425" y="1777325"/>
            <a:ext cx="11138400" cy="4399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0" lang="en-US" sz="2700">
                <a:solidFill>
                  <a:srgbClr val="000000"/>
                </a:solidFill>
                <a:latin typeface="EB Garamond ExtraBold"/>
                <a:ea typeface="EB Garamond ExtraBold"/>
                <a:cs typeface="EB Garamond ExtraBold"/>
                <a:sym typeface="EB Garamond ExtraBold"/>
              </a:rPr>
              <a:t>1:</a:t>
            </a:r>
            <a:r>
              <a:rPr b="0" lang="en-US" sz="2700">
                <a:solidFill>
                  <a:srgbClr val="000000"/>
                </a:solidFill>
                <a:latin typeface="EB Garamond ExtraBold"/>
                <a:ea typeface="EB Garamond ExtraBold"/>
                <a:cs typeface="EB Garamond ExtraBold"/>
                <a:sym typeface="EB Garamond ExtraBold"/>
              </a:rPr>
              <a:t>DATA COLLECTION</a:t>
            </a:r>
            <a:endParaRPr b="0" sz="2700">
              <a:solidFill>
                <a:srgbClr val="000000"/>
              </a:solidFill>
              <a:latin typeface="EB Garamond ExtraBold"/>
              <a:ea typeface="EB Garamond ExtraBold"/>
              <a:cs typeface="EB Garamond ExtraBold"/>
              <a:sym typeface="EB Garamond ExtraBold"/>
            </a:endParaRPr>
          </a:p>
        </p:txBody>
      </p:sp>
      <p:sp>
        <p:nvSpPr>
          <p:cNvPr id="256" name="Google Shape;256;p35"/>
          <p:cNvSpPr/>
          <p:nvPr/>
        </p:nvSpPr>
        <p:spPr>
          <a:xfrm>
            <a:off x="412925" y="2710900"/>
            <a:ext cx="2190300" cy="2046600"/>
          </a:xfrm>
          <a:prstGeom prst="ellipse">
            <a:avLst/>
          </a:prstGeom>
          <a:solidFill>
            <a:schemeClr val="lt1"/>
          </a:solidFill>
          <a:ln cap="flat" cmpd="sng" w="114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100">
                <a:latin typeface="EB Garamond ExtraBold"/>
                <a:ea typeface="EB Garamond ExtraBold"/>
                <a:cs typeface="EB Garamond ExtraBold"/>
                <a:sym typeface="EB Garamond ExtraBold"/>
              </a:rPr>
              <a:t>STEP:1</a:t>
            </a:r>
            <a:endParaRPr sz="3100">
              <a:latin typeface="EB Garamond ExtraBold"/>
              <a:ea typeface="EB Garamond ExtraBold"/>
              <a:cs typeface="EB Garamond ExtraBold"/>
              <a:sym typeface="EB Garamond ExtraBold"/>
            </a:endParaRPr>
          </a:p>
        </p:txBody>
      </p:sp>
      <p:sp>
        <p:nvSpPr>
          <p:cNvPr id="257" name="Google Shape;257;p35"/>
          <p:cNvSpPr/>
          <p:nvPr/>
        </p:nvSpPr>
        <p:spPr>
          <a:xfrm>
            <a:off x="3617300" y="2710900"/>
            <a:ext cx="2190300" cy="2046600"/>
          </a:xfrm>
          <a:prstGeom prst="ellipse">
            <a:avLst/>
          </a:prstGeom>
          <a:solidFill>
            <a:schemeClr val="lt1"/>
          </a:solidFill>
          <a:ln cap="flat" cmpd="sng" w="114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100">
                <a:solidFill>
                  <a:schemeClr val="dk1"/>
                </a:solidFill>
                <a:latin typeface="EB Garamond ExtraBold"/>
                <a:ea typeface="EB Garamond ExtraBold"/>
                <a:cs typeface="EB Garamond ExtraBold"/>
                <a:sym typeface="EB Garamond ExtraBold"/>
              </a:rPr>
              <a:t>STEP:2</a:t>
            </a:r>
            <a:endParaRPr sz="31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a:p>
        </p:txBody>
      </p:sp>
      <p:sp>
        <p:nvSpPr>
          <p:cNvPr id="258" name="Google Shape;258;p35"/>
          <p:cNvSpPr/>
          <p:nvPr/>
        </p:nvSpPr>
        <p:spPr>
          <a:xfrm>
            <a:off x="6767838" y="2603175"/>
            <a:ext cx="2190300" cy="2046600"/>
          </a:xfrm>
          <a:prstGeom prst="ellipse">
            <a:avLst/>
          </a:prstGeom>
          <a:solidFill>
            <a:schemeClr val="lt1"/>
          </a:solidFill>
          <a:ln cap="flat" cmpd="sng" w="114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1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Clr>
                <a:schemeClr val="dk1"/>
              </a:buClr>
              <a:buSzPts val="1100"/>
              <a:buFont typeface="Arial"/>
              <a:buNone/>
            </a:pPr>
            <a:r>
              <a:rPr lang="en-US" sz="3100">
                <a:solidFill>
                  <a:schemeClr val="dk1"/>
                </a:solidFill>
                <a:latin typeface="EB Garamond ExtraBold"/>
                <a:ea typeface="EB Garamond ExtraBold"/>
                <a:cs typeface="EB Garamond ExtraBold"/>
                <a:sym typeface="EB Garamond ExtraBold"/>
              </a:rPr>
              <a:t>STEP:3</a:t>
            </a:r>
            <a:endParaRPr sz="31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59" name="Google Shape;259;p35"/>
          <p:cNvSpPr/>
          <p:nvPr/>
        </p:nvSpPr>
        <p:spPr>
          <a:xfrm>
            <a:off x="9918375" y="2603175"/>
            <a:ext cx="2190300" cy="2046600"/>
          </a:xfrm>
          <a:prstGeom prst="ellipse">
            <a:avLst/>
          </a:prstGeom>
          <a:solidFill>
            <a:schemeClr val="lt1"/>
          </a:solidFill>
          <a:ln cap="flat" cmpd="sng" w="114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1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Clr>
                <a:schemeClr val="dk1"/>
              </a:buClr>
              <a:buSzPts val="1100"/>
              <a:buFont typeface="Arial"/>
              <a:buNone/>
            </a:pPr>
            <a:r>
              <a:rPr lang="en-US" sz="3100">
                <a:solidFill>
                  <a:schemeClr val="dk1"/>
                </a:solidFill>
                <a:latin typeface="EB Garamond ExtraBold"/>
                <a:ea typeface="EB Garamond ExtraBold"/>
                <a:cs typeface="EB Garamond ExtraBold"/>
                <a:sym typeface="EB Garamond ExtraBold"/>
              </a:rPr>
              <a:t>STEP:4</a:t>
            </a:r>
            <a:endParaRPr sz="31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cxnSp>
        <p:nvCxnSpPr>
          <p:cNvPr id="260" name="Google Shape;260;p35"/>
          <p:cNvCxnSpPr>
            <a:stCxn id="256" idx="6"/>
            <a:endCxn id="257" idx="2"/>
          </p:cNvCxnSpPr>
          <p:nvPr/>
        </p:nvCxnSpPr>
        <p:spPr>
          <a:xfrm>
            <a:off x="2603225" y="3734200"/>
            <a:ext cx="1014000" cy="0"/>
          </a:xfrm>
          <a:prstGeom prst="straightConnector1">
            <a:avLst/>
          </a:prstGeom>
          <a:noFill/>
          <a:ln cap="flat" cmpd="sng" w="38100">
            <a:solidFill>
              <a:schemeClr val="dk2"/>
            </a:solidFill>
            <a:prstDash val="solid"/>
            <a:round/>
            <a:headEnd len="med" w="med" type="none"/>
            <a:tailEnd len="med" w="med" type="triangle"/>
          </a:ln>
        </p:spPr>
      </p:cxnSp>
      <p:cxnSp>
        <p:nvCxnSpPr>
          <p:cNvPr id="261" name="Google Shape;261;p35"/>
          <p:cNvCxnSpPr/>
          <p:nvPr/>
        </p:nvCxnSpPr>
        <p:spPr>
          <a:xfrm>
            <a:off x="5807600" y="3626475"/>
            <a:ext cx="1014000" cy="0"/>
          </a:xfrm>
          <a:prstGeom prst="straightConnector1">
            <a:avLst/>
          </a:prstGeom>
          <a:noFill/>
          <a:ln cap="flat" cmpd="sng" w="38100">
            <a:solidFill>
              <a:schemeClr val="dk2"/>
            </a:solidFill>
            <a:prstDash val="solid"/>
            <a:round/>
            <a:headEnd len="med" w="med" type="none"/>
            <a:tailEnd len="med" w="med" type="triangle"/>
          </a:ln>
        </p:spPr>
      </p:cxnSp>
      <p:cxnSp>
        <p:nvCxnSpPr>
          <p:cNvPr id="262" name="Google Shape;262;p35"/>
          <p:cNvCxnSpPr/>
          <p:nvPr/>
        </p:nvCxnSpPr>
        <p:spPr>
          <a:xfrm>
            <a:off x="8904375" y="3626475"/>
            <a:ext cx="1014000" cy="0"/>
          </a:xfrm>
          <a:prstGeom prst="straightConnector1">
            <a:avLst/>
          </a:prstGeom>
          <a:noFill/>
          <a:ln cap="flat" cmpd="sng" w="38100">
            <a:solidFill>
              <a:schemeClr val="dk2"/>
            </a:solidFill>
            <a:prstDash val="solid"/>
            <a:round/>
            <a:headEnd len="med" w="med" type="none"/>
            <a:tailEnd len="med" w="med" type="triangle"/>
          </a:ln>
        </p:spPr>
      </p:cxnSp>
      <p:sp>
        <p:nvSpPr>
          <p:cNvPr id="263" name="Google Shape;263;p35"/>
          <p:cNvSpPr txBox="1"/>
          <p:nvPr/>
        </p:nvSpPr>
        <p:spPr>
          <a:xfrm>
            <a:off x="3177650" y="4955000"/>
            <a:ext cx="3429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EB Garamond ExtraBold"/>
                <a:ea typeface="EB Garamond ExtraBold"/>
                <a:cs typeface="EB Garamond ExtraBold"/>
                <a:sym typeface="EB Garamond ExtraBold"/>
              </a:rPr>
              <a:t>2:</a:t>
            </a:r>
            <a:r>
              <a:rPr lang="en-US" sz="2700">
                <a:latin typeface="EB Garamond ExtraBold"/>
                <a:ea typeface="EB Garamond ExtraBold"/>
                <a:cs typeface="EB Garamond ExtraBold"/>
                <a:sym typeface="EB Garamond ExtraBold"/>
              </a:rPr>
              <a:t>DATA CLEANING</a:t>
            </a:r>
            <a:endParaRPr sz="2700">
              <a:latin typeface="EB Garamond ExtraBold"/>
              <a:ea typeface="EB Garamond ExtraBold"/>
              <a:cs typeface="EB Garamond ExtraBold"/>
              <a:sym typeface="EB Garamond ExtraBold"/>
            </a:endParaRPr>
          </a:p>
        </p:txBody>
      </p:sp>
      <p:sp>
        <p:nvSpPr>
          <p:cNvPr id="264" name="Google Shape;264;p35"/>
          <p:cNvSpPr txBox="1"/>
          <p:nvPr/>
        </p:nvSpPr>
        <p:spPr>
          <a:xfrm>
            <a:off x="5807600" y="1900713"/>
            <a:ext cx="4488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EB Garamond ExtraBold"/>
                <a:ea typeface="EB Garamond ExtraBold"/>
                <a:cs typeface="EB Garamond ExtraBold"/>
                <a:sym typeface="EB Garamond ExtraBold"/>
              </a:rPr>
              <a:t>3:FORMULATING CODE</a:t>
            </a:r>
            <a:endParaRPr sz="2700">
              <a:latin typeface="EB Garamond ExtraBold"/>
              <a:ea typeface="EB Garamond ExtraBold"/>
              <a:cs typeface="EB Garamond ExtraBold"/>
              <a:sym typeface="EB Garamond ExtraBold"/>
            </a:endParaRPr>
          </a:p>
        </p:txBody>
      </p:sp>
      <p:sp>
        <p:nvSpPr>
          <p:cNvPr id="265" name="Google Shape;265;p35"/>
          <p:cNvSpPr txBox="1"/>
          <p:nvPr/>
        </p:nvSpPr>
        <p:spPr>
          <a:xfrm>
            <a:off x="8329825" y="4955000"/>
            <a:ext cx="4488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EB Garamond ExtraBold"/>
                <a:ea typeface="EB Garamond ExtraBold"/>
                <a:cs typeface="EB Garamond ExtraBold"/>
                <a:sym typeface="EB Garamond ExtraBold"/>
              </a:rPr>
              <a:t>4: COMPARE RESULTS</a:t>
            </a:r>
            <a:endParaRPr sz="2700">
              <a:latin typeface="EB Garamond ExtraBold"/>
              <a:ea typeface="EB Garamond ExtraBold"/>
              <a:cs typeface="EB Garamond ExtraBold"/>
              <a:sym typeface="EB Garamond ExtraBold"/>
            </a:endParaRPr>
          </a:p>
        </p:txBody>
      </p:sp>
      <p:cxnSp>
        <p:nvCxnSpPr>
          <p:cNvPr id="266" name="Google Shape;266;p35"/>
          <p:cNvCxnSpPr>
            <a:stCxn id="259" idx="1"/>
            <a:endCxn id="258" idx="7"/>
          </p:cNvCxnSpPr>
          <p:nvPr/>
        </p:nvCxnSpPr>
        <p:spPr>
          <a:xfrm rot="10800000">
            <a:off x="8637437" y="2902893"/>
            <a:ext cx="1601700" cy="0"/>
          </a:xfrm>
          <a:prstGeom prst="straightConnector1">
            <a:avLst/>
          </a:prstGeom>
          <a:noFill/>
          <a:ln cap="flat" cmpd="sng" w="38100">
            <a:solidFill>
              <a:schemeClr val="dk2"/>
            </a:solidFill>
            <a:prstDash val="solid"/>
            <a:round/>
            <a:headEnd len="med" w="med" type="none"/>
            <a:tailEnd len="med" w="med" type="triangle"/>
          </a:ln>
        </p:spPr>
      </p:cxnSp>
      <p:sp>
        <p:nvSpPr>
          <p:cNvPr id="267" name="Google Shape;267;p35"/>
          <p:cNvSpPr txBox="1"/>
          <p:nvPr/>
        </p:nvSpPr>
        <p:spPr>
          <a:xfrm>
            <a:off x="6123775" y="249950"/>
            <a:ext cx="590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dk1"/>
                </a:solidFill>
                <a:latin typeface="EB Garamond ExtraBold"/>
                <a:ea typeface="EB Garamond ExtraBold"/>
                <a:cs typeface="EB Garamond ExtraBold"/>
                <a:sym typeface="EB Garamond ExtraBold"/>
              </a:rPr>
              <a:t>Titanic - Machine Learning from Disaster</a:t>
            </a:r>
            <a:endParaRPr sz="25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sz="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0" lang="en-US" sz="4400">
                <a:solidFill>
                  <a:schemeClr val="dk1"/>
                </a:solidFill>
                <a:highlight>
                  <a:schemeClr val="lt1"/>
                </a:highlight>
                <a:latin typeface="EB Garamond ExtraBold"/>
                <a:ea typeface="EB Garamond ExtraBold"/>
                <a:cs typeface="EB Garamond ExtraBold"/>
                <a:sym typeface="EB Garamond ExtraBold"/>
              </a:rPr>
              <a:t>Tools Utilized</a:t>
            </a:r>
            <a:endParaRPr b="0" sz="4400">
              <a:solidFill>
                <a:schemeClr val="dk1"/>
              </a:solidFill>
              <a:highlight>
                <a:srgbClr val="FFFFFF"/>
              </a:highlight>
              <a:latin typeface="EB Garamond ExtraBold"/>
              <a:ea typeface="EB Garamond ExtraBold"/>
              <a:cs typeface="EB Garamond ExtraBold"/>
              <a:sym typeface="EB Garamond ExtraBold"/>
            </a:endParaRPr>
          </a:p>
        </p:txBody>
      </p:sp>
      <p:sp>
        <p:nvSpPr>
          <p:cNvPr id="274" name="Google Shape;274;p3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Numpy</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Pandas</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Seaborn</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Matplot</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Scikit -learn</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Jupyter notebook</a:t>
            </a:r>
            <a:endParaRPr sz="2900">
              <a:latin typeface="EB Garamond"/>
              <a:ea typeface="EB Garamond"/>
              <a:cs typeface="EB Garamond"/>
              <a:sym typeface="EB Garamond"/>
            </a:endParaRPr>
          </a:p>
        </p:txBody>
      </p:sp>
      <p:sp>
        <p:nvSpPr>
          <p:cNvPr id="275" name="Google Shape;275;p36"/>
          <p:cNvSpPr txBox="1"/>
          <p:nvPr/>
        </p:nvSpPr>
        <p:spPr>
          <a:xfrm>
            <a:off x="6123775" y="249950"/>
            <a:ext cx="590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solidFill>
                  <a:schemeClr val="dk1"/>
                </a:solidFill>
                <a:latin typeface="EB Garamond ExtraBold"/>
                <a:ea typeface="EB Garamond ExtraBold"/>
                <a:cs typeface="EB Garamond ExtraBold"/>
                <a:sym typeface="EB Garamond ExtraBold"/>
              </a:rPr>
              <a:t>Titanic - Machine Learning from Disaster</a:t>
            </a:r>
            <a:endParaRPr sz="25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sz="1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0" lang="en-US" sz="4400">
                <a:latin typeface="EB Garamond ExtraBold"/>
                <a:ea typeface="EB Garamond ExtraBold"/>
                <a:cs typeface="EB Garamond ExtraBold"/>
                <a:sym typeface="EB Garamond ExtraBold"/>
              </a:rPr>
              <a:t>Filling Null values </a:t>
            </a:r>
            <a:endParaRPr b="0" sz="4400">
              <a:latin typeface="EB Garamond ExtraBold"/>
              <a:ea typeface="EB Garamond ExtraBold"/>
              <a:cs typeface="EB Garamond ExtraBold"/>
              <a:sym typeface="EB Garamond ExtraBold"/>
            </a:endParaRPr>
          </a:p>
        </p:txBody>
      </p:sp>
      <p:sp>
        <p:nvSpPr>
          <p:cNvPr id="282" name="Google Shape;282;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57200" lvl="0" marL="457200" rtl="0" algn="l">
              <a:lnSpc>
                <a:spcPct val="115000"/>
              </a:lnSpc>
              <a:spcBef>
                <a:spcPts val="1000"/>
              </a:spcBef>
              <a:spcAft>
                <a:spcPts val="0"/>
              </a:spcAft>
              <a:buSzPts val="3600"/>
              <a:buFont typeface="EB Garamond SemiBold"/>
              <a:buChar char="•"/>
            </a:pPr>
            <a:r>
              <a:rPr b="0" lang="en-US" sz="3600">
                <a:latin typeface="EB Garamond SemiBold"/>
                <a:ea typeface="EB Garamond SemiBold"/>
                <a:cs typeface="EB Garamond SemiBold"/>
                <a:sym typeface="EB Garamond SemiBold"/>
              </a:rPr>
              <a:t>Age -</a:t>
            </a:r>
            <a:r>
              <a:rPr b="0" lang="en-US" sz="3600">
                <a:latin typeface="EB Garamond SemiBold"/>
                <a:ea typeface="EB Garamond SemiBold"/>
                <a:cs typeface="EB Garamond SemiBold"/>
                <a:sym typeface="EB Garamond SemiBold"/>
              </a:rPr>
              <a:t> Mean of Female passengers Age is used to fill Null values of them. Similarly for Men too.</a:t>
            </a:r>
            <a:endParaRPr b="0" sz="3600">
              <a:latin typeface="EB Garamond SemiBold"/>
              <a:ea typeface="EB Garamond SemiBold"/>
              <a:cs typeface="EB Garamond SemiBold"/>
              <a:sym typeface="EB Garamond SemiBold"/>
            </a:endParaRPr>
          </a:p>
          <a:p>
            <a:pPr indent="-457200" lvl="0" marL="457200" rtl="0" algn="l">
              <a:lnSpc>
                <a:spcPct val="115000"/>
              </a:lnSpc>
              <a:spcBef>
                <a:spcPts val="0"/>
              </a:spcBef>
              <a:spcAft>
                <a:spcPts val="0"/>
              </a:spcAft>
              <a:buSzPts val="3600"/>
              <a:buFont typeface="EB Garamond SemiBold"/>
              <a:buChar char="•"/>
            </a:pPr>
            <a:r>
              <a:rPr b="0" lang="en-US" sz="3600">
                <a:latin typeface="EB Garamond SemiBold"/>
                <a:ea typeface="EB Garamond SemiBold"/>
                <a:cs typeface="EB Garamond SemiBold"/>
                <a:sym typeface="EB Garamond SemiBold"/>
              </a:rPr>
              <a:t>Embarked-  has just 3 null values, so the values are filled by “S” at which highest number of people embarked.</a:t>
            </a:r>
            <a:endParaRPr b="0" sz="3600">
              <a:latin typeface="EB Garamond SemiBold"/>
              <a:ea typeface="EB Garamond SemiBold"/>
              <a:cs typeface="EB Garamond SemiBold"/>
              <a:sym typeface="EB Garamond SemiBold"/>
            </a:endParaRPr>
          </a:p>
          <a:p>
            <a:pPr indent="-457200" lvl="0" marL="457200" rtl="0" algn="l">
              <a:lnSpc>
                <a:spcPct val="115000"/>
              </a:lnSpc>
              <a:spcBef>
                <a:spcPts val="0"/>
              </a:spcBef>
              <a:spcAft>
                <a:spcPts val="0"/>
              </a:spcAft>
              <a:buSzPts val="3600"/>
              <a:buFont typeface="EB Garamond SemiBold"/>
              <a:buChar char="•"/>
            </a:pPr>
            <a:r>
              <a:rPr b="0" lang="en-US" sz="3600">
                <a:latin typeface="EB Garamond SemiBold"/>
                <a:ea typeface="EB Garamond SemiBold"/>
                <a:cs typeface="EB Garamond SemiBold"/>
                <a:sym typeface="EB Garamond SemiBold"/>
              </a:rPr>
              <a:t>Cabin – still considering to use. </a:t>
            </a:r>
            <a:endParaRPr b="0" sz="3600">
              <a:latin typeface="EB Garamond SemiBold"/>
              <a:ea typeface="EB Garamond SemiBold"/>
              <a:cs typeface="EB Garamond SemiBold"/>
              <a:sym typeface="EB Garamond SemiBold"/>
            </a:endParaRPr>
          </a:p>
        </p:txBody>
      </p:sp>
      <p:sp>
        <p:nvSpPr>
          <p:cNvPr id="283" name="Google Shape;283;p37"/>
          <p:cNvSpPr txBox="1"/>
          <p:nvPr/>
        </p:nvSpPr>
        <p:spPr>
          <a:xfrm>
            <a:off x="6123775" y="249950"/>
            <a:ext cx="590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solidFill>
                  <a:schemeClr val="dk1"/>
                </a:solidFill>
                <a:latin typeface="EB Garamond ExtraBold"/>
                <a:ea typeface="EB Garamond ExtraBold"/>
                <a:cs typeface="EB Garamond ExtraBold"/>
                <a:sym typeface="EB Garamond ExtraBold"/>
              </a:rPr>
              <a:t>Titanic - Machine Learning from Disaster</a:t>
            </a:r>
            <a:endParaRPr sz="25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sz="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7305D"/>
              </a:buClr>
              <a:buSzPts val="3200"/>
              <a:buFont typeface="Arial"/>
              <a:buNone/>
            </a:pPr>
            <a:r>
              <a:rPr b="0" lang="en-US" sz="4400">
                <a:solidFill>
                  <a:srgbClr val="222222"/>
                </a:solidFill>
                <a:latin typeface="EB Garamond ExtraBold"/>
                <a:ea typeface="EB Garamond ExtraBold"/>
                <a:cs typeface="EB Garamond ExtraBold"/>
                <a:sym typeface="EB Garamond ExtraBold"/>
              </a:rPr>
              <a:t>Overview</a:t>
            </a:r>
            <a:endParaRPr b="0" sz="4400">
              <a:solidFill>
                <a:srgbClr val="222222"/>
              </a:solidFill>
              <a:latin typeface="EB Garamond ExtraBold"/>
              <a:ea typeface="EB Garamond ExtraBold"/>
              <a:cs typeface="EB Garamond ExtraBold"/>
              <a:sym typeface="EB Garamond ExtraBold"/>
            </a:endParaRPr>
          </a:p>
        </p:txBody>
      </p:sp>
      <p:sp>
        <p:nvSpPr>
          <p:cNvPr id="79" name="Google Shape;7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Project Objectives</a:t>
            </a:r>
            <a:endParaRPr sz="2600">
              <a:solidFill>
                <a:schemeClr val="dk1"/>
              </a:solidFill>
              <a:latin typeface="EB Garamond"/>
              <a:ea typeface="EB Garamond"/>
              <a:cs typeface="EB Garamond"/>
              <a:sym typeface="EB Garamond"/>
            </a:endParaRPr>
          </a:p>
          <a:p>
            <a:pPr indent="-393700" lvl="0" marL="457200" rtl="0" algn="l">
              <a:lnSpc>
                <a:spcPct val="115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Potential Customers &amp; </a:t>
            </a:r>
            <a:r>
              <a:rPr lang="en-US" sz="2600">
                <a:solidFill>
                  <a:schemeClr val="dk1"/>
                </a:solidFill>
                <a:latin typeface="EB Garamond"/>
                <a:ea typeface="EB Garamond"/>
                <a:cs typeface="EB Garamond"/>
                <a:sym typeface="EB Garamond"/>
              </a:rPr>
              <a:t>End Users</a:t>
            </a:r>
            <a:endParaRPr sz="2600">
              <a:solidFill>
                <a:schemeClr val="dk1"/>
              </a:solidFill>
              <a:latin typeface="EB Garamond"/>
              <a:ea typeface="EB Garamond"/>
              <a:cs typeface="EB Garamond"/>
              <a:sym typeface="EB Garamond"/>
            </a:endParaRPr>
          </a:p>
          <a:p>
            <a:pPr indent="-393700" lvl="0" marL="457200" rtl="0" algn="l">
              <a:lnSpc>
                <a:spcPct val="115000"/>
              </a:lnSpc>
              <a:spcBef>
                <a:spcPts val="0"/>
              </a:spcBef>
              <a:spcAft>
                <a:spcPts val="0"/>
              </a:spcAft>
              <a:buClr>
                <a:schemeClr val="dk1"/>
              </a:buClr>
              <a:buSzPts val="2600"/>
              <a:buFont typeface="EB Garamond"/>
              <a:buChar char="●"/>
            </a:pPr>
            <a:r>
              <a:rPr lang="en-US" sz="2600">
                <a:solidFill>
                  <a:schemeClr val="dk1"/>
                </a:solidFill>
                <a:highlight>
                  <a:srgbClr val="FFFFFF"/>
                </a:highlight>
                <a:latin typeface="EB Garamond"/>
                <a:ea typeface="EB Garamond"/>
                <a:cs typeface="EB Garamond"/>
                <a:sym typeface="EB Garamond"/>
              </a:rPr>
              <a:t>Constraints imposed by the Customer</a:t>
            </a:r>
            <a:endParaRPr sz="2600">
              <a:solidFill>
                <a:schemeClr val="dk1"/>
              </a:solidFill>
              <a:latin typeface="EB Garamond"/>
              <a:ea typeface="EB Garamond"/>
              <a:cs typeface="EB Garamond"/>
              <a:sym typeface="EB Garamond"/>
            </a:endParaRPr>
          </a:p>
          <a:p>
            <a:pPr indent="-393700" lvl="0" marL="457200" rtl="0" algn="l">
              <a:lnSpc>
                <a:spcPct val="115000"/>
              </a:lnSpc>
              <a:spcBef>
                <a:spcPts val="0"/>
              </a:spcBef>
              <a:spcAft>
                <a:spcPts val="0"/>
              </a:spcAft>
              <a:buClr>
                <a:schemeClr val="dk1"/>
              </a:buClr>
              <a:buSzPts val="2600"/>
              <a:buFont typeface="EB Garamond"/>
              <a:buChar char="●"/>
            </a:pPr>
            <a:r>
              <a:rPr lang="en-US" sz="2600">
                <a:solidFill>
                  <a:schemeClr val="dk1"/>
                </a:solidFill>
                <a:highlight>
                  <a:srgbClr val="FFFFFF"/>
                </a:highlight>
                <a:latin typeface="EB Garamond"/>
                <a:ea typeface="EB Garamond"/>
                <a:cs typeface="EB Garamond"/>
                <a:sym typeface="EB Garamond"/>
              </a:rPr>
              <a:t>Assumptions and Risks</a:t>
            </a:r>
            <a:endParaRPr sz="2600">
              <a:solidFill>
                <a:schemeClr val="dk1"/>
              </a:solidFill>
              <a:latin typeface="EB Garamond"/>
              <a:ea typeface="EB Garamond"/>
              <a:cs typeface="EB Garamond"/>
              <a:sym typeface="EB Garamond"/>
            </a:endParaRPr>
          </a:p>
          <a:p>
            <a:pPr indent="-393700" lvl="0" marL="457200" rtl="0" algn="l">
              <a:lnSpc>
                <a:spcPct val="115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Stakeholder</a:t>
            </a:r>
            <a:endParaRPr sz="2600">
              <a:solidFill>
                <a:schemeClr val="dk1"/>
              </a:solidFill>
              <a:latin typeface="EB Garamond"/>
              <a:ea typeface="EB Garamond"/>
              <a:cs typeface="EB Garamond"/>
              <a:sym typeface="EB Garamond"/>
            </a:endParaRPr>
          </a:p>
          <a:p>
            <a:pPr indent="-393700" lvl="0" marL="457200" rtl="0" algn="l">
              <a:lnSpc>
                <a:spcPct val="115000"/>
              </a:lnSpc>
              <a:spcBef>
                <a:spcPts val="0"/>
              </a:spcBef>
              <a:spcAft>
                <a:spcPts val="0"/>
              </a:spcAft>
              <a:buClr>
                <a:schemeClr val="dk1"/>
              </a:buClr>
              <a:buSzPts val="2600"/>
              <a:buFont typeface="EB Garamond"/>
              <a:buChar char="●"/>
            </a:pPr>
            <a:r>
              <a:rPr lang="en-US" sz="2600">
                <a:solidFill>
                  <a:schemeClr val="dk1"/>
                </a:solidFill>
                <a:highlight>
                  <a:srgbClr val="FFFFFF"/>
                </a:highlight>
                <a:latin typeface="EB Garamond"/>
                <a:ea typeface="EB Garamond"/>
                <a:cs typeface="EB Garamond"/>
                <a:sym typeface="EB Garamond"/>
              </a:rPr>
              <a:t>Tools Utilized</a:t>
            </a:r>
            <a:endParaRPr sz="2600">
              <a:solidFill>
                <a:schemeClr val="dk1"/>
              </a:solidFill>
              <a:highlight>
                <a:srgbClr val="FFFFFF"/>
              </a:highlight>
              <a:latin typeface="EB Garamond"/>
              <a:ea typeface="EB Garamond"/>
              <a:cs typeface="EB Garamond"/>
              <a:sym typeface="EB Garamond"/>
            </a:endParaRPr>
          </a:p>
          <a:p>
            <a:pPr indent="-393700" lvl="0" marL="457200" rtl="0" algn="l">
              <a:lnSpc>
                <a:spcPct val="115000"/>
              </a:lnSpc>
              <a:spcBef>
                <a:spcPts val="0"/>
              </a:spcBef>
              <a:spcAft>
                <a:spcPts val="0"/>
              </a:spcAft>
              <a:buClr>
                <a:schemeClr val="dk1"/>
              </a:buClr>
              <a:buSzPts val="2600"/>
              <a:buFont typeface="EB Garamond"/>
              <a:buChar char="●"/>
            </a:pPr>
            <a:r>
              <a:rPr lang="en-US" sz="2600">
                <a:solidFill>
                  <a:schemeClr val="dk1"/>
                </a:solidFill>
                <a:highlight>
                  <a:srgbClr val="FFFFFF"/>
                </a:highlight>
                <a:latin typeface="EB Garamond"/>
                <a:ea typeface="EB Garamond"/>
                <a:cs typeface="EB Garamond"/>
                <a:sym typeface="EB Garamond"/>
              </a:rPr>
              <a:t>Literature Review</a:t>
            </a:r>
            <a:endParaRPr sz="2600">
              <a:solidFill>
                <a:schemeClr val="dk1"/>
              </a:solidFill>
              <a:highlight>
                <a:srgbClr val="FFFFFF"/>
              </a:highlight>
              <a:latin typeface="EB Garamond"/>
              <a:ea typeface="EB Garamond"/>
              <a:cs typeface="EB Garamond"/>
              <a:sym typeface="EB Garamond"/>
            </a:endParaRPr>
          </a:p>
          <a:p>
            <a:pPr indent="-76200" lvl="0" marL="228600" rtl="0" algn="l">
              <a:lnSpc>
                <a:spcPct val="90000"/>
              </a:lnSpc>
              <a:spcBef>
                <a:spcPts val="1000"/>
              </a:spcBef>
              <a:spcAft>
                <a:spcPts val="0"/>
              </a:spcAft>
              <a:buClr>
                <a:srgbClr val="07305D"/>
              </a:buClr>
              <a:buSzPts val="2400"/>
              <a:buNone/>
            </a:pPr>
            <a:r>
              <a:t/>
            </a:r>
            <a:endParaRPr sz="2600">
              <a:solidFill>
                <a:schemeClr val="dk1"/>
              </a:solidFill>
              <a:latin typeface="EB Garamond"/>
              <a:ea typeface="EB Garamond"/>
              <a:cs typeface="EB Garamond"/>
              <a:sym typeface="EB Garamond"/>
            </a:endParaRPr>
          </a:p>
          <a:p>
            <a:pPr indent="-76200" lvl="0" marL="228600" rtl="0" algn="l">
              <a:lnSpc>
                <a:spcPct val="90000"/>
              </a:lnSpc>
              <a:spcBef>
                <a:spcPts val="1000"/>
              </a:spcBef>
              <a:spcAft>
                <a:spcPts val="0"/>
              </a:spcAft>
              <a:buClr>
                <a:srgbClr val="07305D"/>
              </a:buClr>
              <a:buSzPts val="2400"/>
              <a:buNone/>
            </a:pPr>
            <a:r>
              <a:t/>
            </a:r>
            <a:endParaRPr sz="2600">
              <a:solidFill>
                <a:schemeClr val="dk1"/>
              </a:solidFill>
              <a:latin typeface="EB Garamond"/>
              <a:ea typeface="EB Garamond"/>
              <a:cs typeface="EB Garamond"/>
              <a:sym typeface="EB Garamond"/>
            </a:endParaRPr>
          </a:p>
        </p:txBody>
      </p:sp>
      <p:sp>
        <p:nvSpPr>
          <p:cNvPr id="80" name="Google Shape;80;p11"/>
          <p:cNvSpPr txBox="1"/>
          <p:nvPr>
            <p:ph idx="10" type="dt"/>
          </p:nvPr>
        </p:nvSpPr>
        <p:spPr>
          <a:xfrm>
            <a:off x="838200" y="6244525"/>
            <a:ext cx="122160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3/25/2020</a:t>
            </a:r>
            <a:endParaRPr/>
          </a:p>
        </p:txBody>
      </p:sp>
      <p:sp>
        <p:nvSpPr>
          <p:cNvPr id="81" name="Google Shape;81;p11"/>
          <p:cNvSpPr txBox="1"/>
          <p:nvPr>
            <p:ph idx="11" type="ftr"/>
          </p:nvPr>
        </p:nvSpPr>
        <p:spPr>
          <a:xfrm>
            <a:off x="2059805" y="6244525"/>
            <a:ext cx="775796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650750" y="193300"/>
            <a:ext cx="105156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0" lang="en-US" sz="4400">
                <a:latin typeface="EB Garamond ExtraBold"/>
                <a:ea typeface="EB Garamond ExtraBold"/>
                <a:cs typeface="EB Garamond ExtraBold"/>
                <a:sym typeface="EB Garamond ExtraBold"/>
              </a:rPr>
              <a:t>Plots</a:t>
            </a:r>
            <a:endParaRPr b="0" sz="3250">
              <a:solidFill>
                <a:srgbClr val="4EC9B0"/>
              </a:solidFill>
              <a:highlight>
                <a:srgbClr val="1E1E1E"/>
              </a:highlight>
              <a:latin typeface="Courier New"/>
              <a:ea typeface="Courier New"/>
              <a:cs typeface="Courier New"/>
              <a:sym typeface="Courier New"/>
            </a:endParaRPr>
          </a:p>
        </p:txBody>
      </p:sp>
      <p:sp>
        <p:nvSpPr>
          <p:cNvPr id="290" name="Google Shape;290;p38"/>
          <p:cNvSpPr txBox="1"/>
          <p:nvPr>
            <p:ph idx="1" type="body"/>
          </p:nvPr>
        </p:nvSpPr>
        <p:spPr>
          <a:xfrm>
            <a:off x="328050" y="1825625"/>
            <a:ext cx="110259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400">
                <a:latin typeface="EB Garamond"/>
                <a:ea typeface="EB Garamond"/>
                <a:cs typeface="EB Garamond"/>
                <a:sym typeface="EB Garamond"/>
              </a:rPr>
              <a:t>This graph provides us the number </a:t>
            </a:r>
            <a:endParaRPr sz="3400">
              <a:latin typeface="EB Garamond"/>
              <a:ea typeface="EB Garamond"/>
              <a:cs typeface="EB Garamond"/>
              <a:sym typeface="EB Garamond"/>
            </a:endParaRPr>
          </a:p>
          <a:p>
            <a:pPr indent="0" lvl="0" marL="0" rtl="0" algn="l">
              <a:spcBef>
                <a:spcPts val="1000"/>
              </a:spcBef>
              <a:spcAft>
                <a:spcPts val="0"/>
              </a:spcAft>
              <a:buNone/>
            </a:pPr>
            <a:r>
              <a:rPr lang="en-US" sz="3400">
                <a:latin typeface="EB Garamond"/>
                <a:ea typeface="EB Garamond"/>
                <a:cs typeface="EB Garamond"/>
                <a:sym typeface="EB Garamond"/>
              </a:rPr>
              <a:t>of  passengers that </a:t>
            </a:r>
            <a:r>
              <a:rPr lang="en-US" sz="3400">
                <a:latin typeface="EB Garamond"/>
                <a:ea typeface="EB Garamond"/>
                <a:cs typeface="EB Garamond"/>
                <a:sym typeface="EB Garamond"/>
              </a:rPr>
              <a:t>survived,</a:t>
            </a:r>
            <a:r>
              <a:rPr lang="en-US" sz="3400">
                <a:latin typeface="EB Garamond"/>
                <a:ea typeface="EB Garamond"/>
                <a:cs typeface="EB Garamond"/>
                <a:sym typeface="EB Garamond"/>
              </a:rPr>
              <a:t> based </a:t>
            </a:r>
            <a:endParaRPr sz="3400">
              <a:latin typeface="EB Garamond"/>
              <a:ea typeface="EB Garamond"/>
              <a:cs typeface="EB Garamond"/>
              <a:sym typeface="EB Garamond"/>
            </a:endParaRPr>
          </a:p>
          <a:p>
            <a:pPr indent="0" lvl="0" marL="0" rtl="0" algn="l">
              <a:spcBef>
                <a:spcPts val="1000"/>
              </a:spcBef>
              <a:spcAft>
                <a:spcPts val="0"/>
              </a:spcAft>
              <a:buNone/>
            </a:pPr>
            <a:r>
              <a:rPr lang="en-US" sz="3400">
                <a:latin typeface="EB Garamond"/>
                <a:ea typeface="EB Garamond"/>
                <a:cs typeface="EB Garamond"/>
                <a:sym typeface="EB Garamond"/>
              </a:rPr>
              <a:t>on the Gender and Age. </a:t>
            </a:r>
            <a:endParaRPr sz="3400">
              <a:latin typeface="EB Garamond"/>
              <a:ea typeface="EB Garamond"/>
              <a:cs typeface="EB Garamond"/>
              <a:sym typeface="EB Garamond"/>
            </a:endParaRPr>
          </a:p>
          <a:p>
            <a:pPr indent="0" lvl="0" marL="0" rtl="0" algn="l">
              <a:spcBef>
                <a:spcPts val="1000"/>
              </a:spcBef>
              <a:spcAft>
                <a:spcPts val="0"/>
              </a:spcAft>
              <a:buNone/>
            </a:pPr>
            <a:r>
              <a:rPr lang="en-US" sz="3400">
                <a:latin typeface="EB Garamond"/>
                <a:ea typeface="EB Garamond"/>
                <a:cs typeface="EB Garamond"/>
                <a:sym typeface="EB Garamond"/>
              </a:rPr>
              <a:t>Age is taken on Y-axis and </a:t>
            </a:r>
            <a:endParaRPr sz="3400">
              <a:latin typeface="EB Garamond"/>
              <a:ea typeface="EB Garamond"/>
              <a:cs typeface="EB Garamond"/>
              <a:sym typeface="EB Garamond"/>
            </a:endParaRPr>
          </a:p>
          <a:p>
            <a:pPr indent="0" lvl="0" marL="0" rtl="0" algn="l">
              <a:spcBef>
                <a:spcPts val="1000"/>
              </a:spcBef>
              <a:spcAft>
                <a:spcPts val="0"/>
              </a:spcAft>
              <a:buNone/>
            </a:pPr>
            <a:r>
              <a:rPr lang="en-US" sz="3400">
                <a:latin typeface="EB Garamond"/>
                <a:ea typeface="EB Garamond"/>
                <a:cs typeface="EB Garamond"/>
                <a:sym typeface="EB Garamond"/>
              </a:rPr>
              <a:t>Gender on X-axis. </a:t>
            </a:r>
            <a:r>
              <a:rPr lang="en-US"/>
              <a:t>  </a:t>
            </a:r>
            <a:endParaRPr/>
          </a:p>
          <a:p>
            <a:pPr indent="0" lvl="0" marL="0" rtl="0" algn="l">
              <a:spcBef>
                <a:spcPts val="1000"/>
              </a:spcBef>
              <a:spcAft>
                <a:spcPts val="0"/>
              </a:spcAft>
              <a:buNone/>
            </a:pPr>
            <a:r>
              <a:rPr lang="en-US" sz="3400">
                <a:latin typeface="EB Garamond"/>
                <a:ea typeface="EB Garamond"/>
                <a:cs typeface="EB Garamond"/>
                <a:sym typeface="EB Garamond"/>
              </a:rPr>
              <a:t>Male- M</a:t>
            </a:r>
            <a:endParaRPr sz="3400">
              <a:latin typeface="EB Garamond"/>
              <a:ea typeface="EB Garamond"/>
              <a:cs typeface="EB Garamond"/>
              <a:sym typeface="EB Garamond"/>
            </a:endParaRPr>
          </a:p>
          <a:p>
            <a:pPr indent="0" lvl="0" marL="0" rtl="0" algn="l">
              <a:spcBef>
                <a:spcPts val="1000"/>
              </a:spcBef>
              <a:spcAft>
                <a:spcPts val="0"/>
              </a:spcAft>
              <a:buNone/>
            </a:pPr>
            <a:r>
              <a:rPr lang="en-US" sz="3400">
                <a:latin typeface="EB Garamond"/>
                <a:ea typeface="EB Garamond"/>
                <a:cs typeface="EB Garamond"/>
                <a:sym typeface="EB Garamond"/>
              </a:rPr>
              <a:t>Female -F</a:t>
            </a:r>
            <a:endParaRPr sz="3400">
              <a:latin typeface="EB Garamond"/>
              <a:ea typeface="EB Garamond"/>
              <a:cs typeface="EB Garamond"/>
              <a:sym typeface="EB Garamond"/>
            </a:endParaRPr>
          </a:p>
          <a:p>
            <a:pPr indent="0" lvl="0" marL="0" rtl="0" algn="l">
              <a:spcBef>
                <a:spcPts val="1000"/>
              </a:spcBef>
              <a:spcAft>
                <a:spcPts val="0"/>
              </a:spcAft>
              <a:buNone/>
            </a:pPr>
            <a:r>
              <a:t/>
            </a:r>
            <a:endParaRPr/>
          </a:p>
        </p:txBody>
      </p:sp>
      <p:sp>
        <p:nvSpPr>
          <p:cNvPr id="291" name="Google Shape;291;p38"/>
          <p:cNvSpPr txBox="1"/>
          <p:nvPr/>
        </p:nvSpPr>
        <p:spPr>
          <a:xfrm>
            <a:off x="2168156" y="2935355"/>
            <a:ext cx="89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92" name="Google Shape;292;p38"/>
          <p:cNvPicPr preferRelativeResize="0"/>
          <p:nvPr/>
        </p:nvPicPr>
        <p:blipFill>
          <a:blip r:embed="rId3">
            <a:alphaModFix/>
          </a:blip>
          <a:stretch>
            <a:fillRect/>
          </a:stretch>
        </p:blipFill>
        <p:spPr>
          <a:xfrm>
            <a:off x="6774325" y="1825625"/>
            <a:ext cx="5353050" cy="4114800"/>
          </a:xfrm>
          <a:prstGeom prst="rect">
            <a:avLst/>
          </a:prstGeom>
          <a:noFill/>
          <a:ln>
            <a:noFill/>
          </a:ln>
        </p:spPr>
      </p:pic>
      <p:pic>
        <p:nvPicPr>
          <p:cNvPr id="293" name="Google Shape;293;p38"/>
          <p:cNvPicPr preferRelativeResize="0"/>
          <p:nvPr/>
        </p:nvPicPr>
        <p:blipFill>
          <a:blip r:embed="rId4">
            <a:alphaModFix/>
          </a:blip>
          <a:stretch>
            <a:fillRect/>
          </a:stretch>
        </p:blipFill>
        <p:spPr>
          <a:xfrm>
            <a:off x="6774325" y="1763900"/>
            <a:ext cx="5353050" cy="4114800"/>
          </a:xfrm>
          <a:prstGeom prst="rect">
            <a:avLst/>
          </a:prstGeom>
          <a:noFill/>
          <a:ln>
            <a:noFill/>
          </a:ln>
        </p:spPr>
      </p:pic>
      <p:sp>
        <p:nvSpPr>
          <p:cNvPr id="294" name="Google Shape;294;p38"/>
          <p:cNvSpPr txBox="1"/>
          <p:nvPr/>
        </p:nvSpPr>
        <p:spPr>
          <a:xfrm>
            <a:off x="6123775" y="249950"/>
            <a:ext cx="590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solidFill>
                  <a:schemeClr val="dk1"/>
                </a:solidFill>
                <a:latin typeface="EB Garamond ExtraBold"/>
                <a:ea typeface="EB Garamond ExtraBold"/>
                <a:cs typeface="EB Garamond ExtraBold"/>
                <a:sym typeface="EB Garamond ExtraBold"/>
              </a:rPr>
              <a:t>Titanic - Machine Learning from Disaster</a:t>
            </a:r>
            <a:endParaRPr sz="25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sz="1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0" lang="en-US" sz="4400">
                <a:latin typeface="EB Garamond ExtraBold"/>
                <a:ea typeface="EB Garamond ExtraBold"/>
                <a:cs typeface="EB Garamond ExtraBold"/>
                <a:sym typeface="EB Garamond ExtraBold"/>
              </a:rPr>
              <a:t>Plots</a:t>
            </a:r>
            <a:endParaRPr b="0" sz="4400">
              <a:latin typeface="EB Garamond ExtraBold"/>
              <a:ea typeface="EB Garamond ExtraBold"/>
              <a:cs typeface="EB Garamond ExtraBold"/>
              <a:sym typeface="EB Garamond ExtraBold"/>
            </a:endParaRPr>
          </a:p>
          <a:p>
            <a:pPr indent="0" lvl="0" marL="0" rtl="0" algn="l">
              <a:spcBef>
                <a:spcPts val="0"/>
              </a:spcBef>
              <a:spcAft>
                <a:spcPts val="0"/>
              </a:spcAft>
              <a:buClr>
                <a:schemeClr val="dk1"/>
              </a:buClr>
              <a:buSzPts val="1100"/>
              <a:buFont typeface="Arial"/>
              <a:buNone/>
            </a:pPr>
            <a:r>
              <a:t/>
            </a:r>
            <a:endParaRPr b="0" sz="3250">
              <a:solidFill>
                <a:srgbClr val="4EC9B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01" name="Google Shape;301;p39"/>
          <p:cNvSpPr txBox="1"/>
          <p:nvPr>
            <p:ph idx="1" type="body"/>
          </p:nvPr>
        </p:nvSpPr>
        <p:spPr>
          <a:xfrm>
            <a:off x="744475" y="9664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300">
                <a:latin typeface="EB Garamond"/>
                <a:ea typeface="EB Garamond"/>
                <a:cs typeface="EB Garamond"/>
                <a:sym typeface="EB Garamond"/>
              </a:rPr>
              <a:t>The below plots are based on the Family size and if they survived.</a:t>
            </a:r>
            <a:endParaRPr sz="3300">
              <a:latin typeface="EB Garamond"/>
              <a:ea typeface="EB Garamond"/>
              <a:cs typeface="EB Garamond"/>
              <a:sym typeface="EB Garamond"/>
            </a:endParaRPr>
          </a:p>
        </p:txBody>
      </p:sp>
      <p:pic>
        <p:nvPicPr>
          <p:cNvPr id="302" name="Google Shape;302;p39"/>
          <p:cNvPicPr preferRelativeResize="0"/>
          <p:nvPr/>
        </p:nvPicPr>
        <p:blipFill>
          <a:blip r:embed="rId3">
            <a:alphaModFix/>
          </a:blip>
          <a:stretch>
            <a:fillRect/>
          </a:stretch>
        </p:blipFill>
        <p:spPr>
          <a:xfrm>
            <a:off x="2585763" y="1969938"/>
            <a:ext cx="5400675" cy="4124325"/>
          </a:xfrm>
          <a:prstGeom prst="rect">
            <a:avLst/>
          </a:prstGeom>
          <a:noFill/>
          <a:ln>
            <a:noFill/>
          </a:ln>
        </p:spPr>
      </p:pic>
      <p:sp>
        <p:nvSpPr>
          <p:cNvPr id="303" name="Google Shape;303;p39"/>
          <p:cNvSpPr txBox="1"/>
          <p:nvPr/>
        </p:nvSpPr>
        <p:spPr>
          <a:xfrm>
            <a:off x="6123775" y="249950"/>
            <a:ext cx="590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solidFill>
                  <a:schemeClr val="dk1"/>
                </a:solidFill>
                <a:latin typeface="EB Garamond ExtraBold"/>
                <a:ea typeface="EB Garamond ExtraBold"/>
                <a:cs typeface="EB Garamond ExtraBold"/>
                <a:sym typeface="EB Garamond ExtraBold"/>
              </a:rPr>
              <a:t>Titanic - Machine Learning from Disaster</a:t>
            </a:r>
            <a:endParaRPr sz="25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sz="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7574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0" lang="en-US">
                <a:latin typeface="EB Garamond SemiBold"/>
                <a:ea typeface="EB Garamond SemiBold"/>
                <a:cs typeface="EB Garamond SemiBold"/>
                <a:sym typeface="EB Garamond SemiBold"/>
              </a:rPr>
              <a:t>This graph provides us the relationship between</a:t>
            </a:r>
            <a:endParaRPr b="0">
              <a:latin typeface="EB Garamond SemiBold"/>
              <a:ea typeface="EB Garamond SemiBold"/>
              <a:cs typeface="EB Garamond SemiBold"/>
              <a:sym typeface="EB Garamond SemiBold"/>
            </a:endParaRPr>
          </a:p>
          <a:p>
            <a:pPr indent="0" lvl="0" marL="0" rtl="0" algn="l">
              <a:spcBef>
                <a:spcPts val="0"/>
              </a:spcBef>
              <a:spcAft>
                <a:spcPts val="0"/>
              </a:spcAft>
              <a:buNone/>
            </a:pPr>
            <a:r>
              <a:rPr b="0" lang="en-US">
                <a:latin typeface="EB Garamond SemiBold"/>
                <a:ea typeface="EB Garamond SemiBold"/>
                <a:cs typeface="EB Garamond SemiBold"/>
                <a:sym typeface="EB Garamond SemiBold"/>
              </a:rPr>
              <a:t> embarked, passenger class in the survival of passengers. </a:t>
            </a:r>
            <a:endParaRPr b="0">
              <a:latin typeface="EB Garamond SemiBold"/>
              <a:ea typeface="EB Garamond SemiBold"/>
              <a:cs typeface="EB Garamond SemiBold"/>
              <a:sym typeface="EB Garamond SemiBold"/>
            </a:endParaRPr>
          </a:p>
        </p:txBody>
      </p:sp>
      <p:sp>
        <p:nvSpPr>
          <p:cNvPr id="310" name="Google Shape;310;p4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11" name="Google Shape;311;p40"/>
          <p:cNvPicPr preferRelativeResize="0"/>
          <p:nvPr/>
        </p:nvPicPr>
        <p:blipFill>
          <a:blip r:embed="rId3">
            <a:alphaModFix/>
          </a:blip>
          <a:stretch>
            <a:fillRect/>
          </a:stretch>
        </p:blipFill>
        <p:spPr>
          <a:xfrm>
            <a:off x="421800" y="1249750"/>
            <a:ext cx="11528923" cy="5342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EB Garamond"/>
                <a:ea typeface="EB Garamond"/>
                <a:cs typeface="EB Garamond"/>
                <a:sym typeface="EB Garamond"/>
              </a:rPr>
              <a:t>The below graph provides relation between age and survivability of </a:t>
            </a:r>
            <a:r>
              <a:rPr lang="en-US">
                <a:latin typeface="EB Garamond"/>
                <a:ea typeface="EB Garamond"/>
                <a:cs typeface="EB Garamond"/>
                <a:sym typeface="EB Garamond"/>
              </a:rPr>
              <a:t>the</a:t>
            </a:r>
            <a:r>
              <a:rPr lang="en-US">
                <a:latin typeface="EB Garamond"/>
                <a:ea typeface="EB Garamond"/>
                <a:cs typeface="EB Garamond"/>
                <a:sym typeface="EB Garamond"/>
              </a:rPr>
              <a:t> passenger</a:t>
            </a:r>
            <a:endParaRPr>
              <a:latin typeface="EB Garamond"/>
              <a:ea typeface="EB Garamond"/>
              <a:cs typeface="EB Garamond"/>
              <a:sym typeface="EB Garamond"/>
            </a:endParaRPr>
          </a:p>
        </p:txBody>
      </p:sp>
      <p:sp>
        <p:nvSpPr>
          <p:cNvPr id="318" name="Google Shape;318;p4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19" name="Google Shape;319;p41"/>
          <p:cNvPicPr preferRelativeResize="0"/>
          <p:nvPr/>
        </p:nvPicPr>
        <p:blipFill>
          <a:blip r:embed="rId3">
            <a:alphaModFix/>
          </a:blip>
          <a:stretch>
            <a:fillRect/>
          </a:stretch>
        </p:blipFill>
        <p:spPr>
          <a:xfrm>
            <a:off x="0" y="2971544"/>
            <a:ext cx="12191999" cy="3070761"/>
          </a:xfrm>
          <a:prstGeom prst="rect">
            <a:avLst/>
          </a:prstGeom>
          <a:noFill/>
          <a:ln>
            <a:noFill/>
          </a:ln>
        </p:spPr>
      </p:pic>
      <p:sp>
        <p:nvSpPr>
          <p:cNvPr id="320" name="Google Shape;320;p41"/>
          <p:cNvSpPr txBox="1"/>
          <p:nvPr/>
        </p:nvSpPr>
        <p:spPr>
          <a:xfrm>
            <a:off x="6259150" y="-109350"/>
            <a:ext cx="85038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solidFill>
                  <a:schemeClr val="dk1"/>
                </a:solidFill>
                <a:latin typeface="EB Garamond ExtraBold"/>
                <a:ea typeface="EB Garamond ExtraBold"/>
                <a:cs typeface="EB Garamond ExtraBold"/>
                <a:sym typeface="EB Garamond ExtraBold"/>
              </a:rPr>
              <a:t>Titanic - Machine Learning from Disaster</a:t>
            </a:r>
            <a:endParaRPr sz="25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sz="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EB Garamond"/>
                <a:ea typeface="EB Garamond"/>
                <a:cs typeface="EB Garamond"/>
                <a:sym typeface="EB Garamond"/>
              </a:rPr>
              <a:t>fraction of passengers survived in from each class, port they embarked and Gender (Male-1, Female-0).</a:t>
            </a:r>
            <a:endParaRPr>
              <a:latin typeface="EB Garamond"/>
              <a:ea typeface="EB Garamond"/>
              <a:cs typeface="EB Garamond"/>
              <a:sym typeface="EB Garamond"/>
            </a:endParaRPr>
          </a:p>
        </p:txBody>
      </p:sp>
      <p:sp>
        <p:nvSpPr>
          <p:cNvPr id="327" name="Google Shape;327;p4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28" name="Google Shape;328;p42"/>
          <p:cNvPicPr preferRelativeResize="0"/>
          <p:nvPr/>
        </p:nvPicPr>
        <p:blipFill>
          <a:blip r:embed="rId3">
            <a:alphaModFix/>
          </a:blip>
          <a:stretch>
            <a:fillRect/>
          </a:stretch>
        </p:blipFill>
        <p:spPr>
          <a:xfrm>
            <a:off x="304800" y="1843800"/>
            <a:ext cx="11582400" cy="4314825"/>
          </a:xfrm>
          <a:prstGeom prst="rect">
            <a:avLst/>
          </a:prstGeom>
          <a:noFill/>
          <a:ln>
            <a:noFill/>
          </a:ln>
        </p:spPr>
      </p:pic>
      <p:sp>
        <p:nvSpPr>
          <p:cNvPr id="329" name="Google Shape;329;p42"/>
          <p:cNvSpPr txBox="1"/>
          <p:nvPr/>
        </p:nvSpPr>
        <p:spPr>
          <a:xfrm>
            <a:off x="6472650" y="-109350"/>
            <a:ext cx="8290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solidFill>
                  <a:schemeClr val="dk1"/>
                </a:solidFill>
                <a:latin typeface="EB Garamond ExtraBold"/>
                <a:ea typeface="EB Garamond ExtraBold"/>
                <a:cs typeface="EB Garamond ExtraBold"/>
                <a:sym typeface="EB Garamond ExtraBold"/>
              </a:rPr>
              <a:t>Titanic - Machine Learning from Disaster</a:t>
            </a:r>
            <a:endParaRPr sz="25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sz="1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760100" y="-2946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400">
                <a:latin typeface="EB Garamond"/>
                <a:ea typeface="EB Garamond"/>
                <a:cs typeface="EB Garamond"/>
                <a:sym typeface="EB Garamond"/>
              </a:rPr>
              <a:t>DECISION TREE BASED ON</a:t>
            </a:r>
            <a:endParaRPr sz="3400">
              <a:latin typeface="EB Garamond"/>
              <a:ea typeface="EB Garamond"/>
              <a:cs typeface="EB Garamond"/>
              <a:sym typeface="EB Garamond"/>
            </a:endParaRPr>
          </a:p>
        </p:txBody>
      </p:sp>
      <p:sp>
        <p:nvSpPr>
          <p:cNvPr id="336" name="Google Shape;336;p4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37" name="Google Shape;337;p43"/>
          <p:cNvPicPr preferRelativeResize="0"/>
          <p:nvPr/>
        </p:nvPicPr>
        <p:blipFill>
          <a:blip r:embed="rId3">
            <a:alphaModFix/>
          </a:blip>
          <a:stretch>
            <a:fillRect/>
          </a:stretch>
        </p:blipFill>
        <p:spPr>
          <a:xfrm>
            <a:off x="230575" y="781075"/>
            <a:ext cx="11730852" cy="5902799"/>
          </a:xfrm>
          <a:prstGeom prst="rect">
            <a:avLst/>
          </a:prstGeom>
          <a:noFill/>
          <a:ln>
            <a:noFill/>
          </a:ln>
        </p:spPr>
      </p:pic>
      <p:sp>
        <p:nvSpPr>
          <p:cNvPr id="338" name="Google Shape;338;p43"/>
          <p:cNvSpPr txBox="1"/>
          <p:nvPr/>
        </p:nvSpPr>
        <p:spPr>
          <a:xfrm>
            <a:off x="6457050" y="0"/>
            <a:ext cx="78216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solidFill>
                  <a:schemeClr val="dk1"/>
                </a:solidFill>
                <a:latin typeface="EB Garamond ExtraBold"/>
                <a:ea typeface="EB Garamond ExtraBold"/>
                <a:cs typeface="EB Garamond ExtraBold"/>
                <a:sym typeface="EB Garamond ExtraBold"/>
              </a:rPr>
              <a:t>Titanic - Machine Learning from Disaster</a:t>
            </a:r>
            <a:endParaRPr sz="2500">
              <a:solidFill>
                <a:schemeClr val="dk1"/>
              </a:solidFill>
              <a:latin typeface="EB Garamond ExtraBold"/>
              <a:ea typeface="EB Garamond ExtraBold"/>
              <a:cs typeface="EB Garamond ExtraBold"/>
              <a:sym typeface="EB Garamond ExtraBold"/>
            </a:endParaRPr>
          </a:p>
          <a:p>
            <a:pPr indent="0" lvl="0" marL="0" rtl="0" algn="l">
              <a:spcBef>
                <a:spcPts val="0"/>
              </a:spcBef>
              <a:spcAft>
                <a:spcPts val="0"/>
              </a:spcAft>
              <a:buNone/>
            </a:pPr>
            <a:r>
              <a:t/>
            </a:r>
            <a:endParaRPr sz="1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EB Garamond"/>
                <a:ea typeface="EB Garamond"/>
                <a:cs typeface="EB Garamond"/>
                <a:sym typeface="EB Garamond"/>
              </a:rPr>
              <a:t>The below graph provides relation between age and survivability of the passenger</a:t>
            </a:r>
            <a:endParaRPr>
              <a:latin typeface="EB Garamond"/>
              <a:ea typeface="EB Garamond"/>
              <a:cs typeface="EB Garamond"/>
              <a:sym typeface="EB Garamond"/>
            </a:endParaRPr>
          </a:p>
          <a:p>
            <a:pPr indent="0" lvl="0" marL="0" rtl="0" algn="l">
              <a:spcBef>
                <a:spcPts val="0"/>
              </a:spcBef>
              <a:spcAft>
                <a:spcPts val="0"/>
              </a:spcAft>
              <a:buNone/>
            </a:pPr>
            <a:r>
              <a:t/>
            </a:r>
            <a:endParaRPr/>
          </a:p>
        </p:txBody>
      </p:sp>
      <p:sp>
        <p:nvSpPr>
          <p:cNvPr id="345" name="Google Shape;345;p4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46" name="Google Shape;346;p44"/>
          <p:cNvPicPr preferRelativeResize="0"/>
          <p:nvPr/>
        </p:nvPicPr>
        <p:blipFill>
          <a:blip r:embed="rId3">
            <a:alphaModFix/>
          </a:blip>
          <a:stretch>
            <a:fillRect/>
          </a:stretch>
        </p:blipFill>
        <p:spPr>
          <a:xfrm>
            <a:off x="2159425" y="2034300"/>
            <a:ext cx="6979725" cy="3933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800">
                <a:latin typeface="EB Garamond"/>
                <a:ea typeface="EB Garamond"/>
                <a:cs typeface="EB Garamond"/>
                <a:sym typeface="EB Garamond"/>
              </a:rPr>
              <a:t>Relation btw </a:t>
            </a:r>
            <a:r>
              <a:rPr lang="en-US" sz="3800">
                <a:latin typeface="EB Garamond"/>
                <a:ea typeface="EB Garamond"/>
                <a:cs typeface="EB Garamond"/>
                <a:sym typeface="EB Garamond"/>
              </a:rPr>
              <a:t>Passenger</a:t>
            </a:r>
            <a:r>
              <a:rPr lang="en-US" sz="3800">
                <a:latin typeface="EB Garamond"/>
                <a:ea typeface="EB Garamond"/>
                <a:cs typeface="EB Garamond"/>
                <a:sym typeface="EB Garamond"/>
              </a:rPr>
              <a:t> class and survival rate</a:t>
            </a:r>
            <a:endParaRPr sz="3800">
              <a:latin typeface="EB Garamond"/>
              <a:ea typeface="EB Garamond"/>
              <a:cs typeface="EB Garamond"/>
              <a:sym typeface="EB Garamond"/>
            </a:endParaRPr>
          </a:p>
        </p:txBody>
      </p:sp>
      <p:sp>
        <p:nvSpPr>
          <p:cNvPr id="353" name="Google Shape;353;p4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54" name="Google Shape;354;p45"/>
          <p:cNvPicPr preferRelativeResize="0"/>
          <p:nvPr/>
        </p:nvPicPr>
        <p:blipFill>
          <a:blip r:embed="rId3">
            <a:alphaModFix/>
          </a:blip>
          <a:stretch>
            <a:fillRect/>
          </a:stretch>
        </p:blipFill>
        <p:spPr>
          <a:xfrm>
            <a:off x="525775" y="1386843"/>
            <a:ext cx="11444099" cy="522877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100">
                <a:latin typeface="EB Garamond"/>
                <a:ea typeface="EB Garamond"/>
                <a:cs typeface="EB Garamond"/>
                <a:sym typeface="EB Garamond"/>
              </a:rPr>
              <a:t>Gender vs Survival rate</a:t>
            </a:r>
            <a:endParaRPr sz="4100">
              <a:latin typeface="EB Garamond"/>
              <a:ea typeface="EB Garamond"/>
              <a:cs typeface="EB Garamond"/>
              <a:sym typeface="EB Garamond"/>
            </a:endParaRPr>
          </a:p>
        </p:txBody>
      </p:sp>
      <p:sp>
        <p:nvSpPr>
          <p:cNvPr id="361" name="Google Shape;361;p4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62" name="Google Shape;362;p46"/>
          <p:cNvPicPr preferRelativeResize="0"/>
          <p:nvPr/>
        </p:nvPicPr>
        <p:blipFill>
          <a:blip r:embed="rId3">
            <a:alphaModFix/>
          </a:blip>
          <a:stretch>
            <a:fillRect/>
          </a:stretch>
        </p:blipFill>
        <p:spPr>
          <a:xfrm>
            <a:off x="1887825" y="1499698"/>
            <a:ext cx="10285125" cy="4715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0" lang="en-US" sz="4300">
                <a:latin typeface="EB Garamond ExtraBold"/>
                <a:ea typeface="EB Garamond ExtraBold"/>
                <a:cs typeface="EB Garamond ExtraBold"/>
                <a:sym typeface="EB Garamond ExtraBold"/>
              </a:rPr>
              <a:t>Techniques Used</a:t>
            </a:r>
            <a:endParaRPr b="0" sz="4300">
              <a:latin typeface="EB Garamond ExtraBold"/>
              <a:ea typeface="EB Garamond ExtraBold"/>
              <a:cs typeface="EB Garamond ExtraBold"/>
              <a:sym typeface="EB Garamond ExtraBold"/>
            </a:endParaRPr>
          </a:p>
        </p:txBody>
      </p:sp>
      <p:sp>
        <p:nvSpPr>
          <p:cNvPr id="369" name="Google Shape;369;p4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82600" lvl="0" marL="457200" rtl="0" algn="l">
              <a:spcBef>
                <a:spcPts val="1000"/>
              </a:spcBef>
              <a:spcAft>
                <a:spcPts val="0"/>
              </a:spcAft>
              <a:buSzPts val="4000"/>
              <a:buFont typeface="EB Garamond"/>
              <a:buChar char="•"/>
            </a:pPr>
            <a:r>
              <a:rPr lang="en-US" sz="4000">
                <a:latin typeface="EB Garamond"/>
                <a:ea typeface="EB Garamond"/>
                <a:cs typeface="EB Garamond"/>
                <a:sym typeface="EB Garamond"/>
              </a:rPr>
              <a:t>Linear Regression  —</a:t>
            </a:r>
            <a:r>
              <a:rPr lang="en-US" sz="4500">
                <a:latin typeface="EB Garamond"/>
                <a:ea typeface="EB Garamond"/>
                <a:cs typeface="EB Garamond"/>
                <a:sym typeface="EB Garamond"/>
              </a:rPr>
              <a:t> </a:t>
            </a:r>
            <a:r>
              <a:rPr b="0" lang="en-US" sz="3000">
                <a:solidFill>
                  <a:schemeClr val="dk1"/>
                </a:solidFill>
                <a:latin typeface="EB Garamond ExtraBold"/>
                <a:ea typeface="EB Garamond ExtraBold"/>
                <a:cs typeface="EB Garamond ExtraBold"/>
                <a:sym typeface="EB Garamond ExtraBold"/>
              </a:rPr>
              <a:t>0.851123595505618</a:t>
            </a:r>
            <a:endParaRPr b="0" sz="3000">
              <a:solidFill>
                <a:schemeClr val="dk1"/>
              </a:solidFill>
              <a:latin typeface="EB Garamond ExtraBold"/>
              <a:ea typeface="EB Garamond ExtraBold"/>
              <a:cs typeface="EB Garamond ExtraBold"/>
              <a:sym typeface="EB Garamond ExtraBold"/>
            </a:endParaRPr>
          </a:p>
          <a:p>
            <a:pPr indent="-482600" lvl="0" marL="457200" rtl="0" algn="l">
              <a:spcBef>
                <a:spcPts val="0"/>
              </a:spcBef>
              <a:spcAft>
                <a:spcPts val="0"/>
              </a:spcAft>
              <a:buSzPts val="4000"/>
              <a:buFont typeface="EB Garamond"/>
              <a:buChar char="•"/>
            </a:pPr>
            <a:r>
              <a:rPr lang="en-US" sz="4000">
                <a:latin typeface="EB Garamond"/>
                <a:ea typeface="EB Garamond"/>
                <a:cs typeface="EB Garamond"/>
                <a:sym typeface="EB Garamond"/>
              </a:rPr>
              <a:t>Gaussian</a:t>
            </a:r>
            <a:r>
              <a:rPr lang="en-US" sz="4000">
                <a:latin typeface="EB Garamond"/>
                <a:ea typeface="EB Garamond"/>
                <a:cs typeface="EB Garamond"/>
                <a:sym typeface="EB Garamond"/>
              </a:rPr>
              <a:t> Naive Bayes —</a:t>
            </a:r>
            <a:r>
              <a:rPr b="0" lang="en-US" sz="5600">
                <a:solidFill>
                  <a:schemeClr val="dk1"/>
                </a:solidFill>
                <a:latin typeface="EB Garamond ExtraBold"/>
                <a:ea typeface="EB Garamond ExtraBold"/>
                <a:cs typeface="EB Garamond ExtraBold"/>
                <a:sym typeface="EB Garamond ExtraBold"/>
              </a:rPr>
              <a:t> </a:t>
            </a:r>
            <a:r>
              <a:rPr b="0" lang="en-US" sz="3000">
                <a:solidFill>
                  <a:schemeClr val="dk1"/>
                </a:solidFill>
                <a:latin typeface="EB Garamond ExtraBold"/>
                <a:ea typeface="EB Garamond ExtraBold"/>
                <a:cs typeface="EB Garamond ExtraBold"/>
                <a:sym typeface="EB Garamond ExtraBold"/>
              </a:rPr>
              <a:t>0.8876404494382022</a:t>
            </a:r>
            <a:endParaRPr b="0" sz="3000">
              <a:solidFill>
                <a:schemeClr val="dk1"/>
              </a:solidFill>
              <a:latin typeface="EB Garamond ExtraBold"/>
              <a:ea typeface="EB Garamond ExtraBold"/>
              <a:cs typeface="EB Garamond ExtraBold"/>
              <a:sym typeface="EB Garamond ExtraBold"/>
            </a:endParaRPr>
          </a:p>
          <a:p>
            <a:pPr indent="-482600" lvl="0" marL="457200" rtl="0" algn="l">
              <a:spcBef>
                <a:spcPts val="0"/>
              </a:spcBef>
              <a:spcAft>
                <a:spcPts val="0"/>
              </a:spcAft>
              <a:buSzPts val="4000"/>
              <a:buFont typeface="EB Garamond"/>
              <a:buChar char="•"/>
            </a:pPr>
            <a:r>
              <a:rPr lang="en-US" sz="4000">
                <a:latin typeface="EB Garamond"/>
                <a:ea typeface="EB Garamond"/>
                <a:cs typeface="EB Garamond"/>
                <a:sym typeface="EB Garamond"/>
              </a:rPr>
              <a:t>Random Forest — </a:t>
            </a:r>
            <a:r>
              <a:rPr b="0" lang="en-US" sz="5800">
                <a:solidFill>
                  <a:schemeClr val="dk1"/>
                </a:solidFill>
                <a:latin typeface="EB Garamond ExtraBold"/>
                <a:ea typeface="EB Garamond ExtraBold"/>
                <a:cs typeface="EB Garamond ExtraBold"/>
                <a:sym typeface="EB Garamond ExtraBold"/>
              </a:rPr>
              <a:t> </a:t>
            </a:r>
            <a:r>
              <a:rPr b="0" lang="en-US" sz="3000">
                <a:solidFill>
                  <a:schemeClr val="dk1"/>
                </a:solidFill>
                <a:latin typeface="EB Garamond ExtraBold"/>
                <a:ea typeface="EB Garamond ExtraBold"/>
                <a:cs typeface="EB Garamond ExtraBold"/>
                <a:sym typeface="EB Garamond ExtraBold"/>
              </a:rPr>
              <a:t>0.8707865168539326</a:t>
            </a:r>
            <a:endParaRPr b="0" sz="3000">
              <a:solidFill>
                <a:schemeClr val="dk1"/>
              </a:solidFill>
              <a:latin typeface="EB Garamond ExtraBold"/>
              <a:ea typeface="EB Garamond ExtraBold"/>
              <a:cs typeface="EB Garamond ExtraBold"/>
              <a:sym typeface="EB Garamond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0" lang="en-US" sz="4400">
                <a:solidFill>
                  <a:schemeClr val="dk1"/>
                </a:solidFill>
                <a:latin typeface="EB Garamond ExtraBold"/>
                <a:ea typeface="EB Garamond ExtraBold"/>
                <a:cs typeface="EB Garamond ExtraBold"/>
                <a:sym typeface="EB Garamond ExtraBold"/>
              </a:rPr>
              <a:t>Project Objectives</a:t>
            </a:r>
            <a:endParaRPr b="0" sz="4400">
              <a:latin typeface="EB Garamond ExtraBold"/>
              <a:ea typeface="EB Garamond ExtraBold"/>
              <a:cs typeface="EB Garamond ExtraBold"/>
              <a:sym typeface="EB Garamond ExtraBold"/>
            </a:endParaRPr>
          </a:p>
        </p:txBody>
      </p:sp>
      <p:sp>
        <p:nvSpPr>
          <p:cNvPr id="88" name="Google Shape;88;p12"/>
          <p:cNvSpPr txBox="1"/>
          <p:nvPr>
            <p:ph idx="1" type="body"/>
          </p:nvPr>
        </p:nvSpPr>
        <p:spPr>
          <a:xfrm>
            <a:off x="838200" y="1825625"/>
            <a:ext cx="11143800" cy="4351200"/>
          </a:xfrm>
          <a:prstGeom prst="rect">
            <a:avLst/>
          </a:prstGeom>
        </p:spPr>
        <p:txBody>
          <a:bodyPr anchorCtr="0" anchor="t" bIns="45700" lIns="91425" spcFirstLastPara="1" rIns="91425" wrap="square" tIns="45700">
            <a:noAutofit/>
          </a:bodyPr>
          <a:lstStyle/>
          <a:p>
            <a:pPr indent="-387350" lvl="0" marL="457200" rtl="0" algn="l">
              <a:lnSpc>
                <a:spcPct val="150000"/>
              </a:lnSpc>
              <a:spcBef>
                <a:spcPts val="0"/>
              </a:spcBef>
              <a:spcAft>
                <a:spcPts val="0"/>
              </a:spcAft>
              <a:buClr>
                <a:schemeClr val="dk1"/>
              </a:buClr>
              <a:buSzPts val="2500"/>
              <a:buFont typeface="EB Garamond SemiBold"/>
              <a:buChar char="●"/>
            </a:pPr>
            <a:r>
              <a:rPr b="0" lang="en-US" sz="2500">
                <a:solidFill>
                  <a:schemeClr val="dk1"/>
                </a:solidFill>
                <a:latin typeface="EB Garamond SemiBold"/>
                <a:ea typeface="EB Garamond SemiBold"/>
                <a:cs typeface="EB Garamond SemiBold"/>
                <a:sym typeface="EB Garamond SemiBold"/>
              </a:rPr>
              <a:t>To build a predictive model that helps us to get the probability of survival for the passengers that boarded the Legendary Titanic Ship.</a:t>
            </a:r>
            <a:endParaRPr b="0" sz="2500">
              <a:solidFill>
                <a:schemeClr val="dk1"/>
              </a:solidFill>
              <a:latin typeface="EB Garamond SemiBold"/>
              <a:ea typeface="EB Garamond SemiBold"/>
              <a:cs typeface="EB Garamond SemiBold"/>
              <a:sym typeface="EB Garamond SemiBold"/>
            </a:endParaRPr>
          </a:p>
          <a:p>
            <a:pPr indent="-387350" lvl="0" marL="457200" rtl="0" algn="l">
              <a:lnSpc>
                <a:spcPct val="150000"/>
              </a:lnSpc>
              <a:spcBef>
                <a:spcPts val="0"/>
              </a:spcBef>
              <a:spcAft>
                <a:spcPts val="0"/>
              </a:spcAft>
              <a:buClr>
                <a:schemeClr val="dk1"/>
              </a:buClr>
              <a:buSzPts val="2500"/>
              <a:buFont typeface="EB Garamond SemiBold"/>
              <a:buChar char="●"/>
            </a:pPr>
            <a:r>
              <a:rPr b="0" lang="en-US" sz="2500">
                <a:solidFill>
                  <a:schemeClr val="dk1"/>
                </a:solidFill>
                <a:latin typeface="EB Garamond SemiBold"/>
                <a:ea typeface="EB Garamond SemiBold"/>
                <a:cs typeface="EB Garamond SemiBold"/>
                <a:sym typeface="EB Garamond SemiBold"/>
              </a:rPr>
              <a:t>Implement this predictive model for any disaster that might happen in future.</a:t>
            </a:r>
            <a:endParaRPr b="0" sz="2500">
              <a:solidFill>
                <a:schemeClr val="dk1"/>
              </a:solidFill>
              <a:latin typeface="EB Garamond SemiBold"/>
              <a:ea typeface="EB Garamond SemiBold"/>
              <a:cs typeface="EB Garamond SemiBold"/>
              <a:sym typeface="EB Garamond SemiBold"/>
            </a:endParaRPr>
          </a:p>
          <a:p>
            <a:pPr indent="-387350" lvl="0" marL="457200" rtl="0" algn="l">
              <a:lnSpc>
                <a:spcPct val="150000"/>
              </a:lnSpc>
              <a:spcBef>
                <a:spcPts val="0"/>
              </a:spcBef>
              <a:spcAft>
                <a:spcPts val="0"/>
              </a:spcAft>
              <a:buClr>
                <a:schemeClr val="dk1"/>
              </a:buClr>
              <a:buSzPts val="2500"/>
              <a:buFont typeface="EB Garamond SemiBold"/>
              <a:buChar char="●"/>
            </a:pPr>
            <a:r>
              <a:rPr b="0" lang="en-US" sz="2500">
                <a:solidFill>
                  <a:schemeClr val="dk1"/>
                </a:solidFill>
                <a:latin typeface="EB Garamond SemiBold"/>
                <a:ea typeface="EB Garamond SemiBold"/>
                <a:cs typeface="EB Garamond SemiBold"/>
                <a:sym typeface="EB Garamond SemiBold"/>
              </a:rPr>
              <a:t>Get insights on various algorithms used in Machine learning techniques. </a:t>
            </a:r>
            <a:endParaRPr b="0" sz="2500">
              <a:solidFill>
                <a:schemeClr val="dk1"/>
              </a:solidFill>
              <a:latin typeface="EB Garamond SemiBold"/>
              <a:ea typeface="EB Garamond SemiBold"/>
              <a:cs typeface="EB Garamond SemiBold"/>
              <a:sym typeface="EB Garamond SemiBold"/>
            </a:endParaRPr>
          </a:p>
          <a:p>
            <a:pPr indent="-387350" lvl="0" marL="457200" rtl="0" algn="l">
              <a:lnSpc>
                <a:spcPct val="150000"/>
              </a:lnSpc>
              <a:spcBef>
                <a:spcPts val="0"/>
              </a:spcBef>
              <a:spcAft>
                <a:spcPts val="0"/>
              </a:spcAft>
              <a:buClr>
                <a:schemeClr val="dk1"/>
              </a:buClr>
              <a:buSzPts val="2500"/>
              <a:buFont typeface="EB Garamond SemiBold"/>
              <a:buChar char="●"/>
            </a:pPr>
            <a:r>
              <a:rPr b="0" lang="en-US" sz="2500">
                <a:solidFill>
                  <a:schemeClr val="dk1"/>
                </a:solidFill>
                <a:latin typeface="EB Garamond SemiBold"/>
                <a:ea typeface="EB Garamond SemiBold"/>
                <a:cs typeface="EB Garamond SemiBold"/>
                <a:sym typeface="EB Garamond SemiBold"/>
              </a:rPr>
              <a:t>To get familiar working with large datasets, processing the data, data cleaning, training of datasets, visualization of the data and predicting the possible outcomes. </a:t>
            </a:r>
            <a:endParaRPr b="0" sz="2500">
              <a:solidFill>
                <a:schemeClr val="dk1"/>
              </a:solidFill>
              <a:latin typeface="EB Garamond SemiBold"/>
              <a:ea typeface="EB Garamond SemiBold"/>
              <a:cs typeface="EB Garamond SemiBold"/>
              <a:sym typeface="EB Garamond SemiBold"/>
            </a:endParaRPr>
          </a:p>
          <a:p>
            <a:pPr indent="0" lvl="0" marL="0" rtl="0" algn="l">
              <a:lnSpc>
                <a:spcPct val="150000"/>
              </a:lnSpc>
              <a:spcBef>
                <a:spcPts val="1000"/>
              </a:spcBef>
              <a:spcAft>
                <a:spcPts val="0"/>
              </a:spcAft>
              <a:buNone/>
            </a:pPr>
            <a:r>
              <a:t/>
            </a:r>
            <a:endParaRPr b="0" sz="2500">
              <a:latin typeface="EB Garamond SemiBold"/>
              <a:ea typeface="EB Garamond SemiBold"/>
              <a:cs typeface="EB Garamond SemiBold"/>
              <a:sym typeface="EB Garamond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ctrTitle"/>
          </p:nvPr>
        </p:nvSpPr>
        <p:spPr>
          <a:xfrm>
            <a:off x="1524000" y="1109120"/>
            <a:ext cx="9144000" cy="1203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Arial"/>
              <a:buNone/>
            </a:pPr>
            <a:r>
              <a:rPr b="0" lang="en-US" sz="8000">
                <a:latin typeface="EB Garamond ExtraBold"/>
                <a:ea typeface="EB Garamond ExtraBold"/>
                <a:cs typeface="EB Garamond ExtraBold"/>
                <a:sym typeface="EB Garamond ExtraBold"/>
              </a:rPr>
              <a:t>Thank You</a:t>
            </a:r>
            <a:endParaRPr b="0" sz="8000">
              <a:latin typeface="EB Garamond ExtraBold"/>
              <a:ea typeface="EB Garamond ExtraBold"/>
              <a:cs typeface="EB Garamond ExtraBold"/>
              <a:sym typeface="EB Garamond ExtraBold"/>
            </a:endParaRPr>
          </a:p>
        </p:txBody>
      </p:sp>
      <p:sp>
        <p:nvSpPr>
          <p:cNvPr id="375" name="Google Shape;375;p48"/>
          <p:cNvSpPr txBox="1"/>
          <p:nvPr>
            <p:ph idx="4294967295" type="dt"/>
          </p:nvPr>
        </p:nvSpPr>
        <p:spPr>
          <a:xfrm>
            <a:off x="0" y="6245225"/>
            <a:ext cx="122237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3/25/2020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0" lang="en-US" sz="4400">
                <a:solidFill>
                  <a:schemeClr val="dk1"/>
                </a:solidFill>
                <a:latin typeface="EB Garamond ExtraBold"/>
                <a:ea typeface="EB Garamond ExtraBold"/>
                <a:cs typeface="EB Garamond ExtraBold"/>
                <a:sym typeface="EB Garamond ExtraBold"/>
              </a:rPr>
              <a:t>Potential Customers</a:t>
            </a:r>
            <a:endParaRPr b="0" sz="4400">
              <a:latin typeface="EB Garamond ExtraBold"/>
              <a:ea typeface="EB Garamond ExtraBold"/>
              <a:cs typeface="EB Garamond ExtraBold"/>
              <a:sym typeface="EB Garamond ExtraBold"/>
            </a:endParaRPr>
          </a:p>
        </p:txBody>
      </p:sp>
      <p:sp>
        <p:nvSpPr>
          <p:cNvPr id="95" name="Google Shape;95;p13"/>
          <p:cNvSpPr txBox="1"/>
          <p:nvPr>
            <p:ph idx="1" type="body"/>
          </p:nvPr>
        </p:nvSpPr>
        <p:spPr>
          <a:xfrm>
            <a:off x="838200" y="1825625"/>
            <a:ext cx="10515600" cy="1486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500">
                <a:solidFill>
                  <a:schemeClr val="dk1"/>
                </a:solidFill>
                <a:latin typeface="EB Garamond"/>
                <a:ea typeface="EB Garamond"/>
                <a:cs typeface="EB Garamond"/>
                <a:sym typeface="EB Garamond"/>
              </a:rPr>
              <a:t>Any Government organizations, travel agencies or any institutions that organize large events involving any potential risks to the lives of people that use their services. </a:t>
            </a:r>
            <a:endParaRPr sz="2500">
              <a:solidFill>
                <a:schemeClr val="dk1"/>
              </a:solidFill>
              <a:latin typeface="EB Garamond"/>
              <a:ea typeface="EB Garamond"/>
              <a:cs typeface="EB Garamond"/>
              <a:sym typeface="EB Garamond"/>
            </a:endParaRPr>
          </a:p>
          <a:p>
            <a:pPr indent="0" lvl="0" marL="0" rtl="0" algn="l">
              <a:spcBef>
                <a:spcPts val="1000"/>
              </a:spcBef>
              <a:spcAft>
                <a:spcPts val="0"/>
              </a:spcAft>
              <a:buNone/>
            </a:pPr>
            <a:r>
              <a:t/>
            </a:r>
            <a:endParaRPr sz="2500">
              <a:latin typeface="EB Garamond"/>
              <a:ea typeface="EB Garamond"/>
              <a:cs typeface="EB Garamond"/>
              <a:sym typeface="EB Garamond"/>
            </a:endParaRPr>
          </a:p>
        </p:txBody>
      </p:sp>
      <p:sp>
        <p:nvSpPr>
          <p:cNvPr id="96" name="Google Shape;96;p13"/>
          <p:cNvSpPr txBox="1"/>
          <p:nvPr/>
        </p:nvSpPr>
        <p:spPr>
          <a:xfrm>
            <a:off x="859200" y="3499300"/>
            <a:ext cx="10494600" cy="86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4400">
                <a:solidFill>
                  <a:schemeClr val="dk1"/>
                </a:solidFill>
                <a:latin typeface="EB Garamond ExtraBold"/>
                <a:ea typeface="EB Garamond ExtraBold"/>
                <a:cs typeface="EB Garamond ExtraBold"/>
                <a:sym typeface="EB Garamond ExtraBold"/>
              </a:rPr>
              <a:t>End Users</a:t>
            </a:r>
            <a:endParaRPr sz="4400">
              <a:solidFill>
                <a:srgbClr val="07305D"/>
              </a:solidFill>
              <a:latin typeface="EB Garamond ExtraBold"/>
              <a:ea typeface="EB Garamond ExtraBold"/>
              <a:cs typeface="EB Garamond ExtraBold"/>
              <a:sym typeface="EB Garamond ExtraBold"/>
            </a:endParaRPr>
          </a:p>
        </p:txBody>
      </p:sp>
      <p:sp>
        <p:nvSpPr>
          <p:cNvPr id="97" name="Google Shape;97;p13"/>
          <p:cNvSpPr txBox="1"/>
          <p:nvPr/>
        </p:nvSpPr>
        <p:spPr>
          <a:xfrm>
            <a:off x="765475" y="4764675"/>
            <a:ext cx="9716700" cy="175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EB Garamond"/>
                <a:ea typeface="EB Garamond"/>
                <a:cs typeface="EB Garamond"/>
                <a:sym typeface="EB Garamond"/>
              </a:rPr>
              <a:t>Authorized personnel that handle Disaster Management in fields such as Police, Fire, Medical etc. </a:t>
            </a:r>
            <a:endParaRPr b="1" sz="2500">
              <a:solidFill>
                <a:schemeClr val="dk1"/>
              </a:solidFill>
              <a:latin typeface="EB Garamond"/>
              <a:ea typeface="EB Garamond"/>
              <a:cs typeface="EB Garamond"/>
              <a:sym typeface="EB Garamond"/>
            </a:endParaRPr>
          </a:p>
          <a:p>
            <a:pPr indent="0" lvl="0" marL="0" rtl="0" algn="l">
              <a:lnSpc>
                <a:spcPct val="90000"/>
              </a:lnSpc>
              <a:spcBef>
                <a:spcPts val="1000"/>
              </a:spcBef>
              <a:spcAft>
                <a:spcPts val="0"/>
              </a:spcAft>
              <a:buClr>
                <a:schemeClr val="dk1"/>
              </a:buClr>
              <a:buSzPts val="1100"/>
              <a:buFont typeface="Arial"/>
              <a:buNone/>
            </a:pPr>
            <a:r>
              <a:t/>
            </a:r>
            <a:endParaRPr b="1" sz="2500">
              <a:solidFill>
                <a:srgbClr val="07305D"/>
              </a:solidFill>
              <a:latin typeface="EB Garamond"/>
              <a:ea typeface="EB Garamond"/>
              <a:cs typeface="EB Garamond"/>
              <a:sym typeface="EB Garamond"/>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4400">
                <a:solidFill>
                  <a:schemeClr val="dk1"/>
                </a:solidFill>
                <a:highlight>
                  <a:srgbClr val="FFFFFF"/>
                </a:highlight>
                <a:latin typeface="EB Garamond"/>
                <a:ea typeface="EB Garamond"/>
                <a:cs typeface="EB Garamond"/>
                <a:sym typeface="EB Garamond"/>
              </a:rPr>
              <a:t>Constraints Imposed by the Customer</a:t>
            </a:r>
            <a:endParaRPr sz="44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solidFill>
                <a:schemeClr val="dk1"/>
              </a:solidFill>
            </a:endParaRPr>
          </a:p>
        </p:txBody>
      </p:sp>
      <p:sp>
        <p:nvSpPr>
          <p:cNvPr id="104" name="Google Shape;104;p1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Clr>
                <a:schemeClr val="dk1"/>
              </a:buClr>
              <a:buSzPts val="2500"/>
              <a:buFont typeface="EB Garamond SemiBold"/>
              <a:buChar char="●"/>
            </a:pPr>
            <a:r>
              <a:rPr b="0" lang="en-US" sz="2500">
                <a:solidFill>
                  <a:schemeClr val="dk1"/>
                </a:solidFill>
                <a:highlight>
                  <a:srgbClr val="FFFFFF"/>
                </a:highlight>
                <a:latin typeface="EB Garamond SemiBold"/>
                <a:ea typeface="EB Garamond SemiBold"/>
                <a:cs typeface="EB Garamond SemiBold"/>
                <a:sym typeface="EB Garamond SemiBold"/>
              </a:rPr>
              <a:t>Obtained results shall be displayed to end users in the form of graphs so they can be easily understood. </a:t>
            </a:r>
            <a:endParaRPr b="0" sz="2500">
              <a:solidFill>
                <a:schemeClr val="dk1"/>
              </a:solidFill>
              <a:highlight>
                <a:srgbClr val="FFFFFF"/>
              </a:highlight>
              <a:latin typeface="EB Garamond SemiBold"/>
              <a:ea typeface="EB Garamond SemiBold"/>
              <a:cs typeface="EB Garamond SemiBold"/>
              <a:sym typeface="EB Garamond SemiBold"/>
            </a:endParaRPr>
          </a:p>
          <a:p>
            <a:pPr indent="-387350" lvl="0" marL="457200" rtl="0" algn="l">
              <a:lnSpc>
                <a:spcPct val="115000"/>
              </a:lnSpc>
              <a:spcBef>
                <a:spcPts val="0"/>
              </a:spcBef>
              <a:spcAft>
                <a:spcPts val="0"/>
              </a:spcAft>
              <a:buClr>
                <a:schemeClr val="dk1"/>
              </a:buClr>
              <a:buSzPts val="2500"/>
              <a:buFont typeface="EB Garamond SemiBold"/>
              <a:buChar char="●"/>
            </a:pPr>
            <a:r>
              <a:rPr b="0" lang="en-US" sz="2500">
                <a:solidFill>
                  <a:schemeClr val="dk1"/>
                </a:solidFill>
                <a:highlight>
                  <a:srgbClr val="FFFFFF"/>
                </a:highlight>
                <a:latin typeface="EB Garamond SemiBold"/>
                <a:ea typeface="EB Garamond SemiBold"/>
                <a:cs typeface="EB Garamond SemiBold"/>
                <a:sym typeface="EB Garamond SemiBold"/>
              </a:rPr>
              <a:t>Use the Box plots and density plots to visualize the probability of survival for various constraints. </a:t>
            </a:r>
            <a:endParaRPr b="0" sz="2500">
              <a:solidFill>
                <a:schemeClr val="dk1"/>
              </a:solidFill>
              <a:highlight>
                <a:srgbClr val="FFFFFF"/>
              </a:highlight>
              <a:latin typeface="EB Garamond SemiBold"/>
              <a:ea typeface="EB Garamond SemiBold"/>
              <a:cs typeface="EB Garamond SemiBold"/>
              <a:sym typeface="EB Garamond SemiBold"/>
            </a:endParaRPr>
          </a:p>
          <a:p>
            <a:pPr indent="-387350" lvl="0" marL="457200" rtl="0" algn="l">
              <a:lnSpc>
                <a:spcPct val="115000"/>
              </a:lnSpc>
              <a:spcBef>
                <a:spcPts val="0"/>
              </a:spcBef>
              <a:spcAft>
                <a:spcPts val="0"/>
              </a:spcAft>
              <a:buClr>
                <a:schemeClr val="dk1"/>
              </a:buClr>
              <a:buSzPts val="2500"/>
              <a:buFont typeface="EB Garamond SemiBold"/>
              <a:buChar char="●"/>
            </a:pPr>
            <a:r>
              <a:rPr b="0" lang="en-US" sz="2500">
                <a:solidFill>
                  <a:schemeClr val="dk1"/>
                </a:solidFill>
                <a:highlight>
                  <a:srgbClr val="FFFFFF"/>
                </a:highlight>
                <a:latin typeface="EB Garamond SemiBold"/>
                <a:ea typeface="EB Garamond SemiBold"/>
                <a:cs typeface="EB Garamond SemiBold"/>
                <a:sym typeface="EB Garamond SemiBold"/>
              </a:rPr>
              <a:t>Choose the most suitable patterns of correlation to predict your results. </a:t>
            </a:r>
            <a:endParaRPr b="0" sz="2500">
              <a:solidFill>
                <a:schemeClr val="dk1"/>
              </a:solidFill>
              <a:latin typeface="EB Garamond SemiBold"/>
              <a:ea typeface="EB Garamond SemiBold"/>
              <a:cs typeface="EB Garamond SemiBold"/>
              <a:sym typeface="EB Garamond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0" lang="en-US" sz="4400">
                <a:solidFill>
                  <a:schemeClr val="dk1"/>
                </a:solidFill>
                <a:highlight>
                  <a:srgbClr val="FFFFFF"/>
                </a:highlight>
                <a:latin typeface="EB Garamond ExtraBold"/>
                <a:ea typeface="EB Garamond ExtraBold"/>
                <a:cs typeface="EB Garamond ExtraBold"/>
                <a:sym typeface="EB Garamond ExtraBold"/>
              </a:rPr>
              <a:t>Assumptions and Risks</a:t>
            </a:r>
            <a:endParaRPr b="0" sz="4400">
              <a:solidFill>
                <a:schemeClr val="dk1"/>
              </a:solidFill>
              <a:latin typeface="EB Garamond ExtraBold"/>
              <a:ea typeface="EB Garamond ExtraBold"/>
              <a:cs typeface="EB Garamond ExtraBold"/>
              <a:sym typeface="EB Garamond ExtraBold"/>
            </a:endParaRPr>
          </a:p>
        </p:txBody>
      </p:sp>
      <p:sp>
        <p:nvSpPr>
          <p:cNvPr id="111" name="Google Shape;111;p15"/>
          <p:cNvSpPr txBox="1"/>
          <p:nvPr>
            <p:ph idx="1" type="body"/>
          </p:nvPr>
        </p:nvSpPr>
        <p:spPr>
          <a:xfrm>
            <a:off x="728850" y="1138250"/>
            <a:ext cx="10515600" cy="4351200"/>
          </a:xfrm>
          <a:prstGeom prst="rect">
            <a:avLst/>
          </a:prstGeom>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Clr>
                <a:schemeClr val="dk1"/>
              </a:buClr>
              <a:buSzPts val="2500"/>
              <a:buFont typeface="EB Garamond SemiBold"/>
              <a:buChar char="●"/>
            </a:pPr>
            <a:r>
              <a:rPr b="0" lang="en-US" sz="2500">
                <a:solidFill>
                  <a:schemeClr val="dk1"/>
                </a:solidFill>
                <a:highlight>
                  <a:srgbClr val="FFFFFF"/>
                </a:highlight>
                <a:latin typeface="EB Garamond SemiBold"/>
                <a:ea typeface="EB Garamond SemiBold"/>
                <a:cs typeface="EB Garamond SemiBold"/>
                <a:sym typeface="EB Garamond SemiBold"/>
              </a:rPr>
              <a:t>When features that have less correlation are selected to train the data over the ones that might provide higher correlation, it could possibly predict the result with less accuracy. </a:t>
            </a:r>
            <a:endParaRPr b="0" sz="2500">
              <a:solidFill>
                <a:schemeClr val="dk1"/>
              </a:solidFill>
              <a:highlight>
                <a:srgbClr val="FFFFFF"/>
              </a:highlight>
              <a:latin typeface="EB Garamond SemiBold"/>
              <a:ea typeface="EB Garamond SemiBold"/>
              <a:cs typeface="EB Garamond SemiBold"/>
              <a:sym typeface="EB Garamond SemiBold"/>
            </a:endParaRPr>
          </a:p>
          <a:p>
            <a:pPr indent="-387350" lvl="0" marL="457200" rtl="0" algn="l">
              <a:lnSpc>
                <a:spcPct val="115000"/>
              </a:lnSpc>
              <a:spcBef>
                <a:spcPts val="0"/>
              </a:spcBef>
              <a:spcAft>
                <a:spcPts val="0"/>
              </a:spcAft>
              <a:buClr>
                <a:schemeClr val="dk1"/>
              </a:buClr>
              <a:buSzPts val="2500"/>
              <a:buFont typeface="EB Garamond SemiBold"/>
              <a:buChar char="●"/>
            </a:pPr>
            <a:r>
              <a:rPr b="0" lang="en-US" sz="2500">
                <a:solidFill>
                  <a:schemeClr val="dk1"/>
                </a:solidFill>
                <a:highlight>
                  <a:srgbClr val="FFFFFF"/>
                </a:highlight>
                <a:latin typeface="EB Garamond SemiBold"/>
                <a:ea typeface="EB Garamond SemiBold"/>
                <a:cs typeface="EB Garamond SemiBold"/>
                <a:sym typeface="EB Garamond SemiBold"/>
              </a:rPr>
              <a:t>Additional data such as differentiating the crew from passengers might help us to train the data with more accuracy.</a:t>
            </a:r>
            <a:endParaRPr b="0" sz="2500">
              <a:solidFill>
                <a:schemeClr val="dk1"/>
              </a:solidFill>
              <a:highlight>
                <a:srgbClr val="FFFFFF"/>
              </a:highlight>
              <a:latin typeface="EB Garamond SemiBold"/>
              <a:ea typeface="EB Garamond SemiBold"/>
              <a:cs typeface="EB Garamond SemiBold"/>
              <a:sym typeface="EB Garamond SemiBold"/>
            </a:endParaRPr>
          </a:p>
          <a:p>
            <a:pPr indent="-387350" lvl="0" marL="457200" rtl="0" algn="l">
              <a:lnSpc>
                <a:spcPct val="115000"/>
              </a:lnSpc>
              <a:spcBef>
                <a:spcPts val="0"/>
              </a:spcBef>
              <a:spcAft>
                <a:spcPts val="0"/>
              </a:spcAft>
              <a:buClr>
                <a:schemeClr val="dk1"/>
              </a:buClr>
              <a:buSzPts val="2500"/>
              <a:buFont typeface="EB Garamond SemiBold"/>
              <a:buChar char="●"/>
            </a:pPr>
            <a:r>
              <a:rPr b="0" lang="en-US" sz="2500">
                <a:solidFill>
                  <a:schemeClr val="dk1"/>
                </a:solidFill>
                <a:highlight>
                  <a:srgbClr val="FFFFFF"/>
                </a:highlight>
                <a:latin typeface="EB Garamond SemiBold"/>
                <a:ea typeface="EB Garamond SemiBold"/>
                <a:cs typeface="EB Garamond SemiBold"/>
                <a:sym typeface="EB Garamond SemiBold"/>
              </a:rPr>
              <a:t>Care should be taken while replacing missing values in the dataset as considering improper values might lead to less accurate results. </a:t>
            </a:r>
            <a:endParaRPr b="0" sz="2500">
              <a:solidFill>
                <a:schemeClr val="dk1"/>
              </a:solidFill>
              <a:highlight>
                <a:srgbClr val="FFFFFF"/>
              </a:highlight>
              <a:latin typeface="EB Garamond SemiBold"/>
              <a:ea typeface="EB Garamond SemiBold"/>
              <a:cs typeface="EB Garamond SemiBold"/>
              <a:sym typeface="EB Garamond SemiBold"/>
            </a:endParaRPr>
          </a:p>
          <a:p>
            <a:pPr indent="-387350" lvl="0" marL="457200" rtl="0" algn="l">
              <a:lnSpc>
                <a:spcPct val="115000"/>
              </a:lnSpc>
              <a:spcBef>
                <a:spcPts val="0"/>
              </a:spcBef>
              <a:spcAft>
                <a:spcPts val="0"/>
              </a:spcAft>
              <a:buClr>
                <a:schemeClr val="dk1"/>
              </a:buClr>
              <a:buSzPts val="2500"/>
              <a:buFont typeface="EB Garamond SemiBold"/>
              <a:buChar char="●"/>
            </a:pPr>
            <a:r>
              <a:rPr b="0" lang="en-US" sz="2500">
                <a:solidFill>
                  <a:schemeClr val="dk1"/>
                </a:solidFill>
                <a:highlight>
                  <a:srgbClr val="FFFFFF"/>
                </a:highlight>
                <a:latin typeface="EB Garamond SemiBold"/>
                <a:ea typeface="EB Garamond SemiBold"/>
                <a:cs typeface="EB Garamond SemiBold"/>
                <a:sym typeface="EB Garamond SemiBold"/>
              </a:rPr>
              <a:t>We should be cautious while adding more data to the dataset, as it might predict incorrect results. </a:t>
            </a:r>
            <a:endParaRPr b="0" sz="2500">
              <a:solidFill>
                <a:schemeClr val="dk1"/>
              </a:solidFill>
              <a:highlight>
                <a:srgbClr val="FFFFFF"/>
              </a:highlight>
              <a:latin typeface="EB Garamond SemiBold"/>
              <a:ea typeface="EB Garamond SemiBold"/>
              <a:cs typeface="EB Garamond SemiBold"/>
              <a:sym typeface="EB Garamond SemiBold"/>
            </a:endParaRPr>
          </a:p>
          <a:p>
            <a:pPr indent="-387350" lvl="0" marL="457200" rtl="0" algn="l">
              <a:lnSpc>
                <a:spcPct val="115000"/>
              </a:lnSpc>
              <a:spcBef>
                <a:spcPts val="0"/>
              </a:spcBef>
              <a:spcAft>
                <a:spcPts val="0"/>
              </a:spcAft>
              <a:buClr>
                <a:schemeClr val="dk1"/>
              </a:buClr>
              <a:buSzPts val="2500"/>
              <a:buFont typeface="EB Garamond SemiBold"/>
              <a:buChar char="●"/>
            </a:pPr>
            <a:r>
              <a:rPr b="0" lang="en-US" sz="2500">
                <a:solidFill>
                  <a:schemeClr val="dk1"/>
                </a:solidFill>
                <a:highlight>
                  <a:srgbClr val="FFFFFF"/>
                </a:highlight>
                <a:latin typeface="EB Garamond SemiBold"/>
                <a:ea typeface="EB Garamond SemiBold"/>
                <a:cs typeface="EB Garamond SemiBold"/>
                <a:sym typeface="EB Garamond SemiBold"/>
              </a:rPr>
              <a:t>While neglecting data from a given dataset, care should be taken not to omit data that might be relevant in producing results of higher accuracy.</a:t>
            </a:r>
            <a:endParaRPr b="0" sz="2500">
              <a:solidFill>
                <a:schemeClr val="dk1"/>
              </a:solidFill>
              <a:highlight>
                <a:srgbClr val="FFFFFF"/>
              </a:highlight>
              <a:latin typeface="EB Garamond SemiBold"/>
              <a:ea typeface="EB Garamond SemiBold"/>
              <a:cs typeface="EB Garamond SemiBold"/>
              <a:sym typeface="EB Garamond SemiBold"/>
            </a:endParaRPr>
          </a:p>
          <a:p>
            <a:pPr indent="0" lvl="0" marL="0" rtl="0" algn="l">
              <a:spcBef>
                <a:spcPts val="1000"/>
              </a:spcBef>
              <a:spcAft>
                <a:spcPts val="0"/>
              </a:spcAft>
              <a:buNone/>
            </a:pPr>
            <a:r>
              <a:t/>
            </a:r>
            <a:endParaRPr b="0" sz="2500">
              <a:solidFill>
                <a:schemeClr val="dk1"/>
              </a:solidFill>
              <a:latin typeface="EB Garamond SemiBold"/>
              <a:ea typeface="EB Garamond SemiBold"/>
              <a:cs typeface="EB Garamond SemiBold"/>
              <a:sym typeface="EB Garamon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4400">
                <a:solidFill>
                  <a:schemeClr val="dk1"/>
                </a:solidFill>
                <a:latin typeface="EB Garamond"/>
                <a:ea typeface="EB Garamond"/>
                <a:cs typeface="EB Garamond"/>
                <a:sym typeface="EB Garamond"/>
              </a:rPr>
              <a:t>Stakeholder</a:t>
            </a:r>
            <a:endParaRPr sz="44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p>
        </p:txBody>
      </p:sp>
      <p:sp>
        <p:nvSpPr>
          <p:cNvPr id="118" name="Google Shape;118;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US" sz="3000">
                <a:solidFill>
                  <a:schemeClr val="dk1"/>
                </a:solidFill>
                <a:latin typeface="EB Garamond"/>
                <a:ea typeface="EB Garamond"/>
                <a:cs typeface="EB Garamond"/>
                <a:sym typeface="EB Garamond"/>
              </a:rPr>
              <a:t>Srinadh B </a:t>
            </a:r>
            <a:endParaRPr sz="3000">
              <a:solidFill>
                <a:schemeClr val="dk1"/>
              </a:solidFill>
              <a:latin typeface="EB Garamond"/>
              <a:ea typeface="EB Garamond"/>
              <a:cs typeface="EB Garamond"/>
              <a:sym typeface="EB Garamond"/>
            </a:endParaRPr>
          </a:p>
          <a:p>
            <a:pPr indent="0" lvl="0" marL="457200" rtl="0" algn="l">
              <a:lnSpc>
                <a:spcPct val="115000"/>
              </a:lnSpc>
              <a:spcBef>
                <a:spcPts val="0"/>
              </a:spcBef>
              <a:spcAft>
                <a:spcPts val="0"/>
              </a:spcAft>
              <a:buClr>
                <a:schemeClr val="dk1"/>
              </a:buClr>
              <a:buSzPts val="1100"/>
              <a:buFont typeface="Arial"/>
              <a:buNone/>
            </a:pPr>
            <a:r>
              <a:rPr lang="en-US" sz="3000">
                <a:solidFill>
                  <a:schemeClr val="dk1"/>
                </a:solidFill>
                <a:latin typeface="EB Garamond"/>
                <a:ea typeface="EB Garamond"/>
                <a:cs typeface="EB Garamond"/>
                <a:sym typeface="EB Garamond"/>
              </a:rPr>
              <a:t>Application Development Manager</a:t>
            </a:r>
            <a:endParaRPr sz="30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en-US" sz="3000">
                <a:solidFill>
                  <a:schemeClr val="dk1"/>
                </a:solidFill>
                <a:latin typeface="EB Garamond"/>
                <a:ea typeface="EB Garamond"/>
                <a:cs typeface="EB Garamond"/>
                <a:sym typeface="EB Garamond"/>
              </a:rPr>
              <a:t>	CVS Health Corporation</a:t>
            </a:r>
            <a:endParaRPr sz="30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en-US" sz="3000">
                <a:solidFill>
                  <a:schemeClr val="dk1"/>
                </a:solidFill>
                <a:latin typeface="EB Garamond"/>
                <a:ea typeface="EB Garamond"/>
                <a:cs typeface="EB Garamond"/>
                <a:sym typeface="EB Garamond"/>
              </a:rPr>
              <a:t>	Email ID: bssrinadh@gmail.com</a:t>
            </a:r>
            <a:endParaRPr sz="3000">
              <a:solidFill>
                <a:schemeClr val="dk1"/>
              </a:solidFill>
              <a:latin typeface="EB Garamond"/>
              <a:ea typeface="EB Garamond"/>
              <a:cs typeface="EB Garamond"/>
              <a:sym typeface="EB Garamond"/>
            </a:endParaRPr>
          </a:p>
          <a:p>
            <a:pPr indent="457200" lvl="0" marL="0" rtl="0" algn="l">
              <a:lnSpc>
                <a:spcPct val="115000"/>
              </a:lnSpc>
              <a:spcBef>
                <a:spcPts val="0"/>
              </a:spcBef>
              <a:spcAft>
                <a:spcPts val="0"/>
              </a:spcAft>
              <a:buClr>
                <a:schemeClr val="dk1"/>
              </a:buClr>
              <a:buSzPts val="1100"/>
              <a:buFont typeface="Arial"/>
              <a:buNone/>
            </a:pPr>
            <a:r>
              <a:t/>
            </a:r>
            <a:endParaRPr sz="3000">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0" lang="en-US" sz="4400">
                <a:solidFill>
                  <a:schemeClr val="dk1"/>
                </a:solidFill>
                <a:highlight>
                  <a:schemeClr val="lt1"/>
                </a:highlight>
                <a:latin typeface="EB Garamond ExtraBold"/>
                <a:ea typeface="EB Garamond ExtraBold"/>
                <a:cs typeface="EB Garamond ExtraBold"/>
                <a:sym typeface="EB Garamond ExtraBold"/>
              </a:rPr>
              <a:t>Tools Utilized</a:t>
            </a:r>
            <a:endParaRPr b="0" sz="4400">
              <a:solidFill>
                <a:schemeClr val="dk1"/>
              </a:solidFill>
              <a:highlight>
                <a:srgbClr val="FFFFFF"/>
              </a:highlight>
              <a:latin typeface="EB Garamond ExtraBold"/>
              <a:ea typeface="EB Garamond ExtraBold"/>
              <a:cs typeface="EB Garamond ExtraBold"/>
              <a:sym typeface="EB Garamond ExtraBold"/>
            </a:endParaRPr>
          </a:p>
        </p:txBody>
      </p:sp>
      <p:sp>
        <p:nvSpPr>
          <p:cNvPr id="125" name="Google Shape;125;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Numpy</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Pandas</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Seaborn</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Matplot</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Scikit -learn</a:t>
            </a:r>
            <a:endParaRPr sz="2900">
              <a:solidFill>
                <a:schemeClr val="dk1"/>
              </a:solidFill>
              <a:highlight>
                <a:srgbClr val="FFFFFF"/>
              </a:highlight>
              <a:latin typeface="EB Garamond"/>
              <a:ea typeface="EB Garamond"/>
              <a:cs typeface="EB Garamond"/>
              <a:sym typeface="EB Garamond"/>
            </a:endParaRPr>
          </a:p>
          <a:p>
            <a:pPr indent="-412750" lvl="0" marL="457200" rtl="0" algn="l">
              <a:lnSpc>
                <a:spcPct val="115000"/>
              </a:lnSpc>
              <a:spcBef>
                <a:spcPts val="0"/>
              </a:spcBef>
              <a:spcAft>
                <a:spcPts val="0"/>
              </a:spcAft>
              <a:buClr>
                <a:schemeClr val="dk1"/>
              </a:buClr>
              <a:buSzPts val="2900"/>
              <a:buFont typeface="EB Garamond"/>
              <a:buChar char="●"/>
            </a:pPr>
            <a:r>
              <a:rPr lang="en-US" sz="2900">
                <a:solidFill>
                  <a:schemeClr val="dk1"/>
                </a:solidFill>
                <a:highlight>
                  <a:srgbClr val="FFFFFF"/>
                </a:highlight>
                <a:latin typeface="EB Garamond"/>
                <a:ea typeface="EB Garamond"/>
                <a:cs typeface="EB Garamond"/>
                <a:sym typeface="EB Garamond"/>
              </a:rPr>
              <a:t>Jupyter notebook</a:t>
            </a:r>
            <a:endParaRPr sz="2900">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