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21" autoAdjust="0"/>
  </p:normalViewPr>
  <p:slideViewPr>
    <p:cSldViewPr>
      <p:cViewPr varScale="1">
        <p:scale>
          <a:sx n="101" d="100"/>
          <a:sy n="101" d="100"/>
        </p:scale>
        <p:origin x="-8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217B-9690-4ABE-B668-69F34A096475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Quer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wikipedia.org/wiki/XQuery_Update_Facility" TargetMode="External"/><Relationship Id="rId4" Type="http://schemas.openxmlformats.org/officeDocument/2006/relationships/hyperlink" Target="http://en.wikipedia.org/wiki/XPa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 Slid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533" y="-171400"/>
            <a:ext cx="9372533" cy="702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52736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WWW and XML</a:t>
            </a:r>
            <a:endParaRPr lang="en-US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XML in Databases1- Attribute Values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10" y="1124744"/>
            <a:ext cx="86301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</a:rPr>
              <a:t>Store document as an attribute</a:t>
            </a:r>
          </a:p>
          <a:p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 smtClean="0">
                <a:solidFill>
                  <a:schemeClr val="accent1"/>
                </a:solidFill>
              </a:rPr>
              <a:t>Define new </a:t>
            </a:r>
            <a:r>
              <a:rPr lang="en-GB" sz="2400" dirty="0" err="1" smtClean="0">
                <a:solidFill>
                  <a:schemeClr val="accent1"/>
                </a:solidFill>
              </a:rPr>
              <a:t>datatype</a:t>
            </a:r>
            <a:r>
              <a:rPr lang="en-GB" sz="2400" dirty="0" smtClean="0">
                <a:solidFill>
                  <a:schemeClr val="accent1"/>
                </a:solidFill>
              </a:rPr>
              <a:t> XMLDOC</a:t>
            </a:r>
          </a:p>
          <a:p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 smtClean="0">
                <a:solidFill>
                  <a:schemeClr val="accent1"/>
                </a:solidFill>
              </a:rPr>
              <a:t>Tuples can be inserted and deleted using existing operators</a:t>
            </a:r>
          </a:p>
          <a:p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 smtClean="0">
                <a:solidFill>
                  <a:schemeClr val="accent1"/>
                </a:solidFill>
              </a:rPr>
              <a:t>Update can be done by replacing whole XML document with new document</a:t>
            </a:r>
          </a:p>
          <a:p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 smtClean="0"/>
              <a:t>When retrieving documents provide “escape” to XPATH (or some such)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66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Suitable when…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10" y="1124744"/>
            <a:ext cx="8630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</a:rPr>
              <a:t>The documents already exist</a:t>
            </a:r>
          </a:p>
          <a:p>
            <a:endParaRPr lang="en-GB" sz="2800" dirty="0">
              <a:solidFill>
                <a:schemeClr val="accent1"/>
              </a:solidFill>
            </a:endParaRPr>
          </a:p>
          <a:p>
            <a:r>
              <a:rPr lang="en-GB" sz="2800" dirty="0" smtClean="0">
                <a:solidFill>
                  <a:schemeClr val="accent1"/>
                </a:solidFill>
              </a:rPr>
              <a:t>Operated on in entirety, not in parts</a:t>
            </a:r>
          </a:p>
          <a:p>
            <a:endParaRPr lang="en-GB" sz="2800" dirty="0">
              <a:solidFill>
                <a:schemeClr val="accent1"/>
              </a:solidFill>
            </a:endParaRPr>
          </a:p>
          <a:p>
            <a:r>
              <a:rPr lang="en-GB" sz="2800" dirty="0" smtClean="0">
                <a:solidFill>
                  <a:schemeClr val="accent1"/>
                </a:solidFill>
              </a:rPr>
              <a:t>Rarely updated</a:t>
            </a:r>
          </a:p>
          <a:p>
            <a:endParaRPr lang="en-GB" sz="2800" dirty="0">
              <a:solidFill>
                <a:schemeClr val="accent1"/>
              </a:solidFill>
            </a:endParaRPr>
          </a:p>
          <a:p>
            <a:r>
              <a:rPr lang="en-GB" sz="2800" dirty="0" smtClean="0">
                <a:solidFill>
                  <a:schemeClr val="accent1"/>
                </a:solidFill>
              </a:rPr>
              <a:t>Searching based on small known set of elements</a:t>
            </a:r>
          </a:p>
          <a:p>
            <a:endParaRPr lang="en-GB" sz="2800" dirty="0">
              <a:solidFill>
                <a:schemeClr val="accent1"/>
              </a:solidFill>
            </a:endParaRPr>
          </a:p>
          <a:p>
            <a:r>
              <a:rPr lang="en-GB" sz="2800" dirty="0" smtClean="0">
                <a:solidFill>
                  <a:schemeClr val="accent1"/>
                </a:solidFill>
              </a:rPr>
              <a:t>Documents must be stored intact (e.g. auditing)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XML in </a:t>
            </a:r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Databases2- Shred and Publish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10" y="1124744"/>
            <a:ext cx="86301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</a:rPr>
              <a:t>Shred document into pieces and store as attribute values</a:t>
            </a:r>
          </a:p>
          <a:p>
            <a:endParaRPr lang="en-GB" sz="2800" dirty="0">
              <a:solidFill>
                <a:schemeClr val="accent1"/>
              </a:solidFill>
            </a:endParaRPr>
          </a:p>
          <a:p>
            <a:r>
              <a:rPr lang="en-GB" sz="2800" dirty="0" smtClean="0">
                <a:solidFill>
                  <a:schemeClr val="accent1"/>
                </a:solidFill>
              </a:rPr>
              <a:t>NOTE – The database does not contain XML documents as such. The fact that some attributes can be combined to form such a document known  by some application, e.g. a web server</a:t>
            </a:r>
          </a:p>
          <a:p>
            <a:endParaRPr lang="en-GB" sz="2800" dirty="0">
              <a:solidFill>
                <a:schemeClr val="accent1"/>
              </a:solidFill>
            </a:endParaRPr>
          </a:p>
          <a:p>
            <a:r>
              <a:rPr lang="en-GB" sz="2800" dirty="0" smtClean="0"/>
              <a:t>NOTE - Ordering is lost, so shredding may not be non-loss. In particular whitespace may be different when reconstructed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599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Suitable when…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10" y="1124744"/>
            <a:ext cx="8630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</a:rPr>
              <a:t>The data already exists in a relational database</a:t>
            </a:r>
          </a:p>
          <a:p>
            <a:endParaRPr lang="en-GB" sz="2800" dirty="0">
              <a:solidFill>
                <a:schemeClr val="accent1"/>
              </a:solidFill>
            </a:endParaRPr>
          </a:p>
          <a:p>
            <a:r>
              <a:rPr lang="en-GB" sz="2800" dirty="0" smtClean="0">
                <a:solidFill>
                  <a:schemeClr val="accent1"/>
                </a:solidFill>
              </a:rPr>
              <a:t>Only the character data need be stored intact. (Tags can be factored out into attribute names)</a:t>
            </a:r>
          </a:p>
          <a:p>
            <a:endParaRPr lang="en-GB" sz="2800" dirty="0">
              <a:solidFill>
                <a:schemeClr val="accent1"/>
              </a:solidFill>
            </a:endParaRPr>
          </a:p>
          <a:p>
            <a:r>
              <a:rPr lang="en-GB" sz="2800" dirty="0" smtClean="0">
                <a:solidFill>
                  <a:schemeClr val="accent1"/>
                </a:solidFill>
              </a:rPr>
              <a:t>Operations frequently carried out on individual elements or attributes</a:t>
            </a:r>
          </a:p>
          <a:p>
            <a:endParaRPr lang="en-GB" sz="2800" dirty="0">
              <a:solidFill>
                <a:schemeClr val="accent1"/>
              </a:solidFill>
            </a:endParaRPr>
          </a:p>
          <a:p>
            <a:r>
              <a:rPr lang="en-GB" sz="2800" dirty="0" smtClean="0">
                <a:solidFill>
                  <a:schemeClr val="accent1"/>
                </a:solidFill>
              </a:rPr>
              <a:t>Updates are frequent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XML in </a:t>
            </a:r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Databases3- XML Database?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10" y="1124744"/>
            <a:ext cx="86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</a:rPr>
              <a:t>Is it necessary </a:t>
            </a:r>
            <a:r>
              <a:rPr lang="en-GB" sz="2800" smtClean="0">
                <a:solidFill>
                  <a:schemeClr val="accent1"/>
                </a:solidFill>
              </a:rPr>
              <a:t>to invest </a:t>
            </a:r>
            <a:r>
              <a:rPr lang="en-GB" sz="2800" dirty="0" smtClean="0">
                <a:solidFill>
                  <a:schemeClr val="accent1"/>
                </a:solidFill>
              </a:rPr>
              <a:t>in new technology rather than upgrading existing support for Relational Databases?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Web and the Internet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620089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Web is a colossal database – NOT relational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Internet is a huge network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Each </a:t>
            </a:r>
            <a:r>
              <a:rPr lang="en-GB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website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has a set of documents.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Web server needs to store document root pages somewhere.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In a (relational) Database </a:t>
            </a:r>
            <a:r>
              <a:rPr lang="en-GB" sz="2400" smtClean="0">
                <a:latin typeface="Arial" pitchFamily="34" charset="0"/>
                <a:cs typeface="Arial" pitchFamily="34" charset="0"/>
              </a:rPr>
              <a:t>of course!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Web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10" y="1124744"/>
            <a:ext cx="8198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Invented by Tim Berners-Lee 1989 – 1990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Hypertext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(U)</a:t>
            </a:r>
            <a:r>
              <a:rPr lang="en-GB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niform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(R)</a:t>
            </a:r>
            <a:r>
              <a:rPr lang="en-GB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esource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(L)</a:t>
            </a:r>
            <a:r>
              <a:rPr lang="en-GB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ocators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(H)</a:t>
            </a:r>
            <a:r>
              <a:rPr lang="en-GB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yper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(t)</a:t>
            </a:r>
            <a:r>
              <a:rPr lang="en-GB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ext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(M)</a:t>
            </a:r>
            <a:r>
              <a:rPr lang="en-GB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arkup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(L)</a:t>
            </a:r>
            <a:r>
              <a:rPr lang="en-GB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anguage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(H)</a:t>
            </a:r>
            <a:r>
              <a:rPr lang="en-GB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yper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(t)</a:t>
            </a:r>
            <a:r>
              <a:rPr lang="en-GB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ext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(T)</a:t>
            </a:r>
            <a:r>
              <a:rPr lang="en-GB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ransfer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(P)</a:t>
            </a:r>
            <a:r>
              <a:rPr lang="en-GB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rotocol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Web browser uses these to collect and parse documents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XML – A History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10" y="1124744"/>
            <a:ext cx="8198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Markup languages – varied but always propriety</a:t>
            </a:r>
          </a:p>
          <a:p>
            <a:endParaRPr 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IBM introduced (G)</a:t>
            </a:r>
            <a:r>
              <a:rPr lang="en-US" sz="24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eneralised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(M)</a:t>
            </a:r>
            <a:r>
              <a:rPr lang="en-US" sz="24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arkup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(L)</a:t>
            </a:r>
            <a:r>
              <a:rPr lang="en-US" sz="24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anguage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– users restricted to language defined tags</a:t>
            </a:r>
          </a:p>
          <a:p>
            <a:endParaRPr 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(S)</a:t>
            </a:r>
            <a:r>
              <a:rPr lang="en-US" sz="24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Tandard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(GML) – allows users to define their own tags, with their own meaning.</a:t>
            </a:r>
          </a:p>
          <a:p>
            <a:endParaRPr 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NOTE – SGML not really a language, more of a </a:t>
            </a:r>
            <a:r>
              <a:rPr lang="en-US" sz="24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metalanguage</a:t>
            </a:r>
            <a:endParaRPr lang="en-US" sz="2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HTML – an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SGML, as is XML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XML – A History Continued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10" y="1124744"/>
            <a:ext cx="8198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HTML mixes text and formatting. Some tags have three different meanings at once.</a:t>
            </a:r>
          </a:p>
          <a:p>
            <a:endParaRPr 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Allows </a:t>
            </a:r>
            <a:r>
              <a:rPr lang="en-US" sz="240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documents </a:t>
            </a:r>
            <a:r>
              <a:rPr lang="en-US" sz="240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violate rules for “well-</a:t>
            </a:r>
            <a:r>
              <a:rPr lang="en-US" sz="24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formedness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”.</a:t>
            </a:r>
          </a:p>
          <a:p>
            <a:endParaRPr 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1996 – SGML review board introduce XML as a SUBSET of SGML, “for ease of implementation and for interoperability with SGML and HTML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Why XML in a database?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10" y="1124744"/>
            <a:ext cx="8198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We might want to add a DRAWING attribute to our parts table – written in XML and can be interpreted by a drawing package capable of reading XML documents</a:t>
            </a:r>
          </a:p>
          <a:p>
            <a:endParaRPr 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We might want to add a DESCRIPTION attribute, whose value is an XML document describing the part and how to use it</a:t>
            </a:r>
          </a:p>
        </p:txBody>
      </p:sp>
    </p:spTree>
    <p:extLst>
      <p:ext uri="{BB962C8B-B14F-4D97-AF65-F5344CB8AC3E}">
        <p14:creationId xmlns:p14="http://schemas.microsoft.com/office/powerpoint/2010/main" val="20375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XML can represent relations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10" y="1124744"/>
            <a:ext cx="8198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4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PartsRelation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&lt;</a:t>
            </a:r>
            <a:r>
              <a:rPr lang="en-US" sz="24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PartTuple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   &lt;PNUM&gt;P1&lt;/PNUM&gt;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  …..</a:t>
            </a:r>
            <a:endParaRPr 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&lt;/</a:t>
            </a:r>
            <a:r>
              <a:rPr lang="en-US" sz="24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PartTuple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24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PartsRelation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NOTE – XML imposes order so not strictly a relation</a:t>
            </a:r>
          </a:p>
        </p:txBody>
      </p:sp>
    </p:spTree>
    <p:extLst>
      <p:ext uri="{BB962C8B-B14F-4D97-AF65-F5344CB8AC3E}">
        <p14:creationId xmlns:p14="http://schemas.microsoft.com/office/powerpoint/2010/main" val="29611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XML Data </a:t>
            </a:r>
            <a:r>
              <a:rPr lang="en-GB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anipulation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10" y="1124744"/>
            <a:ext cx="8630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Xquery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– read-only, no update facilities</a:t>
            </a:r>
            <a:endParaRPr lang="en-US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/>
              <a:t>&lt;html&gt;&lt;head/&gt;&lt;body</a:t>
            </a:r>
            <a:r>
              <a:rPr lang="en-GB" sz="2400" dirty="0" smtClean="0"/>
              <a:t>&gt;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{ for $act in doc("hamlet.xml")//ACT </a:t>
            </a:r>
            <a:endParaRPr lang="en-GB" sz="2400" dirty="0" smtClean="0"/>
          </a:p>
          <a:p>
            <a:r>
              <a:rPr lang="en-GB" sz="2400" dirty="0"/>
              <a:t> </a:t>
            </a:r>
            <a:r>
              <a:rPr lang="en-GB" sz="2400" dirty="0" smtClean="0"/>
              <a:t>    let </a:t>
            </a:r>
            <a:r>
              <a:rPr lang="en-GB" sz="2400" dirty="0"/>
              <a:t>$speakers := distinct-values($act//SPEAKER) </a:t>
            </a:r>
            <a:endParaRPr lang="en-GB" sz="2400" dirty="0" smtClean="0"/>
          </a:p>
          <a:p>
            <a:r>
              <a:rPr lang="en-GB" sz="2400" dirty="0"/>
              <a:t> </a:t>
            </a:r>
            <a:r>
              <a:rPr lang="en-GB" sz="2400" dirty="0" smtClean="0"/>
              <a:t>return 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 &lt;</a:t>
            </a:r>
            <a:r>
              <a:rPr lang="en-GB" sz="2400" dirty="0"/>
              <a:t>div&gt; </a:t>
            </a:r>
            <a:endParaRPr lang="en-GB" sz="2400" dirty="0" smtClean="0"/>
          </a:p>
          <a:p>
            <a:r>
              <a:rPr lang="en-GB" sz="2400" dirty="0"/>
              <a:t> </a:t>
            </a:r>
            <a:r>
              <a:rPr lang="en-GB" sz="2400" dirty="0" smtClean="0"/>
              <a:t>        &lt;</a:t>
            </a:r>
            <a:r>
              <a:rPr lang="en-GB" sz="2400" dirty="0"/>
              <a:t>h1</a:t>
            </a:r>
            <a:r>
              <a:rPr lang="en-GB" sz="2400" dirty="0" smtClean="0"/>
              <a:t>&gt; { </a:t>
            </a:r>
            <a:r>
              <a:rPr lang="en-GB" sz="2400" dirty="0"/>
              <a:t>string($act/TITLE) </a:t>
            </a:r>
            <a:r>
              <a:rPr lang="en-GB" sz="2400" dirty="0" smtClean="0"/>
              <a:t>} &lt;/</a:t>
            </a:r>
            <a:r>
              <a:rPr lang="en-GB" sz="2400" dirty="0"/>
              <a:t>h1</a:t>
            </a:r>
            <a:r>
              <a:rPr lang="en-GB" sz="2400" dirty="0" smtClean="0"/>
              <a:t>&gt;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    </a:t>
            </a:r>
            <a:r>
              <a:rPr lang="en-GB" sz="2400" dirty="0"/>
              <a:t>&lt;</a:t>
            </a:r>
            <a:r>
              <a:rPr lang="en-GB" sz="2400" dirty="0" err="1"/>
              <a:t>ul</a:t>
            </a:r>
            <a:r>
              <a:rPr lang="en-GB" sz="2400" dirty="0"/>
              <a:t>&gt; </a:t>
            </a:r>
            <a:endParaRPr lang="en-GB" sz="2400" dirty="0" smtClean="0"/>
          </a:p>
          <a:p>
            <a:r>
              <a:rPr lang="en-GB" sz="2400" dirty="0" smtClean="0"/>
              <a:t>            { </a:t>
            </a:r>
            <a:r>
              <a:rPr lang="en-GB" sz="2400" dirty="0"/>
              <a:t>for $speaker in $speakers return &lt;li&gt;{ $speaker }&lt;/li&gt; } </a:t>
            </a:r>
            <a:r>
              <a:rPr lang="en-GB" sz="2400" dirty="0" smtClean="0"/>
              <a:t>                        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   &lt;/</a:t>
            </a:r>
            <a:r>
              <a:rPr lang="en-GB" sz="2400" dirty="0" err="1" smtClean="0"/>
              <a:t>ul</a:t>
            </a:r>
            <a:r>
              <a:rPr lang="en-GB" sz="2400" dirty="0" smtClean="0"/>
              <a:t>&gt;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   &lt;/</a:t>
            </a:r>
            <a:r>
              <a:rPr lang="en-GB" sz="2400" dirty="0"/>
              <a:t>div&gt; } </a:t>
            </a:r>
            <a:endParaRPr lang="en-GB" sz="2400" dirty="0" smtClean="0"/>
          </a:p>
          <a:p>
            <a:r>
              <a:rPr lang="en-GB" sz="2400" dirty="0" smtClean="0"/>
              <a:t>&lt;/</a:t>
            </a:r>
            <a:r>
              <a:rPr lang="en-GB" sz="2400" dirty="0"/>
              <a:t>body&gt;&lt;/html&gt;</a:t>
            </a:r>
            <a:endParaRPr lang="en-US" sz="2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XML Update Facility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10" y="1124744"/>
            <a:ext cx="86301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/>
                </a:solidFill>
              </a:rPr>
              <a:t>“XQuery </a:t>
            </a:r>
            <a:r>
              <a:rPr lang="en-GB" sz="2400" b="1" dirty="0">
                <a:solidFill>
                  <a:schemeClr val="accent1"/>
                </a:solidFill>
              </a:rPr>
              <a:t>Update Facility</a:t>
            </a:r>
            <a:r>
              <a:rPr lang="en-GB" sz="2400" dirty="0">
                <a:solidFill>
                  <a:schemeClr val="accent1"/>
                </a:solidFill>
              </a:rPr>
              <a:t> is an extension to the XML Query language, </a:t>
            </a:r>
            <a:r>
              <a:rPr lang="en-GB" sz="2400" dirty="0">
                <a:solidFill>
                  <a:schemeClr val="accent1"/>
                </a:solidFill>
                <a:hlinkClick r:id="rId3" tooltip="XQuery"/>
              </a:rPr>
              <a:t>XQuery</a:t>
            </a:r>
            <a:r>
              <a:rPr lang="en-GB" sz="2400" dirty="0">
                <a:solidFill>
                  <a:schemeClr val="accent1"/>
                </a:solidFill>
              </a:rPr>
              <a:t>. It provides expressions that can be used to make changes to instances of the XQuery 1.0 and </a:t>
            </a:r>
            <a:r>
              <a:rPr lang="en-GB" sz="2400" dirty="0" err="1">
                <a:solidFill>
                  <a:schemeClr val="accent1"/>
                </a:solidFill>
                <a:hlinkClick r:id="rId4" tooltip="XPath"/>
              </a:rPr>
              <a:t>XPath</a:t>
            </a:r>
            <a:r>
              <a:rPr lang="en-GB" sz="2400" dirty="0">
                <a:solidFill>
                  <a:schemeClr val="accent1"/>
                </a:solidFill>
              </a:rPr>
              <a:t> 2.0 Data Model.</a:t>
            </a:r>
          </a:p>
          <a:p>
            <a:endParaRPr lang="en-GB" sz="2400" dirty="0" smtClean="0">
              <a:solidFill>
                <a:schemeClr val="accent1"/>
              </a:solidFill>
            </a:endParaRPr>
          </a:p>
          <a:p>
            <a:r>
              <a:rPr lang="en-GB" sz="2400" dirty="0" smtClean="0">
                <a:solidFill>
                  <a:schemeClr val="accent1"/>
                </a:solidFill>
              </a:rPr>
              <a:t>It </a:t>
            </a:r>
            <a:r>
              <a:rPr lang="en-GB" sz="2400" dirty="0">
                <a:solidFill>
                  <a:schemeClr val="accent1"/>
                </a:solidFill>
              </a:rPr>
              <a:t>became a W3C Candidate Recommendation on 31st July 2009 and was finalised as Recommendation on 17 March 2011</a:t>
            </a:r>
            <a:r>
              <a:rPr lang="en-GB" sz="2400" dirty="0" smtClean="0">
                <a:solidFill>
                  <a:schemeClr val="accent1"/>
                </a:solidFill>
              </a:rPr>
              <a:t>.”</a:t>
            </a:r>
          </a:p>
          <a:p>
            <a:endParaRPr lang="en-GB" sz="2400" dirty="0"/>
          </a:p>
          <a:p>
            <a:r>
              <a:rPr lang="en-GB" sz="2400" dirty="0">
                <a:hlinkClick r:id="rId5"/>
              </a:rPr>
              <a:t>http://</a:t>
            </a:r>
            <a:r>
              <a:rPr lang="en-GB" sz="2400" dirty="0" smtClean="0">
                <a:hlinkClick r:id="rId5"/>
              </a:rPr>
              <a:t>en.wikipedia.org/wiki/XQuery_Update_Facility</a:t>
            </a:r>
            <a:r>
              <a:rPr lang="en-GB" sz="2400" dirty="0" smtClean="0"/>
              <a:t>. </a:t>
            </a:r>
            <a:r>
              <a:rPr lang="en-GB" sz="2400" dirty="0" smtClean="0">
                <a:solidFill>
                  <a:schemeClr val="accent1"/>
                </a:solidFill>
              </a:rPr>
              <a:t>27/11/12</a:t>
            </a:r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682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User1</dc:creator>
  <cp:lastModifiedBy>cschris</cp:lastModifiedBy>
  <cp:revision>55</cp:revision>
  <dcterms:created xsi:type="dcterms:W3CDTF">2011-12-07T14:20:20Z</dcterms:created>
  <dcterms:modified xsi:type="dcterms:W3CDTF">2014-10-30T10:44:52Z</dcterms:modified>
</cp:coreProperties>
</file>