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gif" ContentType="image/gif"/>
  <Override PartName="/ppt/media/image1.gif" ContentType="image/gif"/>
  <Override PartName="/ppt/media/image3.jpeg" ContentType="image/jpeg"/>
  <Override PartName="/ppt/media/image2.gif" ContentType="image/gi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2957D7E-C138-472E-92A8-303A71A5234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7DD7693-E25B-41E8-A882-045F555C969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 was here! 1/10/18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6CA3881-E429-4DD0-AE28-934FC21588E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42560" cy="1060920"/>
          </a:xfrm>
          <a:prstGeom prst="rect">
            <a:avLst/>
          </a:prstGeom>
          <a:ln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42560" cy="10940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"/>
          <p:cNvPicPr/>
          <p:nvPr/>
        </p:nvPicPr>
        <p:blipFill>
          <a:blip r:embed="rId1"/>
          <a:stretch/>
        </p:blipFill>
        <p:spPr>
          <a:xfrm>
            <a:off x="-228600" y="-171360"/>
            <a:ext cx="9371160" cy="702792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251640" y="1052640"/>
            <a:ext cx="683928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CSCM59 Relational and Object Oriented Databases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 rot="2700000">
            <a:off x="4575240" y="2134440"/>
            <a:ext cx="358560" cy="3585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2"/>
          <p:cNvSpPr/>
          <p:nvPr/>
        </p:nvSpPr>
        <p:spPr>
          <a:xfrm>
            <a:off x="685800" y="1124640"/>
            <a:ext cx="777096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Entity/Relationship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755640" y="2061000"/>
            <a:ext cx="2014920" cy="6465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Suppliers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6228360" y="2061000"/>
            <a:ext cx="2014920" cy="6465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Projects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755640" y="3717000"/>
            <a:ext cx="2014920" cy="6465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Warehouses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6228360" y="3717000"/>
            <a:ext cx="2014920" cy="6465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Employees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CustomShape 7"/>
          <p:cNvSpPr/>
          <p:nvPr/>
        </p:nvSpPr>
        <p:spPr>
          <a:xfrm>
            <a:off x="755640" y="5445360"/>
            <a:ext cx="2014920" cy="6465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Locations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CustomShape 8"/>
          <p:cNvSpPr/>
          <p:nvPr/>
        </p:nvSpPr>
        <p:spPr>
          <a:xfrm>
            <a:off x="3708000" y="3717000"/>
            <a:ext cx="2014920" cy="6465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Parts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9"/>
          <p:cNvSpPr/>
          <p:nvPr/>
        </p:nvSpPr>
        <p:spPr>
          <a:xfrm>
            <a:off x="6228360" y="5445360"/>
            <a:ext cx="2014920" cy="6465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Departments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10"/>
          <p:cNvSpPr/>
          <p:nvPr/>
        </p:nvSpPr>
        <p:spPr>
          <a:xfrm rot="2700000">
            <a:off x="4575240" y="4582440"/>
            <a:ext cx="358560" cy="3585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1"/>
          <p:cNvSpPr/>
          <p:nvPr/>
        </p:nvSpPr>
        <p:spPr>
          <a:xfrm rot="2700000">
            <a:off x="4575240" y="2998440"/>
            <a:ext cx="358560" cy="3585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12"/>
          <p:cNvSpPr/>
          <p:nvPr/>
        </p:nvSpPr>
        <p:spPr>
          <a:xfrm rot="2700000">
            <a:off x="3063240" y="3862440"/>
            <a:ext cx="358560" cy="3585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13"/>
          <p:cNvSpPr/>
          <p:nvPr/>
        </p:nvSpPr>
        <p:spPr>
          <a:xfrm rot="2700000">
            <a:off x="4575240" y="5158800"/>
            <a:ext cx="358560" cy="3585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4"/>
          <p:cNvSpPr/>
          <p:nvPr/>
        </p:nvSpPr>
        <p:spPr>
          <a:xfrm rot="2700000">
            <a:off x="74520" y="3862440"/>
            <a:ext cx="358560" cy="3585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15"/>
          <p:cNvSpPr/>
          <p:nvPr/>
        </p:nvSpPr>
        <p:spPr>
          <a:xfrm rot="2700000">
            <a:off x="3135240" y="2998440"/>
            <a:ext cx="358560" cy="3585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6"/>
          <p:cNvSpPr/>
          <p:nvPr/>
        </p:nvSpPr>
        <p:spPr>
          <a:xfrm rot="2700000">
            <a:off x="4575240" y="5806800"/>
            <a:ext cx="358560" cy="3585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17"/>
          <p:cNvSpPr/>
          <p:nvPr/>
        </p:nvSpPr>
        <p:spPr>
          <a:xfrm rot="2700000">
            <a:off x="1622880" y="4726440"/>
            <a:ext cx="358560" cy="3585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8"/>
          <p:cNvSpPr/>
          <p:nvPr/>
        </p:nvSpPr>
        <p:spPr>
          <a:xfrm rot="2700000">
            <a:off x="6159600" y="2998440"/>
            <a:ext cx="358560" cy="3585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9"/>
          <p:cNvSpPr/>
          <p:nvPr/>
        </p:nvSpPr>
        <p:spPr>
          <a:xfrm rot="2700000">
            <a:off x="8463600" y="2998440"/>
            <a:ext cx="358560" cy="3585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0"/>
          <p:cNvSpPr/>
          <p:nvPr/>
        </p:nvSpPr>
        <p:spPr>
          <a:xfrm rot="2700000">
            <a:off x="7095600" y="4726440"/>
            <a:ext cx="358560" cy="3585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21"/>
          <p:cNvSpPr/>
          <p:nvPr/>
        </p:nvSpPr>
        <p:spPr>
          <a:xfrm flipH="1">
            <a:off x="251280" y="2384640"/>
            <a:ext cx="504000" cy="1404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22"/>
          <p:cNvSpPr/>
          <p:nvPr/>
        </p:nvSpPr>
        <p:spPr>
          <a:xfrm>
            <a:off x="251280" y="4293000"/>
            <a:ext cx="504000" cy="147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23"/>
          <p:cNvSpPr/>
          <p:nvPr/>
        </p:nvSpPr>
        <p:spPr>
          <a:xfrm>
            <a:off x="1763640" y="4365000"/>
            <a:ext cx="360" cy="28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24"/>
          <p:cNvSpPr/>
          <p:nvPr/>
        </p:nvSpPr>
        <p:spPr>
          <a:xfrm flipH="1">
            <a:off x="1763640" y="5157000"/>
            <a:ext cx="72000" cy="28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25"/>
          <p:cNvSpPr/>
          <p:nvPr/>
        </p:nvSpPr>
        <p:spPr>
          <a:xfrm flipH="1" flipV="1">
            <a:off x="2771640" y="5769000"/>
            <a:ext cx="1728000" cy="25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26"/>
          <p:cNvSpPr/>
          <p:nvPr/>
        </p:nvSpPr>
        <p:spPr>
          <a:xfrm flipV="1">
            <a:off x="5004000" y="5769000"/>
            <a:ext cx="1224000" cy="25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27"/>
          <p:cNvSpPr/>
          <p:nvPr/>
        </p:nvSpPr>
        <p:spPr>
          <a:xfrm>
            <a:off x="2771640" y="4365000"/>
            <a:ext cx="1728000" cy="100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8"/>
          <p:cNvSpPr/>
          <p:nvPr/>
        </p:nvSpPr>
        <p:spPr>
          <a:xfrm flipV="1">
            <a:off x="5004000" y="4365000"/>
            <a:ext cx="2232000" cy="100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29"/>
          <p:cNvSpPr/>
          <p:nvPr/>
        </p:nvSpPr>
        <p:spPr>
          <a:xfrm>
            <a:off x="4499640" y="4365000"/>
            <a:ext cx="127440" cy="2710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30"/>
          <p:cNvSpPr/>
          <p:nvPr/>
        </p:nvSpPr>
        <p:spPr>
          <a:xfrm flipV="1">
            <a:off x="4881600" y="4365000"/>
            <a:ext cx="266400" cy="2710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31"/>
          <p:cNvSpPr/>
          <p:nvPr/>
        </p:nvSpPr>
        <p:spPr>
          <a:xfrm flipV="1">
            <a:off x="7236000" y="4365000"/>
            <a:ext cx="360" cy="28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32"/>
          <p:cNvSpPr/>
          <p:nvPr/>
        </p:nvSpPr>
        <p:spPr>
          <a:xfrm flipH="1">
            <a:off x="7236000" y="5157000"/>
            <a:ext cx="72000" cy="28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Line 33"/>
          <p:cNvSpPr/>
          <p:nvPr/>
        </p:nvSpPr>
        <p:spPr>
          <a:xfrm>
            <a:off x="8244360" y="2384640"/>
            <a:ext cx="432000" cy="540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Line 34"/>
          <p:cNvSpPr/>
          <p:nvPr/>
        </p:nvSpPr>
        <p:spPr>
          <a:xfrm flipH="1">
            <a:off x="8244360" y="3429000"/>
            <a:ext cx="432000" cy="61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35"/>
          <p:cNvSpPr/>
          <p:nvPr/>
        </p:nvSpPr>
        <p:spPr>
          <a:xfrm flipH="1" flipV="1">
            <a:off x="7236000" y="2708640"/>
            <a:ext cx="216000" cy="21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36"/>
          <p:cNvSpPr/>
          <p:nvPr/>
        </p:nvSpPr>
        <p:spPr>
          <a:xfrm flipH="1">
            <a:off x="7236000" y="3429000"/>
            <a:ext cx="216000" cy="28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37"/>
          <p:cNvSpPr/>
          <p:nvPr/>
        </p:nvSpPr>
        <p:spPr>
          <a:xfrm>
            <a:off x="2771640" y="4041000"/>
            <a:ext cx="216000" cy="3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Line 38"/>
          <p:cNvSpPr/>
          <p:nvPr/>
        </p:nvSpPr>
        <p:spPr>
          <a:xfrm>
            <a:off x="3491640" y="4005000"/>
            <a:ext cx="216000" cy="3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Line 39"/>
          <p:cNvSpPr/>
          <p:nvPr/>
        </p:nvSpPr>
        <p:spPr>
          <a:xfrm>
            <a:off x="1763640" y="2708640"/>
            <a:ext cx="1296000" cy="43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40"/>
          <p:cNvSpPr/>
          <p:nvPr/>
        </p:nvSpPr>
        <p:spPr>
          <a:xfrm>
            <a:off x="3563640" y="3212640"/>
            <a:ext cx="1152360" cy="504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41"/>
          <p:cNvSpPr/>
          <p:nvPr/>
        </p:nvSpPr>
        <p:spPr>
          <a:xfrm flipV="1">
            <a:off x="2771640" y="2348640"/>
            <a:ext cx="1728000" cy="3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42"/>
          <p:cNvSpPr/>
          <p:nvPr/>
        </p:nvSpPr>
        <p:spPr>
          <a:xfrm>
            <a:off x="5004000" y="2348640"/>
            <a:ext cx="1224000" cy="3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43"/>
          <p:cNvSpPr/>
          <p:nvPr/>
        </p:nvSpPr>
        <p:spPr>
          <a:xfrm>
            <a:off x="2771640" y="2384640"/>
            <a:ext cx="1728000" cy="82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44"/>
          <p:cNvSpPr/>
          <p:nvPr/>
        </p:nvSpPr>
        <p:spPr>
          <a:xfrm flipV="1">
            <a:off x="5004000" y="2708640"/>
            <a:ext cx="1224000" cy="50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45"/>
          <p:cNvSpPr/>
          <p:nvPr/>
        </p:nvSpPr>
        <p:spPr>
          <a:xfrm flipH="1">
            <a:off x="4716000" y="3429000"/>
            <a:ext cx="72000" cy="288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6"/>
          <p:cNvSpPr/>
          <p:nvPr/>
        </p:nvSpPr>
        <p:spPr>
          <a:xfrm rot="2700000">
            <a:off x="7247880" y="2998440"/>
            <a:ext cx="358560" cy="3585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47"/>
          <p:cNvSpPr/>
          <p:nvPr/>
        </p:nvSpPr>
        <p:spPr>
          <a:xfrm flipV="1">
            <a:off x="4716000" y="3140640"/>
            <a:ext cx="1368000" cy="576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48"/>
          <p:cNvSpPr/>
          <p:nvPr/>
        </p:nvSpPr>
        <p:spPr>
          <a:xfrm flipV="1">
            <a:off x="6588000" y="2708640"/>
            <a:ext cx="648000" cy="504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9"/>
          <p:cNvSpPr/>
          <p:nvPr/>
        </p:nvSpPr>
        <p:spPr>
          <a:xfrm>
            <a:off x="4536720" y="2122560"/>
            <a:ext cx="447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50"/>
          <p:cNvSpPr/>
          <p:nvPr/>
        </p:nvSpPr>
        <p:spPr>
          <a:xfrm>
            <a:off x="4444560" y="3017520"/>
            <a:ext cx="639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SPJ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51"/>
          <p:cNvSpPr/>
          <p:nvPr/>
        </p:nvSpPr>
        <p:spPr>
          <a:xfrm>
            <a:off x="3080160" y="3017520"/>
            <a:ext cx="485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52"/>
          <p:cNvSpPr/>
          <p:nvPr/>
        </p:nvSpPr>
        <p:spPr>
          <a:xfrm>
            <a:off x="6126480" y="3017520"/>
            <a:ext cx="447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53"/>
          <p:cNvSpPr/>
          <p:nvPr/>
        </p:nvSpPr>
        <p:spPr>
          <a:xfrm>
            <a:off x="22320" y="3859920"/>
            <a:ext cx="459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54"/>
          <p:cNvSpPr/>
          <p:nvPr/>
        </p:nvSpPr>
        <p:spPr>
          <a:xfrm>
            <a:off x="2988720" y="3859920"/>
            <a:ext cx="549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55"/>
          <p:cNvSpPr/>
          <p:nvPr/>
        </p:nvSpPr>
        <p:spPr>
          <a:xfrm>
            <a:off x="7223760" y="3017520"/>
            <a:ext cx="447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56"/>
          <p:cNvSpPr/>
          <p:nvPr/>
        </p:nvSpPr>
        <p:spPr>
          <a:xfrm>
            <a:off x="8413200" y="3017520"/>
            <a:ext cx="485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57"/>
          <p:cNvSpPr/>
          <p:nvPr/>
        </p:nvSpPr>
        <p:spPr>
          <a:xfrm>
            <a:off x="7050600" y="4754880"/>
            <a:ext cx="497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58"/>
          <p:cNvSpPr/>
          <p:nvPr/>
        </p:nvSpPr>
        <p:spPr>
          <a:xfrm>
            <a:off x="4499640" y="5176080"/>
            <a:ext cx="549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59"/>
          <p:cNvSpPr/>
          <p:nvPr/>
        </p:nvSpPr>
        <p:spPr>
          <a:xfrm>
            <a:off x="4499640" y="5824080"/>
            <a:ext cx="471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60"/>
          <p:cNvSpPr/>
          <p:nvPr/>
        </p:nvSpPr>
        <p:spPr>
          <a:xfrm>
            <a:off x="4499640" y="4591440"/>
            <a:ext cx="485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61"/>
          <p:cNvSpPr/>
          <p:nvPr/>
        </p:nvSpPr>
        <p:spPr>
          <a:xfrm>
            <a:off x="1553760" y="4754880"/>
            <a:ext cx="523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85800" y="1124640"/>
            <a:ext cx="777096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Entity – Relationship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371600" y="1772640"/>
            <a:ext cx="6399360" cy="42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8000"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Relationship is a part of the data!!!!!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Not all relationships binary.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641"/>
              </a:spcBef>
              <a:buClr>
                <a:srgbClr val="8b8b8b"/>
              </a:buClr>
              <a:buFont typeface="Arial"/>
              <a:buAutoNum type="alphaLcPeriod"/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Smith supplies monkey wrenches to Manhattan project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641"/>
              </a:spcBef>
              <a:buClr>
                <a:srgbClr val="8b8b8b"/>
              </a:buClr>
              <a:buFont typeface="Arial"/>
              <a:buAutoNum type="alphaLcPeriod"/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Smith supplies monkey wrenches.</a:t>
            </a:r>
            <a:endParaRPr b="0" lang="en-US" sz="32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641"/>
              </a:spcBef>
              <a:buClr>
                <a:srgbClr val="8b8b8b"/>
              </a:buClr>
              <a:buFont typeface="Arial"/>
              <a:buAutoNum type="alphaLcPeriod"/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Monkey wrenches are used in the Manhattan project.</a:t>
            </a:r>
            <a:endParaRPr b="0" lang="en-US" sz="32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641"/>
              </a:spcBef>
              <a:buClr>
                <a:srgbClr val="8b8b8b"/>
              </a:buClr>
              <a:buFont typeface="Arial"/>
              <a:buAutoNum type="alphaLcPeriod"/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The Manhattan project is supplied by Smith.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B + C + D ¬=&gt; 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5800" y="1124640"/>
            <a:ext cx="777096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Database advantages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371600" y="1772640"/>
            <a:ext cx="6399360" cy="42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Data is shared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Redundancy reduced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Avoid inconsistency (sort of)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Supports transitions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Maintains integrity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Enforce security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Enforce standards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85800" y="1124640"/>
            <a:ext cx="777096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Database models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371600" y="1772640"/>
            <a:ext cx="6399360" cy="42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Relational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Inverted list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Hierarchic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Network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Object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71600" y="1772640"/>
            <a:ext cx="6583320" cy="42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Dr. T. Torsney-Weir (Tom)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 u="sng">
                <a:solidFill>
                  <a:srgbClr val="8b8bff"/>
                </a:solidFill>
                <a:uFillTx/>
                <a:latin typeface="Calibri"/>
                <a:ea typeface="DejaVu Sans"/>
              </a:rPr>
              <a:t>t.d.torsney-weir@swansea.ac.uk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CoFo 416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9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106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535320" y="182880"/>
            <a:ext cx="8733240" cy="6549480"/>
          </a:xfrm>
          <a:prstGeom prst="rect">
            <a:avLst/>
          </a:prstGeom>
          <a:ln>
            <a:noFill/>
          </a:ln>
        </p:spPr>
      </p:pic>
      <p:sp>
        <p:nvSpPr>
          <p:cNvPr id="51" name="TextShape 1"/>
          <p:cNvSpPr txBox="1"/>
          <p:nvPr/>
        </p:nvSpPr>
        <p:spPr>
          <a:xfrm>
            <a:off x="1371600" y="6419880"/>
            <a:ext cx="65844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https://www.slideshare.net/chauhantushar/introduction-to-mysql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685800" y="1124640"/>
            <a:ext cx="777096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Database System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1371600" y="1772640"/>
            <a:ext cx="6399360" cy="42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4000"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A computerised record-keeping system.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Consists of the </a:t>
            </a:r>
            <a:r>
              <a:rPr b="1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data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hardware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software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 (DBMS), and </a:t>
            </a:r>
            <a:r>
              <a:rPr b="1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users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Users = </a:t>
            </a:r>
            <a:r>
              <a:rPr b="1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programmers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end-users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Database Administrator 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(DBA).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DBA is responsible for administering the database according to instructions given by the </a:t>
            </a:r>
            <a:r>
              <a:rPr b="1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Data Administrator 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(DA).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Databases are </a:t>
            </a:r>
            <a:r>
              <a:rPr b="1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integrated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, and </a:t>
            </a:r>
            <a:r>
              <a:rPr b="1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shared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 (usually).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Store </a:t>
            </a:r>
            <a:r>
              <a:rPr b="1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persistent data 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= </a:t>
            </a:r>
            <a:r>
              <a:rPr b="1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entities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 + </a:t>
            </a:r>
            <a:r>
              <a:rPr b="1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relationships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Transactions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Data </a:t>
            </a:r>
            <a:r>
              <a:rPr b="1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independence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Each row is  a </a:t>
            </a:r>
            <a:r>
              <a:rPr b="1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true proposition 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from which other true propositions may be inferred.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685800" y="1124640"/>
            <a:ext cx="777096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4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What do we want to do with data?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1371600" y="1772640"/>
            <a:ext cx="6399360" cy="42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Add files.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Remove files.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Add data.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Retrieve data.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Alter data.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Remove data.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685800" y="1124640"/>
            <a:ext cx="777096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Integrated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371600" y="1772640"/>
            <a:ext cx="6399360" cy="42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A collection of separate files with redundancy removed (as far as possible).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474720" y="2891160"/>
            <a:ext cx="4349880" cy="3508920"/>
          </a:xfrm>
          <a:prstGeom prst="rect">
            <a:avLst/>
          </a:prstGeom>
          <a:ln>
            <a:noFill/>
          </a:ln>
        </p:spPr>
      </p:pic>
      <p:sp>
        <p:nvSpPr>
          <p:cNvPr id="59" name="CustomShape 3"/>
          <p:cNvSpPr/>
          <p:nvPr/>
        </p:nvSpPr>
        <p:spPr>
          <a:xfrm>
            <a:off x="3385440" y="6400800"/>
            <a:ext cx="4386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http://phdcomics.com/comics.php?f=1323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685800" y="1124640"/>
            <a:ext cx="777096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Shared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371600" y="1772640"/>
            <a:ext cx="6399360" cy="42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4000"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Several different users, each with different requirements and interests.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Each user sharing the database sees a subset of the data.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Each user has a different </a:t>
            </a:r>
            <a:r>
              <a:rPr b="1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view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 of the database.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Sometimes, different users view different data simultaneously (</a:t>
            </a:r>
            <a:r>
              <a:rPr b="1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concurrency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).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685800" y="1124640"/>
            <a:ext cx="777096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Software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763640" y="5013000"/>
            <a:ext cx="6191280" cy="1222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Physical data stored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1763640" y="2133000"/>
            <a:ext cx="6191280" cy="1150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End-users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1763640" y="3789000"/>
            <a:ext cx="6191280" cy="790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DBMS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 rot="5400000">
            <a:off x="4609080" y="3536640"/>
            <a:ext cx="502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6"/>
          <p:cNvSpPr/>
          <p:nvPr/>
        </p:nvSpPr>
        <p:spPr>
          <a:xfrm rot="5400000">
            <a:off x="4645080" y="4797000"/>
            <a:ext cx="43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685800" y="1124640"/>
            <a:ext cx="777096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Users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1371600" y="1772640"/>
            <a:ext cx="6399360" cy="42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Application programmers.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Users.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DBA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Application>LibreOffice/6.1.5.2$Linux_X86_64 LibreOffice_project/10$Build-2</Application>
  <Words>305</Words>
  <Paragraphs>82</Paragraphs>
  <Company>TOSHIBA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2011-09-05T11:07:48Z</dcterms:created>
  <dc:creator>cschris</dc:creator>
  <dc:description/>
  <dc:language>en-US</dc:language>
  <cp:lastModifiedBy/>
  <dcterms:modified xsi:type="dcterms:W3CDTF">2019-09-30T09:09:17Z</dcterms:modified>
  <cp:revision>91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TOSHIBA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