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  <p:embeddedFont>
      <p:font typeface="Franklin Gothic Demi" panose="020B0703020102020204" pitchFamily="34" charset="0"/>
      <p:regular r:id="rId15"/>
      <p:italic r:id="rId16"/>
    </p:embeddedFont>
    <p:embeddedFont>
      <p:font typeface="Franklin Gothic Medium" panose="020B0603020102020204" pitchFamily="34" charset="0"/>
      <p:regular r:id="rId17"/>
      <p:italic r:id="rId18"/>
    </p:embeddedFont>
    <p:embeddedFont>
      <p:font typeface="Georgia" panose="02040502050405020303" pitchFamily="18" charset="0"/>
      <p:regular r:id="rId19"/>
      <p:bold r:id="rId20"/>
      <p:italic r:id="rId21"/>
      <p:boldItalic r:id="rId22"/>
    </p:embeddedFont>
    <p:embeddedFont>
      <p:font typeface="Palatino Linotype" panose="02040502050505030304" pitchFamily="18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FFCC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40" d="100"/>
          <a:sy n="40" d="100"/>
        </p:scale>
        <p:origin x="850" y="2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%20Project\accenture%20social%20buzz\Data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%20Project\accenture%20social%20buzz\Datas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%20Project\accenture%20social%20buzz\Datas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[Dataset.xlsx]Reactions!PivotTable2</c:name>
    <c:fmtId val="36"/>
  </c:pivotSource>
  <c:chart>
    <c:autoTitleDeleted val="1"/>
    <c:pivotFmts>
      <c:pivotFmt>
        <c:idx val="0"/>
        <c:spPr>
          <a:solidFill>
            <a:srgbClr val="CB0BE5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CB0BE5"/>
          </a:solidFill>
          <a:ln>
            <a:noFill/>
          </a:ln>
          <a:effectLst/>
          <a:sp3d/>
        </c:spPr>
        <c:dLbl>
          <c:idx val="0"/>
          <c:layout>
            <c:manualLayout>
              <c:x val="2.2883295194508008E-2"/>
              <c:y val="2.3351173629986642E-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CB0BE5"/>
          </a:solidFill>
          <a:ln>
            <a:noFill/>
          </a:ln>
          <a:effectLst/>
          <a:sp3d/>
        </c:spPr>
        <c:dLbl>
          <c:idx val="0"/>
          <c:layout>
            <c:manualLayout>
              <c:x val="2.479023646071701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CB0BE5"/>
          </a:solidFill>
          <a:ln>
            <a:noFill/>
          </a:ln>
          <a:effectLst/>
          <a:sp3d/>
        </c:spPr>
        <c:dLbl>
          <c:idx val="0"/>
          <c:layout>
            <c:manualLayout>
              <c:x val="2.0976353928299007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CB0BE5"/>
          </a:solidFill>
          <a:ln>
            <a:noFill/>
          </a:ln>
          <a:effectLst/>
          <a:sp3d/>
        </c:spPr>
        <c:dLbl>
          <c:idx val="0"/>
          <c:layout>
            <c:manualLayout>
              <c:x val="2.288329519450787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CB0BE5"/>
          </a:solidFill>
          <a:ln>
            <a:noFill/>
          </a:ln>
          <a:effectLst/>
          <a:sp3d/>
        </c:spPr>
        <c:dLbl>
          <c:idx val="0"/>
          <c:layout>
            <c:manualLayout>
              <c:x val="2.8604118993135013E-2"/>
              <c:y val="2.9655990510083037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CB0BE5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CB0BE5"/>
          </a:solidFill>
          <a:ln>
            <a:noFill/>
          </a:ln>
          <a:effectLst/>
          <a:sp3d/>
        </c:spPr>
        <c:dLbl>
          <c:idx val="0"/>
          <c:layout>
            <c:manualLayout>
              <c:x val="2.479023646071701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CB0BE5"/>
          </a:solidFill>
          <a:ln>
            <a:noFill/>
          </a:ln>
          <a:effectLst/>
          <a:sp3d/>
        </c:spPr>
        <c:dLbl>
          <c:idx val="0"/>
          <c:layout>
            <c:manualLayout>
              <c:x val="2.2883295194508008E-2"/>
              <c:y val="2.3351173629986642E-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CB0BE5"/>
          </a:solidFill>
          <a:ln>
            <a:noFill/>
          </a:ln>
          <a:effectLst/>
          <a:sp3d/>
        </c:spPr>
        <c:dLbl>
          <c:idx val="0"/>
          <c:layout>
            <c:manualLayout>
              <c:x val="2.0976353928299007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CB0BE5"/>
          </a:solidFill>
          <a:ln>
            <a:noFill/>
          </a:ln>
          <a:effectLst/>
          <a:sp3d/>
        </c:spPr>
        <c:dLbl>
          <c:idx val="0"/>
          <c:layout>
            <c:manualLayout>
              <c:x val="2.288329519450787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CB0BE5"/>
          </a:solidFill>
          <a:ln>
            <a:noFill/>
          </a:ln>
          <a:effectLst/>
          <a:sp3d/>
        </c:spPr>
        <c:dLbl>
          <c:idx val="0"/>
          <c:layout>
            <c:manualLayout>
              <c:x val="2.8604118993135013E-2"/>
              <c:y val="2.9655990510083037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CB0BE5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CB0BE5"/>
          </a:solidFill>
          <a:ln>
            <a:noFill/>
          </a:ln>
          <a:effectLst/>
          <a:sp3d/>
        </c:spPr>
        <c:dLbl>
          <c:idx val="0"/>
          <c:layout>
            <c:manualLayout>
              <c:x val="2.479023646071701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rgbClr val="CB0BE5"/>
          </a:solidFill>
          <a:ln>
            <a:noFill/>
          </a:ln>
          <a:effectLst/>
          <a:sp3d/>
        </c:spPr>
        <c:dLbl>
          <c:idx val="0"/>
          <c:layout>
            <c:manualLayout>
              <c:x val="2.2883295194508008E-2"/>
              <c:y val="2.3351173629986642E-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rgbClr val="CB0BE5"/>
          </a:solidFill>
          <a:ln>
            <a:noFill/>
          </a:ln>
          <a:effectLst/>
          <a:sp3d/>
        </c:spPr>
        <c:dLbl>
          <c:idx val="0"/>
          <c:layout>
            <c:manualLayout>
              <c:x val="2.0976353928299007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rgbClr val="CB0BE5"/>
          </a:solidFill>
          <a:ln>
            <a:noFill/>
          </a:ln>
          <a:effectLst/>
          <a:sp3d/>
        </c:spPr>
        <c:dLbl>
          <c:idx val="0"/>
          <c:layout>
            <c:manualLayout>
              <c:x val="2.288329519450787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rgbClr val="CB0BE5"/>
          </a:solidFill>
          <a:ln>
            <a:noFill/>
          </a:ln>
          <a:effectLst/>
          <a:sp3d/>
        </c:spPr>
        <c:dLbl>
          <c:idx val="0"/>
          <c:layout>
            <c:manualLayout>
              <c:x val="2.8604118993135013E-2"/>
              <c:y val="2.9655990510083037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21287860892388455"/>
          <c:y val="1.2868183143773698E-2"/>
          <c:w val="0.75656583552055989"/>
          <c:h val="0.93620589093030038"/>
        </c:manualLayout>
      </c:layout>
      <c:bar3DChart>
        <c:barDir val="bar"/>
        <c:grouping val="clustered"/>
        <c:varyColors val="0"/>
        <c:ser>
          <c:idx val="0"/>
          <c:order val="0"/>
          <c:tx>
            <c:strRef>
              <c:f>Reactions!$J$1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A100FF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2.479023646071701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D8B-445D-BE09-9017CAFA61E1}"/>
                </c:ext>
              </c:extLst>
            </c:dLbl>
            <c:dLbl>
              <c:idx val="1"/>
              <c:layout>
                <c:manualLayout>
                  <c:x val="2.2883295194508008E-2"/>
                  <c:y val="2.3351173629986642E-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D8B-445D-BE09-9017CAFA61E1}"/>
                </c:ext>
              </c:extLst>
            </c:dLbl>
            <c:dLbl>
              <c:idx val="2"/>
              <c:layout>
                <c:manualLayout>
                  <c:x val="2.0976353928299007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D8B-445D-BE09-9017CAFA61E1}"/>
                </c:ext>
              </c:extLst>
            </c:dLbl>
            <c:dLbl>
              <c:idx val="3"/>
              <c:layout>
                <c:manualLayout>
                  <c:x val="2.288329519450787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D8B-445D-BE09-9017CAFA61E1}"/>
                </c:ext>
              </c:extLst>
            </c:dLbl>
            <c:dLbl>
              <c:idx val="4"/>
              <c:layout>
                <c:manualLayout>
                  <c:x val="2.8604118993135013E-2"/>
                  <c:y val="2.965599051008303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D8B-445D-BE09-9017CAFA61E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Reactions!$I$2:$I$7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Reactions!$J$2:$J$7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D8B-445D-BE09-9017CAFA61E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827835839"/>
        <c:axId val="1827820479"/>
        <c:axId val="0"/>
      </c:bar3DChart>
      <c:catAx>
        <c:axId val="1827835839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1" i="0" u="none" strike="noStrike" kern="1200" baseline="0">
                <a:solidFill>
                  <a:srgbClr val="CB0BE5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7820479"/>
        <c:crosses val="autoZero"/>
        <c:auto val="1"/>
        <c:lblAlgn val="ctr"/>
        <c:lblOffset val="100"/>
        <c:noMultiLvlLbl val="0"/>
      </c:catAx>
      <c:valAx>
        <c:axId val="1827820479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1827835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b="1">
                <a:solidFill>
                  <a:srgbClr val="9900CC"/>
                </a:solidFill>
              </a:rPr>
              <a:t>Content</a:t>
            </a:r>
            <a:r>
              <a:rPr lang="en-US" sz="2800" b="1" baseline="0">
                <a:solidFill>
                  <a:srgbClr val="9900CC"/>
                </a:solidFill>
              </a:rPr>
              <a:t> Type</a:t>
            </a:r>
            <a:endParaRPr lang="en-US" sz="2800" b="1">
              <a:solidFill>
                <a:srgbClr val="9900CC"/>
              </a:solidFill>
            </a:endParaRPr>
          </a:p>
        </c:rich>
      </c:tx>
      <c:layout>
        <c:manualLayout>
          <c:xMode val="edge"/>
          <c:yMode val="edge"/>
          <c:x val="1.3757374573152652E-3"/>
          <c:y val="3.385214184100741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F99F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104-4F51-975A-3D8876B30037}"/>
              </c:ext>
            </c:extLst>
          </c:dPt>
          <c:dPt>
            <c:idx val="1"/>
            <c:bubble3D val="0"/>
            <c:spPr>
              <a:solidFill>
                <a:srgbClr val="33CCF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104-4F51-975A-3D8876B30037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104-4F51-975A-3D8876B30037}"/>
              </c:ext>
            </c:extLst>
          </c:dPt>
          <c:dPt>
            <c:idx val="3"/>
            <c:bubble3D val="0"/>
            <c:spPr>
              <a:solidFill>
                <a:srgbClr val="CC00F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104-4F51-975A-3D8876B30037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Sheet3!$G$2:$G$5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Sheet3!$H$2:$H$5</c:f>
              <c:numCache>
                <c:formatCode>General</c:formatCode>
                <c:ptCount val="4"/>
                <c:pt idx="0">
                  <c:v>261</c:v>
                </c:pt>
                <c:pt idx="1">
                  <c:v>259</c:v>
                </c:pt>
                <c:pt idx="2">
                  <c:v>244</c:v>
                </c:pt>
                <c:pt idx="3">
                  <c:v>236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104-4F51-975A-3D8876B300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[Dataset.xlsx]Reactions!PivotTable2</c:name>
    <c:fmtId val="4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200" b="1" dirty="0">
                <a:solidFill>
                  <a:srgbClr val="A100FF"/>
                </a:solidFill>
              </a:rPr>
              <a:t>Category</a:t>
            </a:r>
          </a:p>
        </c:rich>
      </c:tx>
      <c:layout>
        <c:manualLayout>
          <c:xMode val="edge"/>
          <c:yMode val="edge"/>
          <c:x val="1.5192603884844089E-2"/>
          <c:y val="2.69506544128195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CC99FF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CC99FF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CC99FF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Reactions!$J$1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CC99FF"/>
            </a:solidFill>
            <a:ln>
              <a:noFill/>
            </a:ln>
            <a:effectLst/>
            <a:sp3d/>
          </c:spPr>
          <c:invertIfNegative val="0"/>
          <c:cat>
            <c:strRef>
              <c:f>Reactions!$I$2:$I$19</c:f>
              <c:strCache>
                <c:ptCount val="17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  <c:pt idx="5">
                  <c:v>culture</c:v>
                </c:pt>
                <c:pt idx="6">
                  <c:v>travel</c:v>
                </c:pt>
                <c:pt idx="7">
                  <c:v>cooking</c:v>
                </c:pt>
                <c:pt idx="8">
                  <c:v>soccer</c:v>
                </c:pt>
                <c:pt idx="9">
                  <c:v>education</c:v>
                </c:pt>
                <c:pt idx="10">
                  <c:v>fitness</c:v>
                </c:pt>
                <c:pt idx="11">
                  <c:v>studying</c:v>
                </c:pt>
                <c:pt idx="12">
                  <c:v>dogs</c:v>
                </c:pt>
                <c:pt idx="13">
                  <c:v>tennis</c:v>
                </c:pt>
                <c:pt idx="14">
                  <c:v>veganism</c:v>
                </c:pt>
                <c:pt idx="15">
                  <c:v>public speaking</c:v>
                </c:pt>
                <c:pt idx="16">
                  <c:v>0</c:v>
                </c:pt>
              </c:strCache>
            </c:strRef>
          </c:cat>
          <c:val>
            <c:numRef>
              <c:f>Reactions!$J$2:$J$19</c:f>
              <c:numCache>
                <c:formatCode>General</c:formatCode>
                <c:ptCount val="17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  <c:pt idx="5">
                  <c:v>66579</c:v>
                </c:pt>
                <c:pt idx="6">
                  <c:v>64880</c:v>
                </c:pt>
                <c:pt idx="7">
                  <c:v>64756</c:v>
                </c:pt>
                <c:pt idx="8">
                  <c:v>57783</c:v>
                </c:pt>
                <c:pt idx="9">
                  <c:v>57436</c:v>
                </c:pt>
                <c:pt idx="10">
                  <c:v>55323</c:v>
                </c:pt>
                <c:pt idx="11">
                  <c:v>52928</c:v>
                </c:pt>
                <c:pt idx="12">
                  <c:v>52511</c:v>
                </c:pt>
                <c:pt idx="13">
                  <c:v>50339</c:v>
                </c:pt>
                <c:pt idx="14">
                  <c:v>49619</c:v>
                </c:pt>
                <c:pt idx="15">
                  <c:v>49264</c:v>
                </c:pt>
                <c:pt idx="16">
                  <c:v>1341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99-407E-8B35-4E713EE955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66523407"/>
        <c:axId val="266518607"/>
        <c:axId val="0"/>
      </c:bar3DChart>
      <c:catAx>
        <c:axId val="2665234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518607"/>
        <c:crosses val="autoZero"/>
        <c:auto val="1"/>
        <c:lblAlgn val="ctr"/>
        <c:lblOffset val="100"/>
        <c:noMultiLvlLbl val="0"/>
      </c:catAx>
      <c:valAx>
        <c:axId val="266518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5234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4000">
        <p:fade/>
      </p:transition>
    </mc:Choice>
    <mc:Fallback xmlns="">
      <p:transition advClick="0" advTm="4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4000">
        <p:fade/>
      </p:transition>
    </mc:Choice>
    <mc:Fallback xmlns="">
      <p:transition advClick="0" advTm="4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4000">
        <p:fade/>
      </p:transition>
    </mc:Choice>
    <mc:Fallback xmlns="">
      <p:transition advClick="0" advTm="4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4000">
        <p:fade/>
      </p:transition>
    </mc:Choice>
    <mc:Fallback xmlns="">
      <p:transition advClick="0" advTm="4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4000">
        <p:fade/>
      </p:transition>
    </mc:Choice>
    <mc:Fallback xmlns="">
      <p:transition advClick="0" advTm="4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4000">
        <p:fade/>
      </p:transition>
    </mc:Choice>
    <mc:Fallback xmlns="">
      <p:transition advClick="0" advTm="4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4000">
        <p:fade/>
      </p:transition>
    </mc:Choice>
    <mc:Fallback xmlns="">
      <p:transition advClick="0" advTm="4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4000">
        <p:fade/>
      </p:transition>
    </mc:Choice>
    <mc:Fallback xmlns="">
      <p:transition advClick="0" advTm="4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4000">
        <p:fade/>
      </p:transition>
    </mc:Choice>
    <mc:Fallback xmlns="">
      <p:transition advClick="0" advTm="4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4000">
        <p:fade/>
      </p:transition>
    </mc:Choice>
    <mc:Fallback xmlns="">
      <p:transition advClick="0" advTm="4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4000">
        <p:fade/>
      </p:transition>
    </mc:Choice>
    <mc:Fallback xmlns="">
      <p:transition advClick="0" advTm="4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50" advClick="0" advTm="4000">
        <p:fade/>
      </p:transition>
    </mc:Choice>
    <mc:Fallback xmlns="">
      <p:transition advClick="0" advTm="4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-2285741" y="571500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-241817" y="802644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813398" y="3518412"/>
            <a:ext cx="6056370" cy="30065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5100" b="1" spc="-105" dirty="0">
                <a:solidFill>
                  <a:srgbClr val="FFFFFF"/>
                </a:solidFill>
                <a:latin typeface="Franklin Gothic Demi" panose="020B0703020102020204" pitchFamily="34" charset="0"/>
              </a:rPr>
              <a:t>Social Buzz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E31BD0-76E0-6C50-7D25-62EE40111CB2}"/>
              </a:ext>
            </a:extLst>
          </p:cNvPr>
          <p:cNvSpPr txBox="1"/>
          <p:nvPr/>
        </p:nvSpPr>
        <p:spPr>
          <a:xfrm>
            <a:off x="7859225" y="1296046"/>
            <a:ext cx="74437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pc="-105" dirty="0">
                <a:solidFill>
                  <a:schemeClr val="bg1"/>
                </a:solidFill>
                <a:latin typeface="Palatino Linotype" panose="02040502050505030304" pitchFamily="18" charset="0"/>
              </a:rPr>
              <a:t>Social Media &amp; Content Creation Platform</a:t>
            </a:r>
            <a:endParaRPr lang="en-US" sz="2800" b="1" spc="-105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678146-7D7D-0C21-4D3B-9EF0C7455306}"/>
              </a:ext>
            </a:extLst>
          </p:cNvPr>
          <p:cNvSpPr txBox="1"/>
          <p:nvPr/>
        </p:nvSpPr>
        <p:spPr>
          <a:xfrm>
            <a:off x="6971420" y="4505388"/>
            <a:ext cx="94233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2"/>
                </a:solidFill>
              </a:rPr>
              <a:t> Data Insights</a:t>
            </a:r>
          </a:p>
          <a:p>
            <a:pPr algn="ctr"/>
            <a:r>
              <a:rPr lang="en-US" sz="4800" dirty="0">
                <a:solidFill>
                  <a:schemeClr val="bg2"/>
                </a:solidFill>
              </a:rPr>
              <a:t> &amp; </a:t>
            </a:r>
          </a:p>
          <a:p>
            <a:pPr algn="ctr"/>
            <a:r>
              <a:rPr lang="en-US" sz="4800" dirty="0">
                <a:solidFill>
                  <a:schemeClr val="bg2"/>
                </a:solidFill>
              </a:rPr>
              <a:t>Recommendations</a:t>
            </a:r>
          </a:p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84CA4C-8F71-F31C-9BBF-72EC854120E7}"/>
              </a:ext>
            </a:extLst>
          </p:cNvPr>
          <p:cNvSpPr txBox="1"/>
          <p:nvPr/>
        </p:nvSpPr>
        <p:spPr>
          <a:xfrm>
            <a:off x="12954000" y="9326526"/>
            <a:ext cx="6542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Swapnali Patil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Date – 27</a:t>
            </a:r>
            <a:r>
              <a:rPr lang="en-US" sz="2400" b="1" baseline="30000" dirty="0">
                <a:solidFill>
                  <a:schemeClr val="bg1"/>
                </a:solidFill>
              </a:rPr>
              <a:t>th</a:t>
            </a:r>
            <a:r>
              <a:rPr lang="en-US" sz="2400" b="1" dirty="0">
                <a:solidFill>
                  <a:schemeClr val="bg1"/>
                </a:solidFill>
              </a:rPr>
              <a:t> March,2025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4000">
        <p:fade/>
      </p:transition>
    </mc:Choice>
    <mc:Fallback xmlns="">
      <p:transition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5103529" y="4865334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5103529" y="2108015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5103529" y="7660753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398209" y="114275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7162800" y="901394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5B5AB01-695F-60C7-831A-FDFD0F7B05BF}"/>
              </a:ext>
            </a:extLst>
          </p:cNvPr>
          <p:cNvSpPr txBox="1"/>
          <p:nvPr/>
        </p:nvSpPr>
        <p:spPr>
          <a:xfrm>
            <a:off x="7042717" y="2196421"/>
            <a:ext cx="10635683" cy="2970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There are total </a:t>
            </a:r>
            <a:r>
              <a:rPr lang="en-US" sz="3200" dirty="0">
                <a:solidFill>
                  <a:srgbClr val="A100FF"/>
                </a:solidFill>
              </a:rPr>
              <a:t>16 Content Categories.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The Most Popular Ones are the </a:t>
            </a:r>
            <a:r>
              <a:rPr lang="en-US" sz="3200" dirty="0">
                <a:solidFill>
                  <a:srgbClr val="A100FF"/>
                </a:solidFill>
              </a:rPr>
              <a:t>Animal</a:t>
            </a:r>
            <a:r>
              <a:rPr lang="en-US" sz="3200" dirty="0"/>
              <a:t> and </a:t>
            </a:r>
            <a:r>
              <a:rPr lang="en-US" sz="3200" dirty="0">
                <a:solidFill>
                  <a:srgbClr val="A100FF"/>
                </a:solidFill>
              </a:rPr>
              <a:t>Science</a:t>
            </a:r>
            <a:r>
              <a:rPr lang="en-US" sz="3200" dirty="0"/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There are 4 types of content – </a:t>
            </a:r>
            <a:r>
              <a:rPr lang="en-US" sz="3200" dirty="0">
                <a:solidFill>
                  <a:srgbClr val="A100FF"/>
                </a:solidFill>
              </a:rPr>
              <a:t>Images, Video, GIF </a:t>
            </a:r>
            <a:r>
              <a:rPr lang="en-US" sz="3200" dirty="0"/>
              <a:t>and</a:t>
            </a:r>
            <a:r>
              <a:rPr lang="en-US" sz="3200" dirty="0">
                <a:solidFill>
                  <a:srgbClr val="A100FF"/>
                </a:solidFill>
              </a:rPr>
              <a:t> Audio</a:t>
            </a:r>
            <a:r>
              <a:rPr lang="en-US" sz="3200" dirty="0"/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Users most likeable content type is Photo and Video.</a:t>
            </a:r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04B7D511-1316-4117-BEFC-032C08B4C70D}"/>
              </a:ext>
            </a:extLst>
          </p:cNvPr>
          <p:cNvSpPr txBox="1"/>
          <p:nvPr/>
        </p:nvSpPr>
        <p:spPr>
          <a:xfrm>
            <a:off x="7162799" y="553126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Conclusion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78943A-5E96-25C4-E652-59695EE33758}"/>
              </a:ext>
            </a:extLst>
          </p:cNvPr>
          <p:cNvSpPr txBox="1"/>
          <p:nvPr/>
        </p:nvSpPr>
        <p:spPr>
          <a:xfrm>
            <a:off x="7162799" y="7134257"/>
            <a:ext cx="1051560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Should focus more on Top 5 categories.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Create campaign to target those audience.</a:t>
            </a:r>
          </a:p>
          <a:p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4000">
        <p:fade/>
      </p:transition>
    </mc:Choice>
    <mc:Fallback xmlns="">
      <p:transition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/>
      <p:bldP spid="19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4000">
        <p:fade/>
      </p:transition>
    </mc:Choice>
    <mc:Fallback xmlns="">
      <p:transition advClick="0" advTm="4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27491" y="1174431"/>
            <a:ext cx="10830458" cy="8417662"/>
            <a:chOff x="-542655" y="-2054803"/>
            <a:chExt cx="12107248" cy="4821983"/>
          </a:xfrm>
        </p:grpSpPr>
        <p:sp>
          <p:nvSpPr>
            <p:cNvPr id="3" name="TextBox 3"/>
            <p:cNvSpPr txBox="1"/>
            <p:nvPr/>
          </p:nvSpPr>
          <p:spPr>
            <a:xfrm>
              <a:off x="-542655" y="-2054803"/>
              <a:ext cx="12107248" cy="70522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b="1" spc="-80" dirty="0">
                  <a:solidFill>
                    <a:srgbClr val="A100FF"/>
                  </a:solidFill>
                  <a:latin typeface="Franklin Gothic Medium" panose="020B0603020102020204" pitchFamily="34" charset="0"/>
                </a:rPr>
                <a:t>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542655" y="-975452"/>
              <a:ext cx="12107247" cy="374263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685800" indent="-6858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48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 marL="685800" indent="-6858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48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 marL="685800" indent="-6858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48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 marL="685800" indent="-6858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48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 marL="685800" indent="-6858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48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 marL="685800" indent="-6858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48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586251" y="-1278998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2415000" y="2750790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5065097" y="714767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706558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4000">
        <p:fade/>
      </p:transition>
    </mc:Choice>
    <mc:Fallback xmlns="">
      <p:transition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529F93-D213-5224-C2BD-00772590E04E}"/>
              </a:ext>
            </a:extLst>
          </p:cNvPr>
          <p:cNvSpPr txBox="1"/>
          <p:nvPr/>
        </p:nvSpPr>
        <p:spPr>
          <a:xfrm>
            <a:off x="8572287" y="2373510"/>
            <a:ext cx="7143606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A100FF"/>
                </a:solidFill>
                <a:latin typeface="Franklin Gothic Medium" panose="020B0603020102020204" pitchFamily="34" charset="0"/>
              </a:rPr>
              <a:t>Social Media </a:t>
            </a:r>
            <a:r>
              <a:rPr lang="en-US" sz="3200" dirty="0">
                <a:latin typeface="Franklin Gothic Medium" panose="020B0603020102020204" pitchFamily="34" charset="0"/>
              </a:rPr>
              <a:t>&amp;</a:t>
            </a:r>
            <a:r>
              <a:rPr lang="en-US" sz="3200" dirty="0">
                <a:solidFill>
                  <a:srgbClr val="A100FF"/>
                </a:solidFill>
                <a:latin typeface="Franklin Gothic Medium" panose="020B0603020102020204" pitchFamily="34" charset="0"/>
              </a:rPr>
              <a:t> </a:t>
            </a:r>
            <a:r>
              <a:rPr lang="en-US" sz="3200" b="1" dirty="0">
                <a:solidFill>
                  <a:srgbClr val="A100FF"/>
                </a:solidFill>
                <a:latin typeface="Franklin Gothic Medium" panose="020B0603020102020204" pitchFamily="34" charset="0"/>
              </a:rPr>
              <a:t>Content Creation </a:t>
            </a:r>
            <a:r>
              <a:rPr lang="en-US" sz="3200" dirty="0">
                <a:latin typeface="Franklin Gothic Medium" panose="020B0603020102020204" pitchFamily="34" charset="0"/>
              </a:rPr>
              <a:t>Platform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Franklin Gothic Medium" panose="020B0603020102020204" pitchFamily="34" charset="0"/>
              </a:rPr>
              <a:t>Established in </a:t>
            </a:r>
            <a:r>
              <a:rPr lang="en-US" sz="3200" dirty="0">
                <a:solidFill>
                  <a:srgbClr val="A100FF"/>
                </a:solidFill>
                <a:latin typeface="Franklin Gothic Medium" panose="020B0603020102020204" pitchFamily="34" charset="0"/>
              </a:rPr>
              <a:t>2010</a:t>
            </a:r>
            <a:r>
              <a:rPr lang="en-US" sz="3200" dirty="0">
                <a:latin typeface="Franklin Gothic Medium" panose="020B0603020102020204" pitchFamily="34" charset="0"/>
              </a:rPr>
              <a:t> at San </a:t>
            </a:r>
            <a:r>
              <a:rPr lang="en-US" sz="3200" dirty="0" err="1">
                <a:latin typeface="Franklin Gothic Medium" panose="020B0603020102020204" pitchFamily="34" charset="0"/>
              </a:rPr>
              <a:t>Fransisco</a:t>
            </a:r>
            <a:r>
              <a:rPr lang="en-US" sz="3200" dirty="0">
                <a:latin typeface="Franklin Gothic Medium" panose="020B0603020102020204" pitchFamily="34" charset="0"/>
              </a:rPr>
              <a:t> by two Engineers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A100FF"/>
                </a:solidFill>
                <a:latin typeface="Franklin Gothic Medium" panose="020B0603020102020204" pitchFamily="34" charset="0"/>
              </a:rPr>
              <a:t>500M </a:t>
            </a:r>
            <a:r>
              <a:rPr lang="en-US" sz="3200" dirty="0">
                <a:latin typeface="Franklin Gothic Medium" panose="020B0603020102020204" pitchFamily="34" charset="0"/>
              </a:rPr>
              <a:t>active monthly users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Franklin Gothic Medium" panose="020B0603020102020204" pitchFamily="34" charset="0"/>
              </a:rPr>
              <a:t>Need help to find largest aggregate popularity </a:t>
            </a:r>
            <a:r>
              <a:rPr lang="en-US" sz="3200" dirty="0">
                <a:solidFill>
                  <a:srgbClr val="A100FF"/>
                </a:solidFill>
                <a:latin typeface="Franklin Gothic Medium" panose="020B0603020102020204" pitchFamily="34" charset="0"/>
              </a:rPr>
              <a:t>category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4000">
        <p:fade/>
      </p:transition>
    </mc:Choice>
    <mc:Fallback xmlns="">
      <p:transition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534400" y="7877091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5321765" y="7648974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697200" y="-73033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2587074" y="838616"/>
            <a:ext cx="6418207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89F61F-A9EF-D508-AB26-18F8C237EE89}"/>
              </a:ext>
            </a:extLst>
          </p:cNvPr>
          <p:cNvSpPr txBox="1"/>
          <p:nvPr/>
        </p:nvSpPr>
        <p:spPr>
          <a:xfrm>
            <a:off x="2491426" y="2396323"/>
            <a:ext cx="635323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100K+ </a:t>
            </a:r>
            <a:r>
              <a:rPr lang="en-US" sz="3600" dirty="0">
                <a:solidFill>
                  <a:srgbClr val="FFCCFF"/>
                </a:solidFill>
              </a:rPr>
              <a:t>daily posts – </a:t>
            </a:r>
            <a:r>
              <a:rPr lang="en-US" sz="3600" b="1" dirty="0">
                <a:solidFill>
                  <a:schemeClr val="bg1"/>
                </a:solidFill>
              </a:rPr>
              <a:t>36.5M</a:t>
            </a:r>
            <a:r>
              <a:rPr lang="en-US" sz="3600" dirty="0">
                <a:solidFill>
                  <a:srgbClr val="FFCCFF"/>
                </a:solidFill>
              </a:rPr>
              <a:t> annual posts per year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FFCCFF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CCFF"/>
                </a:solidFill>
              </a:rPr>
              <a:t>Highly unstructured data types  - image, video, gifs, etc.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FFCCFF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CCFF"/>
                </a:solidFill>
              </a:rPr>
              <a:t>Difficult to maintain such various big data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FFCCFF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CCFF"/>
                </a:solidFill>
              </a:rPr>
              <a:t>Identify the </a:t>
            </a:r>
            <a:r>
              <a:rPr lang="en-US" sz="3600" b="1" dirty="0">
                <a:solidFill>
                  <a:schemeClr val="bg1"/>
                </a:solidFill>
              </a:rPr>
              <a:t>Top 5 Categories </a:t>
            </a:r>
            <a:r>
              <a:rPr lang="en-US" sz="3600" dirty="0">
                <a:solidFill>
                  <a:srgbClr val="FFCCFF"/>
                </a:solidFill>
              </a:rPr>
              <a:t>with the largest aggregate popularity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4000">
        <p:fade/>
      </p:transition>
    </mc:Choice>
    <mc:Fallback xmlns="">
      <p:transition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8131C600-5689-C30D-417B-4BC86907F908}"/>
              </a:ext>
            </a:extLst>
          </p:cNvPr>
          <p:cNvGrpSpPr/>
          <p:nvPr/>
        </p:nvGrpSpPr>
        <p:grpSpPr>
          <a:xfrm>
            <a:off x="11407266" y="6651557"/>
            <a:ext cx="2467295" cy="2305011"/>
            <a:chOff x="11443639" y="6953289"/>
            <a:chExt cx="2467295" cy="2305011"/>
          </a:xfrm>
        </p:grpSpPr>
        <p:grpSp>
          <p:nvGrpSpPr>
            <p:cNvPr id="50" name="Group 26">
              <a:extLst>
                <a:ext uri="{FF2B5EF4-FFF2-40B4-BE49-F238E27FC236}">
                  <a16:creationId xmlns:a16="http://schemas.microsoft.com/office/drawing/2014/main" id="{0208D4F3-9E87-8B59-BAAE-3F2DC05265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825797" y="7173163"/>
              <a:ext cx="2085137" cy="2085137"/>
              <a:chOff x="0" y="0"/>
              <a:chExt cx="6350000" cy="6350000"/>
            </a:xfrm>
          </p:grpSpPr>
          <p:sp>
            <p:nvSpPr>
              <p:cNvPr id="54" name="Freeform 27">
                <a:extLst>
                  <a:ext uri="{FF2B5EF4-FFF2-40B4-BE49-F238E27FC236}">
                    <a16:creationId xmlns:a16="http://schemas.microsoft.com/office/drawing/2014/main" id="{2E10BBDF-542C-51F7-674F-4C70EB7476EC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sp>
          <p:nvSpPr>
            <p:cNvPr id="53" name="Freeform 30">
              <a:extLst>
                <a:ext uri="{FF2B5EF4-FFF2-40B4-BE49-F238E27FC236}">
                  <a16:creationId xmlns:a16="http://schemas.microsoft.com/office/drawing/2014/main" id="{69F75F65-E164-CFD0-46C2-63E034F8D625}"/>
                </a:ext>
              </a:extLst>
            </p:cNvPr>
            <p:cNvSpPr/>
            <p:nvPr/>
          </p:nvSpPr>
          <p:spPr>
            <a:xfrm>
              <a:off x="11443639" y="6953289"/>
              <a:ext cx="2123087" cy="2123082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pic>
        <p:nvPicPr>
          <p:cNvPr id="48" name="Picture 47">
            <a:extLst>
              <a:ext uri="{FF2B5EF4-FFF2-40B4-BE49-F238E27FC236}">
                <a16:creationId xmlns:a16="http://schemas.microsoft.com/office/drawing/2014/main" id="{A0A7F228-145C-8327-7F0B-BB10CA9E92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4807" y="6671839"/>
            <a:ext cx="1980295" cy="206759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18BBF63-8FE2-7EC5-DB32-90946628C732}"/>
              </a:ext>
            </a:extLst>
          </p:cNvPr>
          <p:cNvGrpSpPr/>
          <p:nvPr/>
        </p:nvGrpSpPr>
        <p:grpSpPr>
          <a:xfrm>
            <a:off x="11255472" y="673021"/>
            <a:ext cx="2499419" cy="2305011"/>
            <a:chOff x="11411515" y="4002073"/>
            <a:chExt cx="2499419" cy="2305011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1825797" y="4221947"/>
              <a:ext cx="2085137" cy="2085137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grpSp>
          <p:nvGrpSpPr>
            <p:cNvPr id="23" name="Group 23"/>
            <p:cNvGrpSpPr>
              <a:grpSpLocks noChangeAspect="1"/>
            </p:cNvGrpSpPr>
            <p:nvPr/>
          </p:nvGrpSpPr>
          <p:grpSpPr>
            <a:xfrm>
              <a:off x="11411515" y="4002073"/>
              <a:ext cx="2187334" cy="2123082"/>
              <a:chOff x="-23042" y="66269"/>
              <a:chExt cx="6542158" cy="6349987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-23042" y="119185"/>
                <a:ext cx="6542158" cy="6244242"/>
              </a:xfrm>
              <a:custGeom>
                <a:avLst/>
                <a:gdLst/>
                <a:ahLst/>
                <a:cxnLst/>
                <a:rect l="l" t="t" r="r" b="b"/>
                <a:pathLst>
                  <a:path w="6542159" h="6244242">
                    <a:moveTo>
                      <a:pt x="3271080" y="4996"/>
                    </a:moveTo>
                    <a:cubicBezTo>
                      <a:pt x="2154117" y="0"/>
                      <a:pt x="1119857" y="593026"/>
                      <a:pt x="559929" y="1559521"/>
                    </a:cubicBezTo>
                    <a:cubicBezTo>
                      <a:pt x="0" y="2526015"/>
                      <a:pt x="0" y="3718228"/>
                      <a:pt x="559929" y="4684723"/>
                    </a:cubicBezTo>
                    <a:cubicBezTo>
                      <a:pt x="1119857" y="5651217"/>
                      <a:pt x="2154117" y="6244243"/>
                      <a:pt x="3271080" y="6239248"/>
                    </a:cubicBezTo>
                    <a:cubicBezTo>
                      <a:pt x="4388043" y="6244243"/>
                      <a:pt x="5422303" y="5651217"/>
                      <a:pt x="5982231" y="4684723"/>
                    </a:cubicBezTo>
                    <a:cubicBezTo>
                      <a:pt x="6542160" y="3718229"/>
                      <a:pt x="6542160" y="2526015"/>
                      <a:pt x="5982231" y="1559521"/>
                    </a:cubicBezTo>
                    <a:cubicBezTo>
                      <a:pt x="5422303" y="593027"/>
                      <a:pt x="4388043" y="1"/>
                      <a:pt x="3271080" y="4996"/>
                    </a:cubicBezTo>
                    <a:close/>
                  </a:path>
                </a:pathLst>
              </a:custGeom>
              <a:blipFill>
                <a:blip r:embed="rId6"/>
                <a:stretch>
                  <a:fillRect l="-162891" t="-16684" r="-160683" b="-166629"/>
                </a:stretch>
              </a:blipFill>
              <a:ln>
                <a:solidFill>
                  <a:srgbClr val="00BAFF"/>
                </a:solidFill>
              </a:ln>
            </p:spPr>
          </p:sp>
          <p:sp>
            <p:nvSpPr>
              <p:cNvPr id="25" name="Freeform 25"/>
              <p:cNvSpPr/>
              <p:nvPr/>
            </p:nvSpPr>
            <p:spPr>
              <a:xfrm>
                <a:off x="73038" y="66269"/>
                <a:ext cx="6350000" cy="6349987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49987">
                    <a:moveTo>
                      <a:pt x="3175000" y="6349987"/>
                    </a:moveTo>
                    <a:cubicBezTo>
                      <a:pt x="1424279" y="6349987"/>
                      <a:pt x="0" y="4925733"/>
                      <a:pt x="0" y="3175038"/>
                    </a:cubicBezTo>
                    <a:cubicBezTo>
                      <a:pt x="0" y="1424317"/>
                      <a:pt x="1424292" y="0"/>
                      <a:pt x="3175000" y="0"/>
                    </a:cubicBezTo>
                    <a:cubicBezTo>
                      <a:pt x="4925733" y="0"/>
                      <a:pt x="6350000" y="1424330"/>
                      <a:pt x="6350000" y="3175038"/>
                    </a:cubicBezTo>
                    <a:cubicBezTo>
                      <a:pt x="6350000" y="4925720"/>
                      <a:pt x="4925733" y="6349987"/>
                      <a:pt x="3175000" y="6349987"/>
                    </a:cubicBezTo>
                    <a:close/>
                    <a:moveTo>
                      <a:pt x="3175000" y="115760"/>
                    </a:moveTo>
                    <a:cubicBezTo>
                      <a:pt x="1488135" y="115760"/>
                      <a:pt x="115760" y="1488148"/>
                      <a:pt x="115760" y="3175038"/>
                    </a:cubicBezTo>
                    <a:cubicBezTo>
                      <a:pt x="115760" y="4861915"/>
                      <a:pt x="1488135" y="6234265"/>
                      <a:pt x="3175000" y="6234265"/>
                    </a:cubicBezTo>
                    <a:cubicBezTo>
                      <a:pt x="4861852" y="6234265"/>
                      <a:pt x="6234265" y="4861890"/>
                      <a:pt x="6234265" y="3175038"/>
                    </a:cubicBezTo>
                    <a:cubicBezTo>
                      <a:pt x="6234265" y="1488148"/>
                      <a:pt x="4861852" y="115760"/>
                      <a:pt x="3175000" y="115760"/>
                    </a:cubicBezTo>
                    <a:close/>
                  </a:path>
                </a:pathLst>
              </a:custGeom>
              <a:solidFill>
                <a:srgbClr val="2E44D8"/>
              </a:solidFill>
            </p:spPr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36853AF-2DD9-1D22-C894-113784C6069B}"/>
              </a:ext>
            </a:extLst>
          </p:cNvPr>
          <p:cNvGrpSpPr/>
          <p:nvPr/>
        </p:nvGrpSpPr>
        <p:grpSpPr>
          <a:xfrm>
            <a:off x="11287596" y="3543300"/>
            <a:ext cx="2491715" cy="2327168"/>
            <a:chOff x="11419219" y="6931132"/>
            <a:chExt cx="2491715" cy="2327168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11825797" y="7173163"/>
              <a:ext cx="2085137" cy="2085137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grpSp>
          <p:nvGrpSpPr>
            <p:cNvPr id="28" name="Group 28"/>
            <p:cNvGrpSpPr>
              <a:grpSpLocks noChangeAspect="1"/>
            </p:cNvGrpSpPr>
            <p:nvPr/>
          </p:nvGrpSpPr>
          <p:grpSpPr>
            <a:xfrm>
              <a:off x="11419219" y="6931132"/>
              <a:ext cx="2174041" cy="2165548"/>
              <a:chOff x="0" y="0"/>
              <a:chExt cx="6502400" cy="64770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-23042" y="119185"/>
                <a:ext cx="6542159" cy="6244242"/>
              </a:xfrm>
              <a:custGeom>
                <a:avLst/>
                <a:gdLst/>
                <a:ahLst/>
                <a:cxnLst/>
                <a:rect l="l" t="t" r="r" b="b"/>
                <a:pathLst>
                  <a:path w="6542159" h="6244242">
                    <a:moveTo>
                      <a:pt x="3271080" y="4996"/>
                    </a:moveTo>
                    <a:cubicBezTo>
                      <a:pt x="2154117" y="0"/>
                      <a:pt x="1119857" y="593026"/>
                      <a:pt x="559929" y="1559521"/>
                    </a:cubicBezTo>
                    <a:cubicBezTo>
                      <a:pt x="0" y="2526015"/>
                      <a:pt x="0" y="3718228"/>
                      <a:pt x="559929" y="4684723"/>
                    </a:cubicBezTo>
                    <a:cubicBezTo>
                      <a:pt x="1119857" y="5651217"/>
                      <a:pt x="2154117" y="6244243"/>
                      <a:pt x="3271080" y="6239248"/>
                    </a:cubicBezTo>
                    <a:cubicBezTo>
                      <a:pt x="4388043" y="6244243"/>
                      <a:pt x="5422303" y="5651217"/>
                      <a:pt x="5982231" y="4684723"/>
                    </a:cubicBezTo>
                    <a:cubicBezTo>
                      <a:pt x="6542160" y="3718229"/>
                      <a:pt x="6542160" y="2526015"/>
                      <a:pt x="5982231" y="1559521"/>
                    </a:cubicBezTo>
                    <a:cubicBezTo>
                      <a:pt x="5422303" y="593027"/>
                      <a:pt x="4388043" y="1"/>
                      <a:pt x="3271080" y="4996"/>
                    </a:cubicBezTo>
                    <a:close/>
                  </a:path>
                </a:pathLst>
              </a:custGeom>
              <a:blipFill>
                <a:blip r:embed="rId7"/>
                <a:stretch>
                  <a:fillRect l="-164266" t="1917" r="-22903" b="-93994"/>
                </a:stretch>
              </a:blipFill>
              <a:ln>
                <a:solidFill>
                  <a:srgbClr val="00BAFF"/>
                </a:solidFill>
              </a:ln>
            </p:spPr>
            <p:txBody>
              <a:bodyPr/>
              <a:lstStyle/>
              <a:p>
                <a:endParaRPr lang="en-AU" dirty="0"/>
              </a:p>
            </p:txBody>
          </p:sp>
          <p:sp>
            <p:nvSpPr>
              <p:cNvPr id="30" name="Freeform 30"/>
              <p:cNvSpPr/>
              <p:nvPr/>
            </p:nvSpPr>
            <p:spPr>
              <a:xfrm>
                <a:off x="73038" y="66269"/>
                <a:ext cx="6350000" cy="6349987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49987">
                    <a:moveTo>
                      <a:pt x="3175000" y="6349987"/>
                    </a:moveTo>
                    <a:cubicBezTo>
                      <a:pt x="1424279" y="6349987"/>
                      <a:pt x="0" y="4925733"/>
                      <a:pt x="0" y="3175038"/>
                    </a:cubicBezTo>
                    <a:cubicBezTo>
                      <a:pt x="0" y="1424317"/>
                      <a:pt x="1424292" y="0"/>
                      <a:pt x="3175000" y="0"/>
                    </a:cubicBezTo>
                    <a:cubicBezTo>
                      <a:pt x="4925733" y="0"/>
                      <a:pt x="6350000" y="1424330"/>
                      <a:pt x="6350000" y="3175038"/>
                    </a:cubicBezTo>
                    <a:cubicBezTo>
                      <a:pt x="6350000" y="4925720"/>
                      <a:pt x="4925733" y="6349987"/>
                      <a:pt x="3175000" y="6349987"/>
                    </a:cubicBezTo>
                    <a:close/>
                    <a:moveTo>
                      <a:pt x="3175000" y="115760"/>
                    </a:moveTo>
                    <a:cubicBezTo>
                      <a:pt x="1488135" y="115760"/>
                      <a:pt x="115760" y="1488148"/>
                      <a:pt x="115760" y="3175038"/>
                    </a:cubicBezTo>
                    <a:cubicBezTo>
                      <a:pt x="115760" y="4861915"/>
                      <a:pt x="1488135" y="6234265"/>
                      <a:pt x="3175000" y="6234265"/>
                    </a:cubicBezTo>
                    <a:cubicBezTo>
                      <a:pt x="4861852" y="6234265"/>
                      <a:pt x="6234265" y="4861890"/>
                      <a:pt x="6234265" y="3175038"/>
                    </a:cubicBezTo>
                    <a:cubicBezTo>
                      <a:pt x="6234265" y="1488148"/>
                      <a:pt x="4861852" y="115760"/>
                      <a:pt x="3175000" y="115760"/>
                    </a:cubicBezTo>
                    <a:close/>
                  </a:path>
                </a:pathLst>
              </a:custGeom>
              <a:solidFill>
                <a:srgbClr val="2E44D8"/>
              </a:solidFill>
            </p:spPr>
          </p:sp>
        </p:grp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EACCF0-7391-3A0D-F024-021258D496A9}"/>
              </a:ext>
            </a:extLst>
          </p:cNvPr>
          <p:cNvSpPr txBox="1"/>
          <p:nvPr/>
        </p:nvSpPr>
        <p:spPr>
          <a:xfrm>
            <a:off x="14007918" y="1410028"/>
            <a:ext cx="3657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A100FF"/>
                </a:solidFill>
              </a:rPr>
              <a:t>Andrew Fleming</a:t>
            </a:r>
          </a:p>
          <a:p>
            <a:r>
              <a:rPr lang="en-US" sz="2400" dirty="0"/>
              <a:t>Chief Technical Architect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B45D3D0-1FF5-84DE-344A-4FD73CF22E4E}"/>
              </a:ext>
            </a:extLst>
          </p:cNvPr>
          <p:cNvSpPr txBox="1"/>
          <p:nvPr/>
        </p:nvSpPr>
        <p:spPr>
          <a:xfrm>
            <a:off x="14007918" y="4180722"/>
            <a:ext cx="3657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A100FF"/>
                </a:solidFill>
              </a:rPr>
              <a:t>Marcus </a:t>
            </a:r>
            <a:r>
              <a:rPr lang="en-US" sz="2800" b="1" dirty="0" err="1">
                <a:solidFill>
                  <a:srgbClr val="A100FF"/>
                </a:solidFill>
              </a:rPr>
              <a:t>Rompton</a:t>
            </a:r>
            <a:endParaRPr lang="en-US" sz="2800" b="1" dirty="0">
              <a:solidFill>
                <a:srgbClr val="A100FF"/>
              </a:solidFill>
            </a:endParaRPr>
          </a:p>
          <a:p>
            <a:r>
              <a:rPr lang="en-US" sz="2400" dirty="0"/>
              <a:t>Senior Principle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9ACF835-1103-3595-4A20-2D577EF81D4D}"/>
              </a:ext>
            </a:extLst>
          </p:cNvPr>
          <p:cNvSpPr txBox="1"/>
          <p:nvPr/>
        </p:nvSpPr>
        <p:spPr>
          <a:xfrm>
            <a:off x="14123677" y="7259360"/>
            <a:ext cx="3657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A100FF"/>
                </a:solidFill>
              </a:rPr>
              <a:t>Swapnali Patil</a:t>
            </a:r>
          </a:p>
          <a:p>
            <a:r>
              <a:rPr lang="en-US" sz="2400" dirty="0"/>
              <a:t>Data Analyst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4000">
        <p:fade/>
      </p:transition>
    </mc:Choice>
    <mc:Fallback xmlns="">
      <p:transition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Franklin Gothic Demi" panose="020B0703020102020204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6B771B8-46F1-1897-1F9E-513DD9C49D4C}"/>
              </a:ext>
            </a:extLst>
          </p:cNvPr>
          <p:cNvSpPr txBox="1"/>
          <p:nvPr/>
        </p:nvSpPr>
        <p:spPr>
          <a:xfrm>
            <a:off x="3875357" y="1418907"/>
            <a:ext cx="8712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Understand Client </a:t>
            </a:r>
            <a:r>
              <a:rPr lang="en-US" sz="4000" b="1" dirty="0">
                <a:solidFill>
                  <a:schemeClr val="bg1"/>
                </a:solidFill>
              </a:rPr>
              <a:t>Business Problem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A182A7-44A3-D903-6B1A-7A773D107858}"/>
              </a:ext>
            </a:extLst>
          </p:cNvPr>
          <p:cNvSpPr txBox="1"/>
          <p:nvPr/>
        </p:nvSpPr>
        <p:spPr>
          <a:xfrm>
            <a:off x="5994031" y="3018366"/>
            <a:ext cx="8712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Requirements</a:t>
            </a:r>
            <a:r>
              <a:rPr lang="en-US" sz="4000" dirty="0">
                <a:solidFill>
                  <a:schemeClr val="bg1"/>
                </a:solidFill>
              </a:rPr>
              <a:t> Gathering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4B570E8-A68A-8DCD-AB8C-5F9500D514D0}"/>
              </a:ext>
            </a:extLst>
          </p:cNvPr>
          <p:cNvSpPr txBox="1"/>
          <p:nvPr/>
        </p:nvSpPr>
        <p:spPr>
          <a:xfrm>
            <a:off x="7822831" y="4580466"/>
            <a:ext cx="8712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Data Collection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7D87D1-EAC6-0BFE-4005-D323A7D4167B}"/>
              </a:ext>
            </a:extLst>
          </p:cNvPr>
          <p:cNvSpPr txBox="1"/>
          <p:nvPr/>
        </p:nvSpPr>
        <p:spPr>
          <a:xfrm>
            <a:off x="9480181" y="6218766"/>
            <a:ext cx="8712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Data </a:t>
            </a:r>
            <a:r>
              <a:rPr lang="en-US" sz="4000" b="1" dirty="0">
                <a:solidFill>
                  <a:schemeClr val="bg1"/>
                </a:solidFill>
              </a:rPr>
              <a:t>Cleaning</a:t>
            </a:r>
            <a:r>
              <a:rPr lang="en-US" sz="4000" dirty="0">
                <a:solidFill>
                  <a:schemeClr val="bg1"/>
                </a:solidFill>
              </a:rPr>
              <a:t> + </a:t>
            </a:r>
            <a:r>
              <a:rPr lang="en-US" sz="4000" b="1" dirty="0">
                <a:solidFill>
                  <a:schemeClr val="bg1"/>
                </a:solidFill>
              </a:rPr>
              <a:t>Modelling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E7CCDEB-396C-7833-51B9-7C324F50DA52}"/>
              </a:ext>
            </a:extLst>
          </p:cNvPr>
          <p:cNvSpPr txBox="1"/>
          <p:nvPr/>
        </p:nvSpPr>
        <p:spPr>
          <a:xfrm>
            <a:off x="11251831" y="7933266"/>
            <a:ext cx="8712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Data </a:t>
            </a:r>
            <a:r>
              <a:rPr lang="en-US" sz="4000" b="1" dirty="0">
                <a:solidFill>
                  <a:schemeClr val="bg1"/>
                </a:solidFill>
              </a:rPr>
              <a:t>Analysis</a:t>
            </a:r>
            <a:r>
              <a:rPr lang="en-US" sz="4000" dirty="0">
                <a:solidFill>
                  <a:schemeClr val="bg1"/>
                </a:solidFill>
              </a:rPr>
              <a:t> + Create </a:t>
            </a:r>
            <a:r>
              <a:rPr lang="en-US" sz="4000" b="1" dirty="0">
                <a:solidFill>
                  <a:schemeClr val="bg1"/>
                </a:solidFill>
              </a:rPr>
              <a:t>Insights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4000">
        <p:fade/>
      </p:transition>
    </mc:Choice>
    <mc:Fallback xmlns="">
      <p:transition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981199" y="7153537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986332" y="4177847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b="1" spc="-80" dirty="0">
                <a:solidFill>
                  <a:srgbClr val="000000"/>
                </a:solidFill>
                <a:latin typeface="Georgia" panose="02040502050405020303" pitchFamily="18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24958" y="8125323"/>
            <a:ext cx="17008887" cy="3160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620000" y="7115437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3258801" y="7115437"/>
            <a:ext cx="2972219" cy="881758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DA08B1C6-2206-35B7-BCE7-27DDD2F42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10800000">
            <a:off x="1981199" y="1810826"/>
            <a:ext cx="2972219" cy="881758"/>
          </a:xfrm>
          <a:prstGeom prst="rect">
            <a:avLst/>
          </a:prstGeom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AA71811D-8540-C022-6B7E-70FAB77715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10800000">
            <a:off x="7435289" y="1810826"/>
            <a:ext cx="2972219" cy="881758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37C1A232-A0F3-AA5F-20D0-66F15800B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10800000">
            <a:off x="13116206" y="1810827"/>
            <a:ext cx="2972219" cy="881758"/>
          </a:xfrm>
          <a:prstGeom prst="rect">
            <a:avLst/>
          </a:prstGeom>
        </p:spPr>
      </p:pic>
      <p:grpSp>
        <p:nvGrpSpPr>
          <p:cNvPr id="17" name="Group 4">
            <a:extLst>
              <a:ext uri="{FF2B5EF4-FFF2-40B4-BE49-F238E27FC236}">
                <a16:creationId xmlns:a16="http://schemas.microsoft.com/office/drawing/2014/main" id="{1537A07E-441B-A152-5A90-B48DF13814DE}"/>
              </a:ext>
            </a:extLst>
          </p:cNvPr>
          <p:cNvGrpSpPr/>
          <p:nvPr/>
        </p:nvGrpSpPr>
        <p:grpSpPr>
          <a:xfrm>
            <a:off x="639556" y="-1391884"/>
            <a:ext cx="17008887" cy="3160079"/>
            <a:chOff x="0" y="0"/>
            <a:chExt cx="23005033" cy="2689439"/>
          </a:xfrm>
        </p:grpSpPr>
        <p:pic>
          <p:nvPicPr>
            <p:cNvPr id="18" name="Picture 5">
              <a:extLst>
                <a:ext uri="{FF2B5EF4-FFF2-40B4-BE49-F238E27FC236}">
                  <a16:creationId xmlns:a16="http://schemas.microsoft.com/office/drawing/2014/main" id="{7053C80B-6C12-BDFA-A548-6CDC16021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6">
              <a:extLst>
                <a:ext uri="{FF2B5EF4-FFF2-40B4-BE49-F238E27FC236}">
                  <a16:creationId xmlns:a16="http://schemas.microsoft.com/office/drawing/2014/main" id="{23247D0B-7B74-A260-478C-AB8588B24B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7">
              <a:extLst>
                <a:ext uri="{FF2B5EF4-FFF2-40B4-BE49-F238E27FC236}">
                  <a16:creationId xmlns:a16="http://schemas.microsoft.com/office/drawing/2014/main" id="{222361CD-F6E9-FFC9-F07D-C184E4E0F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8">
              <a:extLst>
                <a:ext uri="{FF2B5EF4-FFF2-40B4-BE49-F238E27FC236}">
                  <a16:creationId xmlns:a16="http://schemas.microsoft.com/office/drawing/2014/main" id="{DFB1B0A0-6BA6-A8D2-6E07-BB7B9A844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9">
              <a:extLst>
                <a:ext uri="{FF2B5EF4-FFF2-40B4-BE49-F238E27FC236}">
                  <a16:creationId xmlns:a16="http://schemas.microsoft.com/office/drawing/2014/main" id="{67E762C4-68F7-0D04-7284-7CC21D8F7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10">
              <a:extLst>
                <a:ext uri="{FF2B5EF4-FFF2-40B4-BE49-F238E27FC236}">
                  <a16:creationId xmlns:a16="http://schemas.microsoft.com/office/drawing/2014/main" id="{8643F64F-AE81-D2F9-F09D-AA7DC852A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11">
              <a:extLst>
                <a:ext uri="{FF2B5EF4-FFF2-40B4-BE49-F238E27FC236}">
                  <a16:creationId xmlns:a16="http://schemas.microsoft.com/office/drawing/2014/main" id="{0EA41D98-E84A-B9F7-B6E4-A909BE0FE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4000">
        <p:fade/>
      </p:transition>
    </mc:Choice>
    <mc:Fallback xmlns="">
      <p:transition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03569" y="9952192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0" y="-1664879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403264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7B662A0-74DF-C443-55C0-22A2A90F879B}"/>
              </a:ext>
            </a:extLst>
          </p:cNvPr>
          <p:cNvSpPr txBox="1"/>
          <p:nvPr/>
        </p:nvSpPr>
        <p:spPr>
          <a:xfrm>
            <a:off x="2712104" y="727605"/>
            <a:ext cx="141280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A100FF"/>
                </a:solidFill>
              </a:rPr>
              <a:t>Top 5 </a:t>
            </a:r>
            <a:r>
              <a:rPr lang="en-US" sz="4400" dirty="0"/>
              <a:t>Largest Aggregate Categories</a:t>
            </a:r>
          </a:p>
          <a:p>
            <a:r>
              <a:rPr lang="en-US" sz="4400" dirty="0"/>
              <a:t>---------------------------------------------------------------------------------</a:t>
            </a:r>
          </a:p>
        </p:txBody>
      </p: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1651CBE4-8309-0AB1-9714-057B56AE54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3053672"/>
              </p:ext>
            </p:extLst>
          </p:nvPr>
        </p:nvGraphicFramePr>
        <p:xfrm>
          <a:off x="2007265" y="1872451"/>
          <a:ext cx="16098634" cy="7227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4000">
        <p:fade/>
      </p:transition>
    </mc:Choice>
    <mc:Fallback xmlns="">
      <p:transition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Graphic spid="29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22619" y="-1700770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3895BDE9-7620-F5FF-0F18-63BFE021B4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157676"/>
              </p:ext>
            </p:extLst>
          </p:nvPr>
        </p:nvGraphicFramePr>
        <p:xfrm>
          <a:off x="2573768" y="5514499"/>
          <a:ext cx="12361432" cy="37516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DEA86A21-B586-74BC-A07B-20677D242F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4801927"/>
              </p:ext>
            </p:extLst>
          </p:nvPr>
        </p:nvGraphicFramePr>
        <p:xfrm>
          <a:off x="2442797" y="672893"/>
          <a:ext cx="13208664" cy="47123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4000">
        <p:fade/>
      </p:transition>
    </mc:Choice>
    <mc:Fallback xmlns="">
      <p:transition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8" grpId="0">
        <p:bldAsOne/>
      </p:bldGraphic>
      <p:bldGraphic spid="27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243</Words>
  <Application>Microsoft Office PowerPoint</Application>
  <PresentationFormat>Custom</PresentationFormat>
  <Paragraphs>87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Palatino Linotype</vt:lpstr>
      <vt:lpstr>Arial</vt:lpstr>
      <vt:lpstr>Georgia</vt:lpstr>
      <vt:lpstr>Calibri</vt:lpstr>
      <vt:lpstr>Franklin Gothic Demi</vt:lpstr>
      <vt:lpstr>Clear Sans Regular Bold</vt:lpstr>
      <vt:lpstr>Graphik Regular</vt:lpstr>
      <vt:lpstr>Franklin Gothic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swapnali patil</cp:lastModifiedBy>
  <cp:revision>29</cp:revision>
  <dcterms:created xsi:type="dcterms:W3CDTF">2006-08-16T00:00:00Z</dcterms:created>
  <dcterms:modified xsi:type="dcterms:W3CDTF">2025-03-27T09:16:25Z</dcterms:modified>
  <dc:identifier>DAEhDyfaYKE</dc:identifier>
</cp:coreProperties>
</file>