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56" r:id="rId2"/>
    <p:sldId id="257" r:id="rId3"/>
    <p:sldId id="261" r:id="rId4"/>
    <p:sldId id="258" r:id="rId5"/>
    <p:sldId id="262" r:id="rId6"/>
    <p:sldId id="263" r:id="rId7"/>
    <p:sldId id="264" r:id="rId8"/>
    <p:sldId id="265" r:id="rId9"/>
    <p:sldId id="266" r:id="rId10"/>
    <p:sldId id="259" r:id="rId11"/>
    <p:sldId id="260" r:id="rId12"/>
    <p:sldId id="267" r:id="rId1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77" d="100"/>
          <a:sy n="77" d="100"/>
        </p:scale>
        <p:origin x="1618" y="5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9" name="Rectangle 8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Oval 9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6440" y="2226503"/>
            <a:ext cx="5917679" cy="2550877"/>
          </a:xfrm>
        </p:spPr>
        <p:txBody>
          <a:bodyPr anchor="b"/>
          <a:lstStyle>
            <a:lvl1pPr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777380"/>
            <a:ext cx="5917679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gray">
          <a:xfrm rot="5400000">
            <a:off x="7498080" y="1828800"/>
            <a:ext cx="990599" cy="228659"/>
          </a:xfrm>
        </p:spPr>
        <p:txBody>
          <a:bodyPr anchor="t"/>
          <a:lstStyle>
            <a:lvl1pPr algn="l"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gray">
          <a:xfrm rot="5400000">
            <a:off x="6236208" y="3264408"/>
            <a:ext cx="3859795" cy="228660"/>
          </a:xfrm>
        </p:spPr>
        <p:txBody>
          <a:bodyPr/>
          <a:lstStyle>
            <a:lvl1pPr>
              <a:defRPr b="0" i="0">
                <a:solidFill>
                  <a:schemeClr val="bg1">
                    <a:alpha val="6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480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Freeform 5"/>
            <p:cNvSpPr/>
            <p:nvPr/>
          </p:nvSpPr>
          <p:spPr bwMode="gray">
            <a:xfrm rot="10204164">
              <a:off x="426788" y="456424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6" name="Rectangle 15"/>
            <p:cNvSpPr/>
            <p:nvPr/>
          </p:nvSpPr>
          <p:spPr>
            <a:xfrm>
              <a:off x="421503" y="402165"/>
              <a:ext cx="8327939" cy="3141135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0800000">
              <a:off x="485023" y="2670079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1" y="4961454"/>
            <a:ext cx="642200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66441" y="685800"/>
            <a:ext cx="6422004" cy="3429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0" y="5528192"/>
            <a:ext cx="6422004" cy="493712"/>
          </a:xfrm>
        </p:spPr>
        <p:txBody>
          <a:bodyPr>
            <a:normAutofit/>
          </a:bodyPr>
          <a:lstStyle>
            <a:lvl1pPr marL="0" indent="0">
              <a:buNone/>
              <a:defRPr sz="12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8038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2780895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9" name="Rectangle 8"/>
            <p:cNvSpPr/>
            <p:nvPr/>
          </p:nvSpPr>
          <p:spPr>
            <a:xfrm>
              <a:off x="485023" y="4343399"/>
              <a:ext cx="8182128" cy="2112436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>
              <a:off x="485023" y="2854646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2005" cy="1692720"/>
          </a:xfrm>
        </p:spPr>
        <p:txBody>
          <a:bodyPr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488023"/>
            <a:ext cx="6422005" cy="2536857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29302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Oval 18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Freeform 5"/>
            <p:cNvSpPr/>
            <p:nvPr/>
          </p:nvSpPr>
          <p:spPr bwMode="gray">
            <a:xfrm rot="21010068">
              <a:off x="6359946" y="4309201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1" name="Freeform 10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3" name="TextBox 22"/>
          <p:cNvSpPr txBox="1"/>
          <p:nvPr/>
        </p:nvSpPr>
        <p:spPr bwMode="gray">
          <a:xfrm>
            <a:off x="647430" y="651690"/>
            <a:ext cx="60159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 bwMode="gray">
          <a:xfrm>
            <a:off x="7069418" y="2900292"/>
            <a:ext cx="619063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US" sz="8000" b="0" i="0" dirty="0"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  <a:cs typeface="Arial"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28060" y="927099"/>
            <a:ext cx="6160385" cy="2882179"/>
          </a:xfrm>
        </p:spPr>
        <p:txBody>
          <a:bodyPr anchor="ctr"/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7" name="Text Placeholder 3"/>
          <p:cNvSpPr>
            <a:spLocks noGrp="1"/>
          </p:cNvSpPr>
          <p:nvPr>
            <p:ph type="body" sz="half" idx="13"/>
          </p:nvPr>
        </p:nvSpPr>
        <p:spPr bwMode="gray">
          <a:xfrm>
            <a:off x="1387278" y="3809278"/>
            <a:ext cx="5646143" cy="333113"/>
          </a:xfrm>
        </p:spPr>
        <p:txBody>
          <a:bodyPr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accent1">
                    <a:lumMod val="60000"/>
                    <a:lumOff val="40000"/>
                  </a:schemeClr>
                </a:solidFill>
                <a:latin typeface="+mn-lt"/>
                <a:ea typeface="+mn-ea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5000816"/>
            <a:ext cx="6343673" cy="101061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36956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0" name="Rectangle 9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Oval 1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5"/>
            <p:cNvSpPr/>
            <p:nvPr/>
          </p:nvSpPr>
          <p:spPr bwMode="gray">
            <a:xfrm rot="21010068">
              <a:off x="6359946" y="431124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8" name="Freeform 7"/>
            <p:cNvSpPr/>
            <p:nvPr/>
          </p:nvSpPr>
          <p:spPr bwMode="gray">
            <a:xfrm>
              <a:off x="485023" y="4381500"/>
              <a:ext cx="8182128" cy="2130508"/>
            </a:xfrm>
            <a:custGeom>
              <a:avLst/>
              <a:gdLst/>
              <a:ahLst/>
              <a:cxnLst/>
              <a:rect l="l" t="t" r="r" b="b"/>
              <a:pathLst>
                <a:path w="10000" h="9621">
                  <a:moveTo>
                    <a:pt x="0" y="0"/>
                  </a:moveTo>
                  <a:lnTo>
                    <a:pt x="0" y="2411"/>
                  </a:lnTo>
                  <a:lnTo>
                    <a:pt x="0" y="9586"/>
                  </a:lnTo>
                  <a:lnTo>
                    <a:pt x="0" y="9621"/>
                  </a:lnTo>
                  <a:lnTo>
                    <a:pt x="10000" y="9585"/>
                  </a:lnTo>
                  <a:cubicBezTo>
                    <a:pt x="9997" y="8144"/>
                    <a:pt x="10003" y="9571"/>
                    <a:pt x="10000" y="9586"/>
                  </a:cubicBezTo>
                  <a:cubicBezTo>
                    <a:pt x="9997" y="7194"/>
                    <a:pt x="9993" y="4803"/>
                    <a:pt x="9990" y="2411"/>
                  </a:cubicBezTo>
                  <a:lnTo>
                    <a:pt x="9990" y="0"/>
                  </a:lnTo>
                  <a:lnTo>
                    <a:pt x="9990" y="0"/>
                  </a:lnTo>
                  <a:lnTo>
                    <a:pt x="9534" y="253"/>
                  </a:lnTo>
                  <a:lnTo>
                    <a:pt x="9084" y="477"/>
                  </a:lnTo>
                  <a:lnTo>
                    <a:pt x="8628" y="669"/>
                  </a:lnTo>
                  <a:lnTo>
                    <a:pt x="8177" y="847"/>
                  </a:lnTo>
                  <a:lnTo>
                    <a:pt x="7726" y="984"/>
                  </a:lnTo>
                  <a:lnTo>
                    <a:pt x="7279" y="1087"/>
                  </a:lnTo>
                  <a:lnTo>
                    <a:pt x="6832" y="1176"/>
                  </a:lnTo>
                  <a:lnTo>
                    <a:pt x="6393" y="1236"/>
                  </a:lnTo>
                  <a:lnTo>
                    <a:pt x="5962" y="1279"/>
                  </a:lnTo>
                  <a:lnTo>
                    <a:pt x="5534" y="1294"/>
                  </a:lnTo>
                  <a:lnTo>
                    <a:pt x="5120" y="1294"/>
                  </a:lnTo>
                  <a:lnTo>
                    <a:pt x="4709" y="1294"/>
                  </a:lnTo>
                  <a:lnTo>
                    <a:pt x="4311" y="1266"/>
                  </a:lnTo>
                  <a:lnTo>
                    <a:pt x="3923" y="1221"/>
                  </a:lnTo>
                  <a:lnTo>
                    <a:pt x="3548" y="1161"/>
                  </a:lnTo>
                  <a:lnTo>
                    <a:pt x="3187" y="1101"/>
                  </a:lnTo>
                  <a:lnTo>
                    <a:pt x="2840" y="1026"/>
                  </a:lnTo>
                  <a:lnTo>
                    <a:pt x="2505" y="954"/>
                  </a:lnTo>
                  <a:lnTo>
                    <a:pt x="2192" y="865"/>
                  </a:lnTo>
                  <a:lnTo>
                    <a:pt x="1889" y="775"/>
                  </a:lnTo>
                  <a:lnTo>
                    <a:pt x="1346" y="579"/>
                  </a:lnTo>
                  <a:lnTo>
                    <a:pt x="882" y="400"/>
                  </a:lnTo>
                  <a:lnTo>
                    <a:pt x="511" y="253"/>
                  </a:lnTo>
                  <a:lnTo>
                    <a:pt x="234" y="118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7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2057400"/>
            <a:ext cx="6422005" cy="20955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1" y="5024908"/>
            <a:ext cx="6422004" cy="994891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Rectangle 6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57199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423593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2489200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5"/>
          </p:nvPr>
        </p:nvSpPr>
        <p:spPr>
          <a:xfrm>
            <a:off x="866440" y="3147164"/>
            <a:ext cx="2313432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05614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6"/>
          </p:nvPr>
        </p:nvSpPr>
        <p:spPr>
          <a:xfrm>
            <a:off x="3408471" y="3147164"/>
            <a:ext cx="2318918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2489200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60935" y="3147164"/>
            <a:ext cx="2316625" cy="2888366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294530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558477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927100"/>
            <a:ext cx="6345260" cy="709864"/>
          </a:xfrm>
        </p:spPr>
        <p:txBody>
          <a:bodyPr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6440" y="4179596"/>
            <a:ext cx="2313432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9055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8"/>
          </p:nvPr>
        </p:nvSpPr>
        <p:spPr>
          <a:xfrm>
            <a:off x="866439" y="4837558"/>
            <a:ext cx="2313432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11125" y="4179595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553189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411125" y="484820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58642" y="4179596"/>
            <a:ext cx="2318918" cy="657962"/>
          </a:xfrm>
        </p:spPr>
        <p:txBody>
          <a:bodyPr anchor="b">
            <a:noAutofit/>
          </a:bodyPr>
          <a:lstStyle>
            <a:lvl1pPr marL="0" indent="0">
              <a:buNone/>
              <a:defRPr sz="20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08641" y="2489200"/>
            <a:ext cx="2015144" cy="1447342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58642" y="4837558"/>
            <a:ext cx="2318918" cy="1187321"/>
          </a:xfrm>
        </p:spPr>
        <p:txBody>
          <a:bodyPr anchor="t"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40" name="Straight Connector 39"/>
          <p:cNvCxnSpPr/>
          <p:nvPr/>
        </p:nvCxnSpPr>
        <p:spPr>
          <a:xfrm>
            <a:off x="3290019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40"/>
          <p:cNvCxnSpPr/>
          <p:nvPr/>
        </p:nvCxnSpPr>
        <p:spPr>
          <a:xfrm>
            <a:off x="5849521" y="2489201"/>
            <a:ext cx="0" cy="3546328"/>
          </a:xfrm>
          <a:prstGeom prst="line">
            <a:avLst/>
          </a:prstGeom>
          <a:ln w="12700" cmpd="sng">
            <a:solidFill>
              <a:schemeClr val="accent1"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629358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621301" y="6387910"/>
            <a:ext cx="990599" cy="228659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16133" y="6387910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585575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20420" cy="6860798"/>
            <a:chOff x="-1588" y="0"/>
            <a:chExt cx="9120420" cy="6860798"/>
          </a:xfrm>
        </p:grpSpPr>
        <p:sp>
          <p:nvSpPr>
            <p:cNvPr id="11" name="Rectangle 10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Oval 11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4966650">
              <a:off x="4673046" y="5107506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</p:grpSp>
      <p:sp>
        <p:nvSpPr>
          <p:cNvPr id="17" name="Rectangle 16"/>
          <p:cNvSpPr/>
          <p:nvPr/>
        </p:nvSpPr>
        <p:spPr>
          <a:xfrm>
            <a:off x="414867" y="402165"/>
            <a:ext cx="4610565" cy="605367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 bwMode="gray">
          <a:xfrm rot="5400000">
            <a:off x="1299309" y="1765596"/>
            <a:ext cx="5995993" cy="3326809"/>
          </a:xfrm>
          <a:custGeom>
            <a:avLst/>
            <a:gdLst/>
            <a:ahLst/>
            <a:cxnLst/>
            <a:rect l="0" t="0" r="r" b="b"/>
            <a:pathLst>
              <a:path w="4960" h="2752">
                <a:moveTo>
                  <a:pt x="0" y="0"/>
                </a:moveTo>
                <a:lnTo>
                  <a:pt x="0" y="324"/>
                </a:lnTo>
                <a:lnTo>
                  <a:pt x="0" y="1992"/>
                </a:lnTo>
                <a:lnTo>
                  <a:pt x="0" y="2752"/>
                </a:lnTo>
                <a:lnTo>
                  <a:pt x="4960" y="2752"/>
                </a:lnTo>
                <a:lnTo>
                  <a:pt x="4960" y="1992"/>
                </a:lnTo>
                <a:lnTo>
                  <a:pt x="4960" y="324"/>
                </a:lnTo>
                <a:lnTo>
                  <a:pt x="4960" y="0"/>
                </a:lnTo>
                <a:lnTo>
                  <a:pt x="4960" y="0"/>
                </a:lnTo>
                <a:lnTo>
                  <a:pt x="4734" y="34"/>
                </a:lnTo>
                <a:lnTo>
                  <a:pt x="4510" y="64"/>
                </a:lnTo>
                <a:lnTo>
                  <a:pt x="4284" y="90"/>
                </a:lnTo>
                <a:lnTo>
                  <a:pt x="4060" y="114"/>
                </a:lnTo>
                <a:lnTo>
                  <a:pt x="3836" y="132"/>
                </a:lnTo>
                <a:lnTo>
                  <a:pt x="3614" y="146"/>
                </a:lnTo>
                <a:lnTo>
                  <a:pt x="3392" y="158"/>
                </a:lnTo>
                <a:lnTo>
                  <a:pt x="3174" y="166"/>
                </a:lnTo>
                <a:lnTo>
                  <a:pt x="2960" y="172"/>
                </a:lnTo>
                <a:lnTo>
                  <a:pt x="2748" y="174"/>
                </a:lnTo>
                <a:lnTo>
                  <a:pt x="2542" y="174"/>
                </a:lnTo>
                <a:lnTo>
                  <a:pt x="2338" y="174"/>
                </a:lnTo>
                <a:lnTo>
                  <a:pt x="2140" y="170"/>
                </a:lnTo>
                <a:lnTo>
                  <a:pt x="1948" y="164"/>
                </a:lnTo>
                <a:lnTo>
                  <a:pt x="1762" y="156"/>
                </a:lnTo>
                <a:lnTo>
                  <a:pt x="1582" y="148"/>
                </a:lnTo>
                <a:lnTo>
                  <a:pt x="1410" y="138"/>
                </a:lnTo>
                <a:lnTo>
                  <a:pt x="1244" y="128"/>
                </a:lnTo>
                <a:lnTo>
                  <a:pt x="1088" y="116"/>
                </a:lnTo>
                <a:lnTo>
                  <a:pt x="938" y="104"/>
                </a:lnTo>
                <a:lnTo>
                  <a:pt x="668" y="78"/>
                </a:lnTo>
                <a:lnTo>
                  <a:pt x="438" y="54"/>
                </a:lnTo>
                <a:lnTo>
                  <a:pt x="254" y="34"/>
                </a:lnTo>
                <a:lnTo>
                  <a:pt x="116" y="16"/>
                </a:lnTo>
                <a:lnTo>
                  <a:pt x="0" y="0"/>
                </a:lnTo>
                <a:lnTo>
                  <a:pt x="0" y="0"/>
                </a:lnTo>
                <a:close/>
              </a:path>
            </a:pathLst>
          </a:custGeom>
          <a:solidFill>
            <a:schemeClr val="bg1"/>
          </a:solidFill>
          <a:ln>
            <a:noFill/>
          </a:ln>
        </p:spPr>
      </p:sp>
      <p:sp>
        <p:nvSpPr>
          <p:cNvPr id="18" name="Freeform 5"/>
          <p:cNvSpPr>
            <a:spLocks noEditPoints="1"/>
          </p:cNvSpPr>
          <p:nvPr/>
        </p:nvSpPr>
        <p:spPr bwMode="gray">
          <a:xfrm>
            <a:off x="0" y="0"/>
            <a:ext cx="9144000" cy="6858000"/>
          </a:xfrm>
          <a:custGeom>
            <a:avLst/>
            <a:gdLst/>
            <a:ahLst/>
            <a:cxnLst/>
            <a:rect l="0" t="0" r="r" b="b"/>
            <a:pathLst>
              <a:path w="5760" h="4320">
                <a:moveTo>
                  <a:pt x="0" y="0"/>
                </a:moveTo>
                <a:lnTo>
                  <a:pt x="0" y="4320"/>
                </a:lnTo>
                <a:lnTo>
                  <a:pt x="5760" y="4320"/>
                </a:lnTo>
                <a:lnTo>
                  <a:pt x="5760" y="0"/>
                </a:lnTo>
                <a:lnTo>
                  <a:pt x="0" y="0"/>
                </a:lnTo>
                <a:close/>
                <a:moveTo>
                  <a:pt x="5444" y="4004"/>
                </a:moveTo>
                <a:lnTo>
                  <a:pt x="324" y="4004"/>
                </a:lnTo>
                <a:lnTo>
                  <a:pt x="324" y="324"/>
                </a:lnTo>
                <a:lnTo>
                  <a:pt x="5444" y="324"/>
                </a:lnTo>
                <a:lnTo>
                  <a:pt x="5444" y="4004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174928" y="1447799"/>
            <a:ext cx="1113516" cy="4572001"/>
          </a:xfrm>
        </p:spPr>
        <p:txBody>
          <a:bodyPr vert="eaVert" anchor="ctr" anchorCtr="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66738" y="1447799"/>
            <a:ext cx="4416936" cy="45720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8546" y="6365498"/>
            <a:ext cx="3859795" cy="228660"/>
          </a:xfrm>
        </p:spPr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0345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5970" y="927098"/>
            <a:ext cx="6343672" cy="709865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02331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2" name="Rectangle 11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Oval 12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Rectangle 9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 bwMode="gray">
            <a:xfrm rot="16200000">
              <a:off x="3105027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8" name="Freeform 5"/>
            <p:cNvSpPr/>
            <p:nvPr/>
          </p:nvSpPr>
          <p:spPr bwMode="gray">
            <a:xfrm rot="15687606">
              <a:off x="3320102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77534" y="2257588"/>
            <a:ext cx="3090672" cy="3020344"/>
          </a:xfrm>
        </p:spPr>
        <p:txBody>
          <a:bodyPr anchor="ctr"/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19261" y="2257588"/>
            <a:ext cx="3082516" cy="3020344"/>
          </a:xfrm>
        </p:spPr>
        <p:txBody>
          <a:bodyPr anchor="ctr"/>
          <a:lstStyle>
            <a:lvl1pPr marL="0" indent="0" algn="l">
              <a:buNone/>
              <a:defRPr sz="2000" cap="all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Rectangle 7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75268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66440" y="2489200"/>
            <a:ext cx="3636980" cy="353060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0581" y="2489203"/>
            <a:ext cx="3636980" cy="3530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65715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9918" y="2489200"/>
            <a:ext cx="3633502" cy="75929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66440" y="3248490"/>
            <a:ext cx="3636980" cy="2771311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0581" y="2489200"/>
            <a:ext cx="3636979" cy="75663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0581" y="3245835"/>
            <a:ext cx="3636980" cy="277396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0909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0970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7693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548536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2" name="Freeform 5"/>
            <p:cNvSpPr/>
            <p:nvPr/>
          </p:nvSpPr>
          <p:spPr bwMode="gray">
            <a:xfrm rot="15687606">
              <a:off x="2769747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447800"/>
            <a:ext cx="2712590" cy="1495588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68927" y="1447800"/>
            <a:ext cx="3632850" cy="45720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gray">
          <a:xfrm>
            <a:off x="866441" y="3086845"/>
            <a:ext cx="2712589" cy="2933701"/>
          </a:xfrm>
        </p:spPr>
        <p:txBody>
          <a:bodyPr/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57212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3" name="Rectangle 12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2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Oval 13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Oval 14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Oval 15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7" name="Oval 16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Oval 17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Rectangle 10"/>
            <p:cNvSpPr/>
            <p:nvPr/>
          </p:nvSpPr>
          <p:spPr>
            <a:xfrm>
              <a:off x="5283673" y="402165"/>
              <a:ext cx="3465769" cy="605367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 bwMode="gray">
            <a:xfrm rot="16200000">
              <a:off x="2852610" y="1765596"/>
              <a:ext cx="5995993" cy="3326809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24" name="Freeform 5"/>
            <p:cNvSpPr/>
            <p:nvPr/>
          </p:nvSpPr>
          <p:spPr bwMode="gray">
            <a:xfrm rot="15687606">
              <a:off x="3074559" y="145837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19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6440" y="1381390"/>
            <a:ext cx="2987089" cy="157480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722909" y="1320800"/>
            <a:ext cx="2791102" cy="42164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6440" y="3086100"/>
            <a:ext cx="2987089" cy="2451100"/>
          </a:xfrm>
        </p:spPr>
        <p:txBody>
          <a:bodyPr>
            <a:normAutofit/>
          </a:bodyPr>
          <a:lstStyle>
            <a:lvl1pPr marL="0" indent="0">
              <a:buNone/>
              <a:defRPr sz="1400">
                <a:solidFill>
                  <a:schemeClr val="accent1">
                    <a:lumMod val="60000"/>
                    <a:lumOff val="40000"/>
                  </a:schemeClr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78616" y="295730"/>
            <a:ext cx="791308" cy="767687"/>
          </a:xfrm>
          <a:prstGeom prst="rect">
            <a:avLst/>
          </a:prstGeom>
        </p:spPr>
        <p:txBody>
          <a:bodyPr/>
          <a:lstStyle>
            <a:lvl1pPr algn="ctr">
              <a:defRPr sz="2800"/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78144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/>
          <p:cNvGrpSpPr/>
          <p:nvPr/>
        </p:nvGrpSpPr>
        <p:grpSpPr>
          <a:xfrm>
            <a:off x="-1588" y="0"/>
            <a:ext cx="9145588" cy="6860798"/>
            <a:chOff x="-1588" y="0"/>
            <a:chExt cx="9145588" cy="6860798"/>
          </a:xfrm>
        </p:grpSpPr>
        <p:sp>
          <p:nvSpPr>
            <p:cNvPr id="14" name="Rectangle 13"/>
            <p:cNvSpPr/>
            <p:nvPr/>
          </p:nvSpPr>
          <p:spPr>
            <a:xfrm>
              <a:off x="0" y="0"/>
              <a:ext cx="9118832" cy="6858000"/>
            </a:xfrm>
            <a:prstGeom prst="rect">
              <a:avLst/>
            </a:prstGeom>
            <a:blipFill>
              <a:blip r:embed="rId19">
                <a:duotone>
                  <a:schemeClr val="dk2">
                    <a:shade val="69000"/>
                    <a:hueMod val="91000"/>
                    <a:satMod val="164000"/>
                    <a:lumMod val="74000"/>
                  </a:schemeClr>
                  <a:schemeClr val="dk2">
                    <a:hueMod val="124000"/>
                    <a:satMod val="140000"/>
                    <a:lumMod val="142000"/>
                  </a:schemeClr>
                </a:duotone>
              </a:blip>
              <a:srcRect/>
              <a:stretch>
                <a:fillRect l="-16713" r="-16989"/>
              </a:stretch>
            </a:blip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</p:sp>
        <p:sp>
          <p:nvSpPr>
            <p:cNvPr id="21" name="Oval 20"/>
            <p:cNvSpPr/>
            <p:nvPr/>
          </p:nvSpPr>
          <p:spPr>
            <a:xfrm>
              <a:off x="0" y="2895600"/>
              <a:ext cx="2362200" cy="2362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8000"/>
                  </a:schemeClr>
                </a:gs>
                <a:gs pos="72000">
                  <a:schemeClr val="accent5">
                    <a:alpha val="0"/>
                  </a:schemeClr>
                </a:gs>
                <a:gs pos="36000">
                  <a:schemeClr val="accent5">
                    <a:alpha val="8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2" name="Oval 21"/>
            <p:cNvSpPr/>
            <p:nvPr/>
          </p:nvSpPr>
          <p:spPr>
            <a:xfrm>
              <a:off x="6299432" y="1676400"/>
              <a:ext cx="2819400" cy="28194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7000"/>
                  </a:schemeClr>
                </a:gs>
                <a:gs pos="69000">
                  <a:schemeClr val="accent5">
                    <a:alpha val="0"/>
                  </a:schemeClr>
                </a:gs>
                <a:gs pos="36000">
                  <a:schemeClr val="accent5">
                    <a:alpha val="6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Oval 22"/>
            <p:cNvSpPr/>
            <p:nvPr/>
          </p:nvSpPr>
          <p:spPr>
            <a:xfrm>
              <a:off x="5689832" y="0"/>
              <a:ext cx="1600200" cy="16002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73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Oval 23"/>
            <p:cNvSpPr/>
            <p:nvPr/>
          </p:nvSpPr>
          <p:spPr>
            <a:xfrm>
              <a:off x="6299432" y="5870198"/>
              <a:ext cx="990600" cy="9906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4000"/>
                  </a:schemeClr>
                </a:gs>
                <a:gs pos="66000">
                  <a:schemeClr val="accent5">
                    <a:alpha val="0"/>
                  </a:schemeClr>
                </a:gs>
                <a:gs pos="36000">
                  <a:schemeClr val="accent5">
                    <a:alpha val="7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0" name="Oval 19"/>
            <p:cNvSpPr/>
            <p:nvPr/>
          </p:nvSpPr>
          <p:spPr>
            <a:xfrm>
              <a:off x="-1588" y="2667000"/>
              <a:ext cx="4191000" cy="4191000"/>
            </a:xfrm>
            <a:prstGeom prst="ellipse">
              <a:avLst/>
            </a:prstGeom>
            <a:gradFill flip="none" rotWithShape="1">
              <a:gsLst>
                <a:gs pos="0">
                  <a:schemeClr val="accent5">
                    <a:alpha val="11000"/>
                  </a:schemeClr>
                </a:gs>
                <a:gs pos="75000">
                  <a:schemeClr val="accent5">
                    <a:alpha val="0"/>
                  </a:schemeClr>
                </a:gs>
                <a:gs pos="36000">
                  <a:schemeClr val="accent5">
                    <a:alpha val="1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Freeform 5"/>
            <p:cNvSpPr/>
            <p:nvPr/>
          </p:nvSpPr>
          <p:spPr bwMode="gray">
            <a:xfrm rot="21010068">
              <a:off x="6359946" y="1790293"/>
              <a:ext cx="2377690" cy="317748"/>
            </a:xfrm>
            <a:custGeom>
              <a:avLst/>
              <a:gdLst/>
              <a:ahLst/>
              <a:cxnLst/>
              <a:rect l="l" t="t" r="r" b="b"/>
              <a:pathLst>
                <a:path w="10000" h="5291">
                  <a:moveTo>
                    <a:pt x="85" y="2532"/>
                  </a:moveTo>
                  <a:cubicBezTo>
                    <a:pt x="1736" y="3911"/>
                    <a:pt x="7524" y="5298"/>
                    <a:pt x="9958" y="5291"/>
                  </a:cubicBezTo>
                  <a:cubicBezTo>
                    <a:pt x="9989" y="1958"/>
                    <a:pt x="9969" y="3333"/>
                    <a:pt x="10000" y="0"/>
                  </a:cubicBezTo>
                  <a:lnTo>
                    <a:pt x="10000" y="0"/>
                  </a:lnTo>
                  <a:lnTo>
                    <a:pt x="9667" y="204"/>
                  </a:lnTo>
                  <a:lnTo>
                    <a:pt x="9334" y="400"/>
                  </a:lnTo>
                  <a:lnTo>
                    <a:pt x="9001" y="590"/>
                  </a:lnTo>
                  <a:lnTo>
                    <a:pt x="8667" y="753"/>
                  </a:lnTo>
                  <a:lnTo>
                    <a:pt x="8333" y="917"/>
                  </a:lnTo>
                  <a:lnTo>
                    <a:pt x="7999" y="1071"/>
                  </a:lnTo>
                  <a:lnTo>
                    <a:pt x="7669" y="1202"/>
                  </a:lnTo>
                  <a:lnTo>
                    <a:pt x="7333" y="1325"/>
                  </a:lnTo>
                  <a:lnTo>
                    <a:pt x="7000" y="1440"/>
                  </a:lnTo>
                  <a:lnTo>
                    <a:pt x="6673" y="1538"/>
                  </a:lnTo>
                  <a:lnTo>
                    <a:pt x="6340" y="1636"/>
                  </a:lnTo>
                  <a:lnTo>
                    <a:pt x="6013" y="1719"/>
                  </a:lnTo>
                  <a:lnTo>
                    <a:pt x="5686" y="1784"/>
                  </a:lnTo>
                  <a:lnTo>
                    <a:pt x="5359" y="1850"/>
                  </a:lnTo>
                  <a:lnTo>
                    <a:pt x="5036" y="1906"/>
                  </a:lnTo>
                  <a:lnTo>
                    <a:pt x="4717" y="1948"/>
                  </a:lnTo>
                  <a:lnTo>
                    <a:pt x="4396" y="1980"/>
                  </a:lnTo>
                  <a:lnTo>
                    <a:pt x="4079" y="2013"/>
                  </a:lnTo>
                  <a:lnTo>
                    <a:pt x="3766" y="2029"/>
                  </a:lnTo>
                  <a:lnTo>
                    <a:pt x="3454" y="2046"/>
                  </a:lnTo>
                  <a:lnTo>
                    <a:pt x="3145" y="2053"/>
                  </a:lnTo>
                  <a:lnTo>
                    <a:pt x="2839" y="2046"/>
                  </a:lnTo>
                  <a:lnTo>
                    <a:pt x="2537" y="2046"/>
                  </a:lnTo>
                  <a:lnTo>
                    <a:pt x="2238" y="2029"/>
                  </a:lnTo>
                  <a:lnTo>
                    <a:pt x="1943" y="2004"/>
                  </a:lnTo>
                  <a:lnTo>
                    <a:pt x="1653" y="1980"/>
                  </a:lnTo>
                  <a:lnTo>
                    <a:pt x="1368" y="1955"/>
                  </a:lnTo>
                  <a:lnTo>
                    <a:pt x="1085" y="1915"/>
                  </a:lnTo>
                  <a:lnTo>
                    <a:pt x="806" y="1873"/>
                  </a:lnTo>
                  <a:lnTo>
                    <a:pt x="533" y="1833"/>
                  </a:lnTo>
                  <a:lnTo>
                    <a:pt x="0" y="1726"/>
                  </a:lnTo>
                  <a:cubicBezTo>
                    <a:pt x="28" y="1995"/>
                    <a:pt x="57" y="2263"/>
                    <a:pt x="85" y="253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</p:sp>
        <p:sp>
          <p:nvSpPr>
            <p:cNvPr id="25" name="Freeform 24"/>
            <p:cNvSpPr/>
            <p:nvPr/>
          </p:nvSpPr>
          <p:spPr bwMode="gray">
            <a:xfrm>
              <a:off x="485023" y="1856450"/>
              <a:ext cx="8173954" cy="4535226"/>
            </a:xfrm>
            <a:custGeom>
              <a:avLst/>
              <a:gdLst/>
              <a:ahLst/>
              <a:cxnLst/>
              <a:rect l="0" t="0" r="r" b="b"/>
              <a:pathLst>
                <a:path w="4960" h="2752">
                  <a:moveTo>
                    <a:pt x="0" y="0"/>
                  </a:moveTo>
                  <a:lnTo>
                    <a:pt x="0" y="324"/>
                  </a:lnTo>
                  <a:lnTo>
                    <a:pt x="0" y="1992"/>
                  </a:lnTo>
                  <a:lnTo>
                    <a:pt x="0" y="2752"/>
                  </a:lnTo>
                  <a:lnTo>
                    <a:pt x="4960" y="2752"/>
                  </a:lnTo>
                  <a:lnTo>
                    <a:pt x="4960" y="1992"/>
                  </a:lnTo>
                  <a:lnTo>
                    <a:pt x="4960" y="324"/>
                  </a:lnTo>
                  <a:lnTo>
                    <a:pt x="4960" y="0"/>
                  </a:lnTo>
                  <a:lnTo>
                    <a:pt x="4960" y="0"/>
                  </a:lnTo>
                  <a:lnTo>
                    <a:pt x="4734" y="34"/>
                  </a:lnTo>
                  <a:lnTo>
                    <a:pt x="4510" y="64"/>
                  </a:lnTo>
                  <a:lnTo>
                    <a:pt x="4284" y="90"/>
                  </a:lnTo>
                  <a:lnTo>
                    <a:pt x="4060" y="114"/>
                  </a:lnTo>
                  <a:lnTo>
                    <a:pt x="3836" y="132"/>
                  </a:lnTo>
                  <a:lnTo>
                    <a:pt x="3614" y="146"/>
                  </a:lnTo>
                  <a:lnTo>
                    <a:pt x="3392" y="158"/>
                  </a:lnTo>
                  <a:lnTo>
                    <a:pt x="3174" y="166"/>
                  </a:lnTo>
                  <a:lnTo>
                    <a:pt x="2960" y="172"/>
                  </a:lnTo>
                  <a:lnTo>
                    <a:pt x="2748" y="174"/>
                  </a:lnTo>
                  <a:lnTo>
                    <a:pt x="2542" y="174"/>
                  </a:lnTo>
                  <a:lnTo>
                    <a:pt x="2338" y="174"/>
                  </a:lnTo>
                  <a:lnTo>
                    <a:pt x="2140" y="170"/>
                  </a:lnTo>
                  <a:lnTo>
                    <a:pt x="1948" y="164"/>
                  </a:lnTo>
                  <a:lnTo>
                    <a:pt x="1762" y="156"/>
                  </a:lnTo>
                  <a:lnTo>
                    <a:pt x="1582" y="148"/>
                  </a:lnTo>
                  <a:lnTo>
                    <a:pt x="1410" y="138"/>
                  </a:lnTo>
                  <a:lnTo>
                    <a:pt x="1244" y="128"/>
                  </a:lnTo>
                  <a:lnTo>
                    <a:pt x="1088" y="116"/>
                  </a:lnTo>
                  <a:lnTo>
                    <a:pt x="938" y="104"/>
                  </a:lnTo>
                  <a:lnTo>
                    <a:pt x="668" y="78"/>
                  </a:lnTo>
                  <a:lnTo>
                    <a:pt x="438" y="54"/>
                  </a:lnTo>
                  <a:lnTo>
                    <a:pt x="254" y="34"/>
                  </a:lnTo>
                  <a:lnTo>
                    <a:pt x="116" y="16"/>
                  </a:lnTo>
                  <a:lnTo>
                    <a:pt x="0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bg1"/>
            </a:solidFill>
            <a:ln>
              <a:noFill/>
            </a:ln>
          </p:spPr>
        </p:sp>
        <p:sp>
          <p:nvSpPr>
            <p:cNvPr id="10" name="Freeform 5"/>
            <p:cNvSpPr>
              <a:spLocks noEditPoints="1"/>
            </p:cNvSpPr>
            <p:nvPr/>
          </p:nvSpPr>
          <p:spPr bwMode="gray">
            <a:xfrm>
              <a:off x="0" y="0"/>
              <a:ext cx="9144000" cy="6858000"/>
            </a:xfrm>
            <a:custGeom>
              <a:avLst/>
              <a:gdLst/>
              <a:ahLst/>
              <a:cxnLst/>
              <a:rect l="0" t="0" r="r" b="b"/>
              <a:pathLst>
                <a:path w="5760" h="4320">
                  <a:moveTo>
                    <a:pt x="0" y="0"/>
                  </a:moveTo>
                  <a:lnTo>
                    <a:pt x="0" y="4320"/>
                  </a:lnTo>
                  <a:lnTo>
                    <a:pt x="5760" y="4320"/>
                  </a:lnTo>
                  <a:lnTo>
                    <a:pt x="5760" y="0"/>
                  </a:lnTo>
                  <a:lnTo>
                    <a:pt x="0" y="0"/>
                  </a:lnTo>
                  <a:close/>
                  <a:moveTo>
                    <a:pt x="5444" y="4004"/>
                  </a:moveTo>
                  <a:lnTo>
                    <a:pt x="324" y="4004"/>
                  </a:lnTo>
                  <a:lnTo>
                    <a:pt x="324" y="324"/>
                  </a:lnTo>
                  <a:lnTo>
                    <a:pt x="5444" y="324"/>
                  </a:lnTo>
                  <a:lnTo>
                    <a:pt x="5444" y="4004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gray">
          <a:xfrm>
            <a:off x="866440" y="927099"/>
            <a:ext cx="6345260" cy="7098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64382" y="2489200"/>
            <a:ext cx="6345260" cy="35306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74443" y="6365498"/>
            <a:ext cx="990599" cy="228659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900" b="1" i="0">
                <a:solidFill>
                  <a:schemeClr val="accent1"/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90843" y="6365497"/>
            <a:ext cx="3859795" cy="22866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900" b="1" i="0">
                <a:solidFill>
                  <a:schemeClr val="accent1"/>
                </a:solidFill>
              </a:defRPr>
            </a:lvl1pPr>
          </a:lstStyle>
          <a:p>
            <a:endParaRPr lang="en-US"/>
          </a:p>
        </p:txBody>
      </p:sp>
      <p:sp>
        <p:nvSpPr>
          <p:cNvPr id="26" name="Rectangle 25"/>
          <p:cNvSpPr/>
          <p:nvPr/>
        </p:nvSpPr>
        <p:spPr>
          <a:xfrm>
            <a:off x="7745644" y="0"/>
            <a:ext cx="685800" cy="109945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8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7678616" y="295730"/>
            <a:ext cx="791308" cy="767687"/>
          </a:xfrm>
          <a:prstGeom prst="rect">
            <a:avLst/>
          </a:prstGeom>
        </p:spPr>
        <p:txBody>
          <a:bodyPr anchor="b"/>
          <a:lstStyle>
            <a:lvl1pPr algn="ctr">
              <a:defRPr sz="2800">
                <a:solidFill>
                  <a:schemeClr val="bg1"/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68663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200" b="0" i="0" kern="120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685800" indent="-283464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96012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3444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0876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0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25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4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b="0" i="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26165" y="951064"/>
            <a:ext cx="7782339" cy="2550877"/>
          </a:xfrm>
        </p:spPr>
        <p:txBody>
          <a:bodyPr>
            <a:normAutofit/>
          </a:bodyPr>
          <a:lstStyle/>
          <a:p>
            <a:pPr algn="ctr"/>
            <a:r>
              <a:rPr dirty="0"/>
              <a:t>Telecom Churn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6440" y="4234070"/>
            <a:ext cx="7412856" cy="1404730"/>
          </a:xfrm>
        </p:spPr>
        <p:txBody>
          <a:bodyPr>
            <a:normAutofit fontScale="92500"/>
          </a:bodyPr>
          <a:lstStyle/>
          <a:p>
            <a:pPr algn="ctr"/>
            <a:r>
              <a:rPr sz="3200" b="1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Team N</a:t>
            </a:r>
            <a:endParaRPr lang="en-US" sz="3200"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endParaRPr b="1" dirty="0">
              <a:solidFill>
                <a:schemeClr val="accent1">
                  <a:lumMod val="40000"/>
                  <a:lumOff val="60000"/>
                </a:schemeClr>
              </a:solidFill>
            </a:endParaRPr>
          </a:p>
          <a:p>
            <a:pPr algn="ctr"/>
            <a:r>
              <a:rPr sz="2000" b="1" dirty="0">
                <a:solidFill>
                  <a:schemeClr val="bg1">
                    <a:lumMod val="95000"/>
                  </a:schemeClr>
                </a:solidFill>
              </a:rPr>
              <a:t>Team Lead: Tanvi Barve </a:t>
            </a:r>
            <a:r>
              <a:rPr dirty="0"/>
              <a:t>| </a:t>
            </a:r>
            <a:r>
              <a:rPr sz="2000" b="1" dirty="0">
                <a:solidFill>
                  <a:schemeClr val="bg1">
                    <a:lumMod val="95000"/>
                  </a:schemeClr>
                </a:solidFill>
              </a:rPr>
              <a:t>Co-Team Lead: Swapnali Patil</a:t>
            </a:r>
            <a:endParaRPr b="1" dirty="0">
              <a:solidFill>
                <a:schemeClr val="bg1">
                  <a:lumMod val="95000"/>
                </a:schemeClr>
              </a:solidFill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Model Performance Summary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0770" y="2668104"/>
            <a:ext cx="7762460" cy="3530600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b="1" dirty="0"/>
              <a:t>• Logistic Regression – Accuracy: 0.85 | ROC-AUC: 0.61</a:t>
            </a:r>
          </a:p>
          <a:p>
            <a:pPr>
              <a:lnSpc>
                <a:spcPct val="200000"/>
              </a:lnSpc>
            </a:pPr>
            <a:r>
              <a:rPr b="1" dirty="0"/>
              <a:t>• Random Forest – Accuracy: 0.92 | ROC-AUC: 0.97</a:t>
            </a:r>
          </a:p>
          <a:p>
            <a:pPr>
              <a:lnSpc>
                <a:spcPct val="200000"/>
              </a:lnSpc>
            </a:pPr>
            <a:r>
              <a:rPr b="1" dirty="0"/>
              <a:t>• </a:t>
            </a:r>
            <a:r>
              <a:rPr b="1" dirty="0" err="1"/>
              <a:t>XGBoost</a:t>
            </a:r>
            <a:r>
              <a:rPr b="1" dirty="0"/>
              <a:t> (Final) – Accuracy: 0.95 | ROC-AUC: 0.9847</a:t>
            </a:r>
          </a:p>
          <a:p>
            <a:pPr>
              <a:lnSpc>
                <a:spcPct val="200000"/>
              </a:lnSpc>
            </a:pPr>
            <a:r>
              <a:rPr b="1" dirty="0"/>
              <a:t>• Stacked Ensemble – Accuracy: 0.93 | ROC-AUC: 0.9720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Business Impact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772722" cy="3530600"/>
          </a:xfrm>
        </p:spPr>
        <p:txBody>
          <a:bodyPr>
            <a:normAutofit fontScale="92500"/>
          </a:bodyPr>
          <a:lstStyle/>
          <a:p>
            <a:pPr>
              <a:lnSpc>
                <a:spcPct val="250000"/>
              </a:lnSpc>
            </a:pPr>
            <a:r>
              <a:rPr b="1" dirty="0"/>
              <a:t>• Customer Retention: Identify at-risk segments early</a:t>
            </a:r>
          </a:p>
          <a:p>
            <a:pPr>
              <a:lnSpc>
                <a:spcPct val="250000"/>
              </a:lnSpc>
            </a:pPr>
            <a:r>
              <a:rPr b="1" dirty="0"/>
              <a:t>• Revenue Protection: Prevent potential losses</a:t>
            </a:r>
          </a:p>
          <a:p>
            <a:pPr>
              <a:lnSpc>
                <a:spcPct val="250000"/>
              </a:lnSpc>
            </a:pPr>
            <a:r>
              <a:rPr b="1" dirty="0"/>
              <a:t>• Marketing Optimization: Enable targeted campaigns</a:t>
            </a:r>
          </a:p>
          <a:p>
            <a:pPr>
              <a:lnSpc>
                <a:spcPct val="250000"/>
              </a:lnSpc>
            </a:pPr>
            <a:r>
              <a:rPr b="1" dirty="0"/>
              <a:t>• Strategic Planning: Support investment &amp; engagement decisions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DEBFA0-3DF1-8210-6836-CDBA80937C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66440" y="1620079"/>
            <a:ext cx="7224012" cy="2484782"/>
          </a:xfrm>
        </p:spPr>
        <p:txBody>
          <a:bodyPr/>
          <a:lstStyle/>
          <a:p>
            <a:pPr algn="ctr"/>
            <a:r>
              <a:rPr lang="en-US" b="1" dirty="0"/>
              <a:t>Thank You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C2F5EF-A736-2166-0057-A18F2FEFA6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6440" y="5456583"/>
            <a:ext cx="5917679" cy="546652"/>
          </a:xfrm>
        </p:spPr>
        <p:txBody>
          <a:bodyPr/>
          <a:lstStyle/>
          <a:p>
            <a:r>
              <a:rPr lang="en-US" b="1" dirty="0"/>
              <a:t>Presented by Swapnali patil</a:t>
            </a:r>
          </a:p>
        </p:txBody>
      </p:sp>
    </p:spTree>
    <p:extLst>
      <p:ext uri="{BB962C8B-B14F-4D97-AF65-F5344CB8AC3E}">
        <p14:creationId xmlns:p14="http://schemas.microsoft.com/office/powerpoint/2010/main" val="7606477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65923" y="2618409"/>
            <a:ext cx="8060634" cy="3530600"/>
          </a:xfrm>
        </p:spPr>
        <p:txBody>
          <a:bodyPr>
            <a:normAutofit/>
          </a:bodyPr>
          <a:lstStyle/>
          <a:p>
            <a:r>
              <a:rPr sz="2000" dirty="0">
                <a:solidFill>
                  <a:schemeClr val="tx1"/>
                </a:solidFill>
                <a:latin typeface="Bahnschrift" panose="020B0502040204020203" pitchFamily="34" charset="0"/>
              </a:rPr>
              <a:t>The Telecom Market Churn Prediction System predicts regional subscriber churn trends to help telecom operators manage investments, optimize marketing, and improve customer retention.</a:t>
            </a:r>
          </a:p>
          <a:p>
            <a:endParaRPr sz="2000" dirty="0">
              <a:solidFill>
                <a:schemeClr val="tx1"/>
              </a:solidFill>
              <a:latin typeface="Bahnschrift" panose="020B0502040204020203" pitchFamily="34" charset="0"/>
            </a:endParaRPr>
          </a:p>
          <a:p>
            <a:r>
              <a:rPr sz="2000" dirty="0">
                <a:solidFill>
                  <a:schemeClr val="tx1"/>
                </a:solidFill>
                <a:latin typeface="Bahnschrift" panose="020B0502040204020203" pitchFamily="34" charset="0"/>
              </a:rPr>
              <a:t>It leverages machine learning models to forecast churn probabilities and support strategic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Team N - Members &amp; Roles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6591" y="2489200"/>
            <a:ext cx="7881731" cy="4120322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Team Lead: </a:t>
            </a:r>
            <a:r>
              <a:rPr lang="en-US" b="1" dirty="0">
                <a:latin typeface="Arial Narrow" panose="020B0606020202030204" pitchFamily="34" charset="0"/>
              </a:rPr>
              <a:t>						</a:t>
            </a:r>
            <a:r>
              <a:rPr b="1" dirty="0">
                <a:latin typeface="Arial Narrow" panose="020B0606020202030204" pitchFamily="34" charset="0"/>
              </a:rPr>
              <a:t>Tanvi Barve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Co-Team Lead: </a:t>
            </a:r>
            <a:r>
              <a:rPr lang="en-US" b="1" dirty="0">
                <a:latin typeface="Arial Narrow" panose="020B0606020202030204" pitchFamily="34" charset="0"/>
              </a:rPr>
              <a:t>						</a:t>
            </a:r>
            <a:r>
              <a:rPr b="1" dirty="0">
                <a:latin typeface="Arial Narrow" panose="020B0606020202030204" pitchFamily="34" charset="0"/>
              </a:rPr>
              <a:t>Swapnali Patil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Foundation &amp; Market Analysis: </a:t>
            </a:r>
            <a:r>
              <a:rPr lang="en-US" b="1" dirty="0">
                <a:latin typeface="Arial Narrow" panose="020B0606020202030204" pitchFamily="34" charset="0"/>
              </a:rPr>
              <a:t>			</a:t>
            </a:r>
            <a:r>
              <a:rPr b="1" dirty="0">
                <a:latin typeface="Arial Narrow" panose="020B0606020202030204" pitchFamily="34" charset="0"/>
              </a:rPr>
              <a:t>Sumit Bhardwaj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Feature Engineering &amp; Target Definition: </a:t>
            </a:r>
            <a:r>
              <a:rPr lang="en-US" b="1" dirty="0">
                <a:latin typeface="Arial Narrow" panose="020B0606020202030204" pitchFamily="34" charset="0"/>
              </a:rPr>
              <a:t>	</a:t>
            </a:r>
            <a:r>
              <a:rPr b="1" dirty="0">
                <a:latin typeface="Arial Narrow" panose="020B0606020202030204" pitchFamily="34" charset="0"/>
              </a:rPr>
              <a:t>Suhani Kumari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Baseline Model Development: </a:t>
            </a:r>
            <a:r>
              <a:rPr lang="en-US" b="1" dirty="0">
                <a:latin typeface="Arial Narrow" panose="020B0606020202030204" pitchFamily="34" charset="0"/>
              </a:rPr>
              <a:t>			</a:t>
            </a:r>
            <a:r>
              <a:rPr b="1" dirty="0" err="1">
                <a:latin typeface="Arial Narrow" panose="020B0606020202030204" pitchFamily="34" charset="0"/>
              </a:rPr>
              <a:t>Sumithi</a:t>
            </a:r>
            <a:r>
              <a:rPr b="1" dirty="0">
                <a:latin typeface="Arial Narrow" panose="020B0606020202030204" pitchFamily="34" charset="0"/>
              </a:rPr>
              <a:t> Pandian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Advanced Model Development: </a:t>
            </a:r>
            <a:r>
              <a:rPr lang="en-US" b="1" dirty="0">
                <a:latin typeface="Arial Narrow" panose="020B0606020202030204" pitchFamily="34" charset="0"/>
              </a:rPr>
              <a:t>			</a:t>
            </a:r>
            <a:r>
              <a:rPr b="1" dirty="0">
                <a:latin typeface="Arial Narrow" panose="020B0606020202030204" pitchFamily="34" charset="0"/>
              </a:rPr>
              <a:t>Subhash Patel</a:t>
            </a:r>
          </a:p>
          <a:p>
            <a:pPr>
              <a:lnSpc>
                <a:spcPct val="150000"/>
              </a:lnSpc>
            </a:pPr>
            <a:r>
              <a:rPr b="1" dirty="0">
                <a:latin typeface="Arial Narrow" panose="020B0606020202030204" pitchFamily="34" charset="0"/>
              </a:rPr>
              <a:t>Business Analysis &amp; Deployment: </a:t>
            </a:r>
            <a:r>
              <a:rPr lang="en-US" b="1" dirty="0">
                <a:latin typeface="Arial Narrow" panose="020B0606020202030204" pitchFamily="34" charset="0"/>
              </a:rPr>
              <a:t>		</a:t>
            </a:r>
            <a:r>
              <a:rPr b="1" dirty="0">
                <a:latin typeface="Arial Narrow" panose="020B0606020202030204" pitchFamily="34" charset="0"/>
              </a:rPr>
              <a:t>Swapnali Patil</a:t>
            </a:r>
            <a:endParaRPr lang="en-US" b="1" dirty="0">
              <a:latin typeface="Arial Narrow" panose="020B060602020203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Workflow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4382" y="2489200"/>
            <a:ext cx="7593818" cy="3891722"/>
          </a:xfrm>
        </p:spPr>
        <p:txBody>
          <a:bodyPr>
            <a:normAutofit lnSpcReduction="10000"/>
          </a:bodyPr>
          <a:lstStyle/>
          <a:p>
            <a:pPr>
              <a:lnSpc>
                <a:spcPct val="2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1. Data Collection &amp; Preparation</a:t>
            </a:r>
          </a:p>
          <a:p>
            <a:pPr>
              <a:lnSpc>
                <a:spcPct val="2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2. Exploratory Data Analysis (EDA)</a:t>
            </a:r>
          </a:p>
          <a:p>
            <a:pPr>
              <a:lnSpc>
                <a:spcPct val="2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3. Feature Engineering &amp; Target Definition</a:t>
            </a:r>
          </a:p>
          <a:p>
            <a:pPr>
              <a:lnSpc>
                <a:spcPct val="2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4. Baseline Model Development</a:t>
            </a:r>
          </a:p>
          <a:p>
            <a:pPr>
              <a:lnSpc>
                <a:spcPct val="200000"/>
              </a:lnSpc>
            </a:pP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5. Advanced Model Development (Random Forest, </a:t>
            </a:r>
            <a:r>
              <a:rPr b="1" dirty="0" err="1">
                <a:latin typeface="Arial" panose="020B0604020202020204" pitchFamily="34" charset="0"/>
                <a:cs typeface="Arial" panose="020B0604020202020204" pitchFamily="34" charset="0"/>
              </a:rPr>
              <a:t>XGBoost</a:t>
            </a:r>
            <a:r>
              <a:rPr b="1" dirty="0">
                <a:latin typeface="Arial" panose="020B0604020202020204" pitchFamily="34" charset="0"/>
                <a:cs typeface="Arial" panose="020B0604020202020204" pitchFamily="34" charset="0"/>
              </a:rPr>
              <a:t>)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>
              <a:lnSpc>
                <a:spcPct val="200000"/>
              </a:lnSpc>
            </a:pPr>
            <a:r>
              <a:rPr lang="en-IN" b="1" dirty="0">
                <a:latin typeface="Arial" panose="020B0604020202020204" pitchFamily="34" charset="0"/>
                <a:cs typeface="Arial" panose="020B0604020202020204" pitchFamily="34" charset="0"/>
              </a:rPr>
              <a:t>6. Business Analysis &amp; Deployment</a:t>
            </a:r>
          </a:p>
          <a:p>
            <a:pPr>
              <a:lnSpc>
                <a:spcPct val="200000"/>
              </a:lnSpc>
            </a:pPr>
            <a:endParaRPr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99475-77FC-35C7-C274-0338D78D0E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Type of Connection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B63349-F74C-5DD4-466E-07DD926C0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8964" y="2894456"/>
            <a:ext cx="8975035" cy="3315331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329135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4DAFF4-33A3-A6D5-E847-DE8FF81B7D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6439" y="927099"/>
            <a:ext cx="7561943" cy="911640"/>
          </a:xfrm>
        </p:spPr>
        <p:txBody>
          <a:bodyPr/>
          <a:lstStyle/>
          <a:p>
            <a:pPr algn="ctr"/>
            <a:r>
              <a:rPr lang="en-US" b="1" dirty="0"/>
              <a:t>Telecom Subscription in India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A7F4DD8-F404-EDC2-5001-DF3C73DBE6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395330"/>
            <a:ext cx="9144000" cy="37768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571432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7D330E-8076-AE04-C06E-9589C69F4A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Subscriptions Over Time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49C7EF9-269B-BC06-6E49-113C67325F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14278"/>
            <a:ext cx="9144000" cy="31166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99379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42EA2-A2D0-A953-2D85-84B953E8D8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Service Providers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A226F01-89EF-A761-92F0-0ED78BE44C2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57397"/>
            <a:ext cx="9144000" cy="2952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827383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8B6742-4531-5100-297B-B0294B4167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b="1" dirty="0"/>
              <a:t>Top 10 Circles/Regions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899742B-CE34-2942-D6FA-62536A45A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972798"/>
            <a:ext cx="9144000" cy="2780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983422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 Boardroom">
  <a:themeElements>
    <a:clrScheme name="Ion Boardroom">
      <a:dk1>
        <a:sysClr val="windowText" lastClr="000000"/>
      </a:dk1>
      <a:lt1>
        <a:sysClr val="window" lastClr="FFFFFF"/>
      </a:lt1>
      <a:dk2>
        <a:srgbClr val="3B3059"/>
      </a:dk2>
      <a:lt2>
        <a:srgbClr val="EBEBEB"/>
      </a:lt2>
      <a:accent1>
        <a:srgbClr val="B31166"/>
      </a:accent1>
      <a:accent2>
        <a:srgbClr val="E33D6F"/>
      </a:accent2>
      <a:accent3>
        <a:srgbClr val="E45F3C"/>
      </a:accent3>
      <a:accent4>
        <a:srgbClr val="E9943A"/>
      </a:accent4>
      <a:accent5>
        <a:srgbClr val="9B6BF2"/>
      </a:accent5>
      <a:accent6>
        <a:srgbClr val="D53DD0"/>
      </a:accent6>
      <a:hlink>
        <a:srgbClr val="8F8F8F"/>
      </a:hlink>
      <a:folHlink>
        <a:srgbClr val="A5A5A5"/>
      </a:folHlink>
    </a:clrScheme>
    <a:fontScheme name="Ion Boardroom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 Boardroom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124000"/>
                <a:satMod val="148000"/>
                <a:lumMod val="124000"/>
              </a:schemeClr>
            </a:gs>
            <a:gs pos="100000">
              <a:schemeClr val="phClr">
                <a:shade val="76000"/>
                <a:hueMod val="89000"/>
                <a:satMod val="164000"/>
                <a:lumMod val="5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91000"/>
                <a:satMod val="164000"/>
                <a:lumMod val="74000"/>
              </a:schemeClr>
              <a:schemeClr val="phClr">
                <a:hueMod val="124000"/>
                <a:satMod val="140000"/>
                <a:lumMod val="14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 Boardroom" id="{FC33163D-4339-46B1-8EED-24C834239D99}" vid="{B8502691-933B-45FE-8764-BA278511EF2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 Boardroom</Template>
  <TotalTime>26</TotalTime>
  <Words>285</Words>
  <Application>Microsoft Office PowerPoint</Application>
  <PresentationFormat>On-screen Show (4:3)</PresentationFormat>
  <Paragraphs>40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Arial Narrow</vt:lpstr>
      <vt:lpstr>Bahnschrift</vt:lpstr>
      <vt:lpstr>Century Gothic</vt:lpstr>
      <vt:lpstr>Wingdings 3</vt:lpstr>
      <vt:lpstr>Ion Boardroom</vt:lpstr>
      <vt:lpstr>Telecom Churn Prediction Project</vt:lpstr>
      <vt:lpstr>Project Overview</vt:lpstr>
      <vt:lpstr>Team N - Members &amp; Roles</vt:lpstr>
      <vt:lpstr>Project Workflow</vt:lpstr>
      <vt:lpstr>Type of Connection</vt:lpstr>
      <vt:lpstr>Telecom Subscription in India</vt:lpstr>
      <vt:lpstr>Subscriptions Over Time</vt:lpstr>
      <vt:lpstr>Top 10 Service Providers</vt:lpstr>
      <vt:lpstr>Top 10 Circles/Regions</vt:lpstr>
      <vt:lpstr>Model Performance Summary</vt:lpstr>
      <vt:lpstr>Business Impact</vt:lpstr>
      <vt:lpstr>Thank You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Swapnalipc</dc:creator>
  <cp:keywords/>
  <dc:description>generated using python-pptx</dc:description>
  <cp:lastModifiedBy>swapnali patil</cp:lastModifiedBy>
  <cp:revision>5</cp:revision>
  <dcterms:created xsi:type="dcterms:W3CDTF">2013-01-27T09:14:16Z</dcterms:created>
  <dcterms:modified xsi:type="dcterms:W3CDTF">2025-10-24T15:34:27Z</dcterms:modified>
  <cp:category/>
</cp:coreProperties>
</file>