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9" r:id="rId6"/>
    <p:sldId id="280" r:id="rId7"/>
    <p:sldId id="273" r:id="rId8"/>
    <p:sldId id="286" r:id="rId9"/>
    <p:sldId id="284" r:id="rId10"/>
    <p:sldId id="283" r:id="rId11"/>
    <p:sldId id="285" r:id="rId12"/>
    <p:sldId id="260" r:id="rId13"/>
    <p:sldId id="263" r:id="rId14"/>
    <p:sldId id="277" r:id="rId15"/>
    <p:sldId id="28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5274" autoAdjust="0"/>
  </p:normalViewPr>
  <p:slideViewPr>
    <p:cSldViewPr snapToGrid="0">
      <p:cViewPr varScale="1">
        <p:scale>
          <a:sx n="68" d="100"/>
          <a:sy n="68" d="100"/>
        </p:scale>
        <p:origin x="7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39EB-B4EA-434F-9E71-4421A4F88A88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985B-B7E4-48EA-8A7B-A14A1E305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985B-B7E4-48EA-8A7B-A14A1E3051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985B-B7E4-48EA-8A7B-A14A1E3051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B956-E971-431B-B05C-69E73AF22FB5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628-EB3F-4971-B748-DDBD5C857F2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456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628-EB3F-4971-B748-DDBD5C857F2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13980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628-EB3F-4971-B748-DDBD5C857F2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697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628-EB3F-4971-B748-DDBD5C857F2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69648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628-EB3F-4971-B748-DDBD5C857F2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24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E0A4-5D89-4137-8D63-C466E7B1810D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22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D1C8-02B2-4CEB-96B3-C893E163D4FE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947B-E869-4BA9-BB8E-21012DB6A1C7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C96-25D8-43DC-8DCE-50C8078B6D3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AFB9-750A-42E1-9638-F19BD9A52DC8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BB8D-6055-4777-8D44-1316D8C4764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2BD6-D327-4BE4-B40C-E0DFE086498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85D0-7EAB-4956-A61D-84124B55DCB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6AB-1A93-4E4E-A7A2-5DD578FA1100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384-B5A6-4B00-887C-56EFD6CED900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3628-EB3F-4971-B748-DDBD5C857F2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Blockchain-based Application for Tracking the Shipment of Goods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769945"/>
            <a:ext cx="10058400" cy="668216"/>
          </a:xfrm>
          <a:noFill/>
          <a:effectLst>
            <a:outerShdw blurRad="50800" dist="50800" dir="5400000" sx="1000" sy="1000" algn="ctr" rotWithShape="0">
              <a:srgbClr val="000000">
                <a:alpha val="91000"/>
              </a:srgbClr>
            </a:outerShdw>
          </a:effectLst>
        </p:spPr>
        <p:txBody>
          <a:bodyPr>
            <a:normAutofit fontScale="90000"/>
          </a:bodyPr>
          <a:lstStyle/>
          <a:p>
            <a:br>
              <a:rPr lang="en-US" sz="4000" b="1" dirty="0">
                <a:cs typeface="Times New Roman" panose="02020603050405020304" pitchFamily="18" charset="0"/>
              </a:rPr>
            </a:br>
            <a:br>
              <a:rPr lang="en-US" sz="4000" b="1" dirty="0">
                <a:cs typeface="Times New Roman" panose="02020603050405020304" pitchFamily="18" charset="0"/>
              </a:rPr>
            </a:br>
            <a:br>
              <a:rPr lang="en-US" sz="4000" b="1" dirty="0">
                <a:cs typeface="Times New Roman" panose="02020603050405020304" pitchFamily="18" charset="0"/>
              </a:rPr>
            </a:br>
            <a:br>
              <a:rPr lang="en-US" sz="4000" b="1" dirty="0">
                <a:cs typeface="Times New Roman" panose="02020603050405020304" pitchFamily="18" charset="0"/>
              </a:rPr>
            </a:br>
            <a:br>
              <a:rPr lang="en-US" sz="4000" b="1" dirty="0">
                <a:cs typeface="Times New Roman" panose="02020603050405020304" pitchFamily="18" charset="0"/>
              </a:rPr>
            </a:br>
            <a:br>
              <a:rPr lang="en-US" sz="4000" b="1" dirty="0">
                <a:cs typeface="Times New Roman" panose="02020603050405020304" pitchFamily="18" charset="0"/>
              </a:rPr>
            </a:br>
            <a:br>
              <a:rPr lang="en-US" sz="4000" b="1" dirty="0">
                <a:cs typeface="Times New Roman" panose="02020603050405020304" pitchFamily="18" charset="0"/>
              </a:rPr>
            </a:b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921" y="4871775"/>
            <a:ext cx="4115893" cy="1155799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Under the guidance of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Prof. </a:t>
            </a:r>
            <a:r>
              <a:rPr lang="en-IN" sz="1600" dirty="0" err="1">
                <a:solidFill>
                  <a:schemeClr val="tx1"/>
                </a:solidFill>
              </a:rPr>
              <a:t>Sofoklis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Efremidis</a:t>
            </a: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err="1">
                <a:solidFill>
                  <a:schemeClr val="tx1"/>
                </a:solidFill>
              </a:rPr>
              <a:t>Prof.</a:t>
            </a:r>
            <a:r>
              <a:rPr lang="en-IN" sz="1600" dirty="0">
                <a:solidFill>
                  <a:schemeClr val="tx1"/>
                </a:solidFill>
              </a:rPr>
              <a:t> Gregory </a:t>
            </a:r>
            <a:r>
              <a:rPr lang="en-IN" sz="1600" dirty="0" err="1">
                <a:solidFill>
                  <a:schemeClr val="tx1"/>
                </a:solidFill>
              </a:rPr>
              <a:t>Yovanof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5" y="266487"/>
            <a:ext cx="2021983" cy="1067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139" y="436551"/>
            <a:ext cx="1600120" cy="9776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996286" y="4871775"/>
            <a:ext cx="3871913" cy="174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+mn-lt"/>
              </a:rPr>
              <a:t>Group members</a:t>
            </a:r>
          </a:p>
          <a:p>
            <a:pPr marL="285750" indent="-285750" algn="r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sz="1900" cap="none" dirty="0" err="1">
                <a:solidFill>
                  <a:schemeClr val="tx1"/>
                </a:solidFill>
                <a:latin typeface="+mn-lt"/>
              </a:rPr>
              <a:t>Parthit</a:t>
            </a:r>
            <a:r>
              <a:rPr lang="en-US" sz="1900" cap="none" dirty="0">
                <a:solidFill>
                  <a:schemeClr val="tx1"/>
                </a:solidFill>
                <a:latin typeface="+mn-lt"/>
              </a:rPr>
              <a:t> Patel</a:t>
            </a:r>
          </a:p>
          <a:p>
            <a:pPr marL="285750" indent="-285750" algn="r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sz="1900" cap="none" dirty="0">
                <a:solidFill>
                  <a:schemeClr val="tx1"/>
                </a:solidFill>
                <a:latin typeface="+mn-lt"/>
              </a:rPr>
              <a:t>Swapnil </a:t>
            </a:r>
            <a:r>
              <a:rPr lang="en-US" sz="1900" cap="none" dirty="0" err="1">
                <a:solidFill>
                  <a:schemeClr val="tx1"/>
                </a:solidFill>
                <a:latin typeface="+mn-lt"/>
              </a:rPr>
              <a:t>Shinde</a:t>
            </a:r>
            <a:endParaRPr lang="en-US" sz="1900" cap="none" dirty="0">
              <a:solidFill>
                <a:schemeClr val="tx1"/>
              </a:solidFill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065A6-E1A4-48D2-A0D8-D9F0366D0D58}"/>
              </a:ext>
            </a:extLst>
          </p:cNvPr>
          <p:cNvSpPr txBox="1"/>
          <p:nvPr/>
        </p:nvSpPr>
        <p:spPr>
          <a:xfrm>
            <a:off x="1324947" y="2011681"/>
            <a:ext cx="6988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 Implementation of Smart Grid Using Block-chain.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825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of the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unique Cost Per Unit.</a:t>
            </a:r>
          </a:p>
          <a:p>
            <a:r>
              <a:rPr lang="en-US" dirty="0"/>
              <a:t>Has a maximum storage capacity.</a:t>
            </a:r>
          </a:p>
          <a:p>
            <a:r>
              <a:rPr lang="en-US" dirty="0"/>
              <a:t>Has an account to keep a tab on the funds remaining.</a:t>
            </a:r>
          </a:p>
          <a:p>
            <a:r>
              <a:rPr lang="en-US" dirty="0"/>
              <a:t>Every time energy is transferred, it is written on the </a:t>
            </a:r>
            <a:r>
              <a:rPr lang="en-US" dirty="0" err="1"/>
              <a:t>BlockChain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97870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of the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sole right to consume energy.</a:t>
            </a:r>
          </a:p>
          <a:p>
            <a:r>
              <a:rPr lang="en-US" dirty="0"/>
              <a:t>Has a maximum storage capacity.</a:t>
            </a:r>
          </a:p>
          <a:p>
            <a:r>
              <a:rPr lang="en-US" dirty="0"/>
              <a:t>Has an account to keep a tab on the funds remaining.</a:t>
            </a:r>
          </a:p>
          <a:p>
            <a:r>
              <a:rPr lang="en-US" dirty="0"/>
              <a:t>Every time energy is transferred, it is written on the </a:t>
            </a:r>
            <a:r>
              <a:rPr lang="en-US" dirty="0" err="1"/>
              <a:t>BlockChain</a:t>
            </a:r>
            <a:r>
              <a:rPr lang="en-US" dirty="0"/>
              <a:t>.</a:t>
            </a:r>
          </a:p>
          <a:p>
            <a:r>
              <a:rPr lang="en-US" dirty="0"/>
              <a:t>Has a tab for every time energy is consumed.</a:t>
            </a:r>
          </a:p>
          <a:p>
            <a:r>
              <a:rPr lang="en-US" dirty="0"/>
              <a:t>If Consumer runs out of energy, energy is automatically transferred from the Provider to the Consumer at a hiked price.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19047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Solidity programming:</a:t>
            </a:r>
          </a:p>
          <a:p>
            <a:pPr>
              <a:buNone/>
            </a:pPr>
            <a:r>
              <a:rPr lang="en-IN" dirty="0"/>
              <a:t>     -Used to design and code  various contracts .</a:t>
            </a:r>
          </a:p>
          <a:p>
            <a:r>
              <a:rPr lang="en-IN" dirty="0"/>
              <a:t>Digital payment transfer.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47523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418" y="15957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We have designed a basic working model of  A Blockchain-based Application for a Smart Grid.</a:t>
            </a:r>
          </a:p>
          <a:p>
            <a:endParaRPr lang="en-US" sz="2800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6973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550E5-555F-47EF-BDB4-DA32EF676EB3}"/>
              </a:ext>
            </a:extLst>
          </p:cNvPr>
          <p:cNvSpPr txBox="1"/>
          <p:nvPr/>
        </p:nvSpPr>
        <p:spPr>
          <a:xfrm>
            <a:off x="718457" y="1679510"/>
            <a:ext cx="9022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-https://www.youtube.com/watch?v=vWnFei-ugT8 </a:t>
            </a:r>
          </a:p>
          <a:p>
            <a:r>
              <a:rPr lang="en-IN" sz="2000" dirty="0"/>
              <a:t>-https://cryptozombies.io/</a:t>
            </a:r>
          </a:p>
          <a:p>
            <a:r>
              <a:rPr lang="en-IN" sz="2000" dirty="0"/>
              <a:t>-https://blockgeeks.com/guides/solidity/</a:t>
            </a:r>
          </a:p>
          <a:p>
            <a:r>
              <a:rPr lang="en-IN" sz="2000" dirty="0"/>
              <a:t>-https://medium.com/@robbertvermeulen/learn-solidity-the-</a:t>
            </a:r>
            <a:r>
              <a:rPr lang="en-IN" sz="2000" dirty="0" err="1"/>
              <a:t>ethereum</a:t>
            </a:r>
            <a:r>
              <a:rPr lang="en-IN" sz="2000" dirty="0"/>
              <a:t>---smart-contract-programming-language-7f106fc26d6</a:t>
            </a:r>
          </a:p>
          <a:p>
            <a:r>
              <a:rPr lang="en-IN" sz="2000" dirty="0"/>
              <a:t>-http://solidity.readthedocs.io/en/v0.4.24/units-and-global-variables.html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GUI.</a:t>
            </a:r>
          </a:p>
          <a:p>
            <a:r>
              <a:rPr lang="en-US" dirty="0"/>
              <a:t>Add more sophisticated and efficient programming.</a:t>
            </a:r>
          </a:p>
          <a:p>
            <a:r>
              <a:rPr lang="en-US" dirty="0"/>
              <a:t>Modify the Consumer to be a Prosumer.</a:t>
            </a:r>
          </a:p>
          <a:p>
            <a:r>
              <a:rPr lang="en-US" dirty="0"/>
              <a:t>Peer to Peer sharing</a:t>
            </a:r>
          </a:p>
          <a:p>
            <a:r>
              <a:rPr lang="en-US" dirty="0"/>
              <a:t>Add a periodic function to simulate the scenario instead of manually typing everything 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97693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you..</a:t>
            </a:r>
          </a:p>
          <a:p>
            <a:pPr marL="0" indent="0" algn="ctr">
              <a:buNone/>
            </a:pPr>
            <a:r>
              <a:rPr lang="en-US" sz="2800" dirty="0">
                <a:latin typeface="+mj-lt"/>
              </a:rPr>
              <a:t>Any Questions??</a:t>
            </a:r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66619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  <a:cs typeface="Times New Roman" panose="02020603050405020304" pitchFamily="18" charset="0"/>
              </a:rPr>
              <a:t>Agenda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Objective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Overview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Model Layout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Proposed System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Technologies Used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Code Snippets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Conclusion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References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0393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F556F-7786-4B7B-94DA-D931058FCD8E}"/>
              </a:ext>
            </a:extLst>
          </p:cNvPr>
          <p:cNvSpPr txBox="1"/>
          <p:nvPr/>
        </p:nvSpPr>
        <p:spPr>
          <a:xfrm>
            <a:off x="774441" y="1716833"/>
            <a:ext cx="8966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Blockchain</a:t>
            </a:r>
            <a:r>
              <a:rPr lang="en-IN" dirty="0"/>
              <a:t> can be defined as a distributed ledger technology that can record transactions between parties in a secure and permanent manner.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Using the solidity programming language we are developing a </a:t>
            </a:r>
            <a:r>
              <a:rPr lang="en-IN" b="1" dirty="0"/>
              <a:t>Smart grid Application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A Smart grid consists of many producers, providers, consumers and their transactions of energy and respective funds. We have made an  application which keeps a track </a:t>
            </a:r>
            <a:r>
              <a:rPr lang="en-IN"/>
              <a:t>of these transactions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8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Objective</a:t>
            </a:r>
            <a:endParaRPr 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896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To develop </a:t>
            </a:r>
            <a:r>
              <a:rPr lang="en-IN" dirty="0"/>
              <a:t>Decentralized Autonomous System for a Smart Grid</a:t>
            </a:r>
          </a:p>
          <a:p>
            <a:r>
              <a:rPr lang="en-IN" dirty="0"/>
              <a:t>To develop a Supply Chain for Energy and Funds Transfer.</a:t>
            </a:r>
          </a:p>
          <a:p>
            <a:r>
              <a:rPr lang="en-IN" dirty="0"/>
              <a:t>Increasing the trust between various participants and bringing transparency in the supply chain.</a:t>
            </a:r>
          </a:p>
          <a:p>
            <a:r>
              <a:rPr lang="en-IN" dirty="0"/>
              <a:t>Flow of money should be secure and it should use any type of Digital Currency.</a:t>
            </a:r>
          </a:p>
          <a:p>
            <a:r>
              <a:rPr lang="en-IN" dirty="0"/>
              <a:t>Using BlockChain technology in Smart Grid application can achieve cost savings by more automated, error-free and less paper work processes.</a:t>
            </a:r>
          </a:p>
          <a:p>
            <a:r>
              <a:rPr lang="en-IN" dirty="0"/>
              <a:t>To manage the ownership </a:t>
            </a:r>
            <a:r>
              <a:rPr lang="en-US" dirty="0"/>
              <a:t>of digital assets and facilitate asset transfers.</a:t>
            </a:r>
            <a:endParaRPr lang="en-I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3725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BACD-FD2B-4939-B340-D2533290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This System Is Needed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BC48F-C167-4E12-A8C1-D53CC53B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6A677-5492-4E26-B16B-9CE92327DB70}"/>
              </a:ext>
            </a:extLst>
          </p:cNvPr>
          <p:cNvSpPr txBox="1"/>
          <p:nvPr/>
        </p:nvSpPr>
        <p:spPr>
          <a:xfrm>
            <a:off x="708660" y="1447800"/>
            <a:ext cx="91669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BLOCK CHAIN TECHNOLOGY IS –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Transparent and Tractable.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Secure and Authorized Transactions and digital ledgers.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Creates trust among several individuals and entities.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Keeps the track and information about product to every stake holder.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Less paperwork.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Decentralized system.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0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67" y="213815"/>
            <a:ext cx="8596668" cy="1320800"/>
          </a:xfrm>
        </p:spPr>
        <p:txBody>
          <a:bodyPr/>
          <a:lstStyle/>
          <a:p>
            <a:r>
              <a:rPr lang="en-US" dirty="0"/>
              <a:t>Model Layout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31" y="962167"/>
            <a:ext cx="7242983" cy="47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391B0-D79C-46F9-A54D-DE4CD90575D2}"/>
              </a:ext>
            </a:extLst>
          </p:cNvPr>
          <p:cNvSpPr txBox="1"/>
          <p:nvPr/>
        </p:nvSpPr>
        <p:spPr>
          <a:xfrm>
            <a:off x="720222" y="1612207"/>
            <a:ext cx="933061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What we are proposing –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A  Decentralized autonomous system for tracking the fund and energy transfer between different entities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Multiple entities with different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Permission rights and authentication for every entities are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All entities work on a global platform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Whole process is governed by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Payments through the cryptocurrencies can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Automatically change of ownership of product from one entity to another. </a:t>
            </a:r>
          </a:p>
          <a:p>
            <a:r>
              <a:rPr lang="en-IN" sz="1900" dirty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13" y="172871"/>
            <a:ext cx="8596668" cy="1320800"/>
          </a:xfrm>
        </p:spPr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13" y="1710213"/>
            <a:ext cx="8596668" cy="4331149"/>
          </a:xfrm>
        </p:spPr>
        <p:txBody>
          <a:bodyPr>
            <a:normAutofit/>
          </a:bodyPr>
          <a:lstStyle/>
          <a:p>
            <a:r>
              <a:rPr lang="en-US" dirty="0"/>
              <a:t>A smart contract is a computer protocol intended to digitally facilitate, verify, or enforce the negotiation or performance of a contract.</a:t>
            </a:r>
          </a:p>
          <a:p>
            <a:r>
              <a:rPr lang="en-US" dirty="0"/>
              <a:t>Smart contracts allow the performance of credible transactions without third party interference or dependency.</a:t>
            </a:r>
          </a:p>
          <a:p>
            <a:r>
              <a:rPr lang="en-US" dirty="0"/>
              <a:t>The aim of smart contracts is to provide security that is superior to traditional contract law and to reduce other transaction costs associated with contracting.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98064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of the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unique Cost Per Unit.</a:t>
            </a:r>
          </a:p>
          <a:p>
            <a:r>
              <a:rPr lang="en-US" dirty="0"/>
              <a:t>Has a maximum production capacity.</a:t>
            </a:r>
          </a:p>
          <a:p>
            <a:r>
              <a:rPr lang="en-US" dirty="0"/>
              <a:t>Has an account to keep a tab on the funds remaining.</a:t>
            </a:r>
          </a:p>
          <a:p>
            <a:r>
              <a:rPr lang="en-US" dirty="0"/>
              <a:t>Every time energy is transferred, it is written on the </a:t>
            </a:r>
            <a:r>
              <a:rPr lang="en-US" dirty="0" err="1"/>
              <a:t>BlockChain</a:t>
            </a:r>
            <a:r>
              <a:rPr lang="en-US" dirty="0"/>
              <a:t>.</a:t>
            </a:r>
          </a:p>
          <a:p>
            <a:r>
              <a:rPr lang="en-US" dirty="0"/>
              <a:t>Has the sole right to produce Energy.</a:t>
            </a:r>
          </a:p>
          <a:p>
            <a:r>
              <a:rPr lang="en-US" dirty="0"/>
              <a:t>Has a tab for every time energy is produced.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Basic Implementation of Smart Grid Using Block-chain.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293954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2363</TotalTime>
  <Words>771</Words>
  <Application>Microsoft Office PowerPoint</Application>
  <PresentationFormat>Widescreen</PresentationFormat>
  <Paragraphs>117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     </vt:lpstr>
      <vt:lpstr>Agenda</vt:lpstr>
      <vt:lpstr>Introduction</vt:lpstr>
      <vt:lpstr>Objective</vt:lpstr>
      <vt:lpstr>Why This System Is Needed ?</vt:lpstr>
      <vt:lpstr>Model Layout</vt:lpstr>
      <vt:lpstr>Proposed System</vt:lpstr>
      <vt:lpstr>Smart Contracts</vt:lpstr>
      <vt:lpstr>Functionality of the Producer</vt:lpstr>
      <vt:lpstr>Functionality of the Provider</vt:lpstr>
      <vt:lpstr>Functionality of the Consumer</vt:lpstr>
      <vt:lpstr>Technology Used</vt:lpstr>
      <vt:lpstr>Conclusion</vt:lpstr>
      <vt:lpstr>References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Smart-Cart</dc:title>
  <dc:creator>Owner</dc:creator>
  <cp:lastModifiedBy>Parthit Patel</cp:lastModifiedBy>
  <cp:revision>118</cp:revision>
  <dcterms:created xsi:type="dcterms:W3CDTF">2017-06-28T11:41:49Z</dcterms:created>
  <dcterms:modified xsi:type="dcterms:W3CDTF">2018-07-26T08:48:12Z</dcterms:modified>
</cp:coreProperties>
</file>