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72" r:id="rId5"/>
    <p:sldId id="266" r:id="rId6"/>
    <p:sldId id="267" r:id="rId7"/>
    <p:sldId id="268" r:id="rId8"/>
    <p:sldId id="269" r:id="rId9"/>
    <p:sldId id="270" r:id="rId10"/>
    <p:sldId id="271" r:id="rId11"/>
    <p:sldId id="273" r:id="rId12"/>
    <p:sldId id="278" r:id="rId13"/>
    <p:sldId id="260" r:id="rId14"/>
    <p:sldId id="262" r:id="rId15"/>
    <p:sldId id="275" r:id="rId16"/>
    <p:sldId id="276" r:id="rId17"/>
    <p:sldId id="274" r:id="rId18"/>
    <p:sldId id="279" r:id="rId19"/>
    <p:sldId id="263" r:id="rId20"/>
    <p:sldId id="277"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5274" autoAdjust="0"/>
  </p:normalViewPr>
  <p:slideViewPr>
    <p:cSldViewPr snapToGrid="0">
      <p:cViewPr varScale="1">
        <p:scale>
          <a:sx n="109" d="100"/>
          <a:sy n="109" d="100"/>
        </p:scale>
        <p:origin x="57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739EB-B4EA-434F-9E71-4421A4F88A88}" type="datetimeFigureOut">
              <a:rPr lang="en-US" smtClean="0"/>
              <a:pPr/>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985B-B7E4-48EA-8A7B-A14A1E305138}" type="slidenum">
              <a:rPr lang="en-US" smtClean="0"/>
              <a:pPr/>
              <a:t>‹#›</a:t>
            </a:fld>
            <a:endParaRPr lang="en-US"/>
          </a:p>
        </p:txBody>
      </p:sp>
    </p:spTree>
    <p:extLst>
      <p:ext uri="{BB962C8B-B14F-4D97-AF65-F5344CB8AC3E}">
        <p14:creationId xmlns:p14="http://schemas.microsoft.com/office/powerpoint/2010/main" val="320903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DF985B-B7E4-48EA-8A7B-A14A1E305138}" type="slidenum">
              <a:rPr lang="en-US" smtClean="0"/>
              <a:pPr/>
              <a:t>1</a:t>
            </a:fld>
            <a:endParaRPr lang="en-US"/>
          </a:p>
        </p:txBody>
      </p:sp>
    </p:spTree>
    <p:extLst>
      <p:ext uri="{BB962C8B-B14F-4D97-AF65-F5344CB8AC3E}">
        <p14:creationId xmlns:p14="http://schemas.microsoft.com/office/powerpoint/2010/main" val="136428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9DF985B-B7E4-48EA-8A7B-A14A1E305138}"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4DB956-E971-431B-B05C-69E73AF22FB5}"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71625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0C3628-EB3F-4971-B748-DDBD5C857F2A}" type="datetime1">
              <a:rPr lang="en-US" smtClean="0"/>
              <a:pPr/>
              <a:t>7/25/2018</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73007414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21118003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889832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97421600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0C3628-EB3F-4971-B748-DDBD5C857F2A}" type="datetime1">
              <a:rPr lang="en-US" smtClean="0"/>
              <a:pPr/>
              <a:t>7/25/2018</a:t>
            </a:fld>
            <a:endParaRPr lang="en-US"/>
          </a:p>
        </p:txBody>
      </p:sp>
      <p:sp>
        <p:nvSpPr>
          <p:cNvPr id="4"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76636288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0C3628-EB3F-4971-B748-DDBD5C857F2A}" type="datetime1">
              <a:rPr lang="en-US" smtClean="0"/>
              <a:pPr/>
              <a:t>7/25/2018</a:t>
            </a:fld>
            <a:endParaRPr lang="en-US"/>
          </a:p>
        </p:txBody>
      </p:sp>
      <p:sp>
        <p:nvSpPr>
          <p:cNvPr id="4"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17545876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DE0A4-5D89-4137-8D63-C466E7B1810D}"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341904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0D1C8-02B2-4CEB-96B3-C893E163D4FE}"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82519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98947B-E869-4BA9-BB8E-21012DB6A1C7}"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95455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53C96-25D8-43DC-8DCE-50C8078B6D3A}" type="datetime1">
              <a:rPr lang="en-US" smtClean="0"/>
              <a:pPr/>
              <a:t>7/25/2018</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49335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0AFB9-750A-42E1-9638-F19BD9A52DC8}" type="datetime1">
              <a:rPr lang="en-US" smtClean="0"/>
              <a:pPr/>
              <a:t>7/25/2018</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3883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2BB8D-6055-4777-8D44-1316D8C47646}" type="datetime1">
              <a:rPr lang="en-US" smtClean="0"/>
              <a:pPr/>
              <a:t>7/25/2018</a:t>
            </a:fld>
            <a:endParaRPr lang="en-US"/>
          </a:p>
        </p:txBody>
      </p:sp>
      <p:sp>
        <p:nvSpPr>
          <p:cNvPr id="8" name="Footer Placeholder 7"/>
          <p:cNvSpPr>
            <a:spLocks noGrp="1"/>
          </p:cNvSpPr>
          <p:nvPr>
            <p:ph type="ftr" sz="quarter" idx="11"/>
          </p:nvPr>
        </p:nvSpPr>
        <p:spPr/>
        <p:txBody>
          <a:bodyPr/>
          <a:lstStyle/>
          <a:p>
            <a:r>
              <a:rPr lang="en-US" dirty="0"/>
              <a:t>TRACKING APPLICATION USING BLOCKCHAIN</a:t>
            </a:r>
          </a:p>
        </p:txBody>
      </p:sp>
      <p:sp>
        <p:nvSpPr>
          <p:cNvPr id="9" name="Slide Number Placeholder 8"/>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32573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42BD6-D327-4BE4-B40C-E0DFE0864986}" type="datetime1">
              <a:rPr lang="en-US" smtClean="0"/>
              <a:pPr/>
              <a:t>7/25/2018</a:t>
            </a:fld>
            <a:endParaRPr lang="en-US"/>
          </a:p>
        </p:txBody>
      </p:sp>
      <p:sp>
        <p:nvSpPr>
          <p:cNvPr id="5" name="Footer Placeholder 3"/>
          <p:cNvSpPr>
            <a:spLocks noGrp="1"/>
          </p:cNvSpPr>
          <p:nvPr>
            <p:ph type="ftr" sz="quarter" idx="11"/>
          </p:nvPr>
        </p:nvSpPr>
        <p:spPr/>
        <p:txBody>
          <a:bodyPr/>
          <a:lstStyle/>
          <a:p>
            <a:r>
              <a:rPr lang="en-US" dirty="0"/>
              <a:t>TRACKING APPLICATION USING BLOCKCHAIN</a:t>
            </a:r>
          </a:p>
        </p:txBody>
      </p:sp>
      <p:sp>
        <p:nvSpPr>
          <p:cNvPr id="6" name="Slide Number Placeholder 4"/>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03808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1D85D0-7EAB-4956-A61D-84124B55DCBA}" type="datetime1">
              <a:rPr lang="en-US" smtClean="0"/>
              <a:pPr/>
              <a:t>7/25/2018</a:t>
            </a:fld>
            <a:endParaRPr lang="en-US"/>
          </a:p>
        </p:txBody>
      </p:sp>
      <p:sp>
        <p:nvSpPr>
          <p:cNvPr id="5" name="Footer Placeholder 2"/>
          <p:cNvSpPr>
            <a:spLocks noGrp="1"/>
          </p:cNvSpPr>
          <p:nvPr>
            <p:ph type="ftr" sz="quarter" idx="11"/>
          </p:nvPr>
        </p:nvSpPr>
        <p:spPr/>
        <p:txBody>
          <a:bodyPr/>
          <a:lstStyle/>
          <a:p>
            <a:r>
              <a:rPr lang="en-US" dirty="0"/>
              <a:t>TRACKING APPLICATION USING BLOCKCHAIN</a:t>
            </a:r>
          </a:p>
        </p:txBody>
      </p:sp>
      <p:sp>
        <p:nvSpPr>
          <p:cNvPr id="6" name="Slide Number Placeholder 3"/>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31950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3CF66AB-1A93-4E4E-A7A2-5DD578FA1100}" type="datetime1">
              <a:rPr lang="en-US" smtClean="0"/>
              <a:pPr/>
              <a:t>7/25/2018</a:t>
            </a:fld>
            <a:endParaRPr lang="en-US"/>
          </a:p>
        </p:txBody>
      </p:sp>
      <p:sp>
        <p:nvSpPr>
          <p:cNvPr id="5" name="Footer Placeholder 5"/>
          <p:cNvSpPr>
            <a:spLocks noGrp="1"/>
          </p:cNvSpPr>
          <p:nvPr>
            <p:ph type="ftr" sz="quarter" idx="11"/>
          </p:nvPr>
        </p:nvSpPr>
        <p:spPr/>
        <p:txBody>
          <a:bodyPr/>
          <a:lstStyle/>
          <a:p>
            <a:r>
              <a:rPr lang="en-US" dirty="0"/>
              <a:t>TRACKING APPLICATION USING BLOCKCHAIN</a:t>
            </a:r>
          </a:p>
        </p:txBody>
      </p:sp>
      <p:sp>
        <p:nvSpPr>
          <p:cNvPr id="6"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63262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047384-B5A6-4B00-887C-56EFD6CED900}" type="datetime1">
              <a:rPr lang="en-US" smtClean="0"/>
              <a:pPr/>
              <a:t>7/25/2018</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6705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0C3628-EB3F-4971-B748-DDBD5C857F2A}" type="datetime1">
              <a:rPr lang="en-US" smtClean="0"/>
              <a:pPr/>
              <a:t>7/25/2018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TRACKING APPLICATION USING BLOCKCHAIN</a:t>
            </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041C51-D13F-45D0-8E5B-AF53842ED5DF}" type="slidenum">
              <a:rPr lang="en-US" smtClean="0"/>
              <a:pPr/>
              <a:t>‹#›</a:t>
            </a:fld>
            <a:endParaRPr lang="en-US"/>
          </a:p>
        </p:txBody>
      </p:sp>
    </p:spTree>
    <p:extLst>
      <p:ext uri="{BB962C8B-B14F-4D97-AF65-F5344CB8AC3E}">
        <p14:creationId xmlns:p14="http://schemas.microsoft.com/office/powerpoint/2010/main" val="385910409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723292"/>
            <a:ext cx="10058400" cy="668216"/>
          </a:xfrm>
          <a:noFill/>
          <a:effectLst>
            <a:outerShdw blurRad="50800" dist="50800" dir="5400000" sx="1000" sy="1000" algn="ctr" rotWithShape="0">
              <a:srgbClr val="000000">
                <a:alpha val="91000"/>
              </a:srgbClr>
            </a:outerShdw>
          </a:effectLst>
        </p:spPr>
        <p:txBody>
          <a:bodyPr>
            <a:normAutofit fontScale="90000"/>
          </a:bodyPr>
          <a:lstStyle/>
          <a:p>
            <a:br>
              <a:rPr lang="en-US" sz="4000" b="1" dirty="0">
                <a:cs typeface="Times New Roman" panose="02020603050405020304" pitchFamily="18" charset="0"/>
              </a:rPr>
            </a:br>
            <a:br>
              <a:rPr lang="en-US" sz="4000" b="1" dirty="0">
                <a:cs typeface="Times New Roman" panose="02020603050405020304" pitchFamily="18" charset="0"/>
              </a:rPr>
            </a:br>
            <a:br>
              <a:rPr lang="en-US" sz="4000" b="1" dirty="0">
                <a:cs typeface="Times New Roman" panose="02020603050405020304" pitchFamily="18" charset="0"/>
              </a:rPr>
            </a:br>
            <a:br>
              <a:rPr lang="en-US" sz="4000" b="1" dirty="0">
                <a:cs typeface="Times New Roman" panose="02020603050405020304" pitchFamily="18" charset="0"/>
              </a:rPr>
            </a:br>
            <a:br>
              <a:rPr lang="en-US" sz="4000" b="1" dirty="0">
                <a:cs typeface="Times New Roman" panose="02020603050405020304" pitchFamily="18" charset="0"/>
              </a:rPr>
            </a:br>
            <a:br>
              <a:rPr lang="en-US" sz="4000" b="1" dirty="0">
                <a:cs typeface="Times New Roman" panose="02020603050405020304" pitchFamily="18" charset="0"/>
              </a:rPr>
            </a:br>
            <a:br>
              <a:rPr lang="en-US" sz="4000" b="1" dirty="0">
                <a:cs typeface="Times New Roman" panose="02020603050405020304" pitchFamily="18" charset="0"/>
              </a:rPr>
            </a:br>
            <a:endParaRPr lang="en-US" sz="4000" b="1" dirty="0">
              <a:cs typeface="Times New Roman" panose="02020603050405020304" pitchFamily="18" charset="0"/>
            </a:endParaRPr>
          </a:p>
        </p:txBody>
      </p:sp>
      <p:sp>
        <p:nvSpPr>
          <p:cNvPr id="3" name="Subtitle 2"/>
          <p:cNvSpPr>
            <a:spLocks noGrp="1"/>
          </p:cNvSpPr>
          <p:nvPr>
            <p:ph type="subTitle" idx="1"/>
          </p:nvPr>
        </p:nvSpPr>
        <p:spPr>
          <a:xfrm>
            <a:off x="1125921" y="4871775"/>
            <a:ext cx="4115893" cy="1155799"/>
          </a:xfrm>
        </p:spPr>
        <p:txBody>
          <a:bodyPr>
            <a:normAutofit lnSpcReduction="10000"/>
          </a:bodyPr>
          <a:lstStyle/>
          <a:p>
            <a:r>
              <a:rPr lang="en-US" sz="2200" b="1" dirty="0">
                <a:solidFill>
                  <a:schemeClr val="tx1"/>
                </a:solidFill>
              </a:rPr>
              <a:t>Under the guidance of </a:t>
            </a:r>
          </a:p>
          <a:p>
            <a:pPr marL="285750" indent="-285750">
              <a:buFont typeface="Wingdings" panose="05000000000000000000" pitchFamily="2" charset="2"/>
              <a:buChar char="q"/>
            </a:pPr>
            <a:r>
              <a:rPr lang="en-US" sz="1600" dirty="0">
                <a:solidFill>
                  <a:schemeClr val="tx1"/>
                </a:solidFill>
              </a:rPr>
              <a:t>Prof. </a:t>
            </a:r>
            <a:r>
              <a:rPr lang="en-IN" sz="1600" dirty="0" err="1">
                <a:solidFill>
                  <a:schemeClr val="tx1"/>
                </a:solidFill>
              </a:rPr>
              <a:t>Sofoklis</a:t>
            </a:r>
            <a:r>
              <a:rPr lang="en-IN" sz="1600" dirty="0">
                <a:solidFill>
                  <a:schemeClr val="tx1"/>
                </a:solidFill>
              </a:rPr>
              <a:t> </a:t>
            </a:r>
            <a:r>
              <a:rPr lang="en-IN" sz="1600" dirty="0" err="1">
                <a:solidFill>
                  <a:schemeClr val="tx1"/>
                </a:solidFill>
              </a:rPr>
              <a:t>Efremidis</a:t>
            </a:r>
            <a:endParaRPr lang="en-IN" sz="1600" dirty="0">
              <a:solidFill>
                <a:schemeClr val="tx1"/>
              </a:solidFill>
            </a:endParaRPr>
          </a:p>
          <a:p>
            <a:pPr marL="285750" indent="-285750">
              <a:buFont typeface="Wingdings" panose="05000000000000000000" pitchFamily="2" charset="2"/>
              <a:buChar char="q"/>
            </a:pPr>
            <a:r>
              <a:rPr lang="en-IN" sz="1600" dirty="0">
                <a:solidFill>
                  <a:schemeClr val="tx1"/>
                </a:solidFill>
              </a:rPr>
              <a:t>PROF. </a:t>
            </a:r>
            <a:r>
              <a:rPr lang="en-IN" sz="1600" dirty="0" err="1">
                <a:solidFill>
                  <a:schemeClr val="tx1"/>
                </a:solidFill>
              </a:rPr>
              <a:t>gregory</a:t>
            </a:r>
            <a:r>
              <a:rPr lang="en-IN" sz="1600" dirty="0">
                <a:solidFill>
                  <a:schemeClr val="tx1"/>
                </a:solidFill>
              </a:rPr>
              <a:t> YOVANOF</a:t>
            </a:r>
            <a:endParaRPr lang="en-US" sz="1600" dirty="0">
              <a:solidFill>
                <a:schemeClr val="tx1"/>
              </a:solidFill>
            </a:endParaRPr>
          </a:p>
        </p:txBody>
      </p:sp>
      <p:sp>
        <p:nvSpPr>
          <p:cNvPr id="12"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955" y="266487"/>
            <a:ext cx="2021983" cy="106733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8139" y="436551"/>
            <a:ext cx="1600120" cy="977684"/>
          </a:xfrm>
          <a:prstGeom prst="rect">
            <a:avLst/>
          </a:prstGeom>
        </p:spPr>
      </p:pic>
      <p:sp>
        <p:nvSpPr>
          <p:cNvPr id="8" name="Subtitle 2"/>
          <p:cNvSpPr txBox="1">
            <a:spLocks/>
          </p:cNvSpPr>
          <p:nvPr/>
        </p:nvSpPr>
        <p:spPr>
          <a:xfrm>
            <a:off x="6522098" y="4052613"/>
            <a:ext cx="4866379" cy="2146420"/>
          </a:xfrm>
          <a:prstGeom prst="rect">
            <a:avLst/>
          </a:prstGeom>
        </p:spPr>
        <p:txBody>
          <a:bodyPr vert="horz" lIns="91440" tIns="45720" rIns="91440" bIns="45720" rtlCol="0">
            <a:normAutofit fontScale="40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800" b="1" dirty="0">
                <a:solidFill>
                  <a:schemeClr val="tx1"/>
                </a:solidFill>
              </a:rPr>
              <a:t>Group members</a:t>
            </a:r>
          </a:p>
          <a:p>
            <a:pPr marL="457200" indent="-457200">
              <a:buClr>
                <a:schemeClr val="bg2">
                  <a:lumMod val="40000"/>
                  <a:lumOff val="60000"/>
                </a:schemeClr>
              </a:buClr>
              <a:buFont typeface="Wingdings" panose="05000000000000000000" pitchFamily="2" charset="2"/>
              <a:buChar char="q"/>
            </a:pPr>
            <a:r>
              <a:rPr lang="en-US" sz="3500" dirty="0">
                <a:solidFill>
                  <a:schemeClr val="tx1"/>
                </a:solidFill>
              </a:rPr>
              <a:t>  Harshini </a:t>
            </a:r>
            <a:r>
              <a:rPr lang="en-US" sz="3500" dirty="0" err="1">
                <a:solidFill>
                  <a:schemeClr val="tx1"/>
                </a:solidFill>
              </a:rPr>
              <a:t>eggoni</a:t>
            </a:r>
            <a:endParaRPr lang="en-US" sz="3500" dirty="0">
              <a:solidFill>
                <a:schemeClr val="tx1"/>
              </a:solidFill>
            </a:endParaRPr>
          </a:p>
          <a:p>
            <a:pPr marL="457200" indent="-457200">
              <a:buClr>
                <a:schemeClr val="bg2">
                  <a:lumMod val="40000"/>
                  <a:lumOff val="60000"/>
                </a:schemeClr>
              </a:buClr>
              <a:buFont typeface="Wingdings" panose="05000000000000000000" pitchFamily="2" charset="2"/>
              <a:buChar char="q"/>
            </a:pPr>
            <a:r>
              <a:rPr lang="en-US" sz="3500" dirty="0">
                <a:solidFill>
                  <a:schemeClr val="tx1"/>
                </a:solidFill>
              </a:rPr>
              <a:t>  Rohan</a:t>
            </a:r>
          </a:p>
          <a:p>
            <a:pPr marL="457200" indent="-457200">
              <a:buClr>
                <a:schemeClr val="bg2">
                  <a:lumMod val="40000"/>
                  <a:lumOff val="60000"/>
                </a:schemeClr>
              </a:buClr>
              <a:buFont typeface="Wingdings" panose="05000000000000000000" pitchFamily="2" charset="2"/>
              <a:buChar char="q"/>
            </a:pPr>
            <a:r>
              <a:rPr lang="en-US" sz="3500" dirty="0">
                <a:solidFill>
                  <a:schemeClr val="tx1"/>
                </a:solidFill>
              </a:rPr>
              <a:t>  Deepak khamkar</a:t>
            </a:r>
          </a:p>
          <a:p>
            <a:pPr marL="457200" indent="-457200">
              <a:buClr>
                <a:schemeClr val="bg2">
                  <a:lumMod val="40000"/>
                  <a:lumOff val="60000"/>
                </a:schemeClr>
              </a:buClr>
              <a:buFont typeface="Wingdings" panose="05000000000000000000" pitchFamily="2" charset="2"/>
              <a:buChar char="q"/>
            </a:pPr>
            <a:r>
              <a:rPr lang="en-US" sz="3500" dirty="0">
                <a:solidFill>
                  <a:schemeClr val="tx1"/>
                </a:solidFill>
              </a:rPr>
              <a:t>  </a:t>
            </a:r>
            <a:r>
              <a:rPr lang="en-US" sz="3500" dirty="0" err="1">
                <a:solidFill>
                  <a:schemeClr val="tx1"/>
                </a:solidFill>
              </a:rPr>
              <a:t>amit</a:t>
            </a:r>
            <a:r>
              <a:rPr lang="en-US" sz="3500" dirty="0">
                <a:solidFill>
                  <a:schemeClr val="tx1"/>
                </a:solidFill>
              </a:rPr>
              <a:t> </a:t>
            </a:r>
            <a:r>
              <a:rPr lang="en-US" sz="3500" dirty="0" err="1">
                <a:solidFill>
                  <a:schemeClr val="tx1"/>
                </a:solidFill>
              </a:rPr>
              <a:t>sawant</a:t>
            </a:r>
            <a:endParaRPr lang="en-US" sz="3500" dirty="0">
              <a:solidFill>
                <a:schemeClr val="tx1"/>
              </a:solidFill>
            </a:endParaRPr>
          </a:p>
          <a:p>
            <a:pPr marL="457200" indent="-457200">
              <a:buClr>
                <a:schemeClr val="bg2">
                  <a:lumMod val="40000"/>
                  <a:lumOff val="60000"/>
                </a:schemeClr>
              </a:buClr>
              <a:buFont typeface="Wingdings" panose="05000000000000000000" pitchFamily="2" charset="2"/>
              <a:buChar char="q"/>
            </a:pPr>
            <a:r>
              <a:rPr lang="en-US" sz="3500" dirty="0">
                <a:solidFill>
                  <a:schemeClr val="tx1"/>
                </a:solidFill>
              </a:rPr>
              <a:t>  </a:t>
            </a:r>
            <a:r>
              <a:rPr lang="en-US" sz="3500" dirty="0" err="1">
                <a:solidFill>
                  <a:schemeClr val="tx1"/>
                </a:solidFill>
              </a:rPr>
              <a:t>swapnil</a:t>
            </a:r>
            <a:r>
              <a:rPr lang="en-US" sz="3500" dirty="0">
                <a:solidFill>
                  <a:schemeClr val="tx1"/>
                </a:solidFill>
              </a:rPr>
              <a:t> </a:t>
            </a:r>
            <a:r>
              <a:rPr lang="en-US" sz="3500" dirty="0" err="1">
                <a:solidFill>
                  <a:schemeClr val="tx1"/>
                </a:solidFill>
              </a:rPr>
              <a:t>shinde</a:t>
            </a:r>
            <a:endParaRPr lang="en-US" sz="3500" dirty="0">
              <a:solidFill>
                <a:schemeClr val="tx1"/>
              </a:solidFill>
            </a:endParaRPr>
          </a:p>
          <a:p>
            <a:endParaRPr lang="en-US" sz="1800" dirty="0"/>
          </a:p>
        </p:txBody>
      </p:sp>
      <p:sp>
        <p:nvSpPr>
          <p:cNvPr id="4" name="TextBox 3">
            <a:extLst>
              <a:ext uri="{FF2B5EF4-FFF2-40B4-BE49-F238E27FC236}">
                <a16:creationId xmlns:a16="http://schemas.microsoft.com/office/drawing/2014/main" id="{196065A6-E1A4-48D2-A0D8-D9F0366D0D58}"/>
              </a:ext>
            </a:extLst>
          </p:cNvPr>
          <p:cNvSpPr txBox="1"/>
          <p:nvPr/>
        </p:nvSpPr>
        <p:spPr>
          <a:xfrm>
            <a:off x="1324947" y="2011681"/>
            <a:ext cx="6988629" cy="1200329"/>
          </a:xfrm>
          <a:prstGeom prst="rect">
            <a:avLst/>
          </a:prstGeom>
          <a:noFill/>
        </p:spPr>
        <p:txBody>
          <a:bodyPr wrap="square" rtlCol="0">
            <a:spAutoFit/>
          </a:bodyPr>
          <a:lstStyle/>
          <a:p>
            <a:r>
              <a:rPr lang="en-US" sz="3600" b="1" dirty="0">
                <a:cs typeface="Times New Roman" panose="02020603050405020304" pitchFamily="18" charset="0"/>
              </a:rPr>
              <a:t>TRACKING APPLICATION USING BLOCKCHAIN</a:t>
            </a:r>
            <a:endParaRPr lang="en-IN" sz="3600" dirty="0"/>
          </a:p>
        </p:txBody>
      </p:sp>
    </p:spTree>
    <p:extLst>
      <p:ext uri="{BB962C8B-B14F-4D97-AF65-F5344CB8AC3E}">
        <p14:creationId xmlns:p14="http://schemas.microsoft.com/office/powerpoint/2010/main" val="16825186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9" y="15559"/>
            <a:ext cx="9404723" cy="1400530"/>
          </a:xfrm>
        </p:spPr>
        <p:txBody>
          <a:bodyPr/>
          <a:lstStyle/>
          <a:p>
            <a:r>
              <a:rPr lang="en-IN" b="1" dirty="0"/>
              <a:t>Model Layout</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3" name="Rectangle: Rounded Corners 2">
            <a:extLst>
              <a:ext uri="{FF2B5EF4-FFF2-40B4-BE49-F238E27FC236}">
                <a16:creationId xmlns:a16="http://schemas.microsoft.com/office/drawing/2014/main" id="{42AAF2B4-33D9-44C6-BA06-E0735AB42AC7}"/>
              </a:ext>
            </a:extLst>
          </p:cNvPr>
          <p:cNvSpPr/>
          <p:nvPr/>
        </p:nvSpPr>
        <p:spPr>
          <a:xfrm>
            <a:off x="2155371" y="6025708"/>
            <a:ext cx="6783356" cy="5493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2ED634-A3B0-4BC3-9997-043F822ADA2A}"/>
              </a:ext>
            </a:extLst>
          </p:cNvPr>
          <p:cNvSpPr txBox="1"/>
          <p:nvPr/>
        </p:nvSpPr>
        <p:spPr>
          <a:xfrm>
            <a:off x="3760236" y="6132284"/>
            <a:ext cx="3750907" cy="369332"/>
          </a:xfrm>
          <a:prstGeom prst="rect">
            <a:avLst/>
          </a:prstGeom>
          <a:noFill/>
        </p:spPr>
        <p:txBody>
          <a:bodyPr wrap="square" rtlCol="0">
            <a:spAutoFit/>
          </a:bodyPr>
          <a:lstStyle/>
          <a:p>
            <a:r>
              <a:rPr lang="en-IN" dirty="0"/>
              <a:t>               BLOCKCHAIN</a:t>
            </a:r>
          </a:p>
        </p:txBody>
      </p:sp>
      <p:sp>
        <p:nvSpPr>
          <p:cNvPr id="7" name="Rectangle: Rounded Corners 6">
            <a:extLst>
              <a:ext uri="{FF2B5EF4-FFF2-40B4-BE49-F238E27FC236}">
                <a16:creationId xmlns:a16="http://schemas.microsoft.com/office/drawing/2014/main" id="{ECF6AB70-6344-444A-B6B7-DED8CC79BADE}"/>
              </a:ext>
            </a:extLst>
          </p:cNvPr>
          <p:cNvSpPr/>
          <p:nvPr/>
        </p:nvSpPr>
        <p:spPr>
          <a:xfrm>
            <a:off x="2509934" y="5413918"/>
            <a:ext cx="2174033" cy="438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ETHEREUM</a:t>
            </a:r>
          </a:p>
        </p:txBody>
      </p:sp>
      <p:sp>
        <p:nvSpPr>
          <p:cNvPr id="8" name="Rectangle: Rounded Corners 7">
            <a:extLst>
              <a:ext uri="{FF2B5EF4-FFF2-40B4-BE49-F238E27FC236}">
                <a16:creationId xmlns:a16="http://schemas.microsoft.com/office/drawing/2014/main" id="{46E15F08-2F6E-44B8-8656-DD4775687B0E}"/>
              </a:ext>
            </a:extLst>
          </p:cNvPr>
          <p:cNvSpPr/>
          <p:nvPr/>
        </p:nvSpPr>
        <p:spPr>
          <a:xfrm>
            <a:off x="6421018" y="5413918"/>
            <a:ext cx="2174033" cy="438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ESCROW</a:t>
            </a:r>
          </a:p>
        </p:txBody>
      </p:sp>
      <p:sp>
        <p:nvSpPr>
          <p:cNvPr id="9" name="Rectangle: Rounded Corners 8">
            <a:extLst>
              <a:ext uri="{FF2B5EF4-FFF2-40B4-BE49-F238E27FC236}">
                <a16:creationId xmlns:a16="http://schemas.microsoft.com/office/drawing/2014/main" id="{D157AD23-DDF7-4D3C-91A2-A46C47662737}"/>
              </a:ext>
            </a:extLst>
          </p:cNvPr>
          <p:cNvSpPr/>
          <p:nvPr/>
        </p:nvSpPr>
        <p:spPr>
          <a:xfrm>
            <a:off x="4203439" y="4613968"/>
            <a:ext cx="2565351" cy="5177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SMART CONTRACTS</a:t>
            </a:r>
          </a:p>
        </p:txBody>
      </p:sp>
      <p:sp>
        <p:nvSpPr>
          <p:cNvPr id="10" name="Rectangle: Rounded Corners 9">
            <a:extLst>
              <a:ext uri="{FF2B5EF4-FFF2-40B4-BE49-F238E27FC236}">
                <a16:creationId xmlns:a16="http://schemas.microsoft.com/office/drawing/2014/main" id="{BB4AE14E-1B0E-40E5-967C-13057E362485}"/>
              </a:ext>
            </a:extLst>
          </p:cNvPr>
          <p:cNvSpPr/>
          <p:nvPr/>
        </p:nvSpPr>
        <p:spPr>
          <a:xfrm>
            <a:off x="2631231"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SHIPMENT</a:t>
            </a:r>
          </a:p>
        </p:txBody>
      </p:sp>
      <p:sp>
        <p:nvSpPr>
          <p:cNvPr id="13" name="Rectangle: Rounded Corners 12">
            <a:extLst>
              <a:ext uri="{FF2B5EF4-FFF2-40B4-BE49-F238E27FC236}">
                <a16:creationId xmlns:a16="http://schemas.microsoft.com/office/drawing/2014/main" id="{DDA4EF26-C90A-4A80-A7BA-C0F27C652356}"/>
              </a:ext>
            </a:extLst>
          </p:cNvPr>
          <p:cNvSpPr/>
          <p:nvPr/>
        </p:nvSpPr>
        <p:spPr>
          <a:xfrm>
            <a:off x="5535381"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ESCROW</a:t>
            </a:r>
          </a:p>
        </p:txBody>
      </p:sp>
      <p:sp>
        <p:nvSpPr>
          <p:cNvPr id="14" name="Rectangle: Rounded Corners 13">
            <a:extLst>
              <a:ext uri="{FF2B5EF4-FFF2-40B4-BE49-F238E27FC236}">
                <a16:creationId xmlns:a16="http://schemas.microsoft.com/office/drawing/2014/main" id="{C4C3385C-8568-4684-A8CC-3E786C758F32}"/>
              </a:ext>
            </a:extLst>
          </p:cNvPr>
          <p:cNvSpPr/>
          <p:nvPr/>
        </p:nvSpPr>
        <p:spPr>
          <a:xfrm>
            <a:off x="7019584"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CUSTOMER</a:t>
            </a:r>
          </a:p>
        </p:txBody>
      </p:sp>
      <p:sp>
        <p:nvSpPr>
          <p:cNvPr id="15" name="Rectangle: Rounded Corners 14">
            <a:extLst>
              <a:ext uri="{FF2B5EF4-FFF2-40B4-BE49-F238E27FC236}">
                <a16:creationId xmlns:a16="http://schemas.microsoft.com/office/drawing/2014/main" id="{5C25D75C-67D1-477D-9291-0717AA916A6D}"/>
              </a:ext>
            </a:extLst>
          </p:cNvPr>
          <p:cNvSpPr/>
          <p:nvPr/>
        </p:nvSpPr>
        <p:spPr>
          <a:xfrm>
            <a:off x="2647566" y="3209730"/>
            <a:ext cx="1212980" cy="438539"/>
          </a:xfrm>
          <a:prstGeom prst="roundRect">
            <a:avLst>
              <a:gd name="adj" fmla="val 25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MANAGER</a:t>
            </a:r>
          </a:p>
        </p:txBody>
      </p:sp>
      <p:sp>
        <p:nvSpPr>
          <p:cNvPr id="16" name="Rectangle: Rounded Corners 15">
            <a:extLst>
              <a:ext uri="{FF2B5EF4-FFF2-40B4-BE49-F238E27FC236}">
                <a16:creationId xmlns:a16="http://schemas.microsoft.com/office/drawing/2014/main" id="{D3E32479-7D4E-432F-8041-9F18046BD9BE}"/>
              </a:ext>
            </a:extLst>
          </p:cNvPr>
          <p:cNvSpPr/>
          <p:nvPr/>
        </p:nvSpPr>
        <p:spPr>
          <a:xfrm>
            <a:off x="4077477" y="3158427"/>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MANUFACTURER</a:t>
            </a:r>
          </a:p>
        </p:txBody>
      </p:sp>
      <p:sp>
        <p:nvSpPr>
          <p:cNvPr id="17" name="Rectangle: Rounded Corners 16">
            <a:extLst>
              <a:ext uri="{FF2B5EF4-FFF2-40B4-BE49-F238E27FC236}">
                <a16:creationId xmlns:a16="http://schemas.microsoft.com/office/drawing/2014/main" id="{CD4B2FB2-9B65-416C-B760-19AEBE31D44C}"/>
              </a:ext>
            </a:extLst>
          </p:cNvPr>
          <p:cNvSpPr/>
          <p:nvPr/>
        </p:nvSpPr>
        <p:spPr>
          <a:xfrm>
            <a:off x="5507388" y="317989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CUSTOMS</a:t>
            </a:r>
          </a:p>
        </p:txBody>
      </p:sp>
      <p:sp>
        <p:nvSpPr>
          <p:cNvPr id="18" name="Rectangle: Rounded Corners 17">
            <a:extLst>
              <a:ext uri="{FF2B5EF4-FFF2-40B4-BE49-F238E27FC236}">
                <a16:creationId xmlns:a16="http://schemas.microsoft.com/office/drawing/2014/main" id="{3E09E550-874E-4B53-9AB3-5B4057B1B18B}"/>
              </a:ext>
            </a:extLst>
          </p:cNvPr>
          <p:cNvSpPr/>
          <p:nvPr/>
        </p:nvSpPr>
        <p:spPr>
          <a:xfrm>
            <a:off x="7019584" y="3158427"/>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PORT</a:t>
            </a:r>
          </a:p>
        </p:txBody>
      </p:sp>
      <p:sp>
        <p:nvSpPr>
          <p:cNvPr id="19" name="Rectangle: Rounded Corners 18">
            <a:extLst>
              <a:ext uri="{FF2B5EF4-FFF2-40B4-BE49-F238E27FC236}">
                <a16:creationId xmlns:a16="http://schemas.microsoft.com/office/drawing/2014/main" id="{2D96BDBC-07FF-45D2-AA9B-D1959B5AD010}"/>
              </a:ext>
            </a:extLst>
          </p:cNvPr>
          <p:cNvSpPr/>
          <p:nvPr/>
        </p:nvSpPr>
        <p:spPr>
          <a:xfrm>
            <a:off x="4203440" y="2316622"/>
            <a:ext cx="2174033" cy="4385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t>          W3.JS</a:t>
            </a:r>
          </a:p>
        </p:txBody>
      </p:sp>
      <p:sp>
        <p:nvSpPr>
          <p:cNvPr id="21" name="Rectangle: Rounded Corners 20">
            <a:extLst>
              <a:ext uri="{FF2B5EF4-FFF2-40B4-BE49-F238E27FC236}">
                <a16:creationId xmlns:a16="http://schemas.microsoft.com/office/drawing/2014/main" id="{E78E8C64-CDFF-42CE-85D7-B20085E24605}"/>
              </a:ext>
            </a:extLst>
          </p:cNvPr>
          <p:cNvSpPr/>
          <p:nvPr/>
        </p:nvSpPr>
        <p:spPr>
          <a:xfrm>
            <a:off x="4077477" y="3857542"/>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LAND</a:t>
            </a:r>
          </a:p>
        </p:txBody>
      </p:sp>
      <p:sp>
        <p:nvSpPr>
          <p:cNvPr id="22" name="Rectangle: Rounded Corners 21">
            <a:extLst>
              <a:ext uri="{FF2B5EF4-FFF2-40B4-BE49-F238E27FC236}">
                <a16:creationId xmlns:a16="http://schemas.microsoft.com/office/drawing/2014/main" id="{D2290E20-FAFB-4F90-8E26-B2E0E45E98CB}"/>
              </a:ext>
            </a:extLst>
          </p:cNvPr>
          <p:cNvSpPr/>
          <p:nvPr/>
        </p:nvSpPr>
        <p:spPr>
          <a:xfrm>
            <a:off x="4203439" y="1657187"/>
            <a:ext cx="2174033" cy="43853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D8C76B7-B623-42CD-A487-322498A9C4F9}"/>
              </a:ext>
            </a:extLst>
          </p:cNvPr>
          <p:cNvSpPr txBox="1"/>
          <p:nvPr/>
        </p:nvSpPr>
        <p:spPr>
          <a:xfrm>
            <a:off x="4494738" y="1707222"/>
            <a:ext cx="1804906" cy="369332"/>
          </a:xfrm>
          <a:prstGeom prst="rect">
            <a:avLst/>
          </a:prstGeom>
          <a:noFill/>
        </p:spPr>
        <p:txBody>
          <a:bodyPr wrap="square" rtlCol="0">
            <a:spAutoFit/>
          </a:bodyPr>
          <a:lstStyle/>
          <a:p>
            <a:r>
              <a:rPr lang="en-IN" dirty="0"/>
              <a:t>FRONT - END</a:t>
            </a:r>
          </a:p>
        </p:txBody>
      </p:sp>
      <p:cxnSp>
        <p:nvCxnSpPr>
          <p:cNvPr id="41" name="Connector: Elbow 40">
            <a:extLst>
              <a:ext uri="{FF2B5EF4-FFF2-40B4-BE49-F238E27FC236}">
                <a16:creationId xmlns:a16="http://schemas.microsoft.com/office/drawing/2014/main" id="{DDAD651D-BDBA-43FF-AAE4-C356CDFC993C}"/>
              </a:ext>
            </a:extLst>
          </p:cNvPr>
          <p:cNvCxnSpPr>
            <a:cxnSpLocks/>
          </p:cNvCxnSpPr>
          <p:nvPr/>
        </p:nvCxnSpPr>
        <p:spPr>
          <a:xfrm rot="5400000" flipH="1" flipV="1">
            <a:off x="6394062" y="3381952"/>
            <a:ext cx="324074" cy="213995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91A13BAB-2B40-4159-A888-A9B23006B6E4}"/>
              </a:ext>
            </a:extLst>
          </p:cNvPr>
          <p:cNvCxnSpPr>
            <a:cxnSpLocks/>
            <a:stCxn id="9" idx="0"/>
            <a:endCxn id="13" idx="2"/>
          </p:cNvCxnSpPr>
          <p:nvPr/>
        </p:nvCxnSpPr>
        <p:spPr>
          <a:xfrm rot="5400000" flipH="1" flipV="1">
            <a:off x="5651956" y="4124053"/>
            <a:ext cx="324074" cy="6557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599C8C61-6397-4E53-BC8E-B44FADF73AA8}"/>
              </a:ext>
            </a:extLst>
          </p:cNvPr>
          <p:cNvCxnSpPr>
            <a:cxnSpLocks/>
            <a:stCxn id="9" idx="0"/>
            <a:endCxn id="21" idx="2"/>
          </p:cNvCxnSpPr>
          <p:nvPr/>
        </p:nvCxnSpPr>
        <p:spPr>
          <a:xfrm rot="16200000" flipV="1">
            <a:off x="4926098" y="4053951"/>
            <a:ext cx="317887" cy="80214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A1453391-B9F5-4A6B-AD62-C054A80F20F4}"/>
              </a:ext>
            </a:extLst>
          </p:cNvPr>
          <p:cNvCxnSpPr>
            <a:cxnSpLocks/>
          </p:cNvCxnSpPr>
          <p:nvPr/>
        </p:nvCxnSpPr>
        <p:spPr>
          <a:xfrm rot="16200000" flipV="1">
            <a:off x="4199884" y="3327734"/>
            <a:ext cx="324074" cy="22483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0786A55E-A31A-47F5-B8B7-44BEEF797BC3}"/>
              </a:ext>
            </a:extLst>
          </p:cNvPr>
          <p:cNvCxnSpPr>
            <a:cxnSpLocks/>
          </p:cNvCxnSpPr>
          <p:nvPr/>
        </p:nvCxnSpPr>
        <p:spPr>
          <a:xfrm flipV="1">
            <a:off x="6768795" y="3576040"/>
            <a:ext cx="857284" cy="12967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0A94BE0D-5A3E-4F9F-B083-A04B75657E32}"/>
              </a:ext>
            </a:extLst>
          </p:cNvPr>
          <p:cNvCxnSpPr>
            <a:cxnSpLocks/>
          </p:cNvCxnSpPr>
          <p:nvPr/>
        </p:nvCxnSpPr>
        <p:spPr>
          <a:xfrm flipV="1">
            <a:off x="4695965" y="3612137"/>
            <a:ext cx="1445912" cy="10018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27FF7EE-DE72-41F6-A7EB-787B251FEF8A}"/>
              </a:ext>
            </a:extLst>
          </p:cNvPr>
          <p:cNvCxnSpPr>
            <a:cxnSpLocks/>
          </p:cNvCxnSpPr>
          <p:nvPr/>
        </p:nvCxnSpPr>
        <p:spPr>
          <a:xfrm rot="10800000">
            <a:off x="4671972" y="3606415"/>
            <a:ext cx="1653563" cy="100755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9E688609-5851-4501-87EE-22121C6450A4}"/>
              </a:ext>
            </a:extLst>
          </p:cNvPr>
          <p:cNvCxnSpPr>
            <a:cxnSpLocks/>
          </p:cNvCxnSpPr>
          <p:nvPr/>
        </p:nvCxnSpPr>
        <p:spPr>
          <a:xfrm rot="10800000">
            <a:off x="3254060" y="3659488"/>
            <a:ext cx="949382" cy="12133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179D16B-8584-4EFB-AA7D-194D82E1FC80}"/>
              </a:ext>
            </a:extLst>
          </p:cNvPr>
          <p:cNvCxnSpPr>
            <a:cxnSpLocks/>
          </p:cNvCxnSpPr>
          <p:nvPr/>
        </p:nvCxnSpPr>
        <p:spPr>
          <a:xfrm>
            <a:off x="3254056" y="2950660"/>
            <a:ext cx="4388353"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E17AE82-9D9A-416D-88E1-60FCEB7840E2}"/>
              </a:ext>
            </a:extLst>
          </p:cNvPr>
          <p:cNvCxnSpPr>
            <a:cxnSpLocks/>
            <a:stCxn id="15" idx="0"/>
            <a:endCxn id="15" idx="0"/>
          </p:cNvCxnSpPr>
          <p:nvPr/>
        </p:nvCxnSpPr>
        <p:spPr>
          <a:xfrm>
            <a:off x="3254056" y="320973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5D6F89E-C4F6-423B-9E0C-A2EBFDD65847}"/>
              </a:ext>
            </a:extLst>
          </p:cNvPr>
          <p:cNvCxnSpPr>
            <a:cxnSpLocks/>
            <a:endCxn id="19" idx="2"/>
          </p:cNvCxnSpPr>
          <p:nvPr/>
        </p:nvCxnSpPr>
        <p:spPr>
          <a:xfrm flipV="1">
            <a:off x="3321698" y="2755161"/>
            <a:ext cx="1968759" cy="1954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C59D7BEB-1252-4177-A89A-D7AE45E682CD}"/>
              </a:ext>
            </a:extLst>
          </p:cNvPr>
          <p:cNvCxnSpPr>
            <a:cxnSpLocks/>
            <a:endCxn id="15" idx="0"/>
          </p:cNvCxnSpPr>
          <p:nvPr/>
        </p:nvCxnSpPr>
        <p:spPr>
          <a:xfrm>
            <a:off x="3254056" y="2950660"/>
            <a:ext cx="0" cy="259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C176FD6-C2E5-4C6F-93A8-524574602455}"/>
              </a:ext>
            </a:extLst>
          </p:cNvPr>
          <p:cNvCxnSpPr>
            <a:cxnSpLocks/>
          </p:cNvCxnSpPr>
          <p:nvPr/>
        </p:nvCxnSpPr>
        <p:spPr>
          <a:xfrm>
            <a:off x="7642409" y="2950660"/>
            <a:ext cx="0" cy="229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43C1D383-E923-4257-9172-4CE3E5DC1523}"/>
              </a:ext>
            </a:extLst>
          </p:cNvPr>
          <p:cNvCxnSpPr>
            <a:cxnSpLocks/>
          </p:cNvCxnSpPr>
          <p:nvPr/>
        </p:nvCxnSpPr>
        <p:spPr>
          <a:xfrm flipV="1">
            <a:off x="5253133" y="2064695"/>
            <a:ext cx="0" cy="251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Connector: Elbow 103">
            <a:extLst>
              <a:ext uri="{FF2B5EF4-FFF2-40B4-BE49-F238E27FC236}">
                <a16:creationId xmlns:a16="http://schemas.microsoft.com/office/drawing/2014/main" id="{C35F0CE7-BCBF-4632-A595-0CC0182B1AB5}"/>
              </a:ext>
            </a:extLst>
          </p:cNvPr>
          <p:cNvCxnSpPr>
            <a:cxnSpLocks/>
            <a:stCxn id="7" idx="0"/>
            <a:endCxn id="9" idx="2"/>
          </p:cNvCxnSpPr>
          <p:nvPr/>
        </p:nvCxnSpPr>
        <p:spPr>
          <a:xfrm rot="5400000" flipH="1" flipV="1">
            <a:off x="4400424" y="4328227"/>
            <a:ext cx="282219" cy="18891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ctor: Elbow 106">
            <a:extLst>
              <a:ext uri="{FF2B5EF4-FFF2-40B4-BE49-F238E27FC236}">
                <a16:creationId xmlns:a16="http://schemas.microsoft.com/office/drawing/2014/main" id="{26259CEF-9835-4D4D-9B78-D7BD6F58AD91}"/>
              </a:ext>
            </a:extLst>
          </p:cNvPr>
          <p:cNvCxnSpPr>
            <a:cxnSpLocks/>
            <a:stCxn id="8" idx="0"/>
            <a:endCxn id="9" idx="2"/>
          </p:cNvCxnSpPr>
          <p:nvPr/>
        </p:nvCxnSpPr>
        <p:spPr>
          <a:xfrm rot="16200000" flipV="1">
            <a:off x="6355966" y="4261849"/>
            <a:ext cx="282219" cy="20219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A9E80161-6B56-4887-87F3-B31110FFE056}"/>
              </a:ext>
            </a:extLst>
          </p:cNvPr>
          <p:cNvCxnSpPr>
            <a:cxnSpLocks/>
          </p:cNvCxnSpPr>
          <p:nvPr/>
        </p:nvCxnSpPr>
        <p:spPr>
          <a:xfrm flipV="1">
            <a:off x="3387012" y="5806438"/>
            <a:ext cx="0" cy="2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133AC78C-759E-4319-B9E9-26475E548F60}"/>
              </a:ext>
            </a:extLst>
          </p:cNvPr>
          <p:cNvCxnSpPr>
            <a:cxnSpLocks/>
          </p:cNvCxnSpPr>
          <p:nvPr/>
        </p:nvCxnSpPr>
        <p:spPr>
          <a:xfrm flipV="1">
            <a:off x="7508034" y="5810013"/>
            <a:ext cx="0" cy="2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18B391B0-D79C-46F9-A54D-DE4CD90575D2}"/>
              </a:ext>
            </a:extLst>
          </p:cNvPr>
          <p:cNvSpPr txBox="1"/>
          <p:nvPr/>
        </p:nvSpPr>
        <p:spPr>
          <a:xfrm>
            <a:off x="720222" y="1612207"/>
            <a:ext cx="9330612" cy="3600986"/>
          </a:xfrm>
          <a:prstGeom prst="rect">
            <a:avLst/>
          </a:prstGeom>
          <a:noFill/>
        </p:spPr>
        <p:txBody>
          <a:bodyPr wrap="square" rtlCol="0">
            <a:spAutoFit/>
          </a:bodyPr>
          <a:lstStyle/>
          <a:p>
            <a:r>
              <a:rPr lang="en-IN" sz="2000" dirty="0"/>
              <a:t>What we are proposing –</a:t>
            </a:r>
          </a:p>
          <a:p>
            <a:endParaRPr lang="en-IN" dirty="0"/>
          </a:p>
          <a:p>
            <a:pPr marL="285750" indent="-285750">
              <a:buFont typeface="Arial" panose="020B0604020202020204" pitchFamily="34" charset="0"/>
              <a:buChar char="•"/>
            </a:pPr>
            <a:r>
              <a:rPr lang="en-IN" sz="1900" dirty="0"/>
              <a:t>A  Decentralized autonomous system for tracking the product ,which works on blockchain.</a:t>
            </a:r>
          </a:p>
          <a:p>
            <a:pPr marL="285750" indent="-285750">
              <a:buFont typeface="Arial" panose="020B0604020202020204" pitchFamily="34" charset="0"/>
              <a:buChar char="•"/>
            </a:pPr>
            <a:r>
              <a:rPr lang="en-IN" sz="1900" dirty="0"/>
              <a:t>Multiple entities with different database.</a:t>
            </a:r>
          </a:p>
          <a:p>
            <a:pPr marL="285750" indent="-285750">
              <a:buFont typeface="Arial" panose="020B0604020202020204" pitchFamily="34" charset="0"/>
              <a:buChar char="•"/>
            </a:pPr>
            <a:r>
              <a:rPr lang="en-IN" sz="1900" dirty="0"/>
              <a:t>Permission rights and authentication for every entities are defined.</a:t>
            </a:r>
          </a:p>
          <a:p>
            <a:pPr marL="285750" indent="-285750">
              <a:buFont typeface="Arial" panose="020B0604020202020204" pitchFamily="34" charset="0"/>
              <a:buChar char="•"/>
            </a:pPr>
            <a:r>
              <a:rPr lang="en-IN" sz="1900" dirty="0"/>
              <a:t>All entities work on global platform  </a:t>
            </a:r>
          </a:p>
          <a:p>
            <a:pPr marL="285750" indent="-285750">
              <a:buFont typeface="Arial" panose="020B0604020202020204" pitchFamily="34" charset="0"/>
              <a:buChar char="•"/>
            </a:pPr>
            <a:r>
              <a:rPr lang="en-IN" sz="1900" dirty="0"/>
              <a:t>Recording and  Invoking the Events</a:t>
            </a:r>
          </a:p>
          <a:p>
            <a:pPr marL="285750" indent="-285750">
              <a:buFont typeface="Arial" panose="020B0604020202020204" pitchFamily="34" charset="0"/>
              <a:buChar char="•"/>
            </a:pPr>
            <a:r>
              <a:rPr lang="en-IN" sz="1900" dirty="0"/>
              <a:t>Whole process is governed by smart contracts.</a:t>
            </a:r>
          </a:p>
          <a:p>
            <a:pPr marL="285750" indent="-285750">
              <a:buFont typeface="Arial" panose="020B0604020202020204" pitchFamily="34" charset="0"/>
              <a:buChar char="•"/>
            </a:pPr>
            <a:r>
              <a:rPr lang="en-IN" sz="1900" dirty="0"/>
              <a:t>Payment through escrow account</a:t>
            </a:r>
          </a:p>
          <a:p>
            <a:pPr marL="285750" indent="-285750">
              <a:buFont typeface="Arial" panose="020B0604020202020204" pitchFamily="34" charset="0"/>
              <a:buChar char="•"/>
            </a:pPr>
            <a:r>
              <a:rPr lang="en-IN" sz="1900" dirty="0"/>
              <a:t>Automatically change of ownership of product from one entity to another. </a:t>
            </a:r>
          </a:p>
          <a:p>
            <a:r>
              <a:rPr lang="en-IN" sz="19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5F18-4C75-4B4F-8C66-2AB51127EA25}"/>
              </a:ext>
            </a:extLst>
          </p:cNvPr>
          <p:cNvSpPr>
            <a:spLocks noGrp="1"/>
          </p:cNvSpPr>
          <p:nvPr>
            <p:ph type="title"/>
          </p:nvPr>
        </p:nvSpPr>
        <p:spPr/>
        <p:txBody>
          <a:bodyPr/>
          <a:lstStyle/>
          <a:p>
            <a:r>
              <a:rPr lang="en-IN" b="1" dirty="0"/>
              <a:t>Protocols</a:t>
            </a:r>
          </a:p>
        </p:txBody>
      </p:sp>
      <p:sp>
        <p:nvSpPr>
          <p:cNvPr id="4" name="Footer Placeholder 3">
            <a:extLst>
              <a:ext uri="{FF2B5EF4-FFF2-40B4-BE49-F238E27FC236}">
                <a16:creationId xmlns:a16="http://schemas.microsoft.com/office/drawing/2014/main" id="{395ADC25-3226-4189-8CAA-CFF179760528}"/>
              </a:ext>
            </a:extLst>
          </p:cNvPr>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E336DE26-E720-43A6-9E80-7989FDDFD6F3}"/>
              </a:ext>
            </a:extLst>
          </p:cNvPr>
          <p:cNvSpPr txBox="1"/>
          <p:nvPr/>
        </p:nvSpPr>
        <p:spPr>
          <a:xfrm>
            <a:off x="802433" y="1530220"/>
            <a:ext cx="8957387"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Chain</a:t>
            </a:r>
          </a:p>
          <a:p>
            <a:pPr marL="285750" indent="-285750">
              <a:buFont typeface="Arial" panose="020B0604020202020204" pitchFamily="34" charset="0"/>
              <a:buChar char="•"/>
            </a:pPr>
            <a:r>
              <a:rPr lang="en-IN" dirty="0"/>
              <a:t>    Host the no. of assets including securities and currencies. </a:t>
            </a:r>
          </a:p>
          <a:p>
            <a:pPr marL="285750" indent="-285750">
              <a:buFont typeface="Arial" panose="020B0604020202020204" pitchFamily="34" charset="0"/>
              <a:buChar char="•"/>
            </a:pPr>
            <a:r>
              <a:rPr lang="en-IN" dirty="0"/>
              <a:t>    Core functionalities of blockchain.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err="1"/>
              <a:t>BigChainDB</a:t>
            </a:r>
            <a:endParaRPr lang="en-IN" dirty="0"/>
          </a:p>
          <a:p>
            <a:pPr marL="285750" indent="-285750">
              <a:buFont typeface="Arial" panose="020B0604020202020204" pitchFamily="34" charset="0"/>
              <a:buChar char="•"/>
            </a:pPr>
            <a:r>
              <a:rPr lang="en-IN" dirty="0"/>
              <a:t>    Decentralized database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Escrow</a:t>
            </a:r>
          </a:p>
          <a:p>
            <a:pPr marL="285750" indent="-285750">
              <a:buFont typeface="Arial" panose="020B0604020202020204" pitchFamily="34" charset="0"/>
              <a:buChar char="•"/>
            </a:pPr>
            <a:r>
              <a:rPr lang="en-IN" dirty="0"/>
              <a:t>    Platform used to do digital transactions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Ethereum</a:t>
            </a:r>
          </a:p>
          <a:p>
            <a:pPr marL="285750" indent="-285750">
              <a:buFont typeface="Arial" panose="020B0604020202020204" pitchFamily="34" charset="0"/>
              <a:buChar char="•"/>
            </a:pPr>
            <a:r>
              <a:rPr lang="en-IN" dirty="0"/>
              <a:t>     It is known for smart contracts,  which have applications that run has         programmed and with minimal interference with the third party</a:t>
            </a:r>
          </a:p>
        </p:txBody>
      </p:sp>
    </p:spTree>
    <p:extLst>
      <p:ext uri="{BB962C8B-B14F-4D97-AF65-F5344CB8AC3E}">
        <p14:creationId xmlns:p14="http://schemas.microsoft.com/office/powerpoint/2010/main" val="420449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Technology Used</a:t>
            </a:r>
          </a:p>
        </p:txBody>
      </p:sp>
      <p:sp>
        <p:nvSpPr>
          <p:cNvPr id="3" name="Content Placeholder 2"/>
          <p:cNvSpPr>
            <a:spLocks noGrp="1"/>
          </p:cNvSpPr>
          <p:nvPr>
            <p:ph idx="1"/>
          </p:nvPr>
        </p:nvSpPr>
        <p:spPr/>
        <p:txBody>
          <a:bodyPr/>
          <a:lstStyle/>
          <a:p>
            <a:r>
              <a:rPr lang="en-US" dirty="0"/>
              <a:t>BLOCKCHAIN:</a:t>
            </a:r>
          </a:p>
          <a:p>
            <a:pPr>
              <a:buNone/>
            </a:pPr>
            <a:r>
              <a:rPr lang="en-IN" dirty="0"/>
              <a:t>    -Technology is primarily used to verify transactions, within digital currencies though it is possible to digitize, code and insert practically any document into the </a:t>
            </a:r>
            <a:r>
              <a:rPr lang="en-IN" dirty="0" err="1"/>
              <a:t>blockchain</a:t>
            </a:r>
            <a:endParaRPr lang="en-IN" dirty="0"/>
          </a:p>
          <a:p>
            <a:r>
              <a:rPr lang="en-IN" dirty="0"/>
              <a:t>Solidity programming:</a:t>
            </a:r>
          </a:p>
          <a:p>
            <a:pPr>
              <a:buNone/>
            </a:pPr>
            <a:r>
              <a:rPr lang="en-IN" dirty="0"/>
              <a:t>     -Used to design and code  various contracts .</a:t>
            </a:r>
          </a:p>
          <a:p>
            <a:r>
              <a:rPr lang="en-IN" dirty="0"/>
              <a:t>Digital payment transfer .</a:t>
            </a:r>
            <a:endParaRPr lang="en-US"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4752321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Code Snippets</a:t>
            </a:r>
          </a:p>
        </p:txBody>
      </p:sp>
      <p:sp>
        <p:nvSpPr>
          <p:cNvPr id="3" name="Content Placeholder 2"/>
          <p:cNvSpPr>
            <a:spLocks noGrp="1"/>
          </p:cNvSpPr>
          <p:nvPr>
            <p:ph idx="1"/>
          </p:nvPr>
        </p:nvSpPr>
        <p:spPr>
          <a:xfrm>
            <a:off x="720756" y="1578428"/>
            <a:ext cx="8946541" cy="4195481"/>
          </a:xfrm>
        </p:spPr>
        <p:txBody>
          <a:bodyPr>
            <a:normAutofit lnSpcReduction="10000"/>
          </a:bodyPr>
          <a:lstStyle/>
          <a:p>
            <a:r>
              <a:rPr lang="en-US" dirty="0"/>
              <a:t>We have designed the well defined model for tracking application.</a:t>
            </a:r>
          </a:p>
          <a:p>
            <a:r>
              <a:rPr lang="en-US" dirty="0"/>
              <a:t>Designed contracts:</a:t>
            </a:r>
          </a:p>
          <a:p>
            <a:pPr marL="0" indent="0">
              <a:buNone/>
            </a:pPr>
            <a:r>
              <a:rPr lang="en-US" dirty="0"/>
              <a:t>         - contract manager</a:t>
            </a:r>
          </a:p>
          <a:p>
            <a:pPr marL="0" indent="0">
              <a:buNone/>
            </a:pPr>
            <a:r>
              <a:rPr lang="en-US" dirty="0"/>
              <a:t>  	  - contract customer</a:t>
            </a:r>
          </a:p>
          <a:p>
            <a:pPr marL="0" indent="0">
              <a:buNone/>
            </a:pPr>
            <a:r>
              <a:rPr lang="en-US" dirty="0"/>
              <a:t>	  - contract customs</a:t>
            </a:r>
          </a:p>
          <a:p>
            <a:pPr marL="0" indent="0">
              <a:buNone/>
            </a:pPr>
            <a:r>
              <a:rPr lang="en-US" dirty="0"/>
              <a:t>	  - contract escrow</a:t>
            </a:r>
          </a:p>
          <a:p>
            <a:pPr marL="0" indent="0">
              <a:buNone/>
            </a:pPr>
            <a:r>
              <a:rPr lang="en-US" dirty="0"/>
              <a:t>        - contract port</a:t>
            </a:r>
          </a:p>
          <a:p>
            <a:pPr marL="0" indent="0">
              <a:buNone/>
            </a:pPr>
            <a:r>
              <a:rPr lang="en-US" dirty="0"/>
              <a:t>        - contract shipment</a:t>
            </a:r>
          </a:p>
          <a:p>
            <a:pPr marL="0" indent="0">
              <a:buNone/>
            </a:pPr>
            <a:r>
              <a:rPr lang="en-US" dirty="0"/>
              <a:t>	 - contract manufacturer</a:t>
            </a:r>
          </a:p>
          <a:p>
            <a:pPr marL="0" indent="0">
              <a:buNone/>
            </a:pPr>
            <a:r>
              <a:rPr lang="en-US" dirty="0"/>
              <a:t>	 - contract land transportation</a:t>
            </a:r>
          </a:p>
          <a:p>
            <a:pPr marL="0" indent="0">
              <a:buNone/>
            </a:pPr>
            <a:endParaRPr lang="en-US"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1768997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46240"/>
            <a:ext cx="9404723" cy="1400530"/>
          </a:xfrm>
        </p:spPr>
        <p:txBody>
          <a:bodyPr/>
          <a:lstStyle/>
          <a:p>
            <a:r>
              <a:rPr lang="en-IN" sz="3200" dirty="0"/>
              <a:t>MANUFACTURER</a:t>
            </a:r>
          </a:p>
        </p:txBody>
      </p:sp>
      <p:pic>
        <p:nvPicPr>
          <p:cNvPr id="6" name="Content Placeholder 5">
            <a:extLst>
              <a:ext uri="{FF2B5EF4-FFF2-40B4-BE49-F238E27FC236}">
                <a16:creationId xmlns:a16="http://schemas.microsoft.com/office/drawing/2014/main" id="{B6633088-92D4-4470-A683-D0E6C934C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904569"/>
            <a:ext cx="9766250" cy="5343832"/>
          </a:xfrm>
        </p:spPr>
      </p:pic>
      <p:sp>
        <p:nvSpPr>
          <p:cNvPr id="4" name="Footer Placeholder 3"/>
          <p:cNvSpPr>
            <a:spLocks noGrp="1"/>
          </p:cNvSpPr>
          <p:nvPr>
            <p:ph type="ftr" sz="quarter" idx="11"/>
          </p:nvPr>
        </p:nvSpPr>
        <p:spPr/>
        <p:txBody>
          <a:bodyPr/>
          <a:lstStyle/>
          <a:p>
            <a:r>
              <a:rPr lang="en-US" dirty="0"/>
              <a:t>TRACKING APPLICATION USING BLOCKCHAIN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9884"/>
            <a:ext cx="9404723" cy="1400530"/>
          </a:xfrm>
        </p:spPr>
        <p:txBody>
          <a:bodyPr/>
          <a:lstStyle/>
          <a:p>
            <a:r>
              <a:rPr lang="en-IN" sz="3200" dirty="0"/>
              <a:t>LAND TRANSPORT</a:t>
            </a:r>
          </a:p>
        </p:txBody>
      </p:sp>
      <p:pic>
        <p:nvPicPr>
          <p:cNvPr id="6" name="Content Placeholder 5">
            <a:extLst>
              <a:ext uri="{FF2B5EF4-FFF2-40B4-BE49-F238E27FC236}">
                <a16:creationId xmlns:a16="http://schemas.microsoft.com/office/drawing/2014/main" id="{0715C24D-1BB9-44BC-97AC-42F361CBA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012722"/>
            <a:ext cx="9645445" cy="5545394"/>
          </a:xfrm>
        </p:spPr>
      </p:pic>
      <p:sp>
        <p:nvSpPr>
          <p:cNvPr id="4" name="Footer Placeholder 3"/>
          <p:cNvSpPr>
            <a:spLocks noGrp="1"/>
          </p:cNvSpPr>
          <p:nvPr>
            <p:ph type="ftr" sz="quarter" idx="11"/>
          </p:nvPr>
        </p:nvSpPr>
        <p:spPr/>
        <p:txBody>
          <a:bodyPr/>
          <a:lstStyle/>
          <a:p>
            <a:r>
              <a:rPr lang="en-US" dirty="0"/>
              <a:t>TRACKING APPLICATION USING BLOCKCHAIN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885" y="216743"/>
            <a:ext cx="9404723" cy="1400530"/>
          </a:xfrm>
        </p:spPr>
        <p:txBody>
          <a:bodyPr/>
          <a:lstStyle/>
          <a:p>
            <a:r>
              <a:rPr lang="en-IN" sz="3200" dirty="0"/>
              <a:t>CUSTOMS</a:t>
            </a:r>
          </a:p>
        </p:txBody>
      </p:sp>
      <p:pic>
        <p:nvPicPr>
          <p:cNvPr id="6" name="Content Placeholder 5">
            <a:extLst>
              <a:ext uri="{FF2B5EF4-FFF2-40B4-BE49-F238E27FC236}">
                <a16:creationId xmlns:a16="http://schemas.microsoft.com/office/drawing/2014/main" id="{E3663D1B-497A-46D1-BD2B-3DFD3EA61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3" y="894735"/>
            <a:ext cx="9537290" cy="5614219"/>
          </a:xfrm>
        </p:spPr>
      </p:pic>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D1B3-1248-4812-996D-C15B27708429}"/>
              </a:ext>
            </a:extLst>
          </p:cNvPr>
          <p:cNvSpPr>
            <a:spLocks noGrp="1"/>
          </p:cNvSpPr>
          <p:nvPr>
            <p:ph type="title"/>
          </p:nvPr>
        </p:nvSpPr>
        <p:spPr>
          <a:xfrm>
            <a:off x="590127" y="266106"/>
            <a:ext cx="9404723" cy="1400530"/>
          </a:xfrm>
        </p:spPr>
        <p:txBody>
          <a:bodyPr/>
          <a:lstStyle/>
          <a:p>
            <a:r>
              <a:rPr lang="en-IN" sz="3200" dirty="0"/>
              <a:t>ESCROW</a:t>
            </a:r>
          </a:p>
        </p:txBody>
      </p:sp>
      <p:pic>
        <p:nvPicPr>
          <p:cNvPr id="6" name="Content Placeholder 5">
            <a:extLst>
              <a:ext uri="{FF2B5EF4-FFF2-40B4-BE49-F238E27FC236}">
                <a16:creationId xmlns:a16="http://schemas.microsoft.com/office/drawing/2014/main" id="{A6F124D2-B028-4A22-887C-3E8C987DD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29" y="998375"/>
            <a:ext cx="9404723" cy="5514392"/>
          </a:xfrm>
        </p:spPr>
      </p:pic>
      <p:sp>
        <p:nvSpPr>
          <p:cNvPr id="4" name="Footer Placeholder 3">
            <a:extLst>
              <a:ext uri="{FF2B5EF4-FFF2-40B4-BE49-F238E27FC236}">
                <a16:creationId xmlns:a16="http://schemas.microsoft.com/office/drawing/2014/main" id="{B6E7DEA2-47D6-4F45-A581-664436E3B49D}"/>
              </a:ext>
            </a:extLst>
          </p:cNvPr>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extLst>
      <p:ext uri="{BB962C8B-B14F-4D97-AF65-F5344CB8AC3E}">
        <p14:creationId xmlns:p14="http://schemas.microsoft.com/office/powerpoint/2010/main" val="100229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b="1" dirty="0">
                <a:solidFill>
                  <a:schemeClr val="tx1"/>
                </a:solidFill>
                <a:cs typeface="Times New Roman" panose="02020603050405020304" pitchFamily="18" charset="0"/>
              </a:rPr>
              <a:t>Conclusion</a:t>
            </a:r>
          </a:p>
        </p:txBody>
      </p:sp>
      <p:sp>
        <p:nvSpPr>
          <p:cNvPr id="3" name="Content Placeholder 2"/>
          <p:cNvSpPr>
            <a:spLocks noGrp="1"/>
          </p:cNvSpPr>
          <p:nvPr>
            <p:ph idx="1"/>
          </p:nvPr>
        </p:nvSpPr>
        <p:spPr>
          <a:xfrm>
            <a:off x="739418" y="1595718"/>
            <a:ext cx="8946541" cy="4195481"/>
          </a:xfrm>
        </p:spPr>
        <p:txBody>
          <a:bodyPr>
            <a:normAutofit fontScale="92500"/>
          </a:bodyPr>
          <a:lstStyle/>
          <a:p>
            <a:r>
              <a:rPr lang="en-US" sz="2800" dirty="0"/>
              <a:t>We have designed the full working  model of  tracking application using blockchain.</a:t>
            </a:r>
          </a:p>
          <a:p>
            <a:r>
              <a:rPr lang="en-US" sz="2800" dirty="0"/>
              <a:t>We have started working on the real implementation and working on the frontend using web3js. At the last we are expecting the well developed tracking system for a product where an customer can order the product by frontend and their will be link between all the nodes of contracts and manager  </a:t>
            </a:r>
            <a:r>
              <a:rPr lang="en-US" sz="2800"/>
              <a:t>will initiate </a:t>
            </a:r>
            <a:r>
              <a:rPr lang="en-US" sz="2800" dirty="0"/>
              <a:t>the process and at last it will be deliver to the customer respectively.</a:t>
            </a:r>
          </a:p>
          <a:p>
            <a:endParaRPr lang="en-US" sz="2800"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2697330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cs typeface="Times New Roman" panose="02020603050405020304" pitchFamily="18" charset="0"/>
              </a:rPr>
              <a:t>Agenda</a:t>
            </a:r>
            <a:endParaRPr lang="en-US" dirty="0">
              <a:solidFill>
                <a:schemeClr val="tx1"/>
              </a:solidFill>
              <a:cs typeface="Times New Roman" panose="02020603050405020304" pitchFamily="18" charset="0"/>
            </a:endParaRPr>
          </a:p>
        </p:txBody>
      </p:sp>
      <p:sp>
        <p:nvSpPr>
          <p:cNvPr id="3" name="Content Placeholder 2"/>
          <p:cNvSpPr>
            <a:spLocks noGrp="1"/>
          </p:cNvSpPr>
          <p:nvPr>
            <p:ph idx="1"/>
          </p:nvPr>
        </p:nvSpPr>
        <p:spPr>
          <a:xfrm>
            <a:off x="1103312" y="1447800"/>
            <a:ext cx="8946541" cy="4800599"/>
          </a:xfrm>
        </p:spPr>
        <p:txBody>
          <a:bodyPr>
            <a:normAutofit/>
          </a:bodyPr>
          <a:lstStyle/>
          <a:p>
            <a:pPr>
              <a:buClr>
                <a:schemeClr val="tx1"/>
              </a:buClr>
              <a:buFont typeface="Wingdings" panose="05000000000000000000" pitchFamily="2" charset="2"/>
              <a:buChar char="Ø"/>
            </a:pPr>
            <a:r>
              <a:rPr lang="en-US" dirty="0">
                <a:solidFill>
                  <a:schemeClr val="tx1"/>
                </a:solidFill>
                <a:latin typeface="+mj-lt"/>
                <a:cs typeface="Times New Roman" panose="02020603050405020304" pitchFamily="18" charset="0"/>
              </a:rPr>
              <a:t>Introduction</a:t>
            </a:r>
          </a:p>
          <a:p>
            <a:pPr>
              <a:buClr>
                <a:schemeClr val="tx1"/>
              </a:buClr>
              <a:buFont typeface="Wingdings" panose="05000000000000000000" pitchFamily="2" charset="2"/>
              <a:buChar char="Ø"/>
            </a:pPr>
            <a:r>
              <a:rPr lang="en-US" dirty="0">
                <a:cs typeface="Times New Roman" panose="02020603050405020304" pitchFamily="18" charset="0"/>
              </a:rPr>
              <a:t>Motivation</a:t>
            </a:r>
            <a:endParaRPr lang="en-US" dirty="0">
              <a:solidFill>
                <a:schemeClr val="tx1"/>
              </a:solidFill>
              <a:latin typeface="+mj-lt"/>
              <a:cs typeface="Times New Roman" panose="02020603050405020304" pitchFamily="18" charset="0"/>
            </a:endParaRPr>
          </a:p>
          <a:p>
            <a:pPr>
              <a:buClr>
                <a:schemeClr val="tx1"/>
              </a:buClr>
              <a:buFont typeface="Wingdings" panose="05000000000000000000" pitchFamily="2" charset="2"/>
              <a:buChar char="Ø"/>
            </a:pPr>
            <a:r>
              <a:rPr lang="en-GB" dirty="0">
                <a:solidFill>
                  <a:schemeClr val="tx1"/>
                </a:solidFill>
                <a:latin typeface="+mj-lt"/>
                <a:cs typeface="Times New Roman" panose="02020603050405020304" pitchFamily="18" charset="0"/>
              </a:rPr>
              <a:t>Objective</a:t>
            </a:r>
            <a:endParaRPr lang="en-US" dirty="0">
              <a:solidFill>
                <a:schemeClr val="tx1"/>
              </a:solidFill>
              <a:latin typeface="+mj-lt"/>
              <a:cs typeface="Times New Roman" panose="02020603050405020304" pitchFamily="18" charset="0"/>
            </a:endParaRPr>
          </a:p>
          <a:p>
            <a:pPr>
              <a:buClr>
                <a:schemeClr val="tx1"/>
              </a:buClr>
              <a:buFont typeface="Wingdings" panose="05000000000000000000" pitchFamily="2" charset="2"/>
              <a:buChar char="Ø"/>
            </a:pPr>
            <a:r>
              <a:rPr lang="en-US" dirty="0">
                <a:solidFill>
                  <a:schemeClr val="tx1"/>
                </a:solidFill>
                <a:latin typeface="+mj-lt"/>
                <a:cs typeface="Times New Roman" panose="02020603050405020304" pitchFamily="18" charset="0"/>
              </a:rPr>
              <a:t>Overview</a:t>
            </a:r>
          </a:p>
          <a:p>
            <a:pPr>
              <a:buClr>
                <a:schemeClr val="tx1"/>
              </a:buClr>
              <a:buFont typeface="Wingdings" panose="05000000000000000000" pitchFamily="2" charset="2"/>
              <a:buChar char="Ø"/>
            </a:pPr>
            <a:r>
              <a:rPr lang="en-US" dirty="0">
                <a:cs typeface="Times New Roman" panose="02020603050405020304" pitchFamily="18" charset="0"/>
              </a:rPr>
              <a:t>Model Layout</a:t>
            </a:r>
          </a:p>
          <a:p>
            <a:pPr>
              <a:buClr>
                <a:schemeClr val="tx1"/>
              </a:buClr>
              <a:buFont typeface="Wingdings" panose="05000000000000000000" pitchFamily="2" charset="2"/>
              <a:buChar char="Ø"/>
            </a:pPr>
            <a:r>
              <a:rPr lang="en-US" dirty="0">
                <a:cs typeface="Times New Roman" panose="02020603050405020304" pitchFamily="18" charset="0"/>
              </a:rPr>
              <a:t>Proposed System</a:t>
            </a:r>
          </a:p>
          <a:p>
            <a:pPr>
              <a:buClr>
                <a:schemeClr val="tx1"/>
              </a:buClr>
              <a:buFont typeface="Wingdings" panose="05000000000000000000" pitchFamily="2" charset="2"/>
              <a:buChar char="Ø"/>
            </a:pPr>
            <a:r>
              <a:rPr lang="en-US" dirty="0">
                <a:solidFill>
                  <a:schemeClr val="tx1"/>
                </a:solidFill>
                <a:latin typeface="+mj-lt"/>
                <a:cs typeface="Times New Roman" panose="02020603050405020304" pitchFamily="18" charset="0"/>
              </a:rPr>
              <a:t>Protocols</a:t>
            </a:r>
          </a:p>
          <a:p>
            <a:pPr>
              <a:buClr>
                <a:schemeClr val="tx1"/>
              </a:buClr>
              <a:buFont typeface="Wingdings" panose="05000000000000000000" pitchFamily="2" charset="2"/>
              <a:buChar char="Ø"/>
            </a:pPr>
            <a:r>
              <a:rPr lang="en-US" dirty="0">
                <a:cs typeface="Times New Roman" panose="02020603050405020304" pitchFamily="18" charset="0"/>
              </a:rPr>
              <a:t>Technologies Used</a:t>
            </a:r>
            <a:endParaRPr lang="en-US" dirty="0">
              <a:solidFill>
                <a:schemeClr val="tx1"/>
              </a:solidFill>
              <a:latin typeface="+mj-lt"/>
              <a:cs typeface="Times New Roman" panose="02020603050405020304" pitchFamily="18" charset="0"/>
            </a:endParaRPr>
          </a:p>
          <a:p>
            <a:pPr>
              <a:buClr>
                <a:schemeClr val="tx1"/>
              </a:buClr>
              <a:buFont typeface="Wingdings" panose="05000000000000000000" pitchFamily="2" charset="2"/>
              <a:buChar char="Ø"/>
            </a:pPr>
            <a:r>
              <a:rPr lang="en-US" dirty="0">
                <a:cs typeface="Times New Roman" panose="02020603050405020304" pitchFamily="18" charset="0"/>
              </a:rPr>
              <a:t>Code Snippets</a:t>
            </a:r>
            <a:endParaRPr lang="en-US" dirty="0">
              <a:solidFill>
                <a:schemeClr val="tx1"/>
              </a:solidFill>
              <a:latin typeface="+mj-lt"/>
              <a:cs typeface="Times New Roman" panose="02020603050405020304" pitchFamily="18" charset="0"/>
            </a:endParaRPr>
          </a:p>
          <a:p>
            <a:pPr>
              <a:buClr>
                <a:schemeClr val="tx1"/>
              </a:buClr>
              <a:buFont typeface="Wingdings" panose="05000000000000000000" pitchFamily="2" charset="2"/>
              <a:buChar char="Ø"/>
            </a:pPr>
            <a:r>
              <a:rPr lang="en-US" dirty="0">
                <a:solidFill>
                  <a:schemeClr val="tx1"/>
                </a:solidFill>
                <a:latin typeface="+mj-lt"/>
                <a:cs typeface="Times New Roman" panose="02020603050405020304" pitchFamily="18" charset="0"/>
              </a:rPr>
              <a:t>Conclusion</a:t>
            </a:r>
          </a:p>
          <a:p>
            <a:pPr>
              <a:buClr>
                <a:schemeClr val="tx1"/>
              </a:buClr>
              <a:buFont typeface="Wingdings" panose="05000000000000000000" pitchFamily="2" charset="2"/>
              <a:buChar char="Ø"/>
            </a:pPr>
            <a:r>
              <a:rPr lang="en-US" dirty="0">
                <a:solidFill>
                  <a:schemeClr val="tx1"/>
                </a:solidFill>
                <a:latin typeface="+mj-lt"/>
                <a:cs typeface="Times New Roman" panose="02020603050405020304" pitchFamily="18" charset="0"/>
              </a:rPr>
              <a:t>References</a:t>
            </a:r>
          </a:p>
          <a:p>
            <a:endParaRPr lang="en-US" dirty="0">
              <a:latin typeface="+mj-lt"/>
            </a:endParaRPr>
          </a:p>
        </p:txBody>
      </p:sp>
      <p:sp>
        <p:nvSpPr>
          <p:cNvPr id="8"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30393042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
        <p:nvSpPr>
          <p:cNvPr id="5" name="TextBox 4">
            <a:extLst>
              <a:ext uri="{FF2B5EF4-FFF2-40B4-BE49-F238E27FC236}">
                <a16:creationId xmlns:a16="http://schemas.microsoft.com/office/drawing/2014/main" id="{A81550E5-555F-47EF-BDB4-DA32EF676EB3}"/>
              </a:ext>
            </a:extLst>
          </p:cNvPr>
          <p:cNvSpPr txBox="1"/>
          <p:nvPr/>
        </p:nvSpPr>
        <p:spPr>
          <a:xfrm>
            <a:off x="718457" y="1679510"/>
            <a:ext cx="9022702" cy="2862322"/>
          </a:xfrm>
          <a:prstGeom prst="rect">
            <a:avLst/>
          </a:prstGeom>
          <a:noFill/>
        </p:spPr>
        <p:txBody>
          <a:bodyPr wrap="square" rtlCol="0">
            <a:spAutoFit/>
          </a:bodyPr>
          <a:lstStyle/>
          <a:p>
            <a:r>
              <a:rPr lang="en-IN" sz="2000" dirty="0"/>
              <a:t>-https://www.ibm.com/blockchain/what-is-blockchain.html </a:t>
            </a:r>
          </a:p>
          <a:p>
            <a:r>
              <a:rPr lang="en-IN" sz="2000" dirty="0"/>
              <a:t>-https://www.youtube.com/watch?v=r0LsnzAe1Yg </a:t>
            </a:r>
          </a:p>
          <a:p>
            <a:r>
              <a:rPr lang="en-IN" sz="2000" dirty="0"/>
              <a:t>-https://www.youtube.com/watch?v=vWnFei-ugT8 </a:t>
            </a:r>
          </a:p>
          <a:p>
            <a:r>
              <a:rPr lang="en-IN" sz="2000" dirty="0"/>
              <a:t>-https://cryptozombies.io/</a:t>
            </a:r>
          </a:p>
          <a:p>
            <a:r>
              <a:rPr lang="en-IN" sz="2000" dirty="0"/>
              <a:t>-https://blockgeeks.com/guides/solidity/</a:t>
            </a:r>
          </a:p>
          <a:p>
            <a:r>
              <a:rPr lang="en-IN" sz="2000" dirty="0"/>
              <a:t>-https://medium.com/@robbertvermeulen/learn-solidity-the-</a:t>
            </a:r>
            <a:r>
              <a:rPr lang="en-IN" sz="2000" dirty="0" err="1"/>
              <a:t>ethereum</a:t>
            </a:r>
            <a:r>
              <a:rPr lang="en-IN" sz="2000" dirty="0"/>
              <a:t>---smart-contract-programming-language-7f106fc26d6</a:t>
            </a:r>
          </a:p>
          <a:p>
            <a:r>
              <a:rPr lang="en-IN" sz="2000" dirty="0"/>
              <a:t>-http://solidity.readthedocs.io/en/v0.4.24/units-and-global-variables.html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ctr"/>
            <a:endParaRPr lang="en-US" sz="4400" dirty="0">
              <a:latin typeface="+mj-lt"/>
            </a:endParaRPr>
          </a:p>
          <a:p>
            <a:pPr marL="0" indent="0" algn="ctr">
              <a:buNone/>
            </a:pPr>
            <a:r>
              <a:rPr lang="en-US" sz="4400" dirty="0">
                <a:latin typeface="+mj-lt"/>
              </a:rPr>
              <a:t>Thank you..</a:t>
            </a:r>
          </a:p>
          <a:p>
            <a:pPr marL="0" indent="0" algn="ctr">
              <a:buNone/>
            </a:pPr>
            <a:r>
              <a:rPr lang="en-US" sz="2800" dirty="0">
                <a:latin typeface="+mj-lt"/>
              </a:rPr>
              <a:t>Any Question??</a:t>
            </a:r>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6661950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Introduction</a:t>
            </a:r>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a:p>
            <a:endParaRPr lang="en-US" sz="1200" dirty="0">
              <a:solidFill>
                <a:schemeClr val="tx1"/>
              </a:solidFill>
            </a:endParaRPr>
          </a:p>
        </p:txBody>
      </p:sp>
      <p:sp>
        <p:nvSpPr>
          <p:cNvPr id="12" name="TextBox 11">
            <a:extLst>
              <a:ext uri="{FF2B5EF4-FFF2-40B4-BE49-F238E27FC236}">
                <a16:creationId xmlns:a16="http://schemas.microsoft.com/office/drawing/2014/main" id="{D02F556F-7786-4B7B-94DA-D931058FCD8E}"/>
              </a:ext>
            </a:extLst>
          </p:cNvPr>
          <p:cNvSpPr txBox="1"/>
          <p:nvPr/>
        </p:nvSpPr>
        <p:spPr>
          <a:xfrm>
            <a:off x="774441" y="1716833"/>
            <a:ext cx="8966718" cy="3693319"/>
          </a:xfrm>
          <a:prstGeom prst="rect">
            <a:avLst/>
          </a:prstGeom>
          <a:noFill/>
        </p:spPr>
        <p:txBody>
          <a:bodyPr wrap="square" rtlCol="0">
            <a:spAutoFit/>
          </a:bodyPr>
          <a:lstStyle/>
          <a:p>
            <a:pPr marL="285750" indent="-285750">
              <a:buFont typeface="Wingdings" panose="05000000000000000000" pitchFamily="2" charset="2"/>
              <a:buChar char="q"/>
            </a:pPr>
            <a:r>
              <a:rPr lang="en-IN" dirty="0"/>
              <a:t> </a:t>
            </a:r>
            <a:r>
              <a:rPr lang="en-IN" b="1" dirty="0"/>
              <a:t>Blockchain</a:t>
            </a:r>
            <a:r>
              <a:rPr lang="en-IN" dirty="0"/>
              <a:t> can be defined as a distributed ledger technology that can   record transactions between parties in a secure and permanent.</a:t>
            </a:r>
          </a:p>
          <a:p>
            <a:endParaRPr lang="en-IN" dirty="0"/>
          </a:p>
          <a:p>
            <a:r>
              <a:rPr lang="en-IN" dirty="0"/>
              <a:t> </a:t>
            </a:r>
          </a:p>
          <a:p>
            <a:pPr marL="285750" indent="-285750">
              <a:buFont typeface="Wingdings" panose="05000000000000000000" pitchFamily="2" charset="2"/>
              <a:buChar char="q"/>
            </a:pPr>
            <a:r>
              <a:rPr lang="en-IN" dirty="0"/>
              <a:t> Using solidity  programming language we are developing the </a:t>
            </a:r>
            <a:r>
              <a:rPr lang="en-IN" b="1" dirty="0"/>
              <a:t>tracking   application of products</a:t>
            </a:r>
            <a:r>
              <a:rPr lang="en-IN" dirty="0"/>
              <a:t>.</a:t>
            </a:r>
          </a:p>
          <a:p>
            <a:endParaRPr lang="en-IN" dirty="0"/>
          </a:p>
          <a:p>
            <a:endParaRPr lang="en-IN" dirty="0"/>
          </a:p>
          <a:p>
            <a:pPr marL="285750" indent="-285750">
              <a:buFont typeface="Wingdings" panose="05000000000000000000" pitchFamily="2" charset="2"/>
              <a:buChar char="q"/>
            </a:pPr>
            <a:r>
              <a:rPr lang="en-IN" dirty="0"/>
              <a:t> A supply chain consists of many different participants exchanging goods, services, and payments. It is often desirable to track the physical assets digitally to be informed about the whereabouts, to trigger processes, certify the ownership, and perform corresponding payments.</a:t>
            </a:r>
          </a:p>
          <a:p>
            <a:endParaRPr lang="en-IN" dirty="0"/>
          </a:p>
        </p:txBody>
      </p:sp>
    </p:spTree>
    <p:extLst>
      <p:ext uri="{BB962C8B-B14F-4D97-AF65-F5344CB8AC3E}">
        <p14:creationId xmlns:p14="http://schemas.microsoft.com/office/powerpoint/2010/main" val="10108176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Motivation</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AE240AE7-5C8D-4E1F-A71B-9156EFADFAE1}"/>
              </a:ext>
            </a:extLst>
          </p:cNvPr>
          <p:cNvSpPr txBox="1"/>
          <p:nvPr/>
        </p:nvSpPr>
        <p:spPr>
          <a:xfrm>
            <a:off x="646111" y="1326969"/>
            <a:ext cx="9013371" cy="5355312"/>
          </a:xfrm>
          <a:prstGeom prst="rect">
            <a:avLst/>
          </a:prstGeom>
          <a:noFill/>
        </p:spPr>
        <p:txBody>
          <a:bodyPr wrap="square" rtlCol="0">
            <a:spAutoFit/>
          </a:bodyPr>
          <a:lstStyle/>
          <a:p>
            <a:pPr marL="285750" indent="-285750">
              <a:buFont typeface="Arial" panose="020B0604020202020204" pitchFamily="34" charset="0"/>
              <a:buChar char="•"/>
            </a:pPr>
            <a:r>
              <a:rPr lang="en-US" dirty="0"/>
              <a:t>Nowadays, Consumers are becoming more and more interested in the stories behind a product and do not settle with only the quality of it. So everyone need to Boost their product ensuring the authenticity/appellation of origin of that and make visible the process that reminds behind.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many shopping web-apps working  as a third party in logistics. So for every order they need to notify particular element of the system. It is somewhat </a:t>
            </a:r>
            <a:r>
              <a:rPr lang="en-IN" dirty="0"/>
              <a:t>tedious process. Then we came to know about Blockchain.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Blockchain can be defined as a distributed ledger technology that can record transactions between parties in a secure and permanent way.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Blockchain is a decentralized autonomous system from which every element of will get the details of order </a:t>
            </a:r>
            <a:r>
              <a:rPr lang="en-US" dirty="0"/>
              <a:t>By ‘sharing’ databases between multiple parties.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That’s why we are using Blockchain in tracking system. So that whole system will be decentralized.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647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cs typeface="Times New Roman" panose="02020603050405020304" pitchFamily="18" charset="0"/>
              </a:rPr>
              <a:t>Objective</a:t>
            </a:r>
            <a:endParaRPr lang="en-US" b="1" dirty="0">
              <a:solidFill>
                <a:schemeClr val="tx1"/>
              </a:solidFill>
              <a:cs typeface="Times New Roman" panose="02020603050405020304" pitchFamily="18" charset="0"/>
            </a:endParaRPr>
          </a:p>
        </p:txBody>
      </p:sp>
      <p:sp>
        <p:nvSpPr>
          <p:cNvPr id="3" name="Content Placeholder 2"/>
          <p:cNvSpPr>
            <a:spLocks noGrp="1"/>
          </p:cNvSpPr>
          <p:nvPr>
            <p:ph idx="1"/>
          </p:nvPr>
        </p:nvSpPr>
        <p:spPr>
          <a:xfrm>
            <a:off x="1155896" y="1845734"/>
            <a:ext cx="10058400" cy="4023360"/>
          </a:xfrm>
        </p:spPr>
        <p:txBody>
          <a:bodyPr>
            <a:normAutofit/>
          </a:bodyPr>
          <a:lstStyle/>
          <a:p>
            <a:r>
              <a:rPr lang="en-US" dirty="0"/>
              <a:t>To develop </a:t>
            </a:r>
            <a:r>
              <a:rPr lang="en-IN" dirty="0"/>
              <a:t>Decentralized Autonomous System for tracking the products.</a:t>
            </a:r>
          </a:p>
          <a:p>
            <a:r>
              <a:rPr lang="en-IN" dirty="0"/>
              <a:t>To develop Supply Chain for International Trade using Blockchain Technology.</a:t>
            </a:r>
          </a:p>
          <a:p>
            <a:r>
              <a:rPr lang="en-IN" dirty="0"/>
              <a:t>Increasing the trust between various participants and bringing transparency in the supply chain.</a:t>
            </a:r>
          </a:p>
          <a:p>
            <a:r>
              <a:rPr lang="en-IN" dirty="0"/>
              <a:t>Flow of money should be secure and it should use any type of Digital Currency.</a:t>
            </a:r>
          </a:p>
          <a:p>
            <a:r>
              <a:rPr lang="en-IN" dirty="0"/>
              <a:t>Using blockchain  technology in tracking application can achieve cost savings by more automated, error-free and less paper work processes.</a:t>
            </a:r>
          </a:p>
          <a:p>
            <a:r>
              <a:rPr lang="en-IN" dirty="0"/>
              <a:t>To manage the ownership </a:t>
            </a:r>
            <a:r>
              <a:rPr lang="en-US" dirty="0"/>
              <a:t>of digital assets and facilitate asset transfers.</a:t>
            </a:r>
            <a:endParaRPr lang="en-IN" dirty="0"/>
          </a:p>
          <a:p>
            <a:endParaRPr lang="en-US" dirty="0"/>
          </a:p>
        </p:txBody>
      </p:sp>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extLst>
      <p:ext uri="{BB962C8B-B14F-4D97-AF65-F5344CB8AC3E}">
        <p14:creationId xmlns:p14="http://schemas.microsoft.com/office/powerpoint/2010/main" val="33725882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CBAA-9499-4C77-ACB2-B782055840C2}"/>
              </a:ext>
            </a:extLst>
          </p:cNvPr>
          <p:cNvSpPr>
            <a:spLocks noGrp="1"/>
          </p:cNvSpPr>
          <p:nvPr>
            <p:ph type="title"/>
          </p:nvPr>
        </p:nvSpPr>
        <p:spPr/>
        <p:txBody>
          <a:bodyPr/>
          <a:lstStyle/>
          <a:p>
            <a:r>
              <a:rPr lang="en-IN" b="1" dirty="0">
                <a:solidFill>
                  <a:schemeClr val="bg1"/>
                </a:solidFill>
              </a:rPr>
              <a:t>Overview</a:t>
            </a:r>
          </a:p>
        </p:txBody>
      </p:sp>
      <p:sp>
        <p:nvSpPr>
          <p:cNvPr id="4" name="Footer Placeholder 3">
            <a:extLst>
              <a:ext uri="{FF2B5EF4-FFF2-40B4-BE49-F238E27FC236}">
                <a16:creationId xmlns:a16="http://schemas.microsoft.com/office/drawing/2014/main" id="{E8FBD4A4-B812-4588-9DC3-4F691853B848}"/>
              </a:ext>
            </a:extLst>
          </p:cNvPr>
          <p:cNvSpPr>
            <a:spLocks noGrp="1"/>
          </p:cNvSpPr>
          <p:nvPr>
            <p:ph type="ftr" sz="quarter" idx="11"/>
          </p:nvPr>
        </p:nvSpPr>
        <p:spPr/>
        <p:txBody>
          <a:bodyPr/>
          <a:lstStyle/>
          <a:p>
            <a:r>
              <a:rPr lang="en-US" dirty="0"/>
              <a:t>TRACKING APPLICATION USING BLOCKCHAIN</a:t>
            </a:r>
          </a:p>
        </p:txBody>
      </p:sp>
      <p:pic>
        <p:nvPicPr>
          <p:cNvPr id="12" name="Content Placeholder 11">
            <a:extLst>
              <a:ext uri="{FF2B5EF4-FFF2-40B4-BE49-F238E27FC236}">
                <a16:creationId xmlns:a16="http://schemas.microsoft.com/office/drawing/2014/main" id="{A9AC223F-BF10-4045-A746-71AFD8B87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129" y="1853249"/>
            <a:ext cx="9680199" cy="4255452"/>
          </a:xfrm>
        </p:spPr>
      </p:pic>
      <p:sp>
        <p:nvSpPr>
          <p:cNvPr id="13" name="TextBox 12">
            <a:extLst>
              <a:ext uri="{FF2B5EF4-FFF2-40B4-BE49-F238E27FC236}">
                <a16:creationId xmlns:a16="http://schemas.microsoft.com/office/drawing/2014/main" id="{499EB215-F751-4615-9521-3F864DDBDA27}"/>
              </a:ext>
            </a:extLst>
          </p:cNvPr>
          <p:cNvSpPr txBox="1"/>
          <p:nvPr/>
        </p:nvSpPr>
        <p:spPr>
          <a:xfrm>
            <a:off x="3620278" y="2090057"/>
            <a:ext cx="6913249" cy="830997"/>
          </a:xfrm>
          <a:prstGeom prst="rect">
            <a:avLst/>
          </a:prstGeom>
          <a:noFill/>
        </p:spPr>
        <p:txBody>
          <a:bodyPr wrap="square" rtlCol="0">
            <a:spAutoFit/>
          </a:bodyPr>
          <a:lstStyle/>
          <a:p>
            <a:r>
              <a:rPr lang="en-IN" sz="2400" dirty="0">
                <a:solidFill>
                  <a:schemeClr val="bg1"/>
                </a:solidFill>
              </a:rPr>
              <a:t>…are the problems in International Supply Chain Trade ?</a:t>
            </a:r>
          </a:p>
        </p:txBody>
      </p:sp>
      <p:sp>
        <p:nvSpPr>
          <p:cNvPr id="14" name="TextBox 13">
            <a:extLst>
              <a:ext uri="{FF2B5EF4-FFF2-40B4-BE49-F238E27FC236}">
                <a16:creationId xmlns:a16="http://schemas.microsoft.com/office/drawing/2014/main" id="{18E0A1C2-D4F2-4AED-85EC-4C47D75B3474}"/>
              </a:ext>
            </a:extLst>
          </p:cNvPr>
          <p:cNvSpPr txBox="1"/>
          <p:nvPr/>
        </p:nvSpPr>
        <p:spPr>
          <a:xfrm>
            <a:off x="3620278" y="3545633"/>
            <a:ext cx="6913249" cy="830997"/>
          </a:xfrm>
          <a:prstGeom prst="rect">
            <a:avLst/>
          </a:prstGeom>
          <a:noFill/>
        </p:spPr>
        <p:txBody>
          <a:bodyPr wrap="square" rtlCol="0">
            <a:spAutoFit/>
          </a:bodyPr>
          <a:lstStyle/>
          <a:p>
            <a:r>
              <a:rPr lang="en-IN" sz="2400" dirty="0">
                <a:solidFill>
                  <a:schemeClr val="bg1"/>
                </a:solidFill>
              </a:rPr>
              <a:t>…to use blockchain technology</a:t>
            </a:r>
          </a:p>
          <a:p>
            <a:r>
              <a:rPr lang="en-IN" sz="2400" dirty="0">
                <a:solidFill>
                  <a:schemeClr val="bg1"/>
                </a:solidFill>
              </a:rPr>
              <a:t> in International Supply Chain trade ? </a:t>
            </a:r>
          </a:p>
        </p:txBody>
      </p:sp>
      <p:sp>
        <p:nvSpPr>
          <p:cNvPr id="15" name="TextBox 14">
            <a:extLst>
              <a:ext uri="{FF2B5EF4-FFF2-40B4-BE49-F238E27FC236}">
                <a16:creationId xmlns:a16="http://schemas.microsoft.com/office/drawing/2014/main" id="{2EBBFBE3-01A9-4384-99E4-738D62FF4647}"/>
              </a:ext>
            </a:extLst>
          </p:cNvPr>
          <p:cNvSpPr txBox="1"/>
          <p:nvPr/>
        </p:nvSpPr>
        <p:spPr>
          <a:xfrm>
            <a:off x="3704254" y="5113176"/>
            <a:ext cx="6829274" cy="830997"/>
          </a:xfrm>
          <a:prstGeom prst="rect">
            <a:avLst/>
          </a:prstGeom>
          <a:noFill/>
        </p:spPr>
        <p:txBody>
          <a:bodyPr wrap="square" rtlCol="0">
            <a:spAutoFit/>
          </a:bodyPr>
          <a:lstStyle/>
          <a:p>
            <a:r>
              <a:rPr lang="en-IN" sz="2400" dirty="0">
                <a:solidFill>
                  <a:schemeClr val="bg1"/>
                </a:solidFill>
              </a:rPr>
              <a:t>…we proposed Supply chain trade using blockchain technology ?</a:t>
            </a:r>
          </a:p>
        </p:txBody>
      </p:sp>
    </p:spTree>
    <p:extLst>
      <p:ext uri="{BB962C8B-B14F-4D97-AF65-F5344CB8AC3E}">
        <p14:creationId xmlns:p14="http://schemas.microsoft.com/office/powerpoint/2010/main" val="61106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9CF7-F3C4-4435-A8FB-9617CC6D5EB4}"/>
              </a:ext>
            </a:extLst>
          </p:cNvPr>
          <p:cNvSpPr>
            <a:spLocks noGrp="1"/>
          </p:cNvSpPr>
          <p:nvPr>
            <p:ph type="title"/>
          </p:nvPr>
        </p:nvSpPr>
        <p:spPr/>
        <p:txBody>
          <a:bodyPr/>
          <a:lstStyle/>
          <a:p>
            <a:r>
              <a:rPr lang="en-IN" dirty="0"/>
              <a:t>What ?</a:t>
            </a:r>
          </a:p>
        </p:txBody>
      </p:sp>
      <p:sp>
        <p:nvSpPr>
          <p:cNvPr id="4" name="Footer Placeholder 3">
            <a:extLst>
              <a:ext uri="{FF2B5EF4-FFF2-40B4-BE49-F238E27FC236}">
                <a16:creationId xmlns:a16="http://schemas.microsoft.com/office/drawing/2014/main" id="{F9AD1ECB-DA64-4610-B062-2489D4A4F3C6}"/>
              </a:ext>
            </a:extLst>
          </p:cNvPr>
          <p:cNvSpPr>
            <a:spLocks noGrp="1"/>
          </p:cNvSpPr>
          <p:nvPr>
            <p:ph type="ftr" sz="quarter" idx="11"/>
          </p:nvPr>
        </p:nvSpPr>
        <p:spPr/>
        <p:txBody>
          <a:bodyPr/>
          <a:lstStyle/>
          <a:p>
            <a:r>
              <a:rPr lang="en-US" dirty="0"/>
              <a:t>TRACKING APPLICATION USING BLOCKCHAIN</a:t>
            </a:r>
          </a:p>
        </p:txBody>
      </p:sp>
      <p:sp>
        <p:nvSpPr>
          <p:cNvPr id="6" name="TextBox 5">
            <a:extLst>
              <a:ext uri="{FF2B5EF4-FFF2-40B4-BE49-F238E27FC236}">
                <a16:creationId xmlns:a16="http://schemas.microsoft.com/office/drawing/2014/main" id="{0EB83B49-9183-466C-BDCD-E03FB0FB63D9}"/>
              </a:ext>
            </a:extLst>
          </p:cNvPr>
          <p:cNvSpPr txBox="1"/>
          <p:nvPr/>
        </p:nvSpPr>
        <p:spPr>
          <a:xfrm>
            <a:off x="521029" y="1573329"/>
            <a:ext cx="9654885"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Complexity and lack of transparency of our current supply chains system.</a:t>
            </a:r>
          </a:p>
          <a:p>
            <a:pPr marL="285750" indent="-285750">
              <a:buFont typeface="Wingdings" panose="05000000000000000000" pitchFamily="2" charset="2"/>
              <a:buChar char="q"/>
            </a:pPr>
            <a:r>
              <a:rPr lang="en-US" sz="2000" dirty="0"/>
              <a:t>Multitude of invoices and payments.</a:t>
            </a:r>
          </a:p>
          <a:p>
            <a:pPr marL="285750" indent="-285750">
              <a:buFont typeface="Wingdings" panose="05000000000000000000" pitchFamily="2" charset="2"/>
              <a:buChar char="q"/>
            </a:pPr>
            <a:r>
              <a:rPr lang="en-US" sz="2000" dirty="0"/>
              <a:t>Security and Authorization Issues.</a:t>
            </a:r>
          </a:p>
          <a:p>
            <a:pPr marL="285750" indent="-285750">
              <a:buFont typeface="Wingdings" panose="05000000000000000000" pitchFamily="2" charset="2"/>
              <a:buChar char="q"/>
            </a:pPr>
            <a:r>
              <a:rPr lang="en-US" sz="2000" dirty="0"/>
              <a:t>No trust among several individuals and entities.</a:t>
            </a:r>
          </a:p>
          <a:p>
            <a:pPr marL="285750" indent="-285750">
              <a:buFont typeface="Wingdings" panose="05000000000000000000" pitchFamily="2" charset="2"/>
              <a:buChar char="q"/>
            </a:pPr>
            <a:r>
              <a:rPr lang="en-US" sz="2000" dirty="0"/>
              <a:t>No well defined tracking and information about product to every stake holder.</a:t>
            </a:r>
          </a:p>
          <a:p>
            <a:pPr marL="285750" indent="-285750">
              <a:buFont typeface="Wingdings" panose="05000000000000000000" pitchFamily="2" charset="2"/>
              <a:buChar char="q"/>
            </a:pPr>
            <a:r>
              <a:rPr lang="en-US" sz="2000" dirty="0"/>
              <a:t>More paperwork and maintenance</a:t>
            </a:r>
          </a:p>
          <a:p>
            <a:pPr marL="285750" indent="-285750">
              <a:buFont typeface="Wingdings" panose="05000000000000000000" pitchFamily="2" charset="2"/>
              <a:buChar char="q"/>
            </a:pPr>
            <a:r>
              <a:rPr lang="en-US" sz="2000" dirty="0"/>
              <a:t>Limited Communication due to Centralized system</a:t>
            </a:r>
          </a:p>
          <a:p>
            <a:pPr marL="285750" indent="-285750">
              <a:buFont typeface="Wingdings" panose="05000000000000000000" pitchFamily="2" charset="2"/>
              <a:buChar char="q"/>
            </a:pPr>
            <a:r>
              <a:rPr lang="en-IN" sz="2000" dirty="0" err="1"/>
              <a:t>Inflexibilty</a:t>
            </a:r>
            <a:endParaRPr lang="en-IN" sz="2000" dirty="0"/>
          </a:p>
          <a:p>
            <a:pPr marL="285750" indent="-285750">
              <a:buFont typeface="Wingdings" panose="05000000000000000000" pitchFamily="2" charset="2"/>
              <a:buChar char="q"/>
            </a:pPr>
            <a:r>
              <a:rPr lang="en-IN" sz="2000" dirty="0" err="1"/>
              <a:t>Possibilty</a:t>
            </a:r>
            <a:r>
              <a:rPr lang="en-IN" sz="2000" dirty="0"/>
              <a:t> of power misuse</a:t>
            </a:r>
          </a:p>
          <a:p>
            <a:pPr marL="285750" indent="-285750">
              <a:buFont typeface="Wingdings" panose="05000000000000000000" pitchFamily="2" charset="2"/>
              <a:buChar char="q"/>
            </a:pPr>
            <a:r>
              <a:rPr lang="en-IN" sz="2000" dirty="0"/>
              <a:t>Delegate Authority</a:t>
            </a:r>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200918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BACD-FD2B-4939-B340-D25332906666}"/>
              </a:ext>
            </a:extLst>
          </p:cNvPr>
          <p:cNvSpPr>
            <a:spLocks noGrp="1"/>
          </p:cNvSpPr>
          <p:nvPr>
            <p:ph type="title"/>
          </p:nvPr>
        </p:nvSpPr>
        <p:spPr/>
        <p:txBody>
          <a:bodyPr/>
          <a:lstStyle/>
          <a:p>
            <a:r>
              <a:rPr lang="en-IN" dirty="0"/>
              <a:t>Why ?</a:t>
            </a:r>
          </a:p>
        </p:txBody>
      </p:sp>
      <p:sp>
        <p:nvSpPr>
          <p:cNvPr id="4" name="Footer Placeholder 3">
            <a:extLst>
              <a:ext uri="{FF2B5EF4-FFF2-40B4-BE49-F238E27FC236}">
                <a16:creationId xmlns:a16="http://schemas.microsoft.com/office/drawing/2014/main" id="{5FBBC48F-C167-4E12-A8C1-D53CC53B7199}"/>
              </a:ext>
            </a:extLst>
          </p:cNvPr>
          <p:cNvSpPr>
            <a:spLocks noGrp="1"/>
          </p:cNvSpPr>
          <p:nvPr>
            <p:ph type="ftr" sz="quarter" idx="11"/>
          </p:nvPr>
        </p:nvSpPr>
        <p:spPr/>
        <p:txBody>
          <a:bodyPr/>
          <a:lstStyle/>
          <a:p>
            <a:r>
              <a:rPr lang="en-US" dirty="0"/>
              <a:t>TRACKING APPLICATION USING BLOCKCHAIN</a:t>
            </a:r>
          </a:p>
        </p:txBody>
      </p:sp>
      <p:sp>
        <p:nvSpPr>
          <p:cNvPr id="6" name="TextBox 5">
            <a:extLst>
              <a:ext uri="{FF2B5EF4-FFF2-40B4-BE49-F238E27FC236}">
                <a16:creationId xmlns:a16="http://schemas.microsoft.com/office/drawing/2014/main" id="{3AE6A677-5492-4E26-B16B-9CE92327DB70}"/>
              </a:ext>
            </a:extLst>
          </p:cNvPr>
          <p:cNvSpPr txBox="1"/>
          <p:nvPr/>
        </p:nvSpPr>
        <p:spPr>
          <a:xfrm>
            <a:off x="708660" y="1447800"/>
            <a:ext cx="9166914" cy="4154984"/>
          </a:xfrm>
          <a:prstGeom prst="rect">
            <a:avLst/>
          </a:prstGeom>
          <a:noFill/>
        </p:spPr>
        <p:txBody>
          <a:bodyPr wrap="square" rtlCol="0">
            <a:spAutoFit/>
          </a:bodyPr>
          <a:lstStyle/>
          <a:p>
            <a:r>
              <a:rPr lang="en-US" sz="2200" dirty="0"/>
              <a:t>BLOCK CHAIN TECHNOLOGY IS –</a:t>
            </a:r>
          </a:p>
          <a:p>
            <a:endParaRPr lang="en-US" sz="2200" dirty="0"/>
          </a:p>
          <a:p>
            <a:pPr marL="285750" indent="-285750">
              <a:buFont typeface="Wingdings" panose="05000000000000000000" pitchFamily="2" charset="2"/>
              <a:buChar char="q"/>
            </a:pPr>
            <a:r>
              <a:rPr lang="en-US" sz="2000" dirty="0"/>
              <a:t>Transparent and Tractable</a:t>
            </a:r>
          </a:p>
          <a:p>
            <a:pPr marL="285750" indent="-285750">
              <a:buFont typeface="Wingdings" panose="05000000000000000000" pitchFamily="2" charset="2"/>
              <a:buChar char="q"/>
            </a:pPr>
            <a:r>
              <a:rPr lang="en-US" sz="2000" dirty="0"/>
              <a:t>Secure and Authorized Transactions and digital ledgers.</a:t>
            </a:r>
          </a:p>
          <a:p>
            <a:pPr marL="285750" indent="-285750">
              <a:buFont typeface="Wingdings" panose="05000000000000000000" pitchFamily="2" charset="2"/>
              <a:buChar char="q"/>
            </a:pPr>
            <a:r>
              <a:rPr lang="en-US" sz="2000" dirty="0"/>
              <a:t>Creates trust among several individuals and entities.</a:t>
            </a:r>
          </a:p>
          <a:p>
            <a:pPr marL="285750" indent="-285750">
              <a:buFont typeface="Wingdings" panose="05000000000000000000" pitchFamily="2" charset="2"/>
              <a:buChar char="q"/>
            </a:pPr>
            <a:r>
              <a:rPr lang="en-US" sz="2000" dirty="0"/>
              <a:t>Keeps the track and information about product to every stake holder.</a:t>
            </a:r>
          </a:p>
          <a:p>
            <a:pPr marL="285750" indent="-285750">
              <a:buFont typeface="Wingdings" panose="05000000000000000000" pitchFamily="2" charset="2"/>
              <a:buChar char="q"/>
            </a:pPr>
            <a:r>
              <a:rPr lang="en-US" sz="2000" dirty="0"/>
              <a:t>Less paperwork</a:t>
            </a:r>
          </a:p>
          <a:p>
            <a:pPr marL="285750" indent="-285750">
              <a:buFont typeface="Wingdings" panose="05000000000000000000" pitchFamily="2" charset="2"/>
              <a:buChar char="q"/>
            </a:pPr>
            <a:r>
              <a:rPr lang="en-US" sz="2000" dirty="0"/>
              <a:t>Decentralized system</a:t>
            </a:r>
          </a:p>
          <a:p>
            <a:pPr marL="285750" indent="-285750">
              <a:buFont typeface="Wingdings" panose="05000000000000000000" pitchFamily="2" charset="2"/>
              <a:buChar char="q"/>
            </a:pPr>
            <a:r>
              <a:rPr lang="en-IN" sz="2000" dirty="0"/>
              <a:t>flexible</a:t>
            </a:r>
          </a:p>
          <a:p>
            <a:pPr marL="285750" indent="-285750">
              <a:buFont typeface="Wingdings" panose="05000000000000000000" pitchFamily="2" charset="2"/>
              <a:buChar char="q"/>
            </a:pPr>
            <a:r>
              <a:rPr lang="en-IN" sz="2000" dirty="0"/>
              <a:t>Smart Contracts</a:t>
            </a:r>
          </a:p>
          <a:p>
            <a:pPr marL="285750" indent="-285750">
              <a:buFont typeface="Wingdings" panose="05000000000000000000" pitchFamily="2" charset="2"/>
              <a:buChar char="q"/>
            </a:pPr>
            <a:r>
              <a:rPr lang="en-IN" sz="2000" dirty="0"/>
              <a:t>Assets management</a:t>
            </a:r>
          </a:p>
          <a:p>
            <a:endParaRPr lang="en-IN" dirty="0"/>
          </a:p>
          <a:p>
            <a:endParaRPr lang="en-IN" dirty="0"/>
          </a:p>
        </p:txBody>
      </p:sp>
    </p:spTree>
    <p:extLst>
      <p:ext uri="{BB962C8B-B14F-4D97-AF65-F5344CB8AC3E}">
        <p14:creationId xmlns:p14="http://schemas.microsoft.com/office/powerpoint/2010/main" val="24900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8" name="TextBox 7"/>
          <p:cNvSpPr txBox="1"/>
          <p:nvPr/>
        </p:nvSpPr>
        <p:spPr>
          <a:xfrm>
            <a:off x="646111" y="1593546"/>
            <a:ext cx="8943975" cy="3924151"/>
          </a:xfrm>
          <a:prstGeom prst="rect">
            <a:avLst/>
          </a:prstGeom>
          <a:noFill/>
        </p:spPr>
        <p:txBody>
          <a:bodyPr wrap="square" rtlCol="0">
            <a:spAutoFit/>
          </a:bodyPr>
          <a:lstStyle/>
          <a:p>
            <a:r>
              <a:rPr lang="en-IN" sz="2500" dirty="0"/>
              <a:t>Involved Entities</a:t>
            </a:r>
          </a:p>
          <a:p>
            <a:endParaRPr lang="en-IN" sz="2000" dirty="0"/>
          </a:p>
          <a:p>
            <a:pPr marL="342900" indent="-342900">
              <a:buFont typeface="Wingdings" panose="05000000000000000000" pitchFamily="2" charset="2"/>
              <a:buChar char="§"/>
            </a:pPr>
            <a:r>
              <a:rPr lang="en-IN" sz="2000" dirty="0"/>
              <a:t>Manager</a:t>
            </a:r>
          </a:p>
          <a:p>
            <a:pPr marL="342900" indent="-342900">
              <a:buFont typeface="Wingdings" panose="05000000000000000000" pitchFamily="2" charset="2"/>
              <a:buChar char="§"/>
            </a:pPr>
            <a:r>
              <a:rPr lang="en-IN" sz="2000" dirty="0"/>
              <a:t>Manufacturer</a:t>
            </a:r>
          </a:p>
          <a:p>
            <a:pPr marL="342900" indent="-342900">
              <a:buFont typeface="Wingdings" panose="05000000000000000000" pitchFamily="2" charset="2"/>
              <a:buChar char="§"/>
            </a:pPr>
            <a:r>
              <a:rPr lang="en-IN" sz="2000" dirty="0"/>
              <a:t>Warehouse of Manufacturer</a:t>
            </a:r>
          </a:p>
          <a:p>
            <a:pPr marL="342900" indent="-342900">
              <a:buFont typeface="Wingdings" panose="05000000000000000000" pitchFamily="2" charset="2"/>
              <a:buChar char="§"/>
            </a:pPr>
            <a:r>
              <a:rPr lang="en-IN" sz="2000" dirty="0"/>
              <a:t>Land Transport</a:t>
            </a:r>
          </a:p>
          <a:p>
            <a:pPr marL="342900" indent="-342900">
              <a:buFont typeface="Wingdings" panose="05000000000000000000" pitchFamily="2" charset="2"/>
              <a:buChar char="§"/>
            </a:pPr>
            <a:r>
              <a:rPr lang="en-IN" sz="2000" dirty="0"/>
              <a:t>Customs Authority</a:t>
            </a:r>
          </a:p>
          <a:p>
            <a:pPr marL="342900" indent="-342900">
              <a:buFont typeface="Wingdings" panose="05000000000000000000" pitchFamily="2" charset="2"/>
              <a:buChar char="§"/>
            </a:pPr>
            <a:r>
              <a:rPr lang="en-IN" sz="2000" dirty="0"/>
              <a:t>Port Authority</a:t>
            </a:r>
          </a:p>
          <a:p>
            <a:pPr marL="342900" indent="-342900">
              <a:buFont typeface="Wingdings" panose="05000000000000000000" pitchFamily="2" charset="2"/>
              <a:buChar char="§"/>
            </a:pPr>
            <a:r>
              <a:rPr lang="en-IN" sz="2000" dirty="0"/>
              <a:t>Shipping </a:t>
            </a:r>
          </a:p>
          <a:p>
            <a:pPr marL="342900" indent="-342900">
              <a:buFont typeface="Wingdings" panose="05000000000000000000" pitchFamily="2" charset="2"/>
              <a:buChar char="§"/>
            </a:pPr>
            <a:r>
              <a:rPr lang="en-IN" sz="2000" dirty="0"/>
              <a:t>Escrow Account</a:t>
            </a:r>
          </a:p>
          <a:p>
            <a:pPr marL="342900" indent="-342900">
              <a:buFont typeface="Wingdings" panose="05000000000000000000" pitchFamily="2" charset="2"/>
              <a:buChar char="§"/>
            </a:pPr>
            <a:r>
              <a:rPr lang="en-IN" sz="2000" dirty="0"/>
              <a:t>Customer</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2063</TotalTime>
  <Words>1029</Words>
  <Application>Microsoft Office PowerPoint</Application>
  <PresentationFormat>Widescreen</PresentationFormat>
  <Paragraphs>186</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Ion</vt:lpstr>
      <vt:lpstr>       </vt:lpstr>
      <vt:lpstr>Agenda</vt:lpstr>
      <vt:lpstr>Introduction</vt:lpstr>
      <vt:lpstr>Motivation</vt:lpstr>
      <vt:lpstr>Objective</vt:lpstr>
      <vt:lpstr>Overview</vt:lpstr>
      <vt:lpstr>What ?</vt:lpstr>
      <vt:lpstr>Why ?</vt:lpstr>
      <vt:lpstr>How ?</vt:lpstr>
      <vt:lpstr>Model Layout</vt:lpstr>
      <vt:lpstr>Proposed System</vt:lpstr>
      <vt:lpstr>Protocols</vt:lpstr>
      <vt:lpstr>Technology Used</vt:lpstr>
      <vt:lpstr>Code Snippets</vt:lpstr>
      <vt:lpstr>MANUFACTURER</vt:lpstr>
      <vt:lpstr>LAND TRANSPORT</vt:lpstr>
      <vt:lpstr>CUSTOMS</vt:lpstr>
      <vt:lpstr>ESCROW</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Smart-Cart</dc:title>
  <dc:creator>Owner</dc:creator>
  <cp:lastModifiedBy>rohan tanwar</cp:lastModifiedBy>
  <cp:revision>87</cp:revision>
  <dcterms:created xsi:type="dcterms:W3CDTF">2017-06-28T11:41:49Z</dcterms:created>
  <dcterms:modified xsi:type="dcterms:W3CDTF">2018-07-24T23:37:18Z</dcterms:modified>
</cp:coreProperties>
</file>