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43E585-F0FB-435C-9660-0579BA156A17}"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4B133-F662-4B1C-AD38-58E864FC4E9C}" type="slidenum">
              <a:rPr lang="en-US" smtClean="0"/>
              <a:t>‹#›</a:t>
            </a:fld>
            <a:endParaRPr lang="en-US"/>
          </a:p>
        </p:txBody>
      </p:sp>
    </p:spTree>
    <p:extLst>
      <p:ext uri="{BB962C8B-B14F-4D97-AF65-F5344CB8AC3E}">
        <p14:creationId xmlns:p14="http://schemas.microsoft.com/office/powerpoint/2010/main" val="458621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3E585-F0FB-435C-9660-0579BA156A17}"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4B133-F662-4B1C-AD38-58E864FC4E9C}" type="slidenum">
              <a:rPr lang="en-US" smtClean="0"/>
              <a:t>‹#›</a:t>
            </a:fld>
            <a:endParaRPr lang="en-US"/>
          </a:p>
        </p:txBody>
      </p:sp>
    </p:spTree>
    <p:extLst>
      <p:ext uri="{BB962C8B-B14F-4D97-AF65-F5344CB8AC3E}">
        <p14:creationId xmlns:p14="http://schemas.microsoft.com/office/powerpoint/2010/main" val="159789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943E585-F0FB-435C-9660-0579BA156A17}"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4B133-F662-4B1C-AD38-58E864FC4E9C}" type="slidenum">
              <a:rPr lang="en-US" smtClean="0"/>
              <a:t>‹#›</a:t>
            </a:fld>
            <a:endParaRPr lang="en-US"/>
          </a:p>
        </p:txBody>
      </p:sp>
    </p:spTree>
    <p:extLst>
      <p:ext uri="{BB962C8B-B14F-4D97-AF65-F5344CB8AC3E}">
        <p14:creationId xmlns:p14="http://schemas.microsoft.com/office/powerpoint/2010/main" val="2732559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943E585-F0FB-435C-9660-0579BA156A17}"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4B133-F662-4B1C-AD38-58E864FC4E9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06335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3E585-F0FB-435C-9660-0579BA156A17}"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4B133-F662-4B1C-AD38-58E864FC4E9C}" type="slidenum">
              <a:rPr lang="en-US" smtClean="0"/>
              <a:t>‹#›</a:t>
            </a:fld>
            <a:endParaRPr lang="en-US"/>
          </a:p>
        </p:txBody>
      </p:sp>
    </p:spTree>
    <p:extLst>
      <p:ext uri="{BB962C8B-B14F-4D97-AF65-F5344CB8AC3E}">
        <p14:creationId xmlns:p14="http://schemas.microsoft.com/office/powerpoint/2010/main" val="1094720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43E585-F0FB-435C-9660-0579BA156A17}" type="datetimeFigureOut">
              <a:rPr lang="en-US" smtClean="0"/>
              <a:t>5/19/2023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4B133-F662-4B1C-AD38-58E864FC4E9C}" type="slidenum">
              <a:rPr lang="en-US" smtClean="0"/>
              <a:t>‹#›</a:t>
            </a:fld>
            <a:endParaRPr lang="en-US"/>
          </a:p>
        </p:txBody>
      </p:sp>
    </p:spTree>
    <p:extLst>
      <p:ext uri="{BB962C8B-B14F-4D97-AF65-F5344CB8AC3E}">
        <p14:creationId xmlns:p14="http://schemas.microsoft.com/office/powerpoint/2010/main" val="871841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43E585-F0FB-435C-9660-0579BA156A17}" type="datetimeFigureOut">
              <a:rPr lang="en-US" smtClean="0"/>
              <a:t>5/19/2023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4B133-F662-4B1C-AD38-58E864FC4E9C}" type="slidenum">
              <a:rPr lang="en-US" smtClean="0"/>
              <a:t>‹#›</a:t>
            </a:fld>
            <a:endParaRPr lang="en-US"/>
          </a:p>
        </p:txBody>
      </p:sp>
    </p:spTree>
    <p:extLst>
      <p:ext uri="{BB962C8B-B14F-4D97-AF65-F5344CB8AC3E}">
        <p14:creationId xmlns:p14="http://schemas.microsoft.com/office/powerpoint/2010/main" val="3610935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43E585-F0FB-435C-9660-0579BA156A17}"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4B133-F662-4B1C-AD38-58E864FC4E9C}" type="slidenum">
              <a:rPr lang="en-US" smtClean="0"/>
              <a:t>‹#›</a:t>
            </a:fld>
            <a:endParaRPr lang="en-US"/>
          </a:p>
        </p:txBody>
      </p:sp>
    </p:spTree>
    <p:extLst>
      <p:ext uri="{BB962C8B-B14F-4D97-AF65-F5344CB8AC3E}">
        <p14:creationId xmlns:p14="http://schemas.microsoft.com/office/powerpoint/2010/main" val="2418257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43E585-F0FB-435C-9660-0579BA156A17}"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4B133-F662-4B1C-AD38-58E864FC4E9C}" type="slidenum">
              <a:rPr lang="en-US" smtClean="0"/>
              <a:t>‹#›</a:t>
            </a:fld>
            <a:endParaRPr lang="en-US"/>
          </a:p>
        </p:txBody>
      </p:sp>
    </p:spTree>
    <p:extLst>
      <p:ext uri="{BB962C8B-B14F-4D97-AF65-F5344CB8AC3E}">
        <p14:creationId xmlns:p14="http://schemas.microsoft.com/office/powerpoint/2010/main" val="246687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943E585-F0FB-435C-9660-0579BA156A17}"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4B133-F662-4B1C-AD38-58E864FC4E9C}" type="slidenum">
              <a:rPr lang="en-US" smtClean="0"/>
              <a:t>‹#›</a:t>
            </a:fld>
            <a:endParaRPr lang="en-US"/>
          </a:p>
        </p:txBody>
      </p:sp>
    </p:spTree>
    <p:extLst>
      <p:ext uri="{BB962C8B-B14F-4D97-AF65-F5344CB8AC3E}">
        <p14:creationId xmlns:p14="http://schemas.microsoft.com/office/powerpoint/2010/main" val="70685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3E585-F0FB-435C-9660-0579BA156A17}"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4B133-F662-4B1C-AD38-58E864FC4E9C}" type="slidenum">
              <a:rPr lang="en-US" smtClean="0"/>
              <a:t>‹#›</a:t>
            </a:fld>
            <a:endParaRPr lang="en-US"/>
          </a:p>
        </p:txBody>
      </p:sp>
    </p:spTree>
    <p:extLst>
      <p:ext uri="{BB962C8B-B14F-4D97-AF65-F5344CB8AC3E}">
        <p14:creationId xmlns:p14="http://schemas.microsoft.com/office/powerpoint/2010/main" val="3493529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43E585-F0FB-435C-9660-0579BA156A17}"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4B133-F662-4B1C-AD38-58E864FC4E9C}" type="slidenum">
              <a:rPr lang="en-US" smtClean="0"/>
              <a:t>‹#›</a:t>
            </a:fld>
            <a:endParaRPr lang="en-US"/>
          </a:p>
        </p:txBody>
      </p:sp>
    </p:spTree>
    <p:extLst>
      <p:ext uri="{BB962C8B-B14F-4D97-AF65-F5344CB8AC3E}">
        <p14:creationId xmlns:p14="http://schemas.microsoft.com/office/powerpoint/2010/main" val="4727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43E585-F0FB-435C-9660-0579BA156A17}" type="datetimeFigureOut">
              <a:rPr lang="en-US" smtClean="0"/>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64B133-F662-4B1C-AD38-58E864FC4E9C}" type="slidenum">
              <a:rPr lang="en-US" smtClean="0"/>
              <a:t>‹#›</a:t>
            </a:fld>
            <a:endParaRPr lang="en-US"/>
          </a:p>
        </p:txBody>
      </p:sp>
    </p:spTree>
    <p:extLst>
      <p:ext uri="{BB962C8B-B14F-4D97-AF65-F5344CB8AC3E}">
        <p14:creationId xmlns:p14="http://schemas.microsoft.com/office/powerpoint/2010/main" val="229371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943E585-F0FB-435C-9660-0579BA156A17}" type="datetimeFigureOut">
              <a:rPr lang="en-US" smtClean="0"/>
              <a:t>5/19/2023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164B133-F662-4B1C-AD38-58E864FC4E9C}" type="slidenum">
              <a:rPr lang="en-US" smtClean="0"/>
              <a:t>‹#›</a:t>
            </a:fld>
            <a:endParaRPr lang="en-US"/>
          </a:p>
        </p:txBody>
      </p:sp>
    </p:spTree>
    <p:extLst>
      <p:ext uri="{BB962C8B-B14F-4D97-AF65-F5344CB8AC3E}">
        <p14:creationId xmlns:p14="http://schemas.microsoft.com/office/powerpoint/2010/main" val="46142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943E585-F0FB-435C-9660-0579BA156A17}" type="datetimeFigureOut">
              <a:rPr lang="en-US" smtClean="0"/>
              <a:t>5/19/2023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164B133-F662-4B1C-AD38-58E864FC4E9C}" type="slidenum">
              <a:rPr lang="en-US" smtClean="0"/>
              <a:t>‹#›</a:t>
            </a:fld>
            <a:endParaRPr lang="en-US"/>
          </a:p>
        </p:txBody>
      </p:sp>
    </p:spTree>
    <p:extLst>
      <p:ext uri="{BB962C8B-B14F-4D97-AF65-F5344CB8AC3E}">
        <p14:creationId xmlns:p14="http://schemas.microsoft.com/office/powerpoint/2010/main" val="4289300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943E585-F0FB-435C-9660-0579BA156A17}" type="datetimeFigureOut">
              <a:rPr lang="en-US" smtClean="0"/>
              <a:t>5/19/2023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164B133-F662-4B1C-AD38-58E864FC4E9C}" type="slidenum">
              <a:rPr lang="en-US" smtClean="0"/>
              <a:t>‹#›</a:t>
            </a:fld>
            <a:endParaRPr lang="en-US"/>
          </a:p>
        </p:txBody>
      </p:sp>
    </p:spTree>
    <p:extLst>
      <p:ext uri="{BB962C8B-B14F-4D97-AF65-F5344CB8AC3E}">
        <p14:creationId xmlns:p14="http://schemas.microsoft.com/office/powerpoint/2010/main" val="987286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3E585-F0FB-435C-9660-0579BA156A17}"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4B133-F662-4B1C-AD38-58E864FC4E9C}" type="slidenum">
              <a:rPr lang="en-US" smtClean="0"/>
              <a:t>‹#›</a:t>
            </a:fld>
            <a:endParaRPr lang="en-US"/>
          </a:p>
        </p:txBody>
      </p:sp>
    </p:spTree>
    <p:extLst>
      <p:ext uri="{BB962C8B-B14F-4D97-AF65-F5344CB8AC3E}">
        <p14:creationId xmlns:p14="http://schemas.microsoft.com/office/powerpoint/2010/main" val="3819407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943E585-F0FB-435C-9660-0579BA156A17}" type="datetimeFigureOut">
              <a:rPr lang="en-US" smtClean="0"/>
              <a:t>5/19/2023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64B133-F662-4B1C-AD38-58E864FC4E9C}" type="slidenum">
              <a:rPr lang="en-US" smtClean="0"/>
              <a:t>‹#›</a:t>
            </a:fld>
            <a:endParaRPr lang="en-US"/>
          </a:p>
        </p:txBody>
      </p:sp>
    </p:spTree>
    <p:extLst>
      <p:ext uri="{BB962C8B-B14F-4D97-AF65-F5344CB8AC3E}">
        <p14:creationId xmlns:p14="http://schemas.microsoft.com/office/powerpoint/2010/main" val="333977064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E08C-E8E1-D9B0-754D-D80F5BA1DC02}"/>
              </a:ext>
            </a:extLst>
          </p:cNvPr>
          <p:cNvSpPr>
            <a:spLocks noGrp="1"/>
          </p:cNvSpPr>
          <p:nvPr>
            <p:ph type="title"/>
          </p:nvPr>
        </p:nvSpPr>
        <p:spPr/>
        <p:txBody>
          <a:bodyPr/>
          <a:lstStyle/>
          <a:p>
            <a:r>
              <a:rPr lang="en-US" sz="4400" b="1" dirty="0">
                <a:latin typeface="Arial" panose="020B0604020202020204" pitchFamily="34" charset="0"/>
                <a:cs typeface="Arial" panose="020B0604020202020204" pitchFamily="34" charset="0"/>
              </a:rPr>
              <a:t>            Employee Retention</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17FD39C-B70C-3136-F69A-555D0353D862}"/>
              </a:ext>
            </a:extLst>
          </p:cNvPr>
          <p:cNvSpPr>
            <a:spLocks noGrp="1"/>
          </p:cNvSpPr>
          <p:nvPr>
            <p:ph idx="1"/>
          </p:nvPr>
        </p:nvSpPr>
        <p:spPr>
          <a:xfrm>
            <a:off x="765928" y="1825625"/>
            <a:ext cx="6417297" cy="3726763"/>
          </a:xfrm>
        </p:spPr>
        <p:txBody>
          <a:bodyPr/>
          <a:lstStyle/>
          <a:p>
            <a:r>
              <a:rPr lang="en-US" sz="2800" dirty="0">
                <a:latin typeface="Arial" panose="020B0604020202020204" pitchFamily="34" charset="0"/>
                <a:cs typeface="Arial" panose="020B0604020202020204" pitchFamily="34" charset="0"/>
              </a:rPr>
              <a:t>Team members – </a:t>
            </a:r>
          </a:p>
          <a:p>
            <a:pPr marL="0" indent="0">
              <a:buNone/>
            </a:pPr>
            <a:endParaRPr lang="en-US" dirty="0"/>
          </a:p>
        </p:txBody>
      </p:sp>
      <p:sp>
        <p:nvSpPr>
          <p:cNvPr id="5" name="TextBox 4">
            <a:extLst>
              <a:ext uri="{FF2B5EF4-FFF2-40B4-BE49-F238E27FC236}">
                <a16:creationId xmlns:a16="http://schemas.microsoft.com/office/drawing/2014/main" id="{EE55A3E3-BA5E-2579-59A2-5274A7E9E31F}"/>
              </a:ext>
            </a:extLst>
          </p:cNvPr>
          <p:cNvSpPr txBox="1"/>
          <p:nvPr/>
        </p:nvSpPr>
        <p:spPr>
          <a:xfrm>
            <a:off x="1208989" y="2369997"/>
            <a:ext cx="5625444" cy="2677656"/>
          </a:xfrm>
          <a:prstGeom prst="rect">
            <a:avLst/>
          </a:prstGeom>
          <a:noFill/>
        </p:spPr>
        <p:txBody>
          <a:bodyPr wrap="square">
            <a:spAutoFit/>
          </a:bodyPr>
          <a:lstStyle/>
          <a:p>
            <a:r>
              <a:rPr lang="en-US" sz="2400" b="0" i="0" dirty="0">
                <a:effectLst/>
                <a:latin typeface="Arial" panose="020B0604020202020204" pitchFamily="34" charset="0"/>
                <a:cs typeface="Arial" panose="020B0604020202020204" pitchFamily="34" charset="0"/>
              </a:rPr>
              <a:t>1.Miss.Shweta Bhagwat Jadhav</a:t>
            </a:r>
          </a:p>
          <a:p>
            <a:r>
              <a:rPr lang="en-US" sz="2400" b="0" i="0" dirty="0">
                <a:effectLst/>
                <a:latin typeface="Arial" panose="020B0604020202020204" pitchFamily="34" charset="0"/>
                <a:cs typeface="Arial" panose="020B0604020202020204" pitchFamily="34" charset="0"/>
              </a:rPr>
              <a:t>2.Miss. Vaishali </a:t>
            </a:r>
            <a:r>
              <a:rPr lang="en-US" sz="2400" b="0" i="0" dirty="0" err="1">
                <a:effectLst/>
                <a:latin typeface="Arial" panose="020B0604020202020204" pitchFamily="34" charset="0"/>
                <a:cs typeface="Arial" panose="020B0604020202020204" pitchFamily="34" charset="0"/>
              </a:rPr>
              <a:t>Jayawantrao</a:t>
            </a:r>
            <a:r>
              <a:rPr lang="en-US" sz="2400" b="0" i="0" dirty="0">
                <a:effectLst/>
                <a:latin typeface="Arial" panose="020B0604020202020204" pitchFamily="34" charset="0"/>
                <a:cs typeface="Arial" panose="020B0604020202020204" pitchFamily="34" charset="0"/>
              </a:rPr>
              <a:t> </a:t>
            </a:r>
            <a:r>
              <a:rPr lang="en-US" sz="2400" b="0" i="0" dirty="0" err="1">
                <a:effectLst/>
                <a:latin typeface="Arial" panose="020B0604020202020204" pitchFamily="34" charset="0"/>
                <a:cs typeface="Arial" panose="020B0604020202020204" pitchFamily="34" charset="0"/>
              </a:rPr>
              <a:t>Salunkhe</a:t>
            </a:r>
            <a:endParaRPr lang="en-US" sz="2400" b="0" i="0" dirty="0">
              <a:effectLst/>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3.</a:t>
            </a:r>
            <a:r>
              <a:rPr lang="en-US" sz="2400" b="0" i="0" dirty="0">
                <a:effectLst/>
                <a:latin typeface="Arial" panose="020B0604020202020204" pitchFamily="34" charset="0"/>
                <a:cs typeface="Arial" panose="020B0604020202020204" pitchFamily="34" charset="0"/>
              </a:rPr>
              <a:t> Mr. SHIVANANDA R</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4.</a:t>
            </a:r>
            <a:r>
              <a:rPr lang="en-US" sz="2400" b="0" i="0" dirty="0">
                <a:effectLst/>
                <a:latin typeface="Arial" panose="020B0604020202020204" pitchFamily="34" charset="0"/>
                <a:cs typeface="Arial" panose="020B0604020202020204" pitchFamily="34" charset="0"/>
              </a:rPr>
              <a:t> Mr. </a:t>
            </a:r>
            <a:r>
              <a:rPr lang="en-US" sz="2400" b="0" i="0" dirty="0" err="1">
                <a:effectLst/>
                <a:latin typeface="Arial" panose="020B0604020202020204" pitchFamily="34" charset="0"/>
                <a:cs typeface="Arial" panose="020B0604020202020204" pitchFamily="34" charset="0"/>
              </a:rPr>
              <a:t>Gurunath</a:t>
            </a:r>
            <a:r>
              <a:rPr lang="en-US" sz="2400" b="0" i="0" dirty="0">
                <a:effectLst/>
                <a:latin typeface="Arial" panose="020B0604020202020204" pitchFamily="34" charset="0"/>
                <a:cs typeface="Arial" panose="020B0604020202020204" pitchFamily="34" charset="0"/>
              </a:rPr>
              <a:t> Mahadev Swami</a:t>
            </a:r>
          </a:p>
          <a:p>
            <a:r>
              <a:rPr lang="en-US" sz="2400" dirty="0">
                <a:latin typeface="Arial" panose="020B0604020202020204" pitchFamily="34" charset="0"/>
                <a:cs typeface="Arial" panose="020B0604020202020204" pitchFamily="34" charset="0"/>
              </a:rPr>
              <a:t>5.</a:t>
            </a:r>
            <a:r>
              <a:rPr lang="en-US" sz="2400" b="0" i="0" dirty="0">
                <a:effectLst/>
                <a:latin typeface="Arial" panose="020B0604020202020204" pitchFamily="34" charset="0"/>
                <a:cs typeface="Arial" panose="020B0604020202020204" pitchFamily="34" charset="0"/>
              </a:rPr>
              <a:t> Mr. Swapnil Sandeep Joshi</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6.</a:t>
            </a:r>
            <a:r>
              <a:rPr lang="en-US" sz="2400" b="0" i="0" dirty="0">
                <a:effectLst/>
                <a:latin typeface="Arial" panose="020B0604020202020204" pitchFamily="34" charset="0"/>
                <a:cs typeface="Arial" panose="020B0604020202020204" pitchFamily="34" charset="0"/>
              </a:rPr>
              <a:t> Mr. Ravi </a:t>
            </a:r>
            <a:r>
              <a:rPr lang="en-US" sz="2400" b="0" i="0" dirty="0" err="1">
                <a:effectLst/>
                <a:latin typeface="Arial" panose="020B0604020202020204" pitchFamily="34" charset="0"/>
                <a:cs typeface="Arial" panose="020B0604020202020204" pitchFamily="34" charset="0"/>
              </a:rPr>
              <a:t>Khodakiya</a:t>
            </a:r>
            <a:endParaRPr lang="en-US" sz="2400" b="0" i="0" dirty="0">
              <a:effectLst/>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7.Sikandar </a:t>
            </a:r>
            <a:r>
              <a:rPr lang="en-US" sz="2400" dirty="0" err="1">
                <a:latin typeface="Arial" panose="020B0604020202020204" pitchFamily="34" charset="0"/>
                <a:cs typeface="Arial" panose="020B0604020202020204" pitchFamily="34" charset="0"/>
              </a:rPr>
              <a:t>kwr</a:t>
            </a:r>
            <a:endParaRPr lang="en-US" sz="2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B9120F6-625E-7442-B6D8-CB162432656C}"/>
              </a:ext>
            </a:extLst>
          </p:cNvPr>
          <p:cNvSpPr txBox="1"/>
          <p:nvPr/>
        </p:nvSpPr>
        <p:spPr>
          <a:xfrm>
            <a:off x="9278332" y="1661755"/>
            <a:ext cx="2542880" cy="541046"/>
          </a:xfrm>
          <a:prstGeom prst="rect">
            <a:avLst/>
          </a:prstGeom>
          <a:noFill/>
        </p:spPr>
        <p:txBody>
          <a:bodyPr wrap="square">
            <a:spAutoFit/>
          </a:bodyPr>
          <a:lstStyle/>
          <a:p>
            <a:pPr marL="0" indent="0" algn="l">
              <a:lnSpc>
                <a:spcPct val="80000"/>
              </a:lnSpc>
            </a:pPr>
            <a:r>
              <a:rPr lang="en-US" sz="1800" b="1" dirty="0">
                <a:solidFill>
                  <a:srgbClr val="00B0F0"/>
                </a:solidFill>
              </a:rPr>
              <a:t>Data </a:t>
            </a:r>
            <a:r>
              <a:rPr lang="en-US" b="1" dirty="0">
                <a:solidFill>
                  <a:srgbClr val="00B0F0"/>
                </a:solidFill>
              </a:rPr>
              <a:t>Analyst</a:t>
            </a:r>
            <a:r>
              <a:rPr lang="en-US" sz="1800" b="1" dirty="0">
                <a:solidFill>
                  <a:srgbClr val="00B0F0"/>
                </a:solidFill>
              </a:rPr>
              <a:t> Project 01 </a:t>
            </a:r>
          </a:p>
          <a:p>
            <a:pPr marL="0" indent="0" algn="l">
              <a:lnSpc>
                <a:spcPct val="80000"/>
              </a:lnSpc>
            </a:pPr>
            <a:r>
              <a:rPr lang="en-US" sz="1800" b="1" dirty="0">
                <a:solidFill>
                  <a:srgbClr val="00B0F0"/>
                </a:solidFill>
              </a:rPr>
              <a:t>Group # 4 </a:t>
            </a:r>
          </a:p>
        </p:txBody>
      </p:sp>
      <p:pic>
        <p:nvPicPr>
          <p:cNvPr id="9" name="Picture 8">
            <a:extLst>
              <a:ext uri="{FF2B5EF4-FFF2-40B4-BE49-F238E27FC236}">
                <a16:creationId xmlns:a16="http://schemas.microsoft.com/office/drawing/2014/main" id="{0522A321-11C8-DE47-F3BD-DC73AA717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617" y="3267888"/>
            <a:ext cx="5654824" cy="3137394"/>
          </a:xfrm>
          <a:prstGeom prst="rect">
            <a:avLst/>
          </a:prstGeom>
        </p:spPr>
      </p:pic>
    </p:spTree>
    <p:extLst>
      <p:ext uri="{BB962C8B-B14F-4D97-AF65-F5344CB8AC3E}">
        <p14:creationId xmlns:p14="http://schemas.microsoft.com/office/powerpoint/2010/main" val="2938664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6338C-9037-543F-8338-CCC290502521}"/>
              </a:ext>
            </a:extLst>
          </p:cNvPr>
          <p:cNvSpPr>
            <a:spLocks noGrp="1"/>
          </p:cNvSpPr>
          <p:nvPr>
            <p:ph type="title"/>
          </p:nvPr>
        </p:nvSpPr>
        <p:spPr>
          <a:xfrm>
            <a:off x="0" y="402832"/>
            <a:ext cx="10515600" cy="1325563"/>
          </a:xfrm>
        </p:spPr>
        <p:txBody>
          <a:bodyPr>
            <a:normAutofit/>
          </a:bodyPr>
          <a:lstStyle/>
          <a:p>
            <a:r>
              <a:rPr lang="en-US" sz="2000" b="1" kern="1200" dirty="0">
                <a:solidFill>
                  <a:schemeClr val="tx1"/>
                </a:solidFill>
                <a:latin typeface="Arial" panose="020B0604020202020204" pitchFamily="34" charset="0"/>
                <a:cs typeface="Arial" panose="020B0604020202020204" pitchFamily="34" charset="0"/>
              </a:rPr>
              <a:t>KPI 6 Attrition Rate Vs Years Since Last Promotion</a:t>
            </a:r>
            <a:endParaRPr lang="en-US" sz="2000" b="1" dirty="0">
              <a:latin typeface="Arial" panose="020B0604020202020204" pitchFamily="34" charset="0"/>
              <a:cs typeface="Arial" panose="020B0604020202020204" pitchFamily="34" charset="0"/>
            </a:endParaRPr>
          </a:p>
        </p:txBody>
      </p:sp>
      <p:pic>
        <p:nvPicPr>
          <p:cNvPr id="4" name="Content Placeholder 3" descr="Table">
            <a:extLst>
              <a:ext uri="{FF2B5EF4-FFF2-40B4-BE49-F238E27FC236}">
                <a16:creationId xmlns:a16="http://schemas.microsoft.com/office/drawing/2014/main" id="{D24EAD6B-15EB-15CD-2949-152B2FA6FE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894" y="1265419"/>
            <a:ext cx="5685150" cy="5496728"/>
          </a:xfrm>
          <a:prstGeom prst="rect">
            <a:avLst/>
          </a:prstGeom>
        </p:spPr>
      </p:pic>
      <p:pic>
        <p:nvPicPr>
          <p:cNvPr id="5" name="Picture 4">
            <a:extLst>
              <a:ext uri="{FF2B5EF4-FFF2-40B4-BE49-F238E27FC236}">
                <a16:creationId xmlns:a16="http://schemas.microsoft.com/office/drawing/2014/main" id="{EC5D19A0-ED44-0E94-CC8E-BC531F175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017" y="4320336"/>
            <a:ext cx="5369904" cy="2441811"/>
          </a:xfrm>
          <a:prstGeom prst="rect">
            <a:avLst/>
          </a:prstGeom>
        </p:spPr>
      </p:pic>
      <p:sp>
        <p:nvSpPr>
          <p:cNvPr id="9" name="TextBox 8">
            <a:extLst>
              <a:ext uri="{FF2B5EF4-FFF2-40B4-BE49-F238E27FC236}">
                <a16:creationId xmlns:a16="http://schemas.microsoft.com/office/drawing/2014/main" id="{AB60B5C2-2B40-7F73-4A80-8E048086E04B}"/>
              </a:ext>
            </a:extLst>
          </p:cNvPr>
          <p:cNvSpPr txBox="1"/>
          <p:nvPr/>
        </p:nvSpPr>
        <p:spPr>
          <a:xfrm>
            <a:off x="6693030" y="402832"/>
            <a:ext cx="5498970" cy="3293209"/>
          </a:xfrm>
          <a:prstGeom prst="rect">
            <a:avLst/>
          </a:prstGeom>
          <a:noFill/>
        </p:spPr>
        <p:txBody>
          <a:bodyPr wrap="square">
            <a:spAutoFit/>
          </a:bodyPr>
          <a:lstStyle/>
          <a:p>
            <a:pPr marL="0" indent="0">
              <a:buNone/>
            </a:pPr>
            <a:r>
              <a:rPr lang="en-IN" sz="1600" b="1" dirty="0">
                <a:latin typeface="Arial" panose="020B0604020202020204" pitchFamily="34" charset="0"/>
                <a:cs typeface="Arial" panose="020B0604020202020204" pitchFamily="34" charset="0"/>
              </a:rPr>
              <a:t>From the analysis and Visualisation </a:t>
            </a:r>
          </a:p>
          <a:p>
            <a:r>
              <a:rPr lang="en-IN" sz="1600" dirty="0">
                <a:latin typeface="Arial" panose="020B0604020202020204" pitchFamily="34" charset="0"/>
                <a:cs typeface="Arial" panose="020B0604020202020204" pitchFamily="34" charset="0"/>
              </a:rPr>
              <a:t>For 0-5 years since Last year Promotion interval Research &amp; Development and Hardware departments has highest and lowest attrition rate respectively.</a:t>
            </a:r>
          </a:p>
          <a:p>
            <a:r>
              <a:rPr lang="en-IN" sz="1600" dirty="0">
                <a:latin typeface="Arial" panose="020B0604020202020204" pitchFamily="34" charset="0"/>
                <a:cs typeface="Arial" panose="020B0604020202020204" pitchFamily="34" charset="0"/>
              </a:rPr>
              <a:t>For 6-10 years since last year promotion interval Human resources and software departments has highest and lowest attrition rate respectively.</a:t>
            </a:r>
          </a:p>
          <a:p>
            <a:r>
              <a:rPr lang="en-IN" sz="1600" dirty="0">
                <a:latin typeface="Arial" panose="020B0604020202020204" pitchFamily="34" charset="0"/>
                <a:cs typeface="Arial" panose="020B0604020202020204" pitchFamily="34" charset="0"/>
              </a:rPr>
              <a:t>For 11-15 years since last promotion interval support and sales departments has highest and lowest attrition rate respectively.</a:t>
            </a:r>
          </a:p>
          <a:p>
            <a:r>
              <a:rPr lang="en-IN" sz="1600" dirty="0">
                <a:latin typeface="Arial" panose="020B0604020202020204" pitchFamily="34" charset="0"/>
                <a:cs typeface="Arial" panose="020B0604020202020204" pitchFamily="34" charset="0"/>
              </a:rPr>
              <a:t>For 16-20 years since last promotion interval software &amp; hardware departments has highest and lowest attrition respectively.</a:t>
            </a:r>
          </a:p>
        </p:txBody>
      </p:sp>
    </p:spTree>
    <p:extLst>
      <p:ext uri="{BB962C8B-B14F-4D97-AF65-F5344CB8AC3E}">
        <p14:creationId xmlns:p14="http://schemas.microsoft.com/office/powerpoint/2010/main" val="292057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application&#10;&#10;Description automatically generated">
            <a:extLst>
              <a:ext uri="{FF2B5EF4-FFF2-40B4-BE49-F238E27FC236}">
                <a16:creationId xmlns:a16="http://schemas.microsoft.com/office/drawing/2014/main" id="{736203AA-BC13-B8D2-296F-5EAB45A42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32" y="435007"/>
            <a:ext cx="10819587" cy="5910234"/>
          </a:xfrm>
          <a:prstGeom prst="rect">
            <a:avLst/>
          </a:prstGeom>
          <a:ln>
            <a:noFill/>
          </a:ln>
        </p:spPr>
      </p:pic>
    </p:spTree>
    <p:extLst>
      <p:ext uri="{BB962C8B-B14F-4D97-AF65-F5344CB8AC3E}">
        <p14:creationId xmlns:p14="http://schemas.microsoft.com/office/powerpoint/2010/main" val="2370694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07E97-741A-7113-A0AF-EA800BE62AEF}"/>
              </a:ext>
            </a:extLst>
          </p:cNvPr>
          <p:cNvSpPr>
            <a:spLocks noGrp="1"/>
          </p:cNvSpPr>
          <p:nvPr>
            <p:ph type="title"/>
          </p:nvPr>
        </p:nvSpPr>
        <p:spPr>
          <a:xfrm>
            <a:off x="838200" y="198404"/>
            <a:ext cx="10515600" cy="1325563"/>
          </a:xfrm>
        </p:spPr>
        <p:txBody>
          <a:bodyPr/>
          <a:lstStyle/>
          <a:p>
            <a:r>
              <a:rPr lang="en-IN" sz="4400" kern="1200" dirty="0">
                <a:solidFill>
                  <a:schemeClr val="tx1"/>
                </a:solidFill>
                <a:latin typeface="Arial" panose="020B0604020202020204" pitchFamily="34" charset="0"/>
                <a:cs typeface="Arial" panose="020B0604020202020204" pitchFamily="34" charset="0"/>
              </a:rPr>
              <a:t>Conclusion :</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D719955-E53F-8058-A7E1-D8F884D26113}"/>
              </a:ext>
            </a:extLst>
          </p:cNvPr>
          <p:cNvSpPr>
            <a:spLocks noGrp="1"/>
          </p:cNvSpPr>
          <p:nvPr>
            <p:ph idx="1"/>
          </p:nvPr>
        </p:nvSpPr>
        <p:spPr>
          <a:xfrm>
            <a:off x="696798" y="1404764"/>
            <a:ext cx="10515600" cy="4351338"/>
          </a:xfrm>
        </p:spPr>
        <p:txBody>
          <a:bodyPr>
            <a:noAutofit/>
          </a:bodyPr>
          <a:lstStyle/>
          <a:p>
            <a:r>
              <a:rPr lang="en-US" b="0" i="0" dirty="0">
                <a:latin typeface="Arial" panose="020B0604020202020204" pitchFamily="34" charset="0"/>
                <a:cs typeface="Arial" panose="020B0604020202020204" pitchFamily="34" charset="0"/>
              </a:rPr>
              <a:t>Conduct stay interviews: Instead of exit interviews, conduct stay interviews with employees to gather feedback about the job.</a:t>
            </a:r>
            <a:endParaRPr lang="en-US" dirty="0">
              <a:latin typeface="Arial" panose="020B0604020202020204" pitchFamily="34" charset="0"/>
              <a:cs typeface="Arial" panose="020B0604020202020204" pitchFamily="34" charset="0"/>
            </a:endParaRPr>
          </a:p>
          <a:p>
            <a:r>
              <a:rPr lang="en-US" b="0" i="0" dirty="0">
                <a:latin typeface="Arial" panose="020B0604020202020204" pitchFamily="34" charset="0"/>
                <a:cs typeface="Arial" panose="020B0604020202020204" pitchFamily="34" charset="0"/>
              </a:rPr>
              <a:t>Improve employee engagement: Implement initiatives to improve employee engagement, such as regular feedback, recognition and rewards programs, and opportunities for career growth</a:t>
            </a:r>
            <a:r>
              <a:rPr lang="en-US" dirty="0">
                <a:latin typeface="Arial" panose="020B0604020202020204" pitchFamily="34" charset="0"/>
                <a:cs typeface="Arial" panose="020B0604020202020204" pitchFamily="34" charset="0"/>
              </a:rPr>
              <a:t>.</a:t>
            </a:r>
          </a:p>
          <a:p>
            <a:r>
              <a:rPr lang="en-US" b="0" i="0" dirty="0">
                <a:latin typeface="Arial" panose="020B0604020202020204" pitchFamily="34" charset="0"/>
                <a:cs typeface="Arial" panose="020B0604020202020204" pitchFamily="34" charset="0"/>
              </a:rPr>
              <a:t>Address workload issues: Ensure employees have manageable workloads by regularly monitoring and adjusting workloads to prevent burnout and overwhelm.</a:t>
            </a:r>
            <a:endParaRPr lang="en-US" dirty="0">
              <a:latin typeface="Arial" panose="020B0604020202020204" pitchFamily="34" charset="0"/>
              <a:cs typeface="Arial" panose="020B0604020202020204" pitchFamily="34" charset="0"/>
            </a:endParaRPr>
          </a:p>
          <a:p>
            <a:r>
              <a:rPr lang="en-US" b="0" i="0" dirty="0">
                <a:latin typeface="Arial" panose="020B0604020202020204" pitchFamily="34" charset="0"/>
                <a:cs typeface="Arial" panose="020B0604020202020204" pitchFamily="34" charset="0"/>
              </a:rPr>
              <a:t>Create a positive work environment: Foster a positive work environment by promoting a culture of respect, inclusivity, and teamwork. Encourage open communication and collaboration among employees.</a:t>
            </a:r>
            <a:endParaRPr lang="en-US" dirty="0">
              <a:latin typeface="Arial" panose="020B0604020202020204" pitchFamily="34" charset="0"/>
              <a:cs typeface="Arial" panose="020B0604020202020204" pitchFamily="34" charset="0"/>
            </a:endParaRPr>
          </a:p>
          <a:p>
            <a:r>
              <a:rPr lang="en-US" b="0" i="0" dirty="0">
                <a:latin typeface="Arial" panose="020B0604020202020204" pitchFamily="34" charset="0"/>
                <a:cs typeface="Arial" panose="020B0604020202020204" pitchFamily="34" charset="0"/>
              </a:rPr>
              <a:t>Address pay and compensation issues: Ensure that employees receive fair pay and compensation for their work and t</a:t>
            </a:r>
            <a:r>
              <a:rPr lang="en-US" dirty="0">
                <a:latin typeface="Arial" panose="020B0604020202020204" pitchFamily="34" charset="0"/>
                <a:cs typeface="Arial" panose="020B0604020202020204" pitchFamily="34" charset="0"/>
              </a:rPr>
              <a:t>o find out what motivates an employee to continue to work in an organization.</a:t>
            </a:r>
          </a:p>
          <a:p>
            <a:endParaRPr lang="en-US" sz="1800" dirty="0"/>
          </a:p>
        </p:txBody>
      </p:sp>
    </p:spTree>
    <p:extLst>
      <p:ext uri="{BB962C8B-B14F-4D97-AF65-F5344CB8AC3E}">
        <p14:creationId xmlns:p14="http://schemas.microsoft.com/office/powerpoint/2010/main" val="147085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C7526-BBD6-5B8B-BF6C-6BA201978F00}"/>
              </a:ext>
            </a:extLst>
          </p:cNvPr>
          <p:cNvSpPr>
            <a:spLocks noGrp="1"/>
          </p:cNvSpPr>
          <p:nvPr>
            <p:ph type="title"/>
          </p:nvPr>
        </p:nvSpPr>
        <p:spPr/>
        <p:txBody>
          <a:bodyPr/>
          <a:lstStyle/>
          <a:p>
            <a:r>
              <a:rPr lang="en-IN" sz="4400" b="1" dirty="0">
                <a:solidFill>
                  <a:schemeClr val="accent2"/>
                </a:solidFill>
                <a:latin typeface="Arial" panose="020B0604020202020204" pitchFamily="34" charset="0"/>
                <a:cs typeface="Arial" panose="020B0604020202020204" pitchFamily="34" charset="0"/>
              </a:rPr>
              <a:t>Problem Statement:</a:t>
            </a:r>
            <a:br>
              <a:rPr lang="en-IN" sz="4400" dirty="0">
                <a:solidFill>
                  <a:schemeClr val="accent2"/>
                </a:solidFill>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F7C324E-C775-A239-4116-83241B9D0FEE}"/>
              </a:ext>
            </a:extLst>
          </p:cNvPr>
          <p:cNvSpPr>
            <a:spLocks noGrp="1"/>
          </p:cNvSpPr>
          <p:nvPr>
            <p:ph idx="1"/>
          </p:nvPr>
        </p:nvSpPr>
        <p:spPr>
          <a:xfrm>
            <a:off x="781639" y="1447783"/>
            <a:ext cx="7400827" cy="3962433"/>
          </a:xfrm>
        </p:spPr>
        <p:txBody>
          <a:bodyPr>
            <a:normAutofit/>
          </a:bodyPr>
          <a:lstStyle/>
          <a:p>
            <a:pPr>
              <a:buFont typeface="Wingdings" panose="05000000000000000000" pitchFamily="2" charset="2"/>
              <a:buChar char="Ø"/>
            </a:pPr>
            <a:r>
              <a:rPr lang="en-IN" sz="2400" dirty="0">
                <a:latin typeface="Arial" panose="020B0604020202020204" pitchFamily="34" charset="0"/>
                <a:cs typeface="Arial" panose="020B0604020202020204" pitchFamily="34" charset="0"/>
              </a:rPr>
              <a:t>Average attrition rate for all Departments</a:t>
            </a:r>
          </a:p>
          <a:p>
            <a:pPr>
              <a:buFont typeface="Wingdings" panose="05000000000000000000" pitchFamily="2" charset="2"/>
              <a:buChar char="Ø"/>
            </a:pPr>
            <a:r>
              <a:rPr lang="en-IN" sz="2400" dirty="0">
                <a:latin typeface="Arial" panose="020B0604020202020204" pitchFamily="34" charset="0"/>
                <a:cs typeface="Arial" panose="020B0604020202020204" pitchFamily="34" charset="0"/>
              </a:rPr>
              <a:t>Average hourly rate of Male Research Scientist </a:t>
            </a:r>
          </a:p>
          <a:p>
            <a:pPr>
              <a:buFont typeface="Wingdings" panose="05000000000000000000" pitchFamily="2" charset="2"/>
              <a:buChar char="Ø"/>
            </a:pPr>
            <a:r>
              <a:rPr lang="en-IN" sz="2400" dirty="0">
                <a:latin typeface="Arial" panose="020B0604020202020204" pitchFamily="34" charset="0"/>
                <a:cs typeface="Arial" panose="020B0604020202020204" pitchFamily="34" charset="0"/>
              </a:rPr>
              <a:t>Attrition rate Vs Monthly Income stats </a:t>
            </a:r>
          </a:p>
          <a:p>
            <a:pPr>
              <a:buFont typeface="Wingdings" panose="05000000000000000000" pitchFamily="2" charset="2"/>
              <a:buChar char="Ø"/>
            </a:pPr>
            <a:r>
              <a:rPr lang="en-IN" sz="2400" dirty="0">
                <a:latin typeface="Arial" panose="020B0604020202020204" pitchFamily="34" charset="0"/>
                <a:cs typeface="Arial" panose="020B0604020202020204" pitchFamily="34" charset="0"/>
              </a:rPr>
              <a:t>Average working years for each Department</a:t>
            </a:r>
          </a:p>
          <a:p>
            <a:pPr>
              <a:buFont typeface="Wingdings" panose="05000000000000000000" pitchFamily="2" charset="2"/>
              <a:buChar char="Ø"/>
            </a:pPr>
            <a:r>
              <a:rPr lang="en-IN" sz="2400" dirty="0">
                <a:latin typeface="Arial" panose="020B0604020202020204" pitchFamily="34" charset="0"/>
                <a:cs typeface="Arial" panose="020B0604020202020204" pitchFamily="34" charset="0"/>
              </a:rPr>
              <a:t>Job role Vs Work life balance</a:t>
            </a:r>
          </a:p>
          <a:p>
            <a:pPr>
              <a:buFont typeface="Wingdings" panose="05000000000000000000" pitchFamily="2" charset="2"/>
              <a:buChar char="Ø"/>
            </a:pPr>
            <a:r>
              <a:rPr lang="en-IN" sz="2400" dirty="0">
                <a:latin typeface="Arial" panose="020B0604020202020204" pitchFamily="34" charset="0"/>
                <a:cs typeface="Arial" panose="020B0604020202020204" pitchFamily="34" charset="0"/>
              </a:rPr>
              <a:t>Attrition rate Vs Years Since last promotion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6803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96E3-14FC-AC4A-3BF4-D520F384A6B5}"/>
              </a:ext>
            </a:extLst>
          </p:cNvPr>
          <p:cNvSpPr>
            <a:spLocks noGrp="1"/>
          </p:cNvSpPr>
          <p:nvPr>
            <p:ph type="title"/>
          </p:nvPr>
        </p:nvSpPr>
        <p:spPr/>
        <p:txBody>
          <a:bodyPr/>
          <a:lstStyle/>
          <a:p>
            <a:r>
              <a:rPr lang="en-IN" sz="4400" b="1" dirty="0">
                <a:solidFill>
                  <a:schemeClr val="accent2"/>
                </a:solidFill>
                <a:latin typeface="Arial" panose="020B0604020202020204" pitchFamily="34" charset="0"/>
                <a:cs typeface="Arial" panose="020B0604020202020204" pitchFamily="34" charset="0"/>
              </a:rPr>
              <a:t>Business Objective:</a:t>
            </a:r>
            <a:endParaRPr lang="en-US" sz="4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8940E76-F58E-38DD-E53D-4955B121F00D}"/>
              </a:ext>
            </a:extLst>
          </p:cNvPr>
          <p:cNvSpPr>
            <a:spLocks noGrp="1"/>
          </p:cNvSpPr>
          <p:nvPr>
            <p:ph idx="1"/>
          </p:nvPr>
        </p:nvSpPr>
        <p:spPr>
          <a:xfrm>
            <a:off x="792227" y="1609858"/>
            <a:ext cx="8946541" cy="4195481"/>
          </a:xfrm>
        </p:spPr>
        <p:txBody>
          <a:bodyPr>
            <a:normAutofit fontScale="85000" lnSpcReduction="10000"/>
          </a:bodyPr>
          <a:lstStyle/>
          <a:p>
            <a:pPr marL="0" indent="0" algn="just">
              <a:buNone/>
            </a:pPr>
            <a:r>
              <a:rPr lang="en-US" sz="2800" b="0" i="0" dirty="0">
                <a:effectLst/>
                <a:latin typeface="Arial" panose="020B0604020202020204" pitchFamily="34" charset="0"/>
                <a:cs typeface="Arial" panose="020B0604020202020204" pitchFamily="34" charset="0"/>
              </a:rPr>
              <a:t>The aim of this project is to analyze employee retention and attrition rates with the organization and provide insights to the HR team for developing effective retention strategies. Through data analysis and visualizations, we will identify factors that contribute to :</a:t>
            </a:r>
          </a:p>
          <a:p>
            <a:pPr algn="just">
              <a:buFont typeface="Wingdings" panose="05000000000000000000" pitchFamily="2" charset="2"/>
              <a:buChar char="ü"/>
            </a:pPr>
            <a:r>
              <a:rPr lang="en-US" sz="2800" dirty="0">
                <a:latin typeface="Arial" panose="020B0604020202020204" pitchFamily="34" charset="0"/>
                <a:cs typeface="Arial" panose="020B0604020202020204" pitchFamily="34" charset="0"/>
              </a:rPr>
              <a:t>E</a:t>
            </a:r>
            <a:r>
              <a:rPr lang="en-US" sz="2800" b="0" i="0" dirty="0">
                <a:effectLst/>
                <a:latin typeface="Arial" panose="020B0604020202020204" pitchFamily="34" charset="0"/>
                <a:cs typeface="Arial" panose="020B0604020202020204" pitchFamily="34" charset="0"/>
              </a:rPr>
              <a:t>mployee turnover and attrition.</a:t>
            </a:r>
          </a:p>
          <a:p>
            <a:pPr algn="just">
              <a:buFont typeface="Wingdings" panose="05000000000000000000" pitchFamily="2" charset="2"/>
              <a:buChar char="ü"/>
            </a:pPr>
            <a:r>
              <a:rPr lang="en-US" sz="2800" dirty="0">
                <a:latin typeface="Arial" panose="020B0604020202020204" pitchFamily="34" charset="0"/>
                <a:cs typeface="Arial" panose="020B0604020202020204" pitchFamily="34" charset="0"/>
              </a:rPr>
              <a:t>E</a:t>
            </a:r>
            <a:r>
              <a:rPr lang="en-US" sz="2800" b="0" i="0" dirty="0">
                <a:effectLst/>
                <a:latin typeface="Arial" panose="020B0604020202020204" pitchFamily="34" charset="0"/>
                <a:cs typeface="Arial" panose="020B0604020202020204" pitchFamily="34" charset="0"/>
              </a:rPr>
              <a:t>valuate the effectiveness of existing retention strategies. </a:t>
            </a:r>
          </a:p>
          <a:p>
            <a:pPr algn="just">
              <a:buFont typeface="Wingdings" panose="05000000000000000000" pitchFamily="2" charset="2"/>
              <a:buChar char="ü"/>
            </a:pPr>
            <a:r>
              <a:rPr lang="en-US" sz="2800" b="0" i="0" dirty="0">
                <a:effectLst/>
                <a:latin typeface="Arial" panose="020B0604020202020204" pitchFamily="34" charset="0"/>
                <a:cs typeface="Arial" panose="020B0604020202020204" pitchFamily="34" charset="0"/>
              </a:rPr>
              <a:t>To verify the satisfaction level of employee in the organization.</a:t>
            </a:r>
          </a:p>
          <a:p>
            <a:pPr algn="just">
              <a:buFont typeface="Wingdings" panose="05000000000000000000" pitchFamily="2" charset="2"/>
              <a:buChar char="ü"/>
            </a:pPr>
            <a:r>
              <a:rPr lang="en-US" sz="2800" dirty="0">
                <a:latin typeface="Arial" panose="020B0604020202020204" pitchFamily="34" charset="0"/>
                <a:cs typeface="Arial" panose="020B0604020202020204" pitchFamily="34" charset="0"/>
              </a:rPr>
              <a:t>P</a:t>
            </a:r>
            <a:r>
              <a:rPr lang="en-US" sz="2800" b="0" i="0" dirty="0">
                <a:effectLst/>
                <a:latin typeface="Arial" panose="020B0604020202020204" pitchFamily="34" charset="0"/>
                <a:cs typeface="Arial" panose="020B0604020202020204" pitchFamily="34" charset="0"/>
              </a:rPr>
              <a:t>rovide recommendations to improve employee retention.</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1356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95A1-45CC-E452-50CF-7FE85BCF20D7}"/>
              </a:ext>
            </a:extLst>
          </p:cNvPr>
          <p:cNvSpPr>
            <a:spLocks noGrp="1"/>
          </p:cNvSpPr>
          <p:nvPr>
            <p:ph type="title"/>
          </p:nvPr>
        </p:nvSpPr>
        <p:spPr>
          <a:xfrm>
            <a:off x="385713" y="58926"/>
            <a:ext cx="10515600" cy="1325563"/>
          </a:xfrm>
        </p:spPr>
        <p:txBody>
          <a:bodyPr>
            <a:noAutofit/>
          </a:bodyPr>
          <a:lstStyle/>
          <a:p>
            <a:pPr algn="ctr"/>
            <a:r>
              <a:rPr lang="en-US" sz="4400" b="1" dirty="0">
                <a:latin typeface="Arial" panose="020B0604020202020204" pitchFamily="34" charset="0"/>
                <a:cs typeface="Arial" panose="020B0604020202020204" pitchFamily="34" charset="0"/>
              </a:rPr>
              <a:t>KPI 1 Average Attrition Rate for all Departments</a:t>
            </a:r>
          </a:p>
        </p:txBody>
      </p:sp>
      <p:sp>
        <p:nvSpPr>
          <p:cNvPr id="3" name="Content Placeholder 2">
            <a:extLst>
              <a:ext uri="{FF2B5EF4-FFF2-40B4-BE49-F238E27FC236}">
                <a16:creationId xmlns:a16="http://schemas.microsoft.com/office/drawing/2014/main" id="{86D6E122-572C-A733-5A6D-31B3705607EA}"/>
              </a:ext>
            </a:extLst>
          </p:cNvPr>
          <p:cNvSpPr>
            <a:spLocks noGrp="1"/>
          </p:cNvSpPr>
          <p:nvPr>
            <p:ph idx="1"/>
          </p:nvPr>
        </p:nvSpPr>
        <p:spPr>
          <a:xfrm>
            <a:off x="159470" y="1550269"/>
            <a:ext cx="10515600" cy="1560576"/>
          </a:xfrm>
        </p:spPr>
        <p:txBody>
          <a:bodyPr>
            <a:noAutofit/>
          </a:bodyPr>
          <a:lstStyle/>
          <a:p>
            <a:r>
              <a:rPr lang="en-IN" sz="2400" dirty="0">
                <a:latin typeface="Arial" panose="020B0604020202020204" pitchFamily="34" charset="0"/>
                <a:cs typeface="Arial" panose="020B0604020202020204" pitchFamily="34" charset="0"/>
              </a:rPr>
              <a:t>This KPI is to find out the</a:t>
            </a:r>
            <a:br>
              <a:rPr lang="en-IN" sz="2400" dirty="0">
                <a:latin typeface="Arial" panose="020B0604020202020204" pitchFamily="34" charset="0"/>
                <a:cs typeface="Arial" panose="020B0604020202020204" pitchFamily="34" charset="0"/>
              </a:rPr>
            </a:br>
            <a:r>
              <a:rPr lang="en-IN" sz="2400" dirty="0">
                <a:latin typeface="Arial" panose="020B0604020202020204" pitchFamily="34" charset="0"/>
                <a:cs typeface="Arial" panose="020B0604020202020204" pitchFamily="34" charset="0"/>
              </a:rPr>
              <a:t>relationship between each</a:t>
            </a:r>
            <a:br>
              <a:rPr lang="en-IN" sz="2400" dirty="0">
                <a:latin typeface="Arial" panose="020B0604020202020204" pitchFamily="34" charset="0"/>
                <a:cs typeface="Arial" panose="020B0604020202020204" pitchFamily="34" charset="0"/>
              </a:rPr>
            </a:br>
            <a:r>
              <a:rPr lang="en-IN" sz="2400" dirty="0">
                <a:latin typeface="Arial" panose="020B0604020202020204" pitchFamily="34" charset="0"/>
                <a:cs typeface="Arial" panose="020B0604020202020204" pitchFamily="34" charset="0"/>
              </a:rPr>
              <a:t>department and its attrition rate and here attrition rate is highest for Research &amp; Development Department whereas lowest is for Hardware Department.</a:t>
            </a:r>
            <a:br>
              <a:rPr lang="en-IN" sz="2400" dirty="0">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a:p>
            <a:pPr marL="0" indent="0">
              <a:buNone/>
            </a:pPr>
            <a:endParaRPr lang="en-IN" sz="2400" b="1" kern="1200" dirty="0">
              <a:solidFill>
                <a:srgbClr val="FFFFFF"/>
              </a:solidFill>
              <a:latin typeface="Arial" panose="020B0604020202020204" pitchFamily="34" charset="0"/>
              <a:cs typeface="Arial" panose="020B0604020202020204" pitchFamily="34" charset="0"/>
            </a:endParaRPr>
          </a:p>
        </p:txBody>
      </p:sp>
      <p:pic>
        <p:nvPicPr>
          <p:cNvPr id="4" name="Picture 3" descr="Chart, pie chart&#10;&#10;Description automatically generated">
            <a:extLst>
              <a:ext uri="{FF2B5EF4-FFF2-40B4-BE49-F238E27FC236}">
                <a16:creationId xmlns:a16="http://schemas.microsoft.com/office/drawing/2014/main" id="{FA21DAA4-470A-F9C5-237C-B99409B65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071" y="3276625"/>
            <a:ext cx="6182051" cy="3406979"/>
          </a:xfrm>
          <a:prstGeom prst="rect">
            <a:avLst/>
          </a:prstGeom>
        </p:spPr>
      </p:pic>
    </p:spTree>
    <p:extLst>
      <p:ext uri="{BB962C8B-B14F-4D97-AF65-F5344CB8AC3E}">
        <p14:creationId xmlns:p14="http://schemas.microsoft.com/office/powerpoint/2010/main" val="387273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71243-3F1A-13C1-C8D6-A6C64EB5F651}"/>
              </a:ext>
            </a:extLst>
          </p:cNvPr>
          <p:cNvSpPr>
            <a:spLocks noGrp="1"/>
          </p:cNvSpPr>
          <p:nvPr>
            <p:ph type="title"/>
          </p:nvPr>
        </p:nvSpPr>
        <p:spPr>
          <a:xfrm>
            <a:off x="838200" y="91748"/>
            <a:ext cx="10515600" cy="1325563"/>
          </a:xfrm>
        </p:spPr>
        <p:txBody>
          <a:bodyPr/>
          <a:lstStyle/>
          <a:p>
            <a:r>
              <a:rPr lang="en-IN" sz="4400" b="1" dirty="0">
                <a:latin typeface="Arial" panose="020B0604020202020204" pitchFamily="34" charset="0"/>
                <a:cs typeface="Arial" panose="020B0604020202020204" pitchFamily="34" charset="0"/>
              </a:rPr>
              <a:t>Insights from KPI 1:</a:t>
            </a:r>
            <a:endParaRPr lang="en-US"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FF3F6EFA-C8DD-C602-E5F3-4299094FAC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21" y="1417311"/>
            <a:ext cx="6938823" cy="3352652"/>
          </a:xfrm>
          <a:prstGeom prst="rect">
            <a:avLst/>
          </a:prstGeom>
        </p:spPr>
      </p:pic>
      <p:pic>
        <p:nvPicPr>
          <p:cNvPr id="5" name="Picture 4" descr="Graphical user interface, text, application, table&#10;&#10;Description automatically generated">
            <a:extLst>
              <a:ext uri="{FF2B5EF4-FFF2-40B4-BE49-F238E27FC236}">
                <a16:creationId xmlns:a16="http://schemas.microsoft.com/office/drawing/2014/main" id="{473C7433-0933-1CAC-9016-9F9875D52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1590" y="3791220"/>
            <a:ext cx="4657289" cy="2809644"/>
          </a:xfrm>
          <a:prstGeom prst="rect">
            <a:avLst/>
          </a:prstGeom>
        </p:spPr>
      </p:pic>
    </p:spTree>
    <p:extLst>
      <p:ext uri="{BB962C8B-B14F-4D97-AF65-F5344CB8AC3E}">
        <p14:creationId xmlns:p14="http://schemas.microsoft.com/office/powerpoint/2010/main" val="4071721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0279-777B-3D1D-884E-AD61AEA2360A}"/>
              </a:ext>
            </a:extLst>
          </p:cNvPr>
          <p:cNvSpPr>
            <a:spLocks noGrp="1"/>
          </p:cNvSpPr>
          <p:nvPr>
            <p:ph type="title"/>
          </p:nvPr>
        </p:nvSpPr>
        <p:spPr/>
        <p:txBody>
          <a:bodyPr>
            <a:noAutofit/>
          </a:bodyPr>
          <a:lstStyle/>
          <a:p>
            <a:r>
              <a:rPr lang="en-US" sz="4400" dirty="0">
                <a:latin typeface="Arial" panose="020B0604020202020204" pitchFamily="34" charset="0"/>
                <a:cs typeface="Arial" panose="020B0604020202020204" pitchFamily="34" charset="0"/>
              </a:rPr>
              <a:t>KPI 2 Average Hourly Rate of Male research Scientist :</a:t>
            </a:r>
          </a:p>
        </p:txBody>
      </p:sp>
      <p:pic>
        <p:nvPicPr>
          <p:cNvPr id="4" name="Content Placeholder 3" descr="Chart">
            <a:extLst>
              <a:ext uri="{FF2B5EF4-FFF2-40B4-BE49-F238E27FC236}">
                <a16:creationId xmlns:a16="http://schemas.microsoft.com/office/drawing/2014/main" id="{F802CF3D-3FF7-260A-3DEA-3EB976E2BC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754" y="2122338"/>
            <a:ext cx="5066480" cy="4282944"/>
          </a:xfrm>
          <a:prstGeom prst="rect">
            <a:avLst/>
          </a:prstGeom>
          <a:solidFill>
            <a:schemeClr val="tx2"/>
          </a:solidFill>
        </p:spPr>
      </p:pic>
      <p:sp>
        <p:nvSpPr>
          <p:cNvPr id="6" name="TextBox 5">
            <a:extLst>
              <a:ext uri="{FF2B5EF4-FFF2-40B4-BE49-F238E27FC236}">
                <a16:creationId xmlns:a16="http://schemas.microsoft.com/office/drawing/2014/main" id="{DA39E5C5-33E2-9E65-9719-6CE4AE95AE09}"/>
              </a:ext>
            </a:extLst>
          </p:cNvPr>
          <p:cNvSpPr txBox="1"/>
          <p:nvPr/>
        </p:nvSpPr>
        <p:spPr>
          <a:xfrm>
            <a:off x="5809269" y="2394206"/>
            <a:ext cx="6094428" cy="1569660"/>
          </a:xfrm>
          <a:prstGeom prst="rect">
            <a:avLst/>
          </a:prstGeom>
          <a:noFill/>
        </p:spPr>
        <p:txBody>
          <a:bodyPr wrap="square">
            <a:spAutoFit/>
          </a:bodyPr>
          <a:lstStyle/>
          <a:p>
            <a:pPr algn="ctr"/>
            <a:r>
              <a:rPr lang="en-IN" sz="2400" dirty="0">
                <a:latin typeface="Arial" panose="020B0604020202020204" pitchFamily="34" charset="0"/>
                <a:cs typeface="Arial" panose="020B0604020202020204" pitchFamily="34" charset="0"/>
              </a:rPr>
              <a:t>Insights from KPI 2 :</a:t>
            </a:r>
          </a:p>
          <a:p>
            <a:pPr algn="ctr"/>
            <a:r>
              <a:rPr lang="en-IN" sz="2400" dirty="0">
                <a:latin typeface="Arial" panose="020B0604020202020204" pitchFamily="34" charset="0"/>
                <a:cs typeface="Arial" panose="020B0604020202020204" pitchFamily="34" charset="0"/>
              </a:rPr>
              <a:t>This KPI is to find out the average hourly rate of male research scientists which is 114.45.</a:t>
            </a:r>
          </a:p>
        </p:txBody>
      </p:sp>
    </p:spTree>
    <p:extLst>
      <p:ext uri="{BB962C8B-B14F-4D97-AF65-F5344CB8AC3E}">
        <p14:creationId xmlns:p14="http://schemas.microsoft.com/office/powerpoint/2010/main" val="3786537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08EC-3BF9-239E-B21B-25369C9DFDFC}"/>
              </a:ext>
            </a:extLst>
          </p:cNvPr>
          <p:cNvSpPr>
            <a:spLocks noGrp="1"/>
          </p:cNvSpPr>
          <p:nvPr>
            <p:ph type="title"/>
          </p:nvPr>
        </p:nvSpPr>
        <p:spPr>
          <a:xfrm>
            <a:off x="646112" y="76822"/>
            <a:ext cx="9120058" cy="1119710"/>
          </a:xfrm>
        </p:spPr>
        <p:txBody>
          <a:bodyPr>
            <a:noAutofit/>
          </a:bodyPr>
          <a:lstStyle/>
          <a:p>
            <a:r>
              <a:rPr lang="en-US" sz="3600" dirty="0">
                <a:latin typeface="Arial" panose="020B0604020202020204" pitchFamily="34" charset="0"/>
                <a:cs typeface="Arial" panose="020B0604020202020204" pitchFamily="34" charset="0"/>
              </a:rPr>
              <a:t>KPI 3 Attrition Rate vs Monthly Income Stats</a:t>
            </a:r>
          </a:p>
        </p:txBody>
      </p:sp>
      <p:sp>
        <p:nvSpPr>
          <p:cNvPr id="3" name="Content Placeholder 2">
            <a:extLst>
              <a:ext uri="{FF2B5EF4-FFF2-40B4-BE49-F238E27FC236}">
                <a16:creationId xmlns:a16="http://schemas.microsoft.com/office/drawing/2014/main" id="{AD7F0F55-A1A6-4D12-6144-89783AAB3CD9}"/>
              </a:ext>
            </a:extLst>
          </p:cNvPr>
          <p:cNvSpPr>
            <a:spLocks noGrp="1"/>
          </p:cNvSpPr>
          <p:nvPr>
            <p:ph idx="1"/>
          </p:nvPr>
        </p:nvSpPr>
        <p:spPr>
          <a:xfrm>
            <a:off x="999617" y="1331260"/>
            <a:ext cx="9492415" cy="1053721"/>
          </a:xfrm>
        </p:spPr>
        <p:txBody>
          <a:bodyPr/>
          <a:lstStyle/>
          <a:p>
            <a:r>
              <a:rPr lang="en-US" sz="2800" kern="1200" dirty="0">
                <a:solidFill>
                  <a:schemeClr val="tx1"/>
                </a:solidFill>
                <a:latin typeface="+mn-lt"/>
                <a:ea typeface="+mn-ea"/>
                <a:cs typeface="+mn-cs"/>
              </a:rPr>
              <a:t>This KPI is to find out the relation </a:t>
            </a:r>
            <a:r>
              <a:rPr lang="en-US" sz="2800" dirty="0"/>
              <a:t>the </a:t>
            </a:r>
            <a:r>
              <a:rPr lang="en-US" sz="2800" kern="1200" dirty="0">
                <a:solidFill>
                  <a:schemeClr val="tx1"/>
                </a:solidFill>
                <a:latin typeface="+mn-lt"/>
                <a:ea typeface="+mn-ea"/>
                <a:cs typeface="+mn-cs"/>
              </a:rPr>
              <a:t>between monthly income and Attrition rate. </a:t>
            </a:r>
          </a:p>
          <a:p>
            <a:endParaRPr lang="en-US" dirty="0"/>
          </a:p>
        </p:txBody>
      </p:sp>
      <p:pic>
        <p:nvPicPr>
          <p:cNvPr id="5" name="Picture 4" descr="Graphical user interface, text, application">
            <a:extLst>
              <a:ext uri="{FF2B5EF4-FFF2-40B4-BE49-F238E27FC236}">
                <a16:creationId xmlns:a16="http://schemas.microsoft.com/office/drawing/2014/main" id="{E350805D-8DF0-45BD-8338-8671C5DC3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722" y="2551057"/>
            <a:ext cx="6637755" cy="1855974"/>
          </a:xfrm>
          <a:prstGeom prst="rect">
            <a:avLst/>
          </a:prstGeom>
        </p:spPr>
      </p:pic>
      <p:pic>
        <p:nvPicPr>
          <p:cNvPr id="6" name="Picture 5" descr="Graphical user interface, text, application">
            <a:extLst>
              <a:ext uri="{FF2B5EF4-FFF2-40B4-BE49-F238E27FC236}">
                <a16:creationId xmlns:a16="http://schemas.microsoft.com/office/drawing/2014/main" id="{4EBC720D-96C4-56F1-89FF-D075B9FAB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6803" y="3616341"/>
            <a:ext cx="4931247" cy="2776824"/>
          </a:xfrm>
          <a:prstGeom prst="rect">
            <a:avLst/>
          </a:prstGeom>
        </p:spPr>
      </p:pic>
      <p:sp>
        <p:nvSpPr>
          <p:cNvPr id="8" name="TextBox 7">
            <a:extLst>
              <a:ext uri="{FF2B5EF4-FFF2-40B4-BE49-F238E27FC236}">
                <a16:creationId xmlns:a16="http://schemas.microsoft.com/office/drawing/2014/main" id="{BA8FD18D-D2FD-D07C-A32E-D08889F89EBC}"/>
              </a:ext>
            </a:extLst>
          </p:cNvPr>
          <p:cNvSpPr txBox="1"/>
          <p:nvPr/>
        </p:nvSpPr>
        <p:spPr>
          <a:xfrm>
            <a:off x="646111" y="4650956"/>
            <a:ext cx="6146276" cy="1754326"/>
          </a:xfrm>
          <a:prstGeom prst="rect">
            <a:avLst/>
          </a:prstGeom>
          <a:noFill/>
        </p:spPr>
        <p:txBody>
          <a:bodyPr wrap="square">
            <a:spAutoFit/>
          </a:bodyPr>
          <a:lstStyle/>
          <a:p>
            <a:pPr lvl="0" algn="just"/>
            <a:r>
              <a:rPr lang="en-US" sz="1800" b="0" i="0" dirty="0">
                <a:latin typeface="Arial" panose="020B0604020202020204" pitchFamily="34" charset="0"/>
                <a:cs typeface="Arial" panose="020B0604020202020204" pitchFamily="34" charset="0"/>
              </a:rPr>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1001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488B9-2FD8-353B-A7DB-0B3D82AB3D01}"/>
              </a:ext>
            </a:extLst>
          </p:cNvPr>
          <p:cNvSpPr>
            <a:spLocks noGrp="1"/>
          </p:cNvSpPr>
          <p:nvPr>
            <p:ph type="title"/>
          </p:nvPr>
        </p:nvSpPr>
        <p:spPr>
          <a:xfrm>
            <a:off x="645130" y="186106"/>
            <a:ext cx="9404723" cy="1400530"/>
          </a:xfrm>
        </p:spPr>
        <p:txBody>
          <a:bodyPr>
            <a:noAutofit/>
          </a:bodyPr>
          <a:lstStyle/>
          <a:p>
            <a:r>
              <a:rPr lang="en-US" sz="4400" b="1" kern="1200" dirty="0">
                <a:solidFill>
                  <a:schemeClr val="tx2"/>
                </a:solidFill>
                <a:latin typeface="Arial" panose="020B0604020202020204" pitchFamily="34" charset="0"/>
                <a:cs typeface="Arial" panose="020B0604020202020204" pitchFamily="34" charset="0"/>
              </a:rPr>
              <a:t>KPI 4</a:t>
            </a:r>
            <a:br>
              <a:rPr lang="en-US" sz="4400" b="1" kern="1200" dirty="0">
                <a:solidFill>
                  <a:schemeClr val="tx2"/>
                </a:solidFill>
                <a:latin typeface="Arial" panose="020B0604020202020204" pitchFamily="34" charset="0"/>
                <a:cs typeface="Arial" panose="020B0604020202020204" pitchFamily="34" charset="0"/>
              </a:rPr>
            </a:br>
            <a:r>
              <a:rPr lang="en-US" sz="4400" b="1" kern="1200" dirty="0">
                <a:solidFill>
                  <a:schemeClr val="tx2"/>
                </a:solidFill>
                <a:latin typeface="Arial" panose="020B0604020202020204" pitchFamily="34" charset="0"/>
                <a:cs typeface="Arial" panose="020B0604020202020204" pitchFamily="34" charset="0"/>
              </a:rPr>
              <a:t>Average Working Years for each Department</a:t>
            </a:r>
            <a:endParaRPr lang="en-US" sz="4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5B7E179-9064-2144-B00E-9AC194E8BE9E}"/>
              </a:ext>
            </a:extLst>
          </p:cNvPr>
          <p:cNvSpPr>
            <a:spLocks noGrp="1"/>
          </p:cNvSpPr>
          <p:nvPr>
            <p:ph idx="1"/>
          </p:nvPr>
        </p:nvSpPr>
        <p:spPr>
          <a:xfrm>
            <a:off x="1103312" y="2277748"/>
            <a:ext cx="8946541" cy="3150678"/>
          </a:xfrm>
        </p:spPr>
        <p:txBody>
          <a:bodyPr>
            <a:normAutofit/>
          </a:bodyPr>
          <a:lstStyle/>
          <a:p>
            <a:r>
              <a:rPr lang="en-IN" sz="2400" dirty="0">
                <a:latin typeface="Arial" panose="020B0604020202020204" pitchFamily="34" charset="0"/>
                <a:cs typeface="Arial" panose="020B0604020202020204" pitchFamily="34" charset="0"/>
              </a:rPr>
              <a:t>From this we can see the average working years in software department is high as compared to the rest of the departments and lowest is for Research &amp; Development Department.</a:t>
            </a:r>
            <a:endParaRPr lang="en-US"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From the analysis we can conclude that average working years is approximately 20 for all the departments.</a:t>
            </a:r>
            <a:endParaRPr lang="en-US" sz="2400" dirty="0">
              <a:latin typeface="Arial" panose="020B0604020202020204" pitchFamily="34" charset="0"/>
              <a:cs typeface="Arial" panose="020B0604020202020204" pitchFamily="34" charset="0"/>
            </a:endParaRPr>
          </a:p>
          <a:p>
            <a:endParaRPr lang="en-US" dirty="0"/>
          </a:p>
        </p:txBody>
      </p:sp>
      <p:pic>
        <p:nvPicPr>
          <p:cNvPr id="4" name="Picture 3" descr="Graphical user interface, text, application, Word">
            <a:extLst>
              <a:ext uri="{FF2B5EF4-FFF2-40B4-BE49-F238E27FC236}">
                <a16:creationId xmlns:a16="http://schemas.microsoft.com/office/drawing/2014/main" id="{9F9B1B88-9ED4-6617-2B58-163D0B505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89" y="5371594"/>
            <a:ext cx="5458587" cy="1076475"/>
          </a:xfrm>
          <a:prstGeom prst="rect">
            <a:avLst/>
          </a:prstGeom>
        </p:spPr>
      </p:pic>
      <p:pic>
        <p:nvPicPr>
          <p:cNvPr id="5" name="Picture 4" descr="Graphical user interface, text, application">
            <a:extLst>
              <a:ext uri="{FF2B5EF4-FFF2-40B4-BE49-F238E27FC236}">
                <a16:creationId xmlns:a16="http://schemas.microsoft.com/office/drawing/2014/main" id="{F2428798-271E-763B-B6B3-C85CA0BFF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0578" y="4774405"/>
            <a:ext cx="3210373" cy="1790950"/>
          </a:xfrm>
          <a:prstGeom prst="rect">
            <a:avLst/>
          </a:prstGeom>
        </p:spPr>
      </p:pic>
    </p:spTree>
    <p:extLst>
      <p:ext uri="{BB962C8B-B14F-4D97-AF65-F5344CB8AC3E}">
        <p14:creationId xmlns:p14="http://schemas.microsoft.com/office/powerpoint/2010/main" val="4212231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DB8B-6733-A69D-0051-18EB401B8E8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KPI 5 Job Role vs Work Life Balance for Total </a:t>
            </a:r>
            <a:r>
              <a:rPr lang="en-US" sz="4400" dirty="0">
                <a:latin typeface="Arial" panose="020B0604020202020204" pitchFamily="34" charset="0"/>
                <a:cs typeface="Arial" panose="020B0604020202020204" pitchFamily="34" charset="0"/>
              </a:rPr>
              <a:t>Employees</a:t>
            </a:r>
          </a:p>
        </p:txBody>
      </p:sp>
      <p:pic>
        <p:nvPicPr>
          <p:cNvPr id="4" name="Content Placeholder 3" descr="Table">
            <a:extLst>
              <a:ext uri="{FF2B5EF4-FFF2-40B4-BE49-F238E27FC236}">
                <a16:creationId xmlns:a16="http://schemas.microsoft.com/office/drawing/2014/main" id="{F2E385C3-32B7-4D96-3BA6-A8799E985B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474" y="2319927"/>
            <a:ext cx="5145994" cy="3857470"/>
          </a:xfrm>
          <a:prstGeom prst="rect">
            <a:avLst/>
          </a:prstGeom>
        </p:spPr>
      </p:pic>
      <p:pic>
        <p:nvPicPr>
          <p:cNvPr id="5" name="Picture 4" descr="Graphical user interface, text, application, chat or text message">
            <a:extLst>
              <a:ext uri="{FF2B5EF4-FFF2-40B4-BE49-F238E27FC236}">
                <a16:creationId xmlns:a16="http://schemas.microsoft.com/office/drawing/2014/main" id="{D8C65DFA-141D-797B-43B0-D8F0C39CC5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534" y="1853248"/>
            <a:ext cx="4890267" cy="2104145"/>
          </a:xfrm>
          <a:prstGeom prst="rect">
            <a:avLst/>
          </a:prstGeom>
        </p:spPr>
      </p:pic>
      <p:pic>
        <p:nvPicPr>
          <p:cNvPr id="6" name="Picture 5" descr="Table">
            <a:extLst>
              <a:ext uri="{FF2B5EF4-FFF2-40B4-BE49-F238E27FC236}">
                <a16:creationId xmlns:a16="http://schemas.microsoft.com/office/drawing/2014/main" id="{8F0141B5-5C6D-57FE-512F-61E09AA02A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7022" y="4264689"/>
            <a:ext cx="4566778" cy="2279539"/>
          </a:xfrm>
          <a:prstGeom prst="rect">
            <a:avLst/>
          </a:prstGeom>
        </p:spPr>
      </p:pic>
    </p:spTree>
    <p:extLst>
      <p:ext uri="{BB962C8B-B14F-4D97-AF65-F5344CB8AC3E}">
        <p14:creationId xmlns:p14="http://schemas.microsoft.com/office/powerpoint/2010/main" val="1289134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120</TotalTime>
  <Words>639</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Ion</vt:lpstr>
      <vt:lpstr>            Employee Retention</vt:lpstr>
      <vt:lpstr>Problem Statement: </vt:lpstr>
      <vt:lpstr>Business Objective:</vt:lpstr>
      <vt:lpstr>KPI 1 Average Attrition Rate for all Departments</vt:lpstr>
      <vt:lpstr>Insights from KPI 1:</vt:lpstr>
      <vt:lpstr>KPI 2 Average Hourly Rate of Male research Scientist :</vt:lpstr>
      <vt:lpstr>KPI 3 Attrition Rate vs Monthly Income Stats</vt:lpstr>
      <vt:lpstr>KPI 4 Average Working Years for each Department</vt:lpstr>
      <vt:lpstr>KPI 5 Job Role vs Work Life Balance for Total Employees</vt:lpstr>
      <vt:lpstr>KPI 6 Attrition Rate Vs Years Since Last Promotion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Employee Retention</dc:title>
  <dc:creator>Swapnil Joshi</dc:creator>
  <cp:lastModifiedBy>Swapnil Joshi</cp:lastModifiedBy>
  <cp:revision>21</cp:revision>
  <dcterms:created xsi:type="dcterms:W3CDTF">2023-05-19T06:07:55Z</dcterms:created>
  <dcterms:modified xsi:type="dcterms:W3CDTF">2023-05-19T08:31:24Z</dcterms:modified>
</cp:coreProperties>
</file>