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Hafsa"/>
  <p:cmAuthor clrIdx="1" id="1" initials="" lastIdx="3" name="Hetvi Pate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slide" Target="slides/slide19.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2-12T19:11:54.611">
    <p:pos x="821" y="942"/>
    <p:text>we need to answer:
Recommendations to solve the problem? What are the limitations of the data, study and model(s) you experienced? what are the real-world insights? how do you compare your model with others who tried to solve the same problem?</p:text>
  </p:cm>
  <p:cm authorId="1" idx="1" dt="2021-12-12T19:08:09.019">
    <p:pos x="821" y="942"/>
    <p:text>limitations of dataset - need more data as OLS fails (too many residuals)
limitation of model - too many residuals, need to test again with a larger dataset</p:text>
  </p:cm>
  <p:cm authorId="1" idx="2" dt="2021-12-12T19:11:47.247">
    <p:pos x="821" y="942"/>
    <p:text>https://statisticsbyjim.com/regression/model-specification-variable-selection/</p:text>
  </p:cm>
  <p:cm authorId="1" idx="3" dt="2021-12-12T19:11:54.611">
    <p:pos x="821" y="942"/>
    <p:text>@ujwalan1@umbc.edu</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 introduces themselves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59e4d99c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059e4d99c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Bar chart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Regression results + linear regression graph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Residual analysis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Python: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Linear Regression: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 is predictive analysis technique which uses the historical data and predict the outcome variable.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Here we are running regression analysis to predict the outcome variable sleep time.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equation to predict the outcome variable is </a:t>
            </a:r>
            <a:r>
              <a:rPr lang="en" sz="1200">
                <a:solidFill>
                  <a:srgbClr val="757575"/>
                </a:solidFill>
                <a:highlight>
                  <a:schemeClr val="lt1"/>
                </a:highlight>
              </a:rPr>
              <a:t>Yₑ = α + β X</a:t>
            </a:r>
            <a:endParaRPr sz="200">
              <a:solidFill>
                <a:schemeClr val="dk1"/>
              </a:solidFill>
            </a:endParaRPr>
          </a:p>
          <a:p>
            <a:pPr indent="-266700" lvl="0" marL="457200" rtl="0" algn="l">
              <a:spcBef>
                <a:spcPts val="0"/>
              </a:spcBef>
              <a:spcAft>
                <a:spcPts val="0"/>
              </a:spcAft>
              <a:buClr>
                <a:schemeClr val="dk1"/>
              </a:buClr>
              <a:buSzPts val="600"/>
              <a:buChar char="●"/>
            </a:pPr>
            <a:r>
              <a:rPr lang="en">
                <a:solidFill>
                  <a:srgbClr val="292929"/>
                </a:solidFill>
                <a:highlight>
                  <a:schemeClr val="lt1"/>
                </a:highlight>
              </a:rPr>
              <a:t>The objective of the least squares method is to find values of </a:t>
            </a:r>
            <a:r>
              <a:rPr i="1" lang="en">
                <a:solidFill>
                  <a:srgbClr val="292929"/>
                </a:solidFill>
                <a:highlight>
                  <a:schemeClr val="lt1"/>
                </a:highlight>
              </a:rPr>
              <a:t>α</a:t>
            </a:r>
            <a:r>
              <a:rPr lang="en">
                <a:solidFill>
                  <a:srgbClr val="292929"/>
                </a:solidFill>
                <a:highlight>
                  <a:schemeClr val="lt1"/>
                </a:highlight>
              </a:rPr>
              <a:t> and </a:t>
            </a:r>
            <a:r>
              <a:rPr i="1" lang="en">
                <a:solidFill>
                  <a:srgbClr val="292929"/>
                </a:solidFill>
                <a:highlight>
                  <a:schemeClr val="lt1"/>
                </a:highlight>
              </a:rPr>
              <a:t>β</a:t>
            </a:r>
            <a:r>
              <a:rPr lang="en">
                <a:solidFill>
                  <a:srgbClr val="292929"/>
                </a:solidFill>
                <a:highlight>
                  <a:schemeClr val="lt1"/>
                </a:highlight>
              </a:rPr>
              <a:t> that minimise the sum of the squared difference between </a:t>
            </a:r>
            <a:r>
              <a:rPr i="1" lang="en">
                <a:solidFill>
                  <a:srgbClr val="292929"/>
                </a:solidFill>
                <a:highlight>
                  <a:schemeClr val="lt1"/>
                </a:highlight>
              </a:rPr>
              <a:t>Y</a:t>
            </a:r>
            <a:r>
              <a:rPr lang="en">
                <a:solidFill>
                  <a:srgbClr val="292929"/>
                </a:solidFill>
                <a:highlight>
                  <a:schemeClr val="lt1"/>
                </a:highlight>
              </a:rPr>
              <a:t> and </a:t>
            </a:r>
            <a:r>
              <a:rPr i="1" lang="en">
                <a:solidFill>
                  <a:srgbClr val="292929"/>
                </a:solidFill>
                <a:highlight>
                  <a:schemeClr val="lt1"/>
                </a:highlight>
              </a:rPr>
              <a:t>Y</a:t>
            </a:r>
            <a:r>
              <a:rPr lang="en">
                <a:solidFill>
                  <a:srgbClr val="292929"/>
                </a:solidFill>
                <a:highlight>
                  <a:schemeClr val="lt1"/>
                </a:highlight>
              </a:rPr>
              <a:t>ₑ.</a:t>
            </a:r>
            <a:endParaRPr sz="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71fe6fb5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71fe6fb5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71fe6fb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71fe6fb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59e4d99c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059e4d99c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analysis of bluelight filter, age, gender on sleep time </a:t>
            </a:r>
            <a:endParaRPr/>
          </a:p>
          <a:p>
            <a:pPr indent="0" lvl="0" marL="0" rtl="0" algn="l">
              <a:spcBef>
                <a:spcPts val="0"/>
              </a:spcBef>
              <a:spcAft>
                <a:spcPts val="0"/>
              </a:spcAft>
              <a:buClr>
                <a:schemeClr val="dk1"/>
              </a:buClr>
              <a:buSzPts val="1100"/>
              <a:buFont typeface="Arial"/>
              <a:buNone/>
            </a:pPr>
            <a:r>
              <a:rPr lang="en">
                <a:solidFill>
                  <a:schemeClr val="dk1"/>
                </a:solidFill>
              </a:rPr>
              <a:t>The statistical analysis done between bluelight filter and age explains how the sleep time is being affected based on the screen time value in case of with and without filters.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5a58cb4d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5a58cb4d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071fe6fb5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071fe6fb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071fe6fb5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071fe6fb5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5a58cb1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05a58cb1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424242"/>
                </a:solidFill>
                <a:latin typeface="Nunito"/>
                <a:ea typeface="Nunito"/>
                <a:cs typeface="Nunito"/>
                <a:sym typeface="Nunito"/>
              </a:rPr>
              <a:t>Hafsa- Linear Regression for age over sleep time reveals that males experience more sleep than females with age. In addition, females experience more screen time than males with age. This discovery would support our hypothesis however,</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rPr lang="en" sz="1300">
                <a:solidFill>
                  <a:srgbClr val="424242"/>
                </a:solidFill>
                <a:latin typeface="Nunito"/>
                <a:ea typeface="Nunito"/>
                <a:cs typeface="Nunito"/>
                <a:sym typeface="Nunito"/>
              </a:rPr>
              <a:t>Our Statistical Analysis results and p-value revealed that smartphone dependencies were not significant predictors of sleep quality. Our statistical value was high, representing that a large difference exists between the two variables. And that our hypothesis will be rejected. </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rPr lang="en" sz="1300">
                <a:solidFill>
                  <a:srgbClr val="424242"/>
                </a:solidFill>
                <a:latin typeface="Nunito"/>
                <a:ea typeface="Nunito"/>
                <a:cs typeface="Nunito"/>
                <a:sym typeface="Nunito"/>
              </a:rPr>
              <a:t>Scores indicate that sleep time was relatively the same across all genders regardless of screen time.</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rPr lang="en" sz="1300">
                <a:solidFill>
                  <a:srgbClr val="424242"/>
                </a:solidFill>
                <a:latin typeface="Nunito"/>
                <a:ea typeface="Nunito"/>
                <a:cs typeface="Nunito"/>
                <a:sym typeface="Nunito"/>
              </a:rPr>
              <a:t>Therefore, correlation does not imply causation. just because a relationship exists between two variables, does not mean one variable causes the other</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424242"/>
                </a:solidFill>
                <a:latin typeface="Nunito"/>
                <a:ea typeface="Nunito"/>
                <a:cs typeface="Nunito"/>
                <a:sym typeface="Nunito"/>
              </a:rPr>
              <a:t>Other factors that could result in why females are getting less sleep with age but more screen time while males are getting more sleep with age and less screen time could be gender and societal duties performed. It could also be from health related issues: </a:t>
            </a:r>
            <a:r>
              <a:rPr lang="en" sz="1200">
                <a:solidFill>
                  <a:schemeClr val="dk1"/>
                </a:solidFill>
                <a:latin typeface="Times New Roman"/>
                <a:ea typeface="Times New Roman"/>
                <a:cs typeface="Times New Roman"/>
                <a:sym typeface="Times New Roman"/>
              </a:rPr>
              <a:t>Starting from a women’s first menstrual cycle, they tend to suffer insomnia. Irregular cycles and menstrual pain negatively impacts sleep. change in hormones through uses of contraceptives are known to cause insomnia and daytime sleepiness. Premenopause also disturbs sleep ability. Menopause with age also creates hot flashes and sweat which will keep you from falling asleep. The well known hormonal changes causes insomnia and in addition those changes can cause depression which is also linked to insomnia.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f63f7c777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f63f7c777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Hafsa- recommendations</a:t>
            </a:r>
            <a:endParaRPr sz="105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improving health-related behaviors, such as nutritional behavior, stress management, physical activity, and development of a bedtime routine, have shown an enhancement towards sleep quality (</a:t>
            </a:r>
            <a:r>
              <a:rPr lang="en" sz="1200">
                <a:solidFill>
                  <a:srgbClr val="222222"/>
                </a:solidFill>
                <a:highlight>
                  <a:srgbClr val="FFFFFF"/>
                </a:highlight>
                <a:latin typeface="Times New Roman"/>
                <a:ea typeface="Times New Roman"/>
                <a:cs typeface="Times New Roman"/>
                <a:sym typeface="Times New Roman"/>
              </a:rPr>
              <a:t>Wang, 2019</a:t>
            </a:r>
            <a:r>
              <a:rPr lang="en" sz="1200">
                <a:solidFill>
                  <a:schemeClr val="dk1"/>
                </a:solidFill>
                <a:latin typeface="Times New Roman"/>
                <a:ea typeface="Times New Roman"/>
                <a:cs typeface="Times New Roman"/>
                <a:sym typeface="Times New Roman"/>
              </a:rPr>
              <a:t>). By contrast, young adults with poor health-related behaviors, such as a tendency to eat unhealthy and high caloric diet, smoking and alcohol abuse, self-harm, have shown a correlation towards poor sleep quality (</a:t>
            </a:r>
            <a:r>
              <a:rPr lang="en" sz="1200">
                <a:solidFill>
                  <a:srgbClr val="222222"/>
                </a:solidFill>
                <a:highlight>
                  <a:srgbClr val="FFFFFF"/>
                </a:highlight>
                <a:latin typeface="Times New Roman"/>
                <a:ea typeface="Times New Roman"/>
                <a:cs typeface="Times New Roman"/>
                <a:sym typeface="Times New Roman"/>
              </a:rPr>
              <a:t>Wang, 2019</a:t>
            </a:r>
            <a:r>
              <a:rPr lang="en" sz="1200">
                <a:solidFill>
                  <a:schemeClr val="dk1"/>
                </a:solidFill>
                <a:latin typeface="Times New Roman"/>
                <a:ea typeface="Times New Roman"/>
                <a:cs typeface="Times New Roman"/>
                <a:sym typeface="Times New Roman"/>
              </a:rPr>
              <a:t>).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Ujwala- Limitations: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Data:</a:t>
            </a:r>
            <a:endParaRPr sz="105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Several limitations of the present study should be considered. The relatively small study population was one such issue. Moreover, all of the participants were university students, and may not represent the total population. All subjects were well-educated adults. Longitudinal studies and samples with different educational and age backgrounds are needed. The cross-sectional design, which is not the best way to evaluate causal relations, also limited the results. Furthermore, all of the scales were self-rated. Finally, the literature in this field is not yet rich enough.</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They could have same sleep habits.</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Model:</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If the data increases, the variable which has no importance might have a significant effect on the required factor.</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This leads to the change in the number of variables and eventually, the model might change.</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fb09b9c70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fb09b9c70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424242"/>
                </a:solidFill>
                <a:latin typeface="Nunito"/>
                <a:ea typeface="Nunito"/>
                <a:cs typeface="Nunito"/>
                <a:sym typeface="Nunito"/>
              </a:rPr>
              <a:t>Hafsa: </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rPr lang="en" sz="1300">
                <a:solidFill>
                  <a:srgbClr val="424242"/>
                </a:solidFill>
                <a:latin typeface="Nunito"/>
                <a:ea typeface="Nunito"/>
                <a:cs typeface="Nunito"/>
                <a:sym typeface="Nunito"/>
              </a:rPr>
              <a:t>As the data shows: </a:t>
            </a:r>
            <a:r>
              <a:rPr lang="en" sz="1000">
                <a:solidFill>
                  <a:srgbClr val="202020"/>
                </a:solidFill>
                <a:highlight>
                  <a:srgbClr val="FFFFFF"/>
                </a:highlight>
              </a:rPr>
              <a:t>Sleep quality was significantly associated with degree of smartphone dependence,</a:t>
            </a:r>
            <a:r>
              <a:rPr lang="en" sz="1300">
                <a:solidFill>
                  <a:srgbClr val="424242"/>
                </a:solidFill>
                <a:latin typeface="Nunito"/>
                <a:ea typeface="Nunito"/>
                <a:cs typeface="Nunito"/>
                <a:sym typeface="Nunito"/>
              </a:rPr>
              <a:t> Studies have shown that young adults are at increased risk of having interrupted sleep due to smartphone usages as they are the most effected. </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None/>
            </a:pPr>
            <a:r>
              <a:rPr lang="en" sz="1300">
                <a:solidFill>
                  <a:srgbClr val="424242"/>
                </a:solidFill>
                <a:latin typeface="Nunito"/>
                <a:ea typeface="Nunito"/>
                <a:cs typeface="Nunito"/>
                <a:sym typeface="Nunito"/>
              </a:rPr>
              <a:t>This negatively affects a young adult, specifically a university student, as sleep quality impacts depression and anxiety. </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None/>
            </a:pPr>
            <a:r>
              <a:rPr lang="en" sz="1200">
                <a:solidFill>
                  <a:schemeClr val="dk1"/>
                </a:solidFill>
                <a:highlight>
                  <a:srgbClr val="FFFFFF"/>
                </a:highlight>
                <a:latin typeface="Times New Roman"/>
                <a:ea typeface="Times New Roman"/>
                <a:cs typeface="Times New Roman"/>
                <a:sym typeface="Times New Roman"/>
              </a:rPr>
              <a:t>using the Pittsburgh Sleep Quality Index, Beck Depression Inventory, Beck Anxiety Inventory:</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None/>
            </a:pPr>
            <a:r>
              <a:rPr lang="en" sz="1200">
                <a:solidFill>
                  <a:schemeClr val="dk1"/>
                </a:solidFill>
                <a:highlight>
                  <a:srgbClr val="FFFFFF"/>
                </a:highlight>
                <a:latin typeface="Times New Roman"/>
                <a:ea typeface="Times New Roman"/>
                <a:cs typeface="Times New Roman"/>
                <a:sym typeface="Times New Roman"/>
              </a:rPr>
              <a:t>Smartphone Addiction Scale scores of females were significantly higher than those of males. Depression, anxiety, and daytime dysfunction scores were higher in the high smartphone use group than in the low smartphone use group. Positive correlations were found between the Smartphone Addiction Scale scores and depression levels, anxiety levels, and sleep quality scores.</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rgbClr val="333333"/>
                </a:solidFill>
                <a:highlight>
                  <a:srgbClr val="FFFFFF"/>
                </a:highlight>
              </a:rPr>
              <a:t>Consequently, a relationship exists between smartphone usage, poor sleep quality and depressive symptoms in university students.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University students with high depression and anxiety scores should be carefully monitored for smartphone addiction.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ac929d8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ac929d8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Hetvi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b09b9c70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b09b9c70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solidFill>
                  <a:srgbClr val="222222"/>
                </a:solidFill>
              </a:rPr>
              <a:t>Hafsa: </a:t>
            </a:r>
            <a:endParaRPr sz="1500">
              <a:solidFill>
                <a:srgbClr val="222222"/>
              </a:solidFill>
            </a:endParaRPr>
          </a:p>
          <a:p>
            <a:pPr indent="0" lvl="0" marL="0" rtl="0" algn="l">
              <a:lnSpc>
                <a:spcPct val="115000"/>
              </a:lnSpc>
              <a:spcBef>
                <a:spcPts val="1200"/>
              </a:spcBef>
              <a:spcAft>
                <a:spcPts val="0"/>
              </a:spcAft>
              <a:buNone/>
            </a:pPr>
            <a:r>
              <a:rPr lang="en" sz="1500">
                <a:solidFill>
                  <a:srgbClr val="222222"/>
                </a:solidFill>
              </a:rPr>
              <a:t>Since the development of the smartphone, usage has increased rapidly, which has brought about addiction and dependency towards the device. </a:t>
            </a:r>
            <a:endParaRPr sz="1500">
              <a:solidFill>
                <a:srgbClr val="222222"/>
              </a:solidFill>
            </a:endParaRPr>
          </a:p>
          <a:p>
            <a:pPr indent="0" lvl="0" marL="0" rtl="0" algn="l">
              <a:lnSpc>
                <a:spcPct val="115000"/>
              </a:lnSpc>
              <a:spcBef>
                <a:spcPts val="1200"/>
              </a:spcBef>
              <a:spcAft>
                <a:spcPts val="0"/>
              </a:spcAft>
              <a:buNone/>
            </a:pPr>
            <a:r>
              <a:rPr lang="en" sz="1500">
                <a:solidFill>
                  <a:srgbClr val="222222"/>
                </a:solidFill>
              </a:rPr>
              <a:t>Increased usuge near sleep time disturbs sleep. But why?</a:t>
            </a:r>
            <a:endParaRPr sz="1500">
              <a:solidFill>
                <a:srgbClr val="222222"/>
              </a:solidFill>
            </a:endParaRPr>
          </a:p>
          <a:p>
            <a:pPr indent="0" lvl="0" marL="0" rtl="0" algn="l">
              <a:lnSpc>
                <a:spcPct val="115000"/>
              </a:lnSpc>
              <a:spcBef>
                <a:spcPts val="1200"/>
              </a:spcBef>
              <a:spcAft>
                <a:spcPts val="0"/>
              </a:spcAft>
              <a:buNone/>
            </a:pPr>
            <a:r>
              <a:rPr lang="en" sz="1050">
                <a:solidFill>
                  <a:schemeClr val="dk1"/>
                </a:solidFill>
                <a:highlight>
                  <a:srgbClr val="FFFFFF"/>
                </a:highlight>
              </a:rPr>
              <a:t>Well, Exposure to all colors of light helps control your natural sleep-and-wake cycle or circadian rhythm. More so than any other color, blue light messes with your body's ability to prepare for sleep because it blocks a hormone called melatonin that makes you sleepy. Blue light is the light that emanates from our screens, hence why if you are only focusing on your screen OR you're in bed with the only light being on is your phone screen, then you should notice that you can't fall asleep as quickly. </a:t>
            </a:r>
            <a:endParaRPr sz="1050">
              <a:solidFill>
                <a:schemeClr val="dk1"/>
              </a:solidFill>
              <a:highlight>
                <a:srgbClr val="FFFFFF"/>
              </a:highlight>
            </a:endParaRPr>
          </a:p>
          <a:p>
            <a:pPr indent="0" lvl="0" marL="0" rtl="0" algn="l">
              <a:lnSpc>
                <a:spcPct val="115000"/>
              </a:lnSpc>
              <a:spcBef>
                <a:spcPts val="1200"/>
              </a:spcBef>
              <a:spcAft>
                <a:spcPts val="0"/>
              </a:spcAft>
              <a:buNone/>
            </a:pPr>
            <a:r>
              <a:rPr lang="en" sz="1050">
                <a:solidFill>
                  <a:schemeClr val="dk1"/>
                </a:solidFill>
                <a:highlight>
                  <a:srgbClr val="FFFFFF"/>
                </a:highlight>
              </a:rPr>
              <a:t>So the question remains: </a:t>
            </a:r>
            <a:endParaRPr sz="1050">
              <a:solidFill>
                <a:schemeClr val="dk1"/>
              </a:solidFill>
              <a:highlight>
                <a:srgbClr val="FFFFFF"/>
              </a:highlight>
            </a:endParaRPr>
          </a:p>
          <a:p>
            <a:pPr indent="0" lvl="0" marL="0" rtl="0" algn="l">
              <a:lnSpc>
                <a:spcPct val="115000"/>
              </a:lnSpc>
              <a:spcBef>
                <a:spcPts val="1200"/>
              </a:spcBef>
              <a:spcAft>
                <a:spcPts val="0"/>
              </a:spcAft>
              <a:buNone/>
            </a:pPr>
            <a:r>
              <a:rPr lang="en" sz="1050">
                <a:solidFill>
                  <a:schemeClr val="dk1"/>
                </a:solidFill>
                <a:highlight>
                  <a:schemeClr val="lt1"/>
                </a:highlight>
              </a:rPr>
              <a:t>But what about the most dependent and addicted group: young adults. </a:t>
            </a:r>
            <a:endParaRPr sz="1050">
              <a:solidFill>
                <a:schemeClr val="dk1"/>
              </a:solidFill>
              <a:highlight>
                <a:srgbClr val="FFFFFF"/>
              </a:highlight>
            </a:endParaRPr>
          </a:p>
          <a:p>
            <a:pPr indent="0" lvl="0" marL="0" rtl="0" algn="l">
              <a:lnSpc>
                <a:spcPct val="115000"/>
              </a:lnSpc>
              <a:spcBef>
                <a:spcPts val="1200"/>
              </a:spcBef>
              <a:spcAft>
                <a:spcPts val="0"/>
              </a:spcAft>
              <a:buNone/>
            </a:pPr>
            <a:r>
              <a:rPr lang="en" sz="1050">
                <a:solidFill>
                  <a:schemeClr val="dk1"/>
                </a:solidFill>
                <a:highlight>
                  <a:srgbClr val="FFFFFF"/>
                </a:highlight>
              </a:rPr>
              <a:t>We will be exploring the whys and hows in our project</a:t>
            </a:r>
            <a:endParaRPr sz="1050">
              <a:solidFill>
                <a:schemeClr val="dk1"/>
              </a:solidFill>
              <a:highlight>
                <a:srgbClr val="FFFFFF"/>
              </a:highlight>
            </a:endParaRPr>
          </a:p>
          <a:p>
            <a:pPr indent="0" lvl="0" marL="0" rtl="0" algn="l">
              <a:lnSpc>
                <a:spcPct val="115000"/>
              </a:lnSpc>
              <a:spcBef>
                <a:spcPts val="1200"/>
              </a:spcBef>
              <a:spcAft>
                <a:spcPts val="1200"/>
              </a:spcAft>
              <a:buNone/>
            </a:pPr>
            <a:r>
              <a:t/>
            </a:r>
            <a:endParaRPr sz="1500">
              <a:solidFill>
                <a:srgbClr val="222222"/>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63f7c77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63f7c777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Hetvi</a:t>
            </a:r>
            <a:endParaRPr sz="1200">
              <a:solidFill>
                <a:srgbClr val="222222"/>
              </a:solidFill>
              <a:latin typeface="Nunito"/>
              <a:ea typeface="Nunito"/>
              <a:cs typeface="Nunito"/>
              <a:sym typeface="Nunito"/>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Data Set - SLIDE 4</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got it from Kaggle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originated in India and published in March 2021</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aged 20-59 (any age after 28 will be considered an outlier, but since we cannot change the data, we are keeping it in our studies)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questionnaire </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Physical exercise - helps reduce stress and tires out body</a:t>
            </a:r>
            <a:br>
              <a:rPr lang="en" sz="1000">
                <a:solidFill>
                  <a:schemeClr val="dk1"/>
                </a:solidFill>
              </a:rPr>
            </a:b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Hours of sleep at night - average hours of sleep</a:t>
            </a:r>
            <a:br>
              <a:rPr lang="en" sz="1000">
                <a:solidFill>
                  <a:schemeClr val="dk1"/>
                </a:solidFill>
              </a:rPr>
            </a:b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Time spent on smartphone - smartphone usage</a:t>
            </a:r>
            <a:br>
              <a:rPr lang="en" sz="1000">
                <a:solidFill>
                  <a:schemeClr val="dk1"/>
                </a:solidFill>
              </a:rPr>
            </a:b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Food and drink intake - # of meals could affect sleep quality as well as alcohol intake</a:t>
            </a:r>
            <a:br>
              <a:rPr lang="en" sz="1000">
                <a:solidFill>
                  <a:schemeClr val="dk1"/>
                </a:solidFill>
              </a:rPr>
            </a:b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Physical or mental illness - mental illnesses such as anxiety or depression can cause sleep quality to decrease</a:t>
            </a:r>
            <a:br>
              <a:rPr lang="en" sz="1000">
                <a:solidFill>
                  <a:schemeClr val="dk1"/>
                </a:solidFill>
              </a:rPr>
            </a:b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Sleep direction - sleeping in South direction could improve sleep quality because the human head has a polar-like attraction and needs to face South to attract opposite poles while sleeping</a:t>
            </a:r>
            <a:br>
              <a:rPr lang="en" sz="1000">
                <a:solidFill>
                  <a:schemeClr val="dk1"/>
                </a:solidFill>
              </a:rPr>
            </a:b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Smoking habits - smoking habits could cause sleep apnea</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292100" lvl="1" marL="914400" rtl="0" algn="l">
              <a:lnSpc>
                <a:spcPct val="115000"/>
              </a:lnSpc>
              <a:spcBef>
                <a:spcPts val="1200"/>
              </a:spcBef>
              <a:spcAft>
                <a:spcPts val="0"/>
              </a:spcAft>
              <a:buClr>
                <a:schemeClr val="dk1"/>
              </a:buClr>
              <a:buSzPts val="1000"/>
              <a:buChar char="●"/>
            </a:pPr>
            <a:r>
              <a:rPr lang="en" sz="1000">
                <a:solidFill>
                  <a:schemeClr val="dk1"/>
                </a:solidFill>
              </a:rPr>
              <a:t>Blue light filter usage - the screen exposes our eyes to all colors that affect our body’s circadian rhythm. The color blue affects our body’s ability to induce sleep more so than the other colors because it blocks the production of melatonin, which helps the body induce sleep.</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Methods - SLIDE 5</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linear regression -</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using p-values to test hypothesis</a:t>
            </a:r>
            <a:endParaRPr sz="1000">
              <a:solidFill>
                <a:schemeClr val="dk1"/>
              </a:solidFill>
            </a:endParaRPr>
          </a:p>
          <a:p>
            <a:pPr indent="-292100" lvl="2" marL="1371600" rtl="0" algn="l">
              <a:lnSpc>
                <a:spcPct val="115000"/>
              </a:lnSpc>
              <a:spcBef>
                <a:spcPts val="0"/>
              </a:spcBef>
              <a:spcAft>
                <a:spcPts val="0"/>
              </a:spcAft>
              <a:buClr>
                <a:schemeClr val="dk1"/>
              </a:buClr>
              <a:buSzPts val="1000"/>
              <a:buChar char="●"/>
            </a:pPr>
            <a:r>
              <a:rPr lang="en" sz="1000">
                <a:solidFill>
                  <a:schemeClr val="dk1"/>
                </a:solidFill>
              </a:rPr>
              <a:t>if p-value less than alpha/significance level of 0.05 = fail to reject null hypothesis and reject alternative hypothesis (our hypothesis)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correlation coefficients -</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negative coefficient indicates low correlation between independent and dependent variable</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residual and R-squared analysis </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residuals are used to find the difference between observed and predicted values. a score of 0 indicates the model is not biased and is perfect</a:t>
            </a:r>
            <a:endParaRPr sz="1000">
              <a:solidFill>
                <a:schemeClr val="dk1"/>
              </a:solidFill>
            </a:endParaRPr>
          </a:p>
          <a:p>
            <a:pPr indent="-292100" lvl="2" marL="1371600" rtl="0" algn="l">
              <a:lnSpc>
                <a:spcPct val="115000"/>
              </a:lnSpc>
              <a:spcBef>
                <a:spcPts val="0"/>
              </a:spcBef>
              <a:spcAft>
                <a:spcPts val="0"/>
              </a:spcAft>
              <a:buClr>
                <a:schemeClr val="dk1"/>
              </a:buClr>
              <a:buSzPts val="1000"/>
              <a:buChar char="●"/>
            </a:pPr>
            <a:r>
              <a:rPr lang="en" sz="1000">
                <a:solidFill>
                  <a:schemeClr val="dk1"/>
                </a:solidFill>
              </a:rPr>
              <a:t>negative = over predicted, actual values less than predicted values</a:t>
            </a:r>
            <a:endParaRPr sz="1000">
              <a:solidFill>
                <a:schemeClr val="dk1"/>
              </a:solidFill>
            </a:endParaRPr>
          </a:p>
          <a:p>
            <a:pPr indent="-292100" lvl="2" marL="1371600" rtl="0" algn="l">
              <a:lnSpc>
                <a:spcPct val="115000"/>
              </a:lnSpc>
              <a:spcBef>
                <a:spcPts val="0"/>
              </a:spcBef>
              <a:spcAft>
                <a:spcPts val="0"/>
              </a:spcAft>
              <a:buClr>
                <a:schemeClr val="dk1"/>
              </a:buClr>
              <a:buSzPts val="1000"/>
              <a:buChar char="●"/>
            </a:pPr>
            <a:r>
              <a:rPr lang="en" sz="1000">
                <a:solidFill>
                  <a:schemeClr val="dk1"/>
                </a:solidFill>
              </a:rPr>
              <a:t>over 0 = under predicted values and is biased</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descriptive statistics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provide summaries such as median, mean, standard deviation, 25th, 50th, and 75th percentiles</a:t>
            </a:r>
            <a:endParaRPr sz="1000">
              <a:solidFill>
                <a:schemeClr val="dk1"/>
              </a:solidFill>
            </a:endParaRPr>
          </a:p>
          <a:p>
            <a:pPr indent="-292100" lvl="2" marL="1371600" rtl="0" algn="l">
              <a:lnSpc>
                <a:spcPct val="115000"/>
              </a:lnSpc>
              <a:spcBef>
                <a:spcPts val="0"/>
              </a:spcBef>
              <a:spcAft>
                <a:spcPts val="0"/>
              </a:spcAft>
              <a:buClr>
                <a:schemeClr val="dk1"/>
              </a:buClr>
              <a:buSzPts val="1000"/>
              <a:buChar char="●"/>
            </a:pPr>
            <a:r>
              <a:rPr lang="en" sz="1000">
                <a:solidFill>
                  <a:schemeClr val="dk1"/>
                </a:solidFill>
              </a:rPr>
              <a:t>std deviation = higher indicates values lie further from mean and is present in normal distribution</a:t>
            </a:r>
            <a:endParaRPr sz="1000">
              <a:solidFill>
                <a:schemeClr val="dk1"/>
              </a:solidFill>
            </a:endParaRPr>
          </a:p>
          <a:p>
            <a:pPr indent="-292100" lvl="2" marL="1371600" rtl="0" algn="l">
              <a:lnSpc>
                <a:spcPct val="115000"/>
              </a:lnSpc>
              <a:spcBef>
                <a:spcPts val="0"/>
              </a:spcBef>
              <a:spcAft>
                <a:spcPts val="0"/>
              </a:spcAft>
              <a:buClr>
                <a:schemeClr val="dk1"/>
              </a:buClr>
              <a:buSzPts val="1000"/>
              <a:buChar char="●"/>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59e4d99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59e4d99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chemeClr val="dk1"/>
                </a:solidFill>
              </a:rPr>
              <a:t>Hetvi</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p-value of screen time is: 0.616</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more than alpha of 0.05 = indicating that screen time has no effect on sleep duration across all genders and ages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coefficient is negative: -0.0801</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indicating that there is no correlation between screen time usage and sleep duration across all genders and ages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Residual analysis </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printing first 15</a:t>
            </a:r>
            <a:endParaRPr sz="1000">
              <a:solidFill>
                <a:schemeClr val="dk1"/>
              </a:solidFill>
            </a:endParaRPr>
          </a:p>
          <a:p>
            <a:pPr indent="-292100" lvl="2" marL="1371600" rtl="0" algn="l">
              <a:lnSpc>
                <a:spcPct val="115000"/>
              </a:lnSpc>
              <a:spcBef>
                <a:spcPts val="0"/>
              </a:spcBef>
              <a:spcAft>
                <a:spcPts val="0"/>
              </a:spcAft>
              <a:buClr>
                <a:schemeClr val="dk1"/>
              </a:buClr>
              <a:buSzPts val="1000"/>
              <a:buChar char="-"/>
            </a:pPr>
            <a:r>
              <a:rPr lang="en" sz="1000">
                <a:solidFill>
                  <a:schemeClr val="dk1"/>
                </a:solidFill>
              </a:rPr>
              <a:t>below zero - too high of a predicted value - observed data points are actually less than predicted data points</a:t>
            </a:r>
            <a:endParaRPr sz="1000">
              <a:solidFill>
                <a:schemeClr val="dk1"/>
              </a:solidFill>
            </a:endParaRPr>
          </a:p>
          <a:p>
            <a:pPr indent="-292100" lvl="3" marL="1828800" rtl="0" algn="l">
              <a:lnSpc>
                <a:spcPct val="115000"/>
              </a:lnSpc>
              <a:spcBef>
                <a:spcPts val="0"/>
              </a:spcBef>
              <a:spcAft>
                <a:spcPts val="0"/>
              </a:spcAft>
              <a:buClr>
                <a:schemeClr val="dk1"/>
              </a:buClr>
              <a:buSzPts val="1000"/>
              <a:buChar char="-"/>
            </a:pPr>
            <a:r>
              <a:rPr lang="en" sz="1000">
                <a:solidFill>
                  <a:schemeClr val="dk1"/>
                </a:solidFill>
              </a:rPr>
              <a:t>sleep time and screen time data</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R-squared </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shows correlation </a:t>
            </a:r>
            <a:endParaRPr sz="1000">
              <a:solidFill>
                <a:schemeClr val="dk1"/>
              </a:solidFill>
            </a:endParaRPr>
          </a:p>
          <a:p>
            <a:pPr indent="-292100" lvl="2" marL="1371600" rtl="0" algn="l">
              <a:lnSpc>
                <a:spcPct val="115000"/>
              </a:lnSpc>
              <a:spcBef>
                <a:spcPts val="0"/>
              </a:spcBef>
              <a:spcAft>
                <a:spcPts val="0"/>
              </a:spcAft>
              <a:buClr>
                <a:schemeClr val="dk1"/>
              </a:buClr>
              <a:buSzPts val="1000"/>
              <a:buChar char="-"/>
            </a:pPr>
            <a:r>
              <a:rPr lang="en" sz="1000">
                <a:solidFill>
                  <a:schemeClr val="dk1"/>
                </a:solidFill>
              </a:rPr>
              <a:t>0.006 = low correlation between screen time usage and sleep duration </a:t>
            </a:r>
            <a:endParaRPr sz="1000">
              <a:solidFill>
                <a:schemeClr val="dk1"/>
              </a:solidFill>
            </a:endParaRPr>
          </a:p>
          <a:p>
            <a:pPr indent="-292100" lvl="2" marL="1371600" rtl="0" algn="l">
              <a:lnSpc>
                <a:spcPct val="115000"/>
              </a:lnSpc>
              <a:spcBef>
                <a:spcPts val="0"/>
              </a:spcBef>
              <a:spcAft>
                <a:spcPts val="0"/>
              </a:spcAft>
              <a:buClr>
                <a:schemeClr val="dk1"/>
              </a:buClr>
              <a:buSzPts val="1000"/>
              <a:buChar char="-"/>
            </a:pPr>
            <a:r>
              <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59e4d99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59e4d99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Bar chart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Regression results + linear regression graph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Residual analysis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model is biased and it is overpredicted. R squared value &lt;0.1 shows low correlation. If &gt;0.9 then have strong correlation.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Coefficient &gt;0 so there could be a potentially low correlation between screen time and sleep time.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p&gt;alpha the hypothesis is rejected.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59e4d99c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59e4d99c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Bar chart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Regression results + linear regression graph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Residual analysis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71fe6fb5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71fe6fb5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59e4d99c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59e4d99c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Bar chart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Regression results + linear regression graph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Residual analysis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kaggle.com/krupa1999/sleep-patter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5.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8792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The Relationship between Smartphone Usage &amp; Sleep Quality </a:t>
            </a:r>
            <a:endParaRPr/>
          </a:p>
        </p:txBody>
      </p:sp>
      <p:sp>
        <p:nvSpPr>
          <p:cNvPr id="278" name="Google Shape;278;p13"/>
          <p:cNvSpPr txBox="1"/>
          <p:nvPr>
            <p:ph idx="1" type="subTitle"/>
          </p:nvPr>
        </p:nvSpPr>
        <p:spPr>
          <a:xfrm>
            <a:off x="824000" y="3486725"/>
            <a:ext cx="4929300" cy="12426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3050"/>
              <a:t>Hetvi Patel</a:t>
            </a:r>
            <a:endParaRPr sz="3050"/>
          </a:p>
          <a:p>
            <a:pPr indent="0" lvl="0" marL="0" rtl="0" algn="l">
              <a:spcBef>
                <a:spcPts val="0"/>
              </a:spcBef>
              <a:spcAft>
                <a:spcPts val="0"/>
              </a:spcAft>
              <a:buNone/>
            </a:pPr>
            <a:r>
              <a:rPr lang="en" sz="3050"/>
              <a:t>Hafsa Chaudhry</a:t>
            </a:r>
            <a:endParaRPr sz="3050"/>
          </a:p>
          <a:p>
            <a:pPr indent="0" lvl="0" marL="0" rtl="0" algn="l">
              <a:spcBef>
                <a:spcPts val="0"/>
              </a:spcBef>
              <a:spcAft>
                <a:spcPts val="0"/>
              </a:spcAft>
              <a:buNone/>
            </a:pPr>
            <a:r>
              <a:rPr lang="en" sz="3050"/>
              <a:t>Sai Teja Avadhoota</a:t>
            </a:r>
            <a:endParaRPr sz="3050"/>
          </a:p>
          <a:p>
            <a:pPr indent="0" lvl="0" marL="0" rtl="0" algn="l">
              <a:spcBef>
                <a:spcPts val="0"/>
              </a:spcBef>
              <a:spcAft>
                <a:spcPts val="0"/>
              </a:spcAft>
              <a:buNone/>
            </a:pPr>
            <a:r>
              <a:rPr lang="en" sz="3050"/>
              <a:t>Sushanthik Reddy Poreddy</a:t>
            </a:r>
            <a:endParaRPr sz="3050"/>
          </a:p>
          <a:p>
            <a:pPr indent="0" lvl="0" marL="0" rtl="0" algn="l">
              <a:spcBef>
                <a:spcPts val="0"/>
              </a:spcBef>
              <a:spcAft>
                <a:spcPts val="0"/>
              </a:spcAft>
              <a:buNone/>
            </a:pPr>
            <a:r>
              <a:rPr lang="en" sz="3050"/>
              <a:t>Swapan Gupta Chollati</a:t>
            </a:r>
            <a:endParaRPr sz="3050"/>
          </a:p>
          <a:p>
            <a:pPr indent="0" lvl="0" marL="0" rtl="0" algn="l">
              <a:spcBef>
                <a:spcPts val="0"/>
              </a:spcBef>
              <a:spcAft>
                <a:spcPts val="0"/>
              </a:spcAft>
              <a:buNone/>
            </a:pPr>
            <a:r>
              <a:rPr lang="en" sz="3050"/>
              <a:t>Ujwala Namineni </a:t>
            </a:r>
            <a:endParaRPr sz="305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2"/>
          <p:cNvSpPr txBox="1"/>
          <p:nvPr>
            <p:ph type="title"/>
          </p:nvPr>
        </p:nvSpPr>
        <p:spPr>
          <a:xfrm>
            <a:off x="192000" y="158100"/>
            <a:ext cx="8760000" cy="554100"/>
          </a:xfrm>
          <a:prstGeom prst="rect">
            <a:avLst/>
          </a:prstGeom>
          <a:ln cap="flat" cmpd="sng" w="2857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400"/>
              <a:t>Age vs Sleep Time in Females</a:t>
            </a:r>
            <a:endParaRPr sz="2400"/>
          </a:p>
        </p:txBody>
      </p:sp>
      <p:pic>
        <p:nvPicPr>
          <p:cNvPr id="350" name="Google Shape;350;p22"/>
          <p:cNvPicPr preferRelativeResize="0"/>
          <p:nvPr/>
        </p:nvPicPr>
        <p:blipFill>
          <a:blip r:embed="rId3">
            <a:alphaModFix/>
          </a:blip>
          <a:stretch>
            <a:fillRect/>
          </a:stretch>
        </p:blipFill>
        <p:spPr>
          <a:xfrm>
            <a:off x="192000" y="841825"/>
            <a:ext cx="3453375" cy="4087525"/>
          </a:xfrm>
          <a:prstGeom prst="rect">
            <a:avLst/>
          </a:prstGeom>
          <a:noFill/>
          <a:ln>
            <a:noFill/>
          </a:ln>
        </p:spPr>
      </p:pic>
      <p:pic>
        <p:nvPicPr>
          <p:cNvPr id="351" name="Google Shape;351;p22"/>
          <p:cNvPicPr preferRelativeResize="0"/>
          <p:nvPr/>
        </p:nvPicPr>
        <p:blipFill>
          <a:blip r:embed="rId4">
            <a:alphaModFix/>
          </a:blip>
          <a:stretch>
            <a:fillRect/>
          </a:stretch>
        </p:blipFill>
        <p:spPr>
          <a:xfrm>
            <a:off x="5029599" y="712200"/>
            <a:ext cx="3998425" cy="2875156"/>
          </a:xfrm>
          <a:prstGeom prst="rect">
            <a:avLst/>
          </a:prstGeom>
          <a:noFill/>
          <a:ln>
            <a:noFill/>
          </a:ln>
        </p:spPr>
      </p:pic>
      <p:pic>
        <p:nvPicPr>
          <p:cNvPr id="352" name="Google Shape;352;p22"/>
          <p:cNvPicPr preferRelativeResize="0"/>
          <p:nvPr/>
        </p:nvPicPr>
        <p:blipFill>
          <a:blip r:embed="rId5">
            <a:alphaModFix/>
          </a:blip>
          <a:stretch>
            <a:fillRect/>
          </a:stretch>
        </p:blipFill>
        <p:spPr>
          <a:xfrm>
            <a:off x="4012437" y="3066450"/>
            <a:ext cx="1119125" cy="1761225"/>
          </a:xfrm>
          <a:prstGeom prst="rect">
            <a:avLst/>
          </a:prstGeom>
          <a:noFill/>
          <a:ln>
            <a:noFill/>
          </a:ln>
        </p:spPr>
      </p:pic>
      <p:sp>
        <p:nvSpPr>
          <p:cNvPr id="353" name="Google Shape;353;p22"/>
          <p:cNvSpPr txBox="1"/>
          <p:nvPr/>
        </p:nvSpPr>
        <p:spPr>
          <a:xfrm>
            <a:off x="4080000" y="2647950"/>
            <a:ext cx="984000" cy="306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Nunito"/>
                <a:ea typeface="Nunito"/>
                <a:cs typeface="Nunito"/>
                <a:sym typeface="Nunito"/>
              </a:rPr>
              <a:t>Residuals:</a:t>
            </a:r>
            <a:endParaRPr sz="11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3"/>
          <p:cNvSpPr txBox="1"/>
          <p:nvPr>
            <p:ph type="title"/>
          </p:nvPr>
        </p:nvSpPr>
        <p:spPr>
          <a:xfrm>
            <a:off x="246450" y="181875"/>
            <a:ext cx="8615400" cy="558600"/>
          </a:xfrm>
          <a:prstGeom prst="rect">
            <a:avLst/>
          </a:prstGeom>
          <a:ln cap="flat" cmpd="sng" w="2857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SzPts val="990"/>
              <a:buNone/>
            </a:pPr>
            <a:r>
              <a:rPr lang="en" sz="1960"/>
              <a:t>Visual Representation of Age vs Sleep Time Across all Genders</a:t>
            </a:r>
            <a:endParaRPr sz="1960"/>
          </a:p>
          <a:p>
            <a:pPr indent="0" lvl="0" marL="0" rtl="0" algn="l">
              <a:spcBef>
                <a:spcPts val="0"/>
              </a:spcBef>
              <a:spcAft>
                <a:spcPts val="0"/>
              </a:spcAft>
              <a:buSzPts val="990"/>
              <a:buNone/>
            </a:pPr>
            <a:r>
              <a:t/>
            </a:r>
            <a:endParaRPr sz="2320"/>
          </a:p>
        </p:txBody>
      </p:sp>
      <p:sp>
        <p:nvSpPr>
          <p:cNvPr id="359" name="Google Shape;359;p23"/>
          <p:cNvSpPr txBox="1"/>
          <p:nvPr/>
        </p:nvSpPr>
        <p:spPr>
          <a:xfrm>
            <a:off x="494100" y="3344550"/>
            <a:ext cx="31293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t/>
            </a:r>
            <a:endParaRPr>
              <a:latin typeface="Nunito"/>
              <a:ea typeface="Nunito"/>
              <a:cs typeface="Nunito"/>
              <a:sym typeface="Nunito"/>
            </a:endParaRPr>
          </a:p>
        </p:txBody>
      </p:sp>
      <p:pic>
        <p:nvPicPr>
          <p:cNvPr id="360" name="Google Shape;360;p23"/>
          <p:cNvPicPr preferRelativeResize="0"/>
          <p:nvPr/>
        </p:nvPicPr>
        <p:blipFill>
          <a:blip r:embed="rId3">
            <a:alphaModFix/>
          </a:blip>
          <a:stretch>
            <a:fillRect/>
          </a:stretch>
        </p:blipFill>
        <p:spPr>
          <a:xfrm>
            <a:off x="168537" y="1093850"/>
            <a:ext cx="8771226" cy="37368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4"/>
          <p:cNvSpPr txBox="1"/>
          <p:nvPr>
            <p:ph type="title"/>
          </p:nvPr>
        </p:nvSpPr>
        <p:spPr>
          <a:xfrm>
            <a:off x="353625" y="206550"/>
            <a:ext cx="8529600" cy="516000"/>
          </a:xfrm>
          <a:prstGeom prst="rect">
            <a:avLst/>
          </a:prstGeom>
          <a:ln cap="flat" cmpd="sng" w="28575">
            <a:solidFill>
              <a:schemeClr val="accent3"/>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50510"/>
              <a:buFont typeface="Arial"/>
              <a:buNone/>
            </a:pPr>
            <a:r>
              <a:rPr lang="en" sz="1960"/>
              <a:t>Visual Representation of Age vs Screen Time Across all Genders</a:t>
            </a:r>
            <a:endParaRPr sz="2320"/>
          </a:p>
          <a:p>
            <a:pPr indent="0" lvl="0" marL="0" rtl="0" algn="l">
              <a:spcBef>
                <a:spcPts val="0"/>
              </a:spcBef>
              <a:spcAft>
                <a:spcPts val="0"/>
              </a:spcAft>
              <a:buNone/>
            </a:pPr>
            <a:r>
              <a:t/>
            </a:r>
            <a:endParaRPr/>
          </a:p>
        </p:txBody>
      </p:sp>
      <p:pic>
        <p:nvPicPr>
          <p:cNvPr id="366" name="Google Shape;366;p24"/>
          <p:cNvPicPr preferRelativeResize="0"/>
          <p:nvPr/>
        </p:nvPicPr>
        <p:blipFill>
          <a:blip r:embed="rId3">
            <a:alphaModFix/>
          </a:blip>
          <a:stretch>
            <a:fillRect/>
          </a:stretch>
        </p:blipFill>
        <p:spPr>
          <a:xfrm>
            <a:off x="72750" y="1162625"/>
            <a:ext cx="8998500" cy="373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5"/>
          <p:cNvSpPr txBox="1"/>
          <p:nvPr>
            <p:ph type="title"/>
          </p:nvPr>
        </p:nvSpPr>
        <p:spPr>
          <a:xfrm>
            <a:off x="192000" y="159900"/>
            <a:ext cx="8760000" cy="554100"/>
          </a:xfrm>
          <a:prstGeom prst="rect">
            <a:avLst/>
          </a:prstGeom>
          <a:ln cap="flat" cmpd="sng" w="2857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400"/>
              <a:t>Does using blue light filter affect sleep quality?</a:t>
            </a:r>
            <a:endParaRPr sz="2400"/>
          </a:p>
        </p:txBody>
      </p:sp>
      <p:pic>
        <p:nvPicPr>
          <p:cNvPr id="372" name="Google Shape;372;p25"/>
          <p:cNvPicPr preferRelativeResize="0"/>
          <p:nvPr/>
        </p:nvPicPr>
        <p:blipFill>
          <a:blip r:embed="rId3">
            <a:alphaModFix/>
          </a:blip>
          <a:stretch>
            <a:fillRect/>
          </a:stretch>
        </p:blipFill>
        <p:spPr>
          <a:xfrm>
            <a:off x="327188" y="1486700"/>
            <a:ext cx="8489624" cy="1432625"/>
          </a:xfrm>
          <a:prstGeom prst="rect">
            <a:avLst/>
          </a:prstGeom>
          <a:noFill/>
          <a:ln>
            <a:noFill/>
          </a:ln>
        </p:spPr>
      </p:pic>
      <p:pic>
        <p:nvPicPr>
          <p:cNvPr id="373" name="Google Shape;373;p25"/>
          <p:cNvPicPr preferRelativeResize="0"/>
          <p:nvPr/>
        </p:nvPicPr>
        <p:blipFill>
          <a:blip r:embed="rId4">
            <a:alphaModFix/>
          </a:blip>
          <a:stretch>
            <a:fillRect/>
          </a:stretch>
        </p:blipFill>
        <p:spPr>
          <a:xfrm>
            <a:off x="63100" y="3070625"/>
            <a:ext cx="9017801" cy="182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6"/>
          <p:cNvSpPr txBox="1"/>
          <p:nvPr>
            <p:ph type="title"/>
          </p:nvPr>
        </p:nvSpPr>
        <p:spPr>
          <a:xfrm>
            <a:off x="255000" y="191400"/>
            <a:ext cx="8746200" cy="515700"/>
          </a:xfrm>
          <a:prstGeom prst="rect">
            <a:avLst/>
          </a:prstGeom>
          <a:ln cap="flat" cmpd="sng" w="28575">
            <a:solidFill>
              <a:schemeClr val="accent3"/>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840"/>
              <a:t>Statistical Analysis between Blue Light Filter and Sleep Time with Respect to Gender</a:t>
            </a:r>
            <a:endParaRPr sz="2440"/>
          </a:p>
          <a:p>
            <a:pPr indent="0" lvl="0" marL="0" rtl="0" algn="ctr">
              <a:spcBef>
                <a:spcPts val="0"/>
              </a:spcBef>
              <a:spcAft>
                <a:spcPts val="0"/>
              </a:spcAft>
              <a:buNone/>
            </a:pPr>
            <a:r>
              <a:t/>
            </a:r>
            <a:endParaRPr sz="2620"/>
          </a:p>
          <a:p>
            <a:pPr indent="0" lvl="0" marL="0" rtl="0" algn="ctr">
              <a:spcBef>
                <a:spcPts val="0"/>
              </a:spcBef>
              <a:spcAft>
                <a:spcPts val="0"/>
              </a:spcAft>
              <a:buNone/>
            </a:pPr>
            <a:r>
              <a:t/>
            </a:r>
            <a:endParaRPr/>
          </a:p>
        </p:txBody>
      </p:sp>
      <p:pic>
        <p:nvPicPr>
          <p:cNvPr id="379" name="Google Shape;379;p26"/>
          <p:cNvPicPr preferRelativeResize="0"/>
          <p:nvPr/>
        </p:nvPicPr>
        <p:blipFill>
          <a:blip r:embed="rId3">
            <a:alphaModFix/>
          </a:blip>
          <a:stretch>
            <a:fillRect/>
          </a:stretch>
        </p:blipFill>
        <p:spPr>
          <a:xfrm>
            <a:off x="571225" y="787625"/>
            <a:ext cx="6758025" cy="4232476"/>
          </a:xfrm>
          <a:prstGeom prst="rect">
            <a:avLst/>
          </a:prstGeom>
          <a:noFill/>
          <a:ln>
            <a:noFill/>
          </a:ln>
        </p:spPr>
      </p:pic>
      <p:pic>
        <p:nvPicPr>
          <p:cNvPr id="380" name="Google Shape;380;p26"/>
          <p:cNvPicPr preferRelativeResize="0"/>
          <p:nvPr/>
        </p:nvPicPr>
        <p:blipFill>
          <a:blip r:embed="rId4">
            <a:alphaModFix/>
          </a:blip>
          <a:stretch>
            <a:fillRect/>
          </a:stretch>
        </p:blipFill>
        <p:spPr>
          <a:xfrm>
            <a:off x="6462025" y="1962525"/>
            <a:ext cx="2539200" cy="1798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7"/>
          <p:cNvSpPr txBox="1"/>
          <p:nvPr>
            <p:ph type="title"/>
          </p:nvPr>
        </p:nvSpPr>
        <p:spPr>
          <a:xfrm>
            <a:off x="1218825" y="333875"/>
            <a:ext cx="7532400" cy="1004100"/>
          </a:xfrm>
          <a:prstGeom prst="rect">
            <a:avLst/>
          </a:prstGeom>
          <a:ln cap="flat" cmpd="sng" w="2857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40"/>
              <a:t>Statistical Analysis between Screen Time and Sleep Time with Respect to Age Across all Genders</a:t>
            </a:r>
            <a:endParaRPr sz="1940"/>
          </a:p>
          <a:p>
            <a:pPr indent="0" lvl="0" marL="0" rtl="0" algn="l">
              <a:spcBef>
                <a:spcPts val="0"/>
              </a:spcBef>
              <a:spcAft>
                <a:spcPts val="0"/>
              </a:spcAft>
              <a:buSzPts val="990"/>
              <a:buNone/>
            </a:pPr>
            <a:r>
              <a:rPr lang="en" sz="2540"/>
              <a:t> </a:t>
            </a:r>
            <a:endParaRPr sz="2540"/>
          </a:p>
          <a:p>
            <a:pPr indent="0" lvl="0" marL="0" rtl="0" algn="l">
              <a:spcBef>
                <a:spcPts val="0"/>
              </a:spcBef>
              <a:spcAft>
                <a:spcPts val="0"/>
              </a:spcAft>
              <a:buSzPts val="990"/>
              <a:buNone/>
            </a:pPr>
            <a:r>
              <a:t/>
            </a:r>
            <a:endParaRPr sz="2720"/>
          </a:p>
        </p:txBody>
      </p:sp>
      <p:pic>
        <p:nvPicPr>
          <p:cNvPr id="386" name="Google Shape;386;p27"/>
          <p:cNvPicPr preferRelativeResize="0"/>
          <p:nvPr/>
        </p:nvPicPr>
        <p:blipFill>
          <a:blip r:embed="rId3">
            <a:alphaModFix/>
          </a:blip>
          <a:stretch>
            <a:fillRect/>
          </a:stretch>
        </p:blipFill>
        <p:spPr>
          <a:xfrm>
            <a:off x="259476" y="1729238"/>
            <a:ext cx="8625039" cy="1369562"/>
          </a:xfrm>
          <a:prstGeom prst="rect">
            <a:avLst/>
          </a:prstGeom>
          <a:noFill/>
          <a:ln>
            <a:noFill/>
          </a:ln>
        </p:spPr>
      </p:pic>
      <p:sp>
        <p:nvSpPr>
          <p:cNvPr id="387" name="Google Shape;387;p27"/>
          <p:cNvSpPr txBox="1"/>
          <p:nvPr/>
        </p:nvSpPr>
        <p:spPr>
          <a:xfrm>
            <a:off x="501775" y="3377700"/>
            <a:ext cx="7629600" cy="1477500"/>
          </a:xfrm>
          <a:prstGeom prst="rect">
            <a:avLst/>
          </a:prstGeom>
          <a:noFill/>
          <a:ln cap="flat" cmpd="sng" w="19050">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Observation:</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 statistical analysis is done between the fields screen time and sleep time with respect to Age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Mean of females and males of sleep time and screen time do not support our hypothesis</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8"/>
          <p:cNvSpPr txBox="1"/>
          <p:nvPr>
            <p:ph type="title"/>
          </p:nvPr>
        </p:nvSpPr>
        <p:spPr>
          <a:xfrm>
            <a:off x="1303800" y="258100"/>
            <a:ext cx="7435200" cy="1016100"/>
          </a:xfrm>
          <a:prstGeom prst="rect">
            <a:avLst/>
          </a:prstGeom>
          <a:ln cap="flat" cmpd="sng" w="2857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40"/>
              <a:t>Visualization of Screen Time and Sleep Duration with Respect to Age Across all Genders</a:t>
            </a:r>
            <a:endParaRPr sz="2140"/>
          </a:p>
          <a:p>
            <a:pPr indent="0" lvl="0" marL="0" rtl="0" algn="l">
              <a:spcBef>
                <a:spcPts val="0"/>
              </a:spcBef>
              <a:spcAft>
                <a:spcPts val="0"/>
              </a:spcAft>
              <a:buSzPts val="990"/>
              <a:buNone/>
            </a:pPr>
            <a:r>
              <a:t/>
            </a:r>
            <a:endParaRPr sz="2320"/>
          </a:p>
          <a:p>
            <a:pPr indent="0" lvl="0" marL="0" rtl="0" algn="l">
              <a:spcBef>
                <a:spcPts val="0"/>
              </a:spcBef>
              <a:spcAft>
                <a:spcPts val="0"/>
              </a:spcAft>
              <a:buSzPts val="990"/>
              <a:buNone/>
            </a:pPr>
            <a:r>
              <a:t/>
            </a:r>
            <a:endParaRPr sz="2320"/>
          </a:p>
        </p:txBody>
      </p:sp>
      <p:sp>
        <p:nvSpPr>
          <p:cNvPr id="393" name="Google Shape;393;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4" name="Google Shape;394;p28"/>
          <p:cNvPicPr preferRelativeResize="0"/>
          <p:nvPr/>
        </p:nvPicPr>
        <p:blipFill>
          <a:blip r:embed="rId3">
            <a:alphaModFix/>
          </a:blip>
          <a:stretch>
            <a:fillRect/>
          </a:stretch>
        </p:blipFill>
        <p:spPr>
          <a:xfrm>
            <a:off x="688800" y="1362675"/>
            <a:ext cx="7766399" cy="3613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9"/>
          <p:cNvSpPr txBox="1"/>
          <p:nvPr>
            <p:ph type="title"/>
          </p:nvPr>
        </p:nvSpPr>
        <p:spPr>
          <a:xfrm>
            <a:off x="1303800" y="598575"/>
            <a:ext cx="7030500" cy="731400"/>
          </a:xfrm>
          <a:prstGeom prst="rect">
            <a:avLst/>
          </a:prstGeom>
          <a:ln cap="flat" cmpd="sng" w="28575">
            <a:solidFill>
              <a:schemeClr val="accent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Interpretation of Results</a:t>
            </a:r>
            <a:endParaRPr/>
          </a:p>
        </p:txBody>
      </p:sp>
      <p:sp>
        <p:nvSpPr>
          <p:cNvPr id="400" name="Google Shape;400;p29"/>
          <p:cNvSpPr txBox="1"/>
          <p:nvPr>
            <p:ph idx="1" type="body"/>
          </p:nvPr>
        </p:nvSpPr>
        <p:spPr>
          <a:xfrm>
            <a:off x="1051200" y="1437975"/>
            <a:ext cx="7283100" cy="3116700"/>
          </a:xfrm>
          <a:prstGeom prst="rect">
            <a:avLst/>
          </a:prstGeom>
          <a:ln cap="flat" cmpd="sng" w="19050">
            <a:solidFill>
              <a:schemeClr val="accent6"/>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700"/>
              <a:t>Linear Regression</a:t>
            </a:r>
            <a:r>
              <a:rPr lang="en" sz="1700"/>
              <a:t> support our hypothesis however,</a:t>
            </a:r>
            <a:endParaRPr sz="1700"/>
          </a:p>
          <a:p>
            <a:pPr indent="0" lvl="0" marL="0" rtl="0" algn="l">
              <a:spcBef>
                <a:spcPts val="1200"/>
              </a:spcBef>
              <a:spcAft>
                <a:spcPts val="0"/>
              </a:spcAft>
              <a:buNone/>
            </a:pPr>
            <a:r>
              <a:rPr b="1" lang="en" sz="1700"/>
              <a:t>Our Statistical Analysis results </a:t>
            </a:r>
            <a:r>
              <a:rPr lang="en" sz="1700"/>
              <a:t>revealed that smartphone dependencies were not significant predictors of sleep quality. </a:t>
            </a:r>
            <a:endParaRPr sz="1700"/>
          </a:p>
          <a:p>
            <a:pPr indent="0" lvl="0" marL="0" rtl="0" algn="l">
              <a:spcBef>
                <a:spcPts val="1200"/>
              </a:spcBef>
              <a:spcAft>
                <a:spcPts val="0"/>
              </a:spcAft>
              <a:buNone/>
            </a:pPr>
            <a:r>
              <a:rPr b="1" lang="en" sz="1700"/>
              <a:t>Scores indicate</a:t>
            </a:r>
            <a:r>
              <a:rPr lang="en" sz="1700"/>
              <a:t> that sleep time was relatively the same across all genders regardless of screen time.</a:t>
            </a:r>
            <a:endParaRPr sz="1700"/>
          </a:p>
          <a:p>
            <a:pPr indent="0" lvl="0" marL="0" rtl="0" algn="l">
              <a:spcBef>
                <a:spcPts val="1200"/>
              </a:spcBef>
              <a:spcAft>
                <a:spcPts val="0"/>
              </a:spcAft>
              <a:buNone/>
            </a:pPr>
            <a:r>
              <a:rPr b="1" lang="en" sz="1700"/>
              <a:t>Correlation does not imply causation!!</a:t>
            </a:r>
            <a:endParaRPr b="1" sz="1700"/>
          </a:p>
          <a:p>
            <a:pPr indent="0" lvl="0" marL="0" rtl="0" algn="l">
              <a:spcBef>
                <a:spcPts val="1200"/>
              </a:spcBef>
              <a:spcAft>
                <a:spcPts val="0"/>
              </a:spcAft>
              <a:buNone/>
            </a:pPr>
            <a:r>
              <a:t/>
            </a:r>
            <a:endParaRPr b="1" sz="1700"/>
          </a:p>
          <a:p>
            <a:pPr indent="0" lvl="0" marL="0" rtl="0" algn="l">
              <a:spcBef>
                <a:spcPts val="1200"/>
              </a:spcBef>
              <a:spcAft>
                <a:spcPts val="1200"/>
              </a:spcAft>
              <a:buNone/>
            </a:pPr>
            <a:r>
              <a:rPr b="1" lang="en" sz="1700"/>
              <a:t>Other factors?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0"/>
          <p:cNvSpPr txBox="1"/>
          <p:nvPr>
            <p:ph type="title"/>
          </p:nvPr>
        </p:nvSpPr>
        <p:spPr>
          <a:xfrm>
            <a:off x="1303800" y="598575"/>
            <a:ext cx="3430500" cy="700200"/>
          </a:xfrm>
          <a:prstGeom prst="rect">
            <a:avLst/>
          </a:prstGeom>
          <a:ln cap="flat" cmpd="sng" w="2857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406" name="Google Shape;406;p30"/>
          <p:cNvSpPr txBox="1"/>
          <p:nvPr>
            <p:ph idx="1" type="body"/>
          </p:nvPr>
        </p:nvSpPr>
        <p:spPr>
          <a:xfrm>
            <a:off x="1303800" y="1496300"/>
            <a:ext cx="3430500" cy="3420000"/>
          </a:xfrm>
          <a:prstGeom prst="rect">
            <a:avLst/>
          </a:prstGeom>
          <a:ln cap="flat" cmpd="sng" w="19050">
            <a:solidFill>
              <a:schemeClr val="accent6"/>
            </a:solidFill>
            <a:prstDash val="solid"/>
            <a:round/>
            <a:headEnd len="sm" w="sm" type="none"/>
            <a:tailEnd len="sm" w="sm" type="none"/>
          </a:ln>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7200"/>
              <a:t>Improve Health Related Activities </a:t>
            </a:r>
            <a:endParaRPr sz="7200"/>
          </a:p>
          <a:p>
            <a:pPr indent="-342900" lvl="0" marL="457200" rtl="0" algn="l">
              <a:spcBef>
                <a:spcPts val="1200"/>
              </a:spcBef>
              <a:spcAft>
                <a:spcPts val="0"/>
              </a:spcAft>
              <a:buSzPct val="100000"/>
              <a:buChar char="●"/>
            </a:pPr>
            <a:r>
              <a:rPr lang="en" sz="7200"/>
              <a:t>Nutritional Behavior </a:t>
            </a:r>
            <a:endParaRPr sz="7200"/>
          </a:p>
          <a:p>
            <a:pPr indent="-342900" lvl="0" marL="457200" rtl="0" algn="l">
              <a:spcBef>
                <a:spcPts val="0"/>
              </a:spcBef>
              <a:spcAft>
                <a:spcPts val="0"/>
              </a:spcAft>
              <a:buSzPct val="100000"/>
              <a:buChar char="●"/>
            </a:pPr>
            <a:r>
              <a:rPr lang="en" sz="7200"/>
              <a:t>Stress Management Behavior</a:t>
            </a:r>
            <a:endParaRPr sz="7200"/>
          </a:p>
          <a:p>
            <a:pPr indent="-342900" lvl="0" marL="457200" rtl="0" algn="l">
              <a:spcBef>
                <a:spcPts val="0"/>
              </a:spcBef>
              <a:spcAft>
                <a:spcPts val="0"/>
              </a:spcAft>
              <a:buSzPct val="100000"/>
              <a:buChar char="●"/>
            </a:pPr>
            <a:r>
              <a:rPr lang="en" sz="7200"/>
              <a:t>Bedtime Routine</a:t>
            </a:r>
            <a:endParaRPr sz="7200"/>
          </a:p>
          <a:p>
            <a:pPr indent="-342900" lvl="0" marL="457200" rtl="0" algn="l">
              <a:spcBef>
                <a:spcPts val="0"/>
              </a:spcBef>
              <a:spcAft>
                <a:spcPts val="0"/>
              </a:spcAft>
              <a:buSzPct val="100000"/>
              <a:buChar char="●"/>
            </a:pPr>
            <a:r>
              <a:rPr lang="en" sz="7200"/>
              <a:t>Physical Activity  </a:t>
            </a:r>
            <a:endParaRPr sz="7200"/>
          </a:p>
          <a:p>
            <a:pPr indent="0" lvl="0" marL="45720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457200" rtl="0" algn="l">
              <a:spcBef>
                <a:spcPts val="1200"/>
              </a:spcBef>
              <a:spcAft>
                <a:spcPts val="0"/>
              </a:spcAft>
              <a:buNone/>
            </a:pPr>
            <a:r>
              <a:t/>
            </a:r>
            <a:endParaRPr sz="1500">
              <a:solidFill>
                <a:srgbClr val="594A42"/>
              </a:solidFill>
              <a:highlight>
                <a:srgbClr val="FFFFFF"/>
              </a:highlight>
            </a:endParaRPr>
          </a:p>
          <a:p>
            <a:pPr indent="0" lvl="0" marL="0" rtl="0" algn="l">
              <a:spcBef>
                <a:spcPts val="1200"/>
              </a:spcBef>
              <a:spcAft>
                <a:spcPts val="1200"/>
              </a:spcAft>
              <a:buNone/>
            </a:pPr>
            <a:r>
              <a:t/>
            </a:r>
            <a:endParaRPr sz="1500"/>
          </a:p>
        </p:txBody>
      </p:sp>
      <p:sp>
        <p:nvSpPr>
          <p:cNvPr id="407" name="Google Shape;407;p30"/>
          <p:cNvSpPr txBox="1"/>
          <p:nvPr>
            <p:ph idx="2" type="body"/>
          </p:nvPr>
        </p:nvSpPr>
        <p:spPr>
          <a:xfrm>
            <a:off x="4903800" y="1496300"/>
            <a:ext cx="3554400" cy="1380600"/>
          </a:xfrm>
          <a:prstGeom prst="rect">
            <a:avLst/>
          </a:prstGeom>
          <a:ln cap="flat" cmpd="sng" w="19050">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a:solidFill>
                  <a:srgbClr val="202020"/>
                </a:solidFill>
              </a:rPr>
              <a:t>Data:</a:t>
            </a:r>
            <a:endParaRPr b="1">
              <a:solidFill>
                <a:srgbClr val="202020"/>
              </a:solidFill>
            </a:endParaRPr>
          </a:p>
          <a:p>
            <a:pPr indent="-311150" lvl="0" marL="457200" rtl="0" algn="l">
              <a:lnSpc>
                <a:spcPct val="95000"/>
              </a:lnSpc>
              <a:spcBef>
                <a:spcPts val="1200"/>
              </a:spcBef>
              <a:spcAft>
                <a:spcPts val="0"/>
              </a:spcAft>
              <a:buClr>
                <a:srgbClr val="202020"/>
              </a:buClr>
              <a:buSzPts val="1300"/>
              <a:buChar char="●"/>
            </a:pPr>
            <a:r>
              <a:rPr lang="en">
                <a:solidFill>
                  <a:srgbClr val="202020"/>
                </a:solidFill>
              </a:rPr>
              <a:t>Relatively small study population.</a:t>
            </a:r>
            <a:endParaRPr>
              <a:solidFill>
                <a:srgbClr val="202020"/>
              </a:solidFill>
            </a:endParaRPr>
          </a:p>
          <a:p>
            <a:pPr indent="-311150" lvl="0" marL="457200" rtl="0" algn="l">
              <a:lnSpc>
                <a:spcPct val="95000"/>
              </a:lnSpc>
              <a:spcBef>
                <a:spcPts val="0"/>
              </a:spcBef>
              <a:spcAft>
                <a:spcPts val="0"/>
              </a:spcAft>
              <a:buClr>
                <a:srgbClr val="202020"/>
              </a:buClr>
              <a:buSzPts val="1300"/>
              <a:buChar char="●"/>
            </a:pPr>
            <a:r>
              <a:rPr lang="en">
                <a:solidFill>
                  <a:srgbClr val="202020"/>
                </a:solidFill>
              </a:rPr>
              <a:t>Unequal gender data.</a:t>
            </a:r>
            <a:endParaRPr>
              <a:solidFill>
                <a:srgbClr val="202020"/>
              </a:solidFill>
            </a:endParaRPr>
          </a:p>
          <a:p>
            <a:pPr indent="-311150" lvl="0" marL="457200" rtl="0" algn="l">
              <a:lnSpc>
                <a:spcPct val="95000"/>
              </a:lnSpc>
              <a:spcBef>
                <a:spcPts val="0"/>
              </a:spcBef>
              <a:spcAft>
                <a:spcPts val="0"/>
              </a:spcAft>
              <a:buClr>
                <a:srgbClr val="202020"/>
              </a:buClr>
              <a:buSzPts val="1300"/>
              <a:buChar char="●"/>
            </a:pPr>
            <a:r>
              <a:rPr lang="en">
                <a:solidFill>
                  <a:srgbClr val="202020"/>
                </a:solidFill>
                <a:highlight>
                  <a:srgbClr val="FFFFFF"/>
                </a:highlight>
              </a:rPr>
              <a:t>No clear indication of where the data study was done.</a:t>
            </a:r>
            <a:endParaRPr>
              <a:solidFill>
                <a:srgbClr val="202020"/>
              </a:solidFill>
              <a:highlight>
                <a:srgbClr val="FFFFFF"/>
              </a:highlight>
            </a:endParaRPr>
          </a:p>
          <a:p>
            <a:pPr indent="-311150" lvl="1" marL="914400" rtl="0" algn="l">
              <a:lnSpc>
                <a:spcPct val="95000"/>
              </a:lnSpc>
              <a:spcBef>
                <a:spcPts val="0"/>
              </a:spcBef>
              <a:spcAft>
                <a:spcPts val="0"/>
              </a:spcAft>
              <a:buClr>
                <a:srgbClr val="202020"/>
              </a:buClr>
              <a:buSzPts val="1300"/>
              <a:buChar char="○"/>
            </a:pPr>
            <a:r>
              <a:rPr lang="en" sz="1300">
                <a:solidFill>
                  <a:srgbClr val="202020"/>
                </a:solidFill>
                <a:highlight>
                  <a:srgbClr val="FFFFFF"/>
                </a:highlight>
              </a:rPr>
              <a:t>Biased questionnaire</a:t>
            </a:r>
            <a:endParaRPr sz="1300">
              <a:solidFill>
                <a:srgbClr val="202020"/>
              </a:solidFill>
              <a:highlight>
                <a:srgbClr val="FFFFFF"/>
              </a:highlight>
            </a:endParaRPr>
          </a:p>
          <a:p>
            <a:pPr indent="0" lvl="0" marL="457200" rtl="0" algn="l">
              <a:lnSpc>
                <a:spcPct val="95000"/>
              </a:lnSpc>
              <a:spcBef>
                <a:spcPts val="1200"/>
              </a:spcBef>
              <a:spcAft>
                <a:spcPts val="0"/>
              </a:spcAft>
              <a:buSzPts val="275"/>
              <a:buNone/>
            </a:pPr>
            <a:r>
              <a:t/>
            </a:r>
            <a:endParaRPr sz="1100">
              <a:solidFill>
                <a:srgbClr val="000000"/>
              </a:solidFill>
              <a:highlight>
                <a:srgbClr val="FFFFFF"/>
              </a:highlight>
            </a:endParaRPr>
          </a:p>
          <a:p>
            <a:pPr indent="0" lvl="0" marL="457200" rtl="0" algn="l">
              <a:lnSpc>
                <a:spcPct val="95000"/>
              </a:lnSpc>
              <a:spcBef>
                <a:spcPts val="1200"/>
              </a:spcBef>
              <a:spcAft>
                <a:spcPts val="0"/>
              </a:spcAft>
              <a:buSzPts val="275"/>
              <a:buNone/>
            </a:pPr>
            <a:r>
              <a:t/>
            </a:r>
            <a:endParaRPr sz="1100">
              <a:solidFill>
                <a:srgbClr val="000000"/>
              </a:solidFill>
              <a:highlight>
                <a:srgbClr val="FFFFFF"/>
              </a:highlight>
            </a:endParaRPr>
          </a:p>
          <a:p>
            <a:pPr indent="0" lvl="0" marL="457200" rtl="0" algn="l">
              <a:lnSpc>
                <a:spcPct val="95000"/>
              </a:lnSpc>
              <a:spcBef>
                <a:spcPts val="1200"/>
              </a:spcBef>
              <a:spcAft>
                <a:spcPts val="1200"/>
              </a:spcAft>
              <a:buSzPts val="275"/>
              <a:buNone/>
            </a:pPr>
            <a:r>
              <a:t/>
            </a:r>
            <a:endParaRPr sz="1100"/>
          </a:p>
        </p:txBody>
      </p:sp>
      <p:sp>
        <p:nvSpPr>
          <p:cNvPr id="408" name="Google Shape;408;p30"/>
          <p:cNvSpPr txBox="1"/>
          <p:nvPr>
            <p:ph type="title"/>
          </p:nvPr>
        </p:nvSpPr>
        <p:spPr>
          <a:xfrm>
            <a:off x="4903800" y="598575"/>
            <a:ext cx="3554400" cy="700200"/>
          </a:xfrm>
          <a:prstGeom prst="rect">
            <a:avLst/>
          </a:prstGeom>
          <a:ln cap="flat" cmpd="sng" w="2857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a:t>
            </a:r>
            <a:endParaRPr/>
          </a:p>
        </p:txBody>
      </p:sp>
      <p:sp>
        <p:nvSpPr>
          <p:cNvPr id="409" name="Google Shape;409;p30"/>
          <p:cNvSpPr txBox="1"/>
          <p:nvPr>
            <p:ph idx="2" type="body"/>
          </p:nvPr>
        </p:nvSpPr>
        <p:spPr>
          <a:xfrm>
            <a:off x="4903800" y="3027325"/>
            <a:ext cx="3554400" cy="1889100"/>
          </a:xfrm>
          <a:prstGeom prst="rect">
            <a:avLst/>
          </a:prstGeom>
          <a:ln cap="flat" cmpd="sng" w="19050">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highlight>
                  <a:srgbClr val="FFFFFF"/>
                </a:highlight>
              </a:rPr>
              <a:t>Model:</a:t>
            </a:r>
            <a:endParaRPr b="1">
              <a:solidFill>
                <a:srgbClr val="000000"/>
              </a:solidFill>
              <a:highlight>
                <a:srgbClr val="FFFFFF"/>
              </a:highlight>
            </a:endParaRPr>
          </a:p>
          <a:p>
            <a:pPr indent="-311150" lvl="0" marL="457200" rtl="0" algn="l">
              <a:spcBef>
                <a:spcPts val="1200"/>
              </a:spcBef>
              <a:spcAft>
                <a:spcPts val="0"/>
              </a:spcAft>
              <a:buClr>
                <a:srgbClr val="000000"/>
              </a:buClr>
              <a:buSzPts val="1300"/>
              <a:buChar char="●"/>
            </a:pPr>
            <a:r>
              <a:rPr lang="en">
                <a:solidFill>
                  <a:srgbClr val="000000"/>
                </a:solidFill>
                <a:highlight>
                  <a:srgbClr val="FFFFFF"/>
                </a:highlight>
              </a:rPr>
              <a:t>As the dataset is limited, residuals are scattered. </a:t>
            </a:r>
            <a:endParaRPr>
              <a:solidFill>
                <a:srgbClr val="000000"/>
              </a:solidFill>
              <a:highlight>
                <a:srgbClr val="FFFFFF"/>
              </a:highlight>
            </a:endParaRPr>
          </a:p>
          <a:p>
            <a:pPr indent="-298450" lvl="1" marL="1028700" rtl="0" algn="l">
              <a:spcBef>
                <a:spcPts val="0"/>
              </a:spcBef>
              <a:spcAft>
                <a:spcPts val="0"/>
              </a:spcAft>
              <a:buClr>
                <a:srgbClr val="000000"/>
              </a:buClr>
              <a:buSzPts val="1100"/>
              <a:buChar char="○"/>
            </a:pPr>
            <a:r>
              <a:rPr lang="en">
                <a:solidFill>
                  <a:srgbClr val="000000"/>
                </a:solidFill>
                <a:highlight>
                  <a:srgbClr val="FFFFFF"/>
                </a:highlight>
              </a:rPr>
              <a:t>Residual scores indicate models are overpredicted and underpredicted</a:t>
            </a:r>
            <a:endParaRPr>
              <a:solidFill>
                <a:srgbClr val="000000"/>
              </a:solidFill>
              <a:highlight>
                <a:srgbClr val="FFFFFF"/>
              </a:highlight>
            </a:endParaRPr>
          </a:p>
          <a:p>
            <a:pPr indent="-311150" lvl="0" marL="457200" rtl="0" algn="l">
              <a:spcBef>
                <a:spcPts val="0"/>
              </a:spcBef>
              <a:spcAft>
                <a:spcPts val="0"/>
              </a:spcAft>
              <a:buClr>
                <a:srgbClr val="000000"/>
              </a:buClr>
              <a:buSzPts val="1300"/>
              <a:buChar char="●"/>
            </a:pPr>
            <a:r>
              <a:rPr lang="en">
                <a:solidFill>
                  <a:srgbClr val="000000"/>
                </a:solidFill>
                <a:highlight>
                  <a:srgbClr val="FFFFFF"/>
                </a:highlight>
              </a:rPr>
              <a:t>Larger datasets would give accurate results.</a:t>
            </a:r>
            <a:endParaRPr>
              <a:solidFill>
                <a:srgbClr val="000000"/>
              </a:solidFill>
              <a:highlight>
                <a:srgbClr val="FFFFFF"/>
              </a:highlight>
            </a:endParaRPr>
          </a:p>
          <a:p>
            <a:pPr indent="0" lvl="0" marL="457200" rtl="0" algn="l">
              <a:spcBef>
                <a:spcPts val="1200"/>
              </a:spcBef>
              <a:spcAft>
                <a:spcPts val="0"/>
              </a:spcAft>
              <a:buNone/>
            </a:pPr>
            <a:r>
              <a:t/>
            </a:r>
            <a:endParaRPr sz="1200">
              <a:solidFill>
                <a:srgbClr val="000000"/>
              </a:solidFill>
              <a:highlight>
                <a:srgbClr val="FFFFFF"/>
              </a:highlight>
            </a:endParaRPr>
          </a:p>
          <a:p>
            <a:pPr indent="0" lvl="0" marL="457200" rtl="0" algn="l">
              <a:spcBef>
                <a:spcPts val="1200"/>
              </a:spcBef>
              <a:spcAft>
                <a:spcPts val="0"/>
              </a:spcAft>
              <a:buNone/>
            </a:pPr>
            <a:r>
              <a:t/>
            </a:r>
            <a:endParaRPr sz="1200">
              <a:solidFill>
                <a:srgbClr val="000000"/>
              </a:solidFill>
              <a:highlight>
                <a:srgbClr val="FFFFFF"/>
              </a:highlight>
            </a:endParaRPr>
          </a:p>
          <a:p>
            <a:pPr indent="0" lvl="0" marL="457200" rtl="0" algn="l">
              <a:spcBef>
                <a:spcPts val="1200"/>
              </a:spcBef>
              <a:spcAft>
                <a:spcPts val="120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1"/>
          <p:cNvSpPr txBox="1"/>
          <p:nvPr>
            <p:ph type="title"/>
          </p:nvPr>
        </p:nvSpPr>
        <p:spPr>
          <a:xfrm>
            <a:off x="1388625" y="772725"/>
            <a:ext cx="6366900" cy="18633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Conclusion </a:t>
            </a:r>
            <a:endParaRPr/>
          </a:p>
          <a:p>
            <a:pPr indent="0" lvl="0" marL="0" rtl="0" algn="ctr">
              <a:spcBef>
                <a:spcPts val="0"/>
              </a:spcBef>
              <a:spcAft>
                <a:spcPts val="0"/>
              </a:spcAft>
              <a:buNone/>
            </a:pPr>
            <a:r>
              <a:t/>
            </a:r>
            <a:endParaRPr/>
          </a:p>
        </p:txBody>
      </p:sp>
      <p:sp>
        <p:nvSpPr>
          <p:cNvPr id="415" name="Google Shape;415;p31"/>
          <p:cNvSpPr txBox="1"/>
          <p:nvPr>
            <p:ph idx="1" type="body"/>
          </p:nvPr>
        </p:nvSpPr>
        <p:spPr>
          <a:xfrm>
            <a:off x="1388625" y="2712300"/>
            <a:ext cx="6366900" cy="1111200"/>
          </a:xfrm>
          <a:prstGeom prst="rect">
            <a:avLst/>
          </a:prstGeom>
          <a:ln cap="flat" cmpd="sng" w="19050">
            <a:solidFill>
              <a:schemeClr val="accent2"/>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1200"/>
              </a:spcAft>
              <a:buNone/>
            </a:pPr>
            <a:r>
              <a:rPr lang="en"/>
              <a:t>The End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722100"/>
          </a:xfrm>
          <a:prstGeom prst="rect">
            <a:avLst/>
          </a:prstGeom>
          <a:ln cap="flat" cmpd="sng" w="2857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900"/>
              <a:t>Project Overview</a:t>
            </a:r>
            <a:endParaRPr sz="2900"/>
          </a:p>
        </p:txBody>
      </p:sp>
      <p:sp>
        <p:nvSpPr>
          <p:cNvPr id="284" name="Google Shape;284;p14"/>
          <p:cNvSpPr txBox="1"/>
          <p:nvPr>
            <p:ph idx="1" type="body"/>
          </p:nvPr>
        </p:nvSpPr>
        <p:spPr>
          <a:xfrm>
            <a:off x="1303800" y="1609100"/>
            <a:ext cx="7030500" cy="2565900"/>
          </a:xfrm>
          <a:prstGeom prst="rect">
            <a:avLst/>
          </a:prstGeom>
          <a:ln cap="flat" cmpd="sng" w="19050">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344170" lvl="0" marL="457200" rtl="0" algn="l">
              <a:lnSpc>
                <a:spcPct val="150000"/>
              </a:lnSpc>
              <a:spcBef>
                <a:spcPts val="0"/>
              </a:spcBef>
              <a:spcAft>
                <a:spcPts val="0"/>
              </a:spcAft>
              <a:buSzPts val="1820"/>
              <a:buChar char="●"/>
            </a:pPr>
            <a:r>
              <a:rPr lang="en" sz="1820"/>
              <a:t>The Problem and Introduction</a:t>
            </a:r>
            <a:endParaRPr sz="1820"/>
          </a:p>
          <a:p>
            <a:pPr indent="-344170" lvl="0" marL="457200" rtl="0" algn="l">
              <a:lnSpc>
                <a:spcPct val="150000"/>
              </a:lnSpc>
              <a:spcBef>
                <a:spcPts val="0"/>
              </a:spcBef>
              <a:spcAft>
                <a:spcPts val="0"/>
              </a:spcAft>
              <a:buSzPts val="1820"/>
              <a:buChar char="●"/>
            </a:pPr>
            <a:r>
              <a:rPr lang="en" sz="1820"/>
              <a:t>Data Set and Analytical Tools</a:t>
            </a:r>
            <a:endParaRPr sz="1820"/>
          </a:p>
          <a:p>
            <a:pPr indent="-344170" lvl="0" marL="457200" rtl="0" algn="l">
              <a:lnSpc>
                <a:spcPct val="150000"/>
              </a:lnSpc>
              <a:spcBef>
                <a:spcPts val="0"/>
              </a:spcBef>
              <a:spcAft>
                <a:spcPts val="0"/>
              </a:spcAft>
              <a:buSzPts val="1820"/>
              <a:buChar char="●"/>
            </a:pPr>
            <a:r>
              <a:rPr lang="en" sz="1820"/>
              <a:t>Analytic Model and Methods</a:t>
            </a:r>
            <a:endParaRPr sz="1820"/>
          </a:p>
          <a:p>
            <a:pPr indent="-344170" lvl="0" marL="457200" rtl="0" algn="l">
              <a:lnSpc>
                <a:spcPct val="150000"/>
              </a:lnSpc>
              <a:spcBef>
                <a:spcPts val="0"/>
              </a:spcBef>
              <a:spcAft>
                <a:spcPts val="0"/>
              </a:spcAft>
              <a:buSzPts val="1820"/>
              <a:buChar char="●"/>
            </a:pPr>
            <a:r>
              <a:rPr lang="en" sz="1820"/>
              <a:t>Analysis Process and Findings</a:t>
            </a:r>
            <a:endParaRPr sz="1820"/>
          </a:p>
          <a:p>
            <a:pPr indent="-344170" lvl="0" marL="457200" rtl="0" algn="l">
              <a:lnSpc>
                <a:spcPct val="150000"/>
              </a:lnSpc>
              <a:spcBef>
                <a:spcPts val="0"/>
              </a:spcBef>
              <a:spcAft>
                <a:spcPts val="0"/>
              </a:spcAft>
              <a:buSzPts val="1820"/>
              <a:buChar char="●"/>
            </a:pPr>
            <a:r>
              <a:rPr lang="en" sz="1820"/>
              <a:t>Recommendations &amp; Limitations</a:t>
            </a:r>
            <a:endParaRPr sz="1820"/>
          </a:p>
          <a:p>
            <a:pPr indent="-344170" lvl="0" marL="457200" rtl="0" algn="l">
              <a:lnSpc>
                <a:spcPct val="150000"/>
              </a:lnSpc>
              <a:spcBef>
                <a:spcPts val="0"/>
              </a:spcBef>
              <a:spcAft>
                <a:spcPts val="0"/>
              </a:spcAft>
              <a:buSzPts val="1820"/>
              <a:buChar char="●"/>
            </a:pPr>
            <a:r>
              <a:rPr lang="en" sz="1820"/>
              <a:t>Conclusion</a:t>
            </a:r>
            <a:endParaRPr sz="18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638400"/>
          </a:xfrm>
          <a:prstGeom prst="rect">
            <a:avLst/>
          </a:prstGeom>
          <a:ln cap="flat" cmpd="sng" w="2857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and the Problem:</a:t>
            </a:r>
            <a:endParaRPr/>
          </a:p>
        </p:txBody>
      </p:sp>
      <p:sp>
        <p:nvSpPr>
          <p:cNvPr id="290" name="Google Shape;290;p15"/>
          <p:cNvSpPr txBox="1"/>
          <p:nvPr>
            <p:ph idx="1" type="body"/>
          </p:nvPr>
        </p:nvSpPr>
        <p:spPr>
          <a:xfrm>
            <a:off x="1303800" y="1496900"/>
            <a:ext cx="7030500" cy="3331500"/>
          </a:xfrm>
          <a:prstGeom prst="rect">
            <a:avLst/>
          </a:prstGeom>
          <a:ln cap="flat" cmpd="sng" w="19050">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None/>
            </a:pPr>
            <a:r>
              <a:rPr b="1" lang="en" sz="1600">
                <a:solidFill>
                  <a:srgbClr val="202020"/>
                </a:solidFill>
              </a:rPr>
              <a:t>Problem: </a:t>
            </a:r>
            <a:endParaRPr b="1" sz="1600">
              <a:solidFill>
                <a:srgbClr val="202020"/>
              </a:solidFill>
            </a:endParaRPr>
          </a:p>
          <a:p>
            <a:pPr indent="-330200" lvl="0" marL="457200" marR="0" rtl="0" algn="l">
              <a:lnSpc>
                <a:spcPct val="95000"/>
              </a:lnSpc>
              <a:spcBef>
                <a:spcPts val="1200"/>
              </a:spcBef>
              <a:spcAft>
                <a:spcPts val="0"/>
              </a:spcAft>
              <a:buClr>
                <a:srgbClr val="202020"/>
              </a:buClr>
              <a:buSzPts val="1600"/>
              <a:buChar char="●"/>
            </a:pPr>
            <a:r>
              <a:rPr lang="en" sz="1600">
                <a:solidFill>
                  <a:srgbClr val="202020"/>
                </a:solidFill>
              </a:rPr>
              <a:t>Dependency and addiction to smartphones has increased. </a:t>
            </a:r>
            <a:endParaRPr sz="1600">
              <a:solidFill>
                <a:srgbClr val="202020"/>
              </a:solidFill>
            </a:endParaRPr>
          </a:p>
          <a:p>
            <a:pPr indent="-330200" lvl="0" marL="457200" marR="0" rtl="0" algn="l">
              <a:lnSpc>
                <a:spcPct val="95000"/>
              </a:lnSpc>
              <a:spcBef>
                <a:spcPts val="0"/>
              </a:spcBef>
              <a:spcAft>
                <a:spcPts val="0"/>
              </a:spcAft>
              <a:buClr>
                <a:srgbClr val="202020"/>
              </a:buClr>
              <a:buSzPts val="1600"/>
              <a:buChar char="●"/>
            </a:pPr>
            <a:r>
              <a:rPr lang="en" sz="1600">
                <a:solidFill>
                  <a:srgbClr val="202020"/>
                </a:solidFill>
              </a:rPr>
              <a:t>Increased usage shortens sleep time and decreases quality of sleep. </a:t>
            </a:r>
            <a:endParaRPr sz="1600">
              <a:solidFill>
                <a:srgbClr val="202020"/>
              </a:solidFill>
            </a:endParaRPr>
          </a:p>
          <a:p>
            <a:pPr indent="-330200" lvl="0" marL="457200" marR="0" rtl="0" algn="l">
              <a:lnSpc>
                <a:spcPct val="95000"/>
              </a:lnSpc>
              <a:spcBef>
                <a:spcPts val="0"/>
              </a:spcBef>
              <a:spcAft>
                <a:spcPts val="0"/>
              </a:spcAft>
              <a:buClr>
                <a:srgbClr val="202020"/>
              </a:buClr>
              <a:buSzPts val="1600"/>
              <a:buChar char="●"/>
            </a:pPr>
            <a:r>
              <a:rPr lang="en" sz="1600">
                <a:solidFill>
                  <a:srgbClr val="202020"/>
                </a:solidFill>
              </a:rPr>
              <a:t>Blue Ray of screen impacts ability to fall asleep.</a:t>
            </a:r>
            <a:endParaRPr sz="1600">
              <a:solidFill>
                <a:srgbClr val="202020"/>
              </a:solidFill>
            </a:endParaRPr>
          </a:p>
          <a:p>
            <a:pPr indent="0" lvl="0" marL="0" marR="0" rtl="0" algn="l">
              <a:lnSpc>
                <a:spcPct val="95000"/>
              </a:lnSpc>
              <a:spcBef>
                <a:spcPts val="1200"/>
              </a:spcBef>
              <a:spcAft>
                <a:spcPts val="0"/>
              </a:spcAft>
              <a:buNone/>
            </a:pPr>
            <a:r>
              <a:rPr b="1" lang="en" sz="1600">
                <a:solidFill>
                  <a:srgbClr val="202020"/>
                </a:solidFill>
              </a:rPr>
              <a:t>Research Question: </a:t>
            </a:r>
            <a:endParaRPr b="1" sz="1600">
              <a:solidFill>
                <a:srgbClr val="202020"/>
              </a:solidFill>
            </a:endParaRPr>
          </a:p>
          <a:p>
            <a:pPr indent="-330200" lvl="0" marL="457200" marR="0" rtl="0" algn="l">
              <a:lnSpc>
                <a:spcPct val="95000"/>
              </a:lnSpc>
              <a:spcBef>
                <a:spcPts val="1200"/>
              </a:spcBef>
              <a:spcAft>
                <a:spcPts val="0"/>
              </a:spcAft>
              <a:buClr>
                <a:srgbClr val="202020"/>
              </a:buClr>
              <a:buSzPts val="1600"/>
              <a:buChar char="●"/>
            </a:pPr>
            <a:r>
              <a:rPr lang="en" sz="1600">
                <a:solidFill>
                  <a:srgbClr val="202020"/>
                </a:solidFill>
              </a:rPr>
              <a:t>Does usage of smartphones at night cause poor sleep quality in university students/young adults?</a:t>
            </a:r>
            <a:endParaRPr sz="1600">
              <a:solidFill>
                <a:srgbClr val="202020"/>
              </a:solidFill>
              <a:latin typeface="Arial"/>
              <a:ea typeface="Arial"/>
              <a:cs typeface="Arial"/>
              <a:sym typeface="Arial"/>
            </a:endParaRPr>
          </a:p>
          <a:p>
            <a:pPr indent="0" lvl="0" marL="0" marR="0" rtl="0" algn="l">
              <a:lnSpc>
                <a:spcPct val="95000"/>
              </a:lnSpc>
              <a:spcBef>
                <a:spcPts val="1200"/>
              </a:spcBef>
              <a:spcAft>
                <a:spcPts val="0"/>
              </a:spcAft>
              <a:buNone/>
            </a:pPr>
            <a:r>
              <a:rPr b="1" lang="en" sz="1600">
                <a:solidFill>
                  <a:srgbClr val="202020"/>
                </a:solidFill>
                <a:latin typeface="Arial"/>
                <a:ea typeface="Arial"/>
                <a:cs typeface="Arial"/>
                <a:sym typeface="Arial"/>
              </a:rPr>
              <a:t>Hypothesis: </a:t>
            </a:r>
            <a:endParaRPr b="1" sz="1600">
              <a:solidFill>
                <a:srgbClr val="202020"/>
              </a:solidFill>
              <a:latin typeface="Arial"/>
              <a:ea typeface="Arial"/>
              <a:cs typeface="Arial"/>
              <a:sym typeface="Arial"/>
            </a:endParaRPr>
          </a:p>
          <a:p>
            <a:pPr indent="-330200" lvl="0" marL="457200" rtl="0" algn="l">
              <a:lnSpc>
                <a:spcPct val="100000"/>
              </a:lnSpc>
              <a:spcBef>
                <a:spcPts val="1200"/>
              </a:spcBef>
              <a:spcAft>
                <a:spcPts val="0"/>
              </a:spcAft>
              <a:buClr>
                <a:srgbClr val="202020"/>
              </a:buClr>
              <a:buSzPts val="1600"/>
              <a:buFont typeface="Arial"/>
              <a:buChar char="●"/>
            </a:pPr>
            <a:r>
              <a:rPr lang="en" sz="1600">
                <a:solidFill>
                  <a:srgbClr val="202020"/>
                </a:solidFill>
              </a:rPr>
              <a:t>Usage of smartphones at night does cause poor sleep quality in university students.</a:t>
            </a:r>
            <a:endParaRPr sz="1600">
              <a:solidFill>
                <a:srgbClr val="202020"/>
              </a:solidFill>
            </a:endParaRPr>
          </a:p>
          <a:p>
            <a:pPr indent="0" lvl="0" marL="0" rtl="0" algn="l">
              <a:spcBef>
                <a:spcPts val="1200"/>
              </a:spcBef>
              <a:spcAft>
                <a:spcPts val="1200"/>
              </a:spcAft>
              <a:buNone/>
            </a:pPr>
            <a:r>
              <a:t/>
            </a:r>
            <a:endParaRPr sz="1900">
              <a:solidFill>
                <a:srgbClr val="22222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3086400" cy="999300"/>
          </a:xfrm>
          <a:prstGeom prst="rect">
            <a:avLst/>
          </a:prstGeom>
          <a:ln cap="flat" cmpd="sng" w="2857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Dataset </a:t>
            </a:r>
            <a:endParaRPr/>
          </a:p>
        </p:txBody>
      </p:sp>
      <p:sp>
        <p:nvSpPr>
          <p:cNvPr id="296" name="Google Shape;296;p16"/>
          <p:cNvSpPr txBox="1"/>
          <p:nvPr>
            <p:ph idx="1" type="body"/>
          </p:nvPr>
        </p:nvSpPr>
        <p:spPr>
          <a:xfrm>
            <a:off x="1303800" y="1736475"/>
            <a:ext cx="3086400" cy="3187200"/>
          </a:xfrm>
          <a:prstGeom prst="rect">
            <a:avLst/>
          </a:prstGeom>
          <a:ln cap="flat" cmpd="sng" w="19050">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200"/>
              </a:spcBef>
              <a:spcAft>
                <a:spcPts val="0"/>
              </a:spcAft>
              <a:buNone/>
            </a:pPr>
            <a:r>
              <a:rPr lang="en" sz="1000">
                <a:solidFill>
                  <a:srgbClr val="000000"/>
                </a:solidFill>
              </a:rPr>
              <a:t>Gajjar, K. (2021, March 26). Sleep pattern. Kaggle. Retrieved November 18, 2021, from </a:t>
            </a:r>
            <a:r>
              <a:rPr lang="en" sz="1000" u="sng">
                <a:solidFill>
                  <a:schemeClr val="hlink"/>
                </a:solidFill>
                <a:hlinkClick r:id="rId3"/>
              </a:rPr>
              <a:t>https://www.kaggle.com/krupa1999/sleep-pattern</a:t>
            </a:r>
            <a:r>
              <a:rPr lang="en" sz="1000">
                <a:solidFill>
                  <a:srgbClr val="000000"/>
                </a:solidFill>
              </a:rPr>
              <a:t>. </a:t>
            </a:r>
            <a:endParaRPr sz="1000">
              <a:solidFill>
                <a:srgbClr val="000000"/>
              </a:solidFill>
            </a:endParaRPr>
          </a:p>
          <a:p>
            <a:pPr indent="-294005" lvl="0" marL="457200" rtl="0" algn="l">
              <a:spcBef>
                <a:spcPts val="1200"/>
              </a:spcBef>
              <a:spcAft>
                <a:spcPts val="0"/>
              </a:spcAft>
              <a:buClr>
                <a:srgbClr val="222222"/>
              </a:buClr>
              <a:buSzPts val="1030"/>
              <a:buChar char="●"/>
            </a:pPr>
            <a:r>
              <a:rPr b="1" lang="en" sz="1030">
                <a:solidFill>
                  <a:srgbClr val="222222"/>
                </a:solidFill>
              </a:rPr>
              <a:t>Country: </a:t>
            </a:r>
            <a:r>
              <a:rPr lang="en" sz="1030">
                <a:solidFill>
                  <a:srgbClr val="222222"/>
                </a:solidFill>
              </a:rPr>
              <a:t>India</a:t>
            </a:r>
            <a:endParaRPr sz="1030">
              <a:solidFill>
                <a:srgbClr val="222222"/>
              </a:solidFill>
            </a:endParaRPr>
          </a:p>
          <a:p>
            <a:pPr indent="-294005" lvl="0" marL="457200" rtl="0" algn="l">
              <a:lnSpc>
                <a:spcPct val="105000"/>
              </a:lnSpc>
              <a:spcBef>
                <a:spcPts val="0"/>
              </a:spcBef>
              <a:spcAft>
                <a:spcPts val="0"/>
              </a:spcAft>
              <a:buClr>
                <a:srgbClr val="222222"/>
              </a:buClr>
              <a:buSzPts val="1030"/>
              <a:buChar char="●"/>
            </a:pPr>
            <a:r>
              <a:rPr b="1" lang="en" sz="1030">
                <a:solidFill>
                  <a:srgbClr val="222222"/>
                </a:solidFill>
              </a:rPr>
              <a:t>Gender:</a:t>
            </a:r>
            <a:r>
              <a:rPr lang="en" sz="1030">
                <a:solidFill>
                  <a:srgbClr val="222222"/>
                </a:solidFill>
              </a:rPr>
              <a:t> Females, Males, Prefer Not to Say</a:t>
            </a:r>
            <a:endParaRPr sz="1030">
              <a:solidFill>
                <a:srgbClr val="222222"/>
              </a:solidFill>
            </a:endParaRPr>
          </a:p>
          <a:p>
            <a:pPr indent="-294005" lvl="0" marL="457200" rtl="0" algn="l">
              <a:lnSpc>
                <a:spcPct val="105000"/>
              </a:lnSpc>
              <a:spcBef>
                <a:spcPts val="0"/>
              </a:spcBef>
              <a:spcAft>
                <a:spcPts val="0"/>
              </a:spcAft>
              <a:buClr>
                <a:srgbClr val="222222"/>
              </a:buClr>
              <a:buSzPts val="1030"/>
              <a:buChar char="●"/>
            </a:pPr>
            <a:r>
              <a:rPr b="1" lang="en" sz="1030">
                <a:solidFill>
                  <a:srgbClr val="222222"/>
                </a:solidFill>
              </a:rPr>
              <a:t>Age: </a:t>
            </a:r>
            <a:r>
              <a:rPr lang="en" sz="1030">
                <a:solidFill>
                  <a:srgbClr val="222222"/>
                </a:solidFill>
              </a:rPr>
              <a:t>20-59</a:t>
            </a:r>
            <a:endParaRPr sz="1030">
              <a:solidFill>
                <a:srgbClr val="222222"/>
              </a:solidFill>
            </a:endParaRPr>
          </a:p>
          <a:p>
            <a:pPr indent="-294005" lvl="0" marL="457200" rtl="0" algn="l">
              <a:lnSpc>
                <a:spcPct val="105000"/>
              </a:lnSpc>
              <a:spcBef>
                <a:spcPts val="0"/>
              </a:spcBef>
              <a:spcAft>
                <a:spcPts val="0"/>
              </a:spcAft>
              <a:buClr>
                <a:srgbClr val="222222"/>
              </a:buClr>
              <a:buSzPts val="1030"/>
              <a:buChar char="●"/>
            </a:pPr>
            <a:r>
              <a:rPr b="1" lang="en" sz="1030">
                <a:solidFill>
                  <a:srgbClr val="222222"/>
                </a:solidFill>
              </a:rPr>
              <a:t>Method: </a:t>
            </a:r>
            <a:r>
              <a:rPr lang="en" sz="1030">
                <a:solidFill>
                  <a:srgbClr val="222222"/>
                </a:solidFill>
              </a:rPr>
              <a:t>Questionnaire survey</a:t>
            </a:r>
            <a:endParaRPr sz="1030">
              <a:solidFill>
                <a:srgbClr val="222222"/>
              </a:solidFill>
            </a:endParaRPr>
          </a:p>
          <a:p>
            <a:pPr indent="-294005" lvl="1" marL="914400" rtl="0" algn="l">
              <a:lnSpc>
                <a:spcPct val="105000"/>
              </a:lnSpc>
              <a:spcBef>
                <a:spcPts val="0"/>
              </a:spcBef>
              <a:spcAft>
                <a:spcPts val="0"/>
              </a:spcAft>
              <a:buClr>
                <a:srgbClr val="222222"/>
              </a:buClr>
              <a:buSzPts val="1030"/>
              <a:buChar char="○"/>
            </a:pPr>
            <a:r>
              <a:rPr lang="en" sz="1030">
                <a:solidFill>
                  <a:srgbClr val="222222"/>
                </a:solidFill>
              </a:rPr>
              <a:t>Physical exercise</a:t>
            </a:r>
            <a:endParaRPr sz="1030">
              <a:solidFill>
                <a:srgbClr val="222222"/>
              </a:solidFill>
            </a:endParaRPr>
          </a:p>
          <a:p>
            <a:pPr indent="-294005" lvl="1" marL="914400" rtl="0" algn="l">
              <a:lnSpc>
                <a:spcPct val="105000"/>
              </a:lnSpc>
              <a:spcBef>
                <a:spcPts val="0"/>
              </a:spcBef>
              <a:spcAft>
                <a:spcPts val="0"/>
              </a:spcAft>
              <a:buClr>
                <a:srgbClr val="222222"/>
              </a:buClr>
              <a:buSzPts val="1030"/>
              <a:buChar char="○"/>
            </a:pPr>
            <a:r>
              <a:rPr lang="en" sz="1030">
                <a:solidFill>
                  <a:srgbClr val="222222"/>
                </a:solidFill>
              </a:rPr>
              <a:t>Hours of sleep at night</a:t>
            </a:r>
            <a:endParaRPr sz="1030">
              <a:solidFill>
                <a:srgbClr val="222222"/>
              </a:solidFill>
            </a:endParaRPr>
          </a:p>
          <a:p>
            <a:pPr indent="-294005" lvl="1" marL="914400" rtl="0" algn="l">
              <a:lnSpc>
                <a:spcPct val="105000"/>
              </a:lnSpc>
              <a:spcBef>
                <a:spcPts val="0"/>
              </a:spcBef>
              <a:spcAft>
                <a:spcPts val="0"/>
              </a:spcAft>
              <a:buClr>
                <a:srgbClr val="222222"/>
              </a:buClr>
              <a:buSzPts val="1030"/>
              <a:buChar char="○"/>
            </a:pPr>
            <a:r>
              <a:rPr lang="en" sz="1030">
                <a:solidFill>
                  <a:srgbClr val="222222"/>
                </a:solidFill>
              </a:rPr>
              <a:t>Time spent on smartphone</a:t>
            </a:r>
            <a:endParaRPr sz="1030">
              <a:solidFill>
                <a:srgbClr val="222222"/>
              </a:solidFill>
            </a:endParaRPr>
          </a:p>
          <a:p>
            <a:pPr indent="-294005" lvl="1" marL="914400" rtl="0" algn="l">
              <a:lnSpc>
                <a:spcPct val="105000"/>
              </a:lnSpc>
              <a:spcBef>
                <a:spcPts val="0"/>
              </a:spcBef>
              <a:spcAft>
                <a:spcPts val="0"/>
              </a:spcAft>
              <a:buClr>
                <a:srgbClr val="222222"/>
              </a:buClr>
              <a:buSzPts val="1030"/>
              <a:buChar char="○"/>
            </a:pPr>
            <a:r>
              <a:rPr lang="en" sz="1030">
                <a:solidFill>
                  <a:srgbClr val="222222"/>
                </a:solidFill>
              </a:rPr>
              <a:t>Food and drink intake</a:t>
            </a:r>
            <a:endParaRPr sz="1030">
              <a:solidFill>
                <a:srgbClr val="222222"/>
              </a:solidFill>
            </a:endParaRPr>
          </a:p>
          <a:p>
            <a:pPr indent="-294005" lvl="1" marL="914400" rtl="0" algn="l">
              <a:lnSpc>
                <a:spcPct val="105000"/>
              </a:lnSpc>
              <a:spcBef>
                <a:spcPts val="0"/>
              </a:spcBef>
              <a:spcAft>
                <a:spcPts val="0"/>
              </a:spcAft>
              <a:buClr>
                <a:srgbClr val="222222"/>
              </a:buClr>
              <a:buSzPts val="1030"/>
              <a:buChar char="○"/>
            </a:pPr>
            <a:r>
              <a:rPr lang="en" sz="1030">
                <a:solidFill>
                  <a:srgbClr val="222222"/>
                </a:solidFill>
              </a:rPr>
              <a:t>Physical or mental illness</a:t>
            </a:r>
            <a:endParaRPr sz="1030">
              <a:solidFill>
                <a:srgbClr val="222222"/>
              </a:solidFill>
            </a:endParaRPr>
          </a:p>
          <a:p>
            <a:pPr indent="-294005" lvl="1" marL="914400" rtl="0" algn="l">
              <a:lnSpc>
                <a:spcPct val="105000"/>
              </a:lnSpc>
              <a:spcBef>
                <a:spcPts val="0"/>
              </a:spcBef>
              <a:spcAft>
                <a:spcPts val="0"/>
              </a:spcAft>
              <a:buClr>
                <a:srgbClr val="222222"/>
              </a:buClr>
              <a:buSzPts val="1030"/>
              <a:buChar char="○"/>
            </a:pPr>
            <a:r>
              <a:rPr lang="en" sz="1030">
                <a:solidFill>
                  <a:srgbClr val="222222"/>
                </a:solidFill>
              </a:rPr>
              <a:t>Sleep direction</a:t>
            </a:r>
            <a:endParaRPr sz="1030">
              <a:solidFill>
                <a:srgbClr val="222222"/>
              </a:solidFill>
            </a:endParaRPr>
          </a:p>
          <a:p>
            <a:pPr indent="-294005" lvl="1" marL="914400" rtl="0" algn="l">
              <a:lnSpc>
                <a:spcPct val="105000"/>
              </a:lnSpc>
              <a:spcBef>
                <a:spcPts val="0"/>
              </a:spcBef>
              <a:spcAft>
                <a:spcPts val="0"/>
              </a:spcAft>
              <a:buClr>
                <a:srgbClr val="222222"/>
              </a:buClr>
              <a:buSzPts val="1030"/>
              <a:buChar char="○"/>
            </a:pPr>
            <a:r>
              <a:rPr lang="en" sz="1030">
                <a:solidFill>
                  <a:srgbClr val="222222"/>
                </a:solidFill>
              </a:rPr>
              <a:t>Smoking habits</a:t>
            </a:r>
            <a:endParaRPr sz="1030">
              <a:solidFill>
                <a:srgbClr val="222222"/>
              </a:solidFill>
            </a:endParaRPr>
          </a:p>
          <a:p>
            <a:pPr indent="-294005" lvl="1" marL="914400" rtl="0" algn="l">
              <a:lnSpc>
                <a:spcPct val="105000"/>
              </a:lnSpc>
              <a:spcBef>
                <a:spcPts val="0"/>
              </a:spcBef>
              <a:spcAft>
                <a:spcPts val="0"/>
              </a:spcAft>
              <a:buClr>
                <a:srgbClr val="222222"/>
              </a:buClr>
              <a:buSzPts val="1030"/>
              <a:buChar char="○"/>
            </a:pPr>
            <a:r>
              <a:rPr lang="en" sz="1030">
                <a:solidFill>
                  <a:srgbClr val="222222"/>
                </a:solidFill>
              </a:rPr>
              <a:t>Blue light filter usage</a:t>
            </a:r>
            <a:endParaRPr sz="1030">
              <a:solidFill>
                <a:srgbClr val="222222"/>
              </a:solidFill>
            </a:endParaRPr>
          </a:p>
          <a:p>
            <a:pPr indent="0" lvl="0" marL="457200" rtl="0" algn="l">
              <a:lnSpc>
                <a:spcPct val="105000"/>
              </a:lnSpc>
              <a:spcBef>
                <a:spcPts val="1200"/>
              </a:spcBef>
              <a:spcAft>
                <a:spcPts val="0"/>
              </a:spcAft>
              <a:buSzPts val="852"/>
              <a:buNone/>
            </a:pPr>
            <a:r>
              <a:t/>
            </a:r>
            <a:endParaRPr sz="1030">
              <a:solidFill>
                <a:srgbClr val="222222"/>
              </a:solidFill>
            </a:endParaRPr>
          </a:p>
          <a:p>
            <a:pPr indent="0" lvl="0" marL="0" rtl="0" algn="just">
              <a:lnSpc>
                <a:spcPct val="105000"/>
              </a:lnSpc>
              <a:spcBef>
                <a:spcPts val="1200"/>
              </a:spcBef>
              <a:spcAft>
                <a:spcPts val="1200"/>
              </a:spcAft>
              <a:buSzPts val="852"/>
              <a:buNone/>
            </a:pPr>
            <a:r>
              <a:t/>
            </a:r>
            <a:endParaRPr sz="1107">
              <a:solidFill>
                <a:srgbClr val="212121"/>
              </a:solidFill>
            </a:endParaRPr>
          </a:p>
        </p:txBody>
      </p:sp>
      <p:sp>
        <p:nvSpPr>
          <p:cNvPr id="297" name="Google Shape;297;p16"/>
          <p:cNvSpPr txBox="1"/>
          <p:nvPr>
            <p:ph idx="2" type="body"/>
          </p:nvPr>
        </p:nvSpPr>
        <p:spPr>
          <a:xfrm>
            <a:off x="4948175" y="1736475"/>
            <a:ext cx="3386100" cy="3187200"/>
          </a:xfrm>
          <a:prstGeom prst="rect">
            <a:avLst/>
          </a:prstGeom>
          <a:ln cap="flat" cmpd="sng" w="19050">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295"/>
              <a:t>Python</a:t>
            </a:r>
            <a:endParaRPr sz="1110"/>
          </a:p>
          <a:p>
            <a:pPr indent="-299085" lvl="0" marL="457200" rtl="0" algn="l">
              <a:lnSpc>
                <a:spcPct val="95000"/>
              </a:lnSpc>
              <a:spcBef>
                <a:spcPts val="1200"/>
              </a:spcBef>
              <a:spcAft>
                <a:spcPts val="0"/>
              </a:spcAft>
              <a:buSzPts val="1110"/>
              <a:buChar char="●"/>
            </a:pPr>
            <a:r>
              <a:rPr b="1" lang="en" sz="1110"/>
              <a:t>Descriptive statistical analysis</a:t>
            </a:r>
            <a:endParaRPr b="1" sz="1110"/>
          </a:p>
          <a:p>
            <a:pPr indent="-299085" lvl="1" marL="914400" rtl="0" algn="l">
              <a:lnSpc>
                <a:spcPct val="95000"/>
              </a:lnSpc>
              <a:spcBef>
                <a:spcPts val="0"/>
              </a:spcBef>
              <a:spcAft>
                <a:spcPts val="0"/>
              </a:spcAft>
              <a:buSzPts val="1110"/>
              <a:buChar char="○"/>
            </a:pPr>
            <a:r>
              <a:rPr lang="en" sz="1110"/>
              <a:t>Blue light filter usage amongst males and females</a:t>
            </a:r>
            <a:endParaRPr sz="1110"/>
          </a:p>
          <a:p>
            <a:pPr indent="-299085" lvl="1" marL="914400" rtl="0" algn="l">
              <a:lnSpc>
                <a:spcPct val="95000"/>
              </a:lnSpc>
              <a:spcBef>
                <a:spcPts val="0"/>
              </a:spcBef>
              <a:spcAft>
                <a:spcPts val="0"/>
              </a:spcAft>
              <a:buSzPts val="1110"/>
              <a:buChar char="○"/>
            </a:pPr>
            <a:r>
              <a:rPr lang="en" sz="1110"/>
              <a:t>Blue light filter usage across ages</a:t>
            </a:r>
            <a:endParaRPr sz="1110"/>
          </a:p>
          <a:p>
            <a:pPr indent="-299085" lvl="0" marL="457200" rtl="0" algn="l">
              <a:lnSpc>
                <a:spcPct val="95000"/>
              </a:lnSpc>
              <a:spcBef>
                <a:spcPts val="0"/>
              </a:spcBef>
              <a:spcAft>
                <a:spcPts val="0"/>
              </a:spcAft>
              <a:buClr>
                <a:srgbClr val="222222"/>
              </a:buClr>
              <a:buSzPts val="1110"/>
              <a:buChar char="●"/>
            </a:pPr>
            <a:r>
              <a:rPr b="1" lang="en" sz="1110">
                <a:solidFill>
                  <a:srgbClr val="222222"/>
                </a:solidFill>
              </a:rPr>
              <a:t>Linear regression</a:t>
            </a:r>
            <a:endParaRPr b="1" sz="1110">
              <a:solidFill>
                <a:srgbClr val="222222"/>
              </a:solidFill>
            </a:endParaRPr>
          </a:p>
          <a:p>
            <a:pPr indent="-299085" lvl="1" marL="914400" rtl="0" algn="l">
              <a:lnSpc>
                <a:spcPct val="95000"/>
              </a:lnSpc>
              <a:spcBef>
                <a:spcPts val="0"/>
              </a:spcBef>
              <a:spcAft>
                <a:spcPts val="0"/>
              </a:spcAft>
              <a:buClr>
                <a:srgbClr val="222222"/>
              </a:buClr>
              <a:buSzPts val="1110"/>
              <a:buChar char="○"/>
            </a:pPr>
            <a:r>
              <a:rPr lang="en" sz="1110">
                <a:solidFill>
                  <a:srgbClr val="222222"/>
                </a:solidFill>
              </a:rPr>
              <a:t>P-values to test hypothesis</a:t>
            </a:r>
            <a:endParaRPr sz="1110">
              <a:solidFill>
                <a:srgbClr val="222222"/>
              </a:solidFill>
            </a:endParaRPr>
          </a:p>
          <a:p>
            <a:pPr indent="-299085" lvl="2" marL="1257300" rtl="0" algn="l">
              <a:lnSpc>
                <a:spcPct val="95000"/>
              </a:lnSpc>
              <a:spcBef>
                <a:spcPts val="0"/>
              </a:spcBef>
              <a:spcAft>
                <a:spcPts val="0"/>
              </a:spcAft>
              <a:buClr>
                <a:srgbClr val="222222"/>
              </a:buClr>
              <a:buSzPts val="1110"/>
              <a:buChar char="■"/>
            </a:pPr>
            <a:r>
              <a:rPr lang="en" sz="1110">
                <a:solidFill>
                  <a:srgbClr val="222222"/>
                </a:solidFill>
              </a:rPr>
              <a:t>Significance Levels &amp; Confidence Intervals</a:t>
            </a:r>
            <a:endParaRPr sz="1110">
              <a:solidFill>
                <a:srgbClr val="222222"/>
              </a:solidFill>
            </a:endParaRPr>
          </a:p>
          <a:p>
            <a:pPr indent="-299085" lvl="0" marL="457200" rtl="0" algn="l">
              <a:lnSpc>
                <a:spcPct val="95000"/>
              </a:lnSpc>
              <a:spcBef>
                <a:spcPts val="0"/>
              </a:spcBef>
              <a:spcAft>
                <a:spcPts val="0"/>
              </a:spcAft>
              <a:buClr>
                <a:srgbClr val="222222"/>
              </a:buClr>
              <a:buSzPts val="1110"/>
              <a:buChar char="●"/>
            </a:pPr>
            <a:r>
              <a:rPr b="1" lang="en" sz="1110">
                <a:solidFill>
                  <a:srgbClr val="222222"/>
                </a:solidFill>
              </a:rPr>
              <a:t>Correlation using coefficients between:</a:t>
            </a:r>
            <a:endParaRPr b="1" sz="1110">
              <a:solidFill>
                <a:srgbClr val="222222"/>
              </a:solidFill>
            </a:endParaRPr>
          </a:p>
          <a:p>
            <a:pPr indent="-292100" lvl="1" marL="914400" rtl="0" algn="l">
              <a:lnSpc>
                <a:spcPct val="95000"/>
              </a:lnSpc>
              <a:spcBef>
                <a:spcPts val="0"/>
              </a:spcBef>
              <a:spcAft>
                <a:spcPts val="0"/>
              </a:spcAft>
              <a:buClr>
                <a:srgbClr val="222222"/>
              </a:buClr>
              <a:buSzPts val="1000"/>
              <a:buChar char="○"/>
            </a:pPr>
            <a:r>
              <a:rPr lang="en" sz="1000">
                <a:solidFill>
                  <a:srgbClr val="222222"/>
                </a:solidFill>
              </a:rPr>
              <a:t>Screen time and sleep time for females and males</a:t>
            </a:r>
            <a:endParaRPr sz="1000">
              <a:solidFill>
                <a:srgbClr val="222222"/>
              </a:solidFill>
            </a:endParaRPr>
          </a:p>
          <a:p>
            <a:pPr indent="-292100" lvl="1" marL="914400" rtl="0" algn="l">
              <a:lnSpc>
                <a:spcPct val="95000"/>
              </a:lnSpc>
              <a:spcBef>
                <a:spcPts val="0"/>
              </a:spcBef>
              <a:spcAft>
                <a:spcPts val="0"/>
              </a:spcAft>
              <a:buClr>
                <a:srgbClr val="222222"/>
              </a:buClr>
              <a:buSzPts val="1000"/>
              <a:buChar char="○"/>
            </a:pPr>
            <a:r>
              <a:rPr lang="en" sz="1000">
                <a:solidFill>
                  <a:srgbClr val="222222"/>
                </a:solidFill>
              </a:rPr>
              <a:t>Age and sleep time for females and males</a:t>
            </a:r>
            <a:endParaRPr sz="1000">
              <a:solidFill>
                <a:srgbClr val="222222"/>
              </a:solidFill>
            </a:endParaRPr>
          </a:p>
          <a:p>
            <a:pPr indent="-299085" lvl="0" marL="457200" rtl="0" algn="l">
              <a:lnSpc>
                <a:spcPct val="95000"/>
              </a:lnSpc>
              <a:spcBef>
                <a:spcPts val="0"/>
              </a:spcBef>
              <a:spcAft>
                <a:spcPts val="0"/>
              </a:spcAft>
              <a:buClr>
                <a:srgbClr val="222222"/>
              </a:buClr>
              <a:buSzPts val="1110"/>
              <a:buChar char="●"/>
            </a:pPr>
            <a:r>
              <a:rPr b="1" lang="en" sz="1110">
                <a:solidFill>
                  <a:srgbClr val="222222"/>
                </a:solidFill>
              </a:rPr>
              <a:t>Residual and R-Squared Values</a:t>
            </a:r>
            <a:endParaRPr sz="1110">
              <a:solidFill>
                <a:srgbClr val="222222"/>
              </a:solidFill>
            </a:endParaRPr>
          </a:p>
          <a:p>
            <a:pPr indent="0" lvl="0" marL="914400" rtl="0" algn="l">
              <a:lnSpc>
                <a:spcPct val="95000"/>
              </a:lnSpc>
              <a:spcBef>
                <a:spcPts val="1200"/>
              </a:spcBef>
              <a:spcAft>
                <a:spcPts val="0"/>
              </a:spcAft>
              <a:buSzPts val="1018"/>
              <a:buNone/>
            </a:pPr>
            <a:r>
              <a:t/>
            </a:r>
            <a:endParaRPr sz="1110"/>
          </a:p>
          <a:p>
            <a:pPr indent="0" lvl="0" marL="0" rtl="0" algn="l">
              <a:lnSpc>
                <a:spcPct val="95000"/>
              </a:lnSpc>
              <a:spcBef>
                <a:spcPts val="1200"/>
              </a:spcBef>
              <a:spcAft>
                <a:spcPts val="1200"/>
              </a:spcAft>
              <a:buSzPts val="1018"/>
              <a:buNone/>
            </a:pPr>
            <a:r>
              <a:t/>
            </a:r>
            <a:endParaRPr sz="1295"/>
          </a:p>
        </p:txBody>
      </p:sp>
      <p:sp>
        <p:nvSpPr>
          <p:cNvPr id="298" name="Google Shape;298;p16"/>
          <p:cNvSpPr txBox="1"/>
          <p:nvPr>
            <p:ph type="title"/>
          </p:nvPr>
        </p:nvSpPr>
        <p:spPr>
          <a:xfrm>
            <a:off x="4948200" y="598575"/>
            <a:ext cx="3386100" cy="999300"/>
          </a:xfrm>
          <a:prstGeom prst="rect">
            <a:avLst/>
          </a:prstGeom>
          <a:ln cap="flat" cmpd="sng" w="2857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Tools and Methods</a:t>
            </a:r>
            <a:endParaRPr sz="28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92000" y="83700"/>
            <a:ext cx="8760000" cy="523200"/>
          </a:xfrm>
          <a:prstGeom prst="rect">
            <a:avLst/>
          </a:prstGeom>
          <a:ln cap="flat" cmpd="sng" w="2857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200"/>
              <a:t>Overall Screen Time vs Sleep Time (Across all Genders and Ages)</a:t>
            </a:r>
            <a:endParaRPr sz="2200"/>
          </a:p>
        </p:txBody>
      </p:sp>
      <p:pic>
        <p:nvPicPr>
          <p:cNvPr id="304" name="Google Shape;304;p17"/>
          <p:cNvPicPr preferRelativeResize="0"/>
          <p:nvPr/>
        </p:nvPicPr>
        <p:blipFill>
          <a:blip r:embed="rId3">
            <a:alphaModFix/>
          </a:blip>
          <a:stretch>
            <a:fillRect/>
          </a:stretch>
        </p:blipFill>
        <p:spPr>
          <a:xfrm>
            <a:off x="6198800" y="762675"/>
            <a:ext cx="2868126" cy="3766924"/>
          </a:xfrm>
          <a:prstGeom prst="rect">
            <a:avLst/>
          </a:prstGeom>
          <a:noFill/>
          <a:ln>
            <a:noFill/>
          </a:ln>
        </p:spPr>
      </p:pic>
      <p:pic>
        <p:nvPicPr>
          <p:cNvPr id="305" name="Google Shape;305;p17"/>
          <p:cNvPicPr preferRelativeResize="0"/>
          <p:nvPr/>
        </p:nvPicPr>
        <p:blipFill rotWithShape="1">
          <a:blip r:embed="rId4">
            <a:alphaModFix/>
          </a:blip>
          <a:srcRect b="0" l="5042" r="0" t="0"/>
          <a:stretch/>
        </p:blipFill>
        <p:spPr>
          <a:xfrm>
            <a:off x="289525" y="2695350"/>
            <a:ext cx="3582624" cy="2393625"/>
          </a:xfrm>
          <a:prstGeom prst="rect">
            <a:avLst/>
          </a:prstGeom>
          <a:noFill/>
          <a:ln>
            <a:noFill/>
          </a:ln>
        </p:spPr>
      </p:pic>
      <p:pic>
        <p:nvPicPr>
          <p:cNvPr id="306" name="Google Shape;306;p17"/>
          <p:cNvPicPr preferRelativeResize="0"/>
          <p:nvPr/>
        </p:nvPicPr>
        <p:blipFill>
          <a:blip r:embed="rId5">
            <a:alphaModFix/>
          </a:blip>
          <a:stretch>
            <a:fillRect/>
          </a:stretch>
        </p:blipFill>
        <p:spPr>
          <a:xfrm>
            <a:off x="115800" y="674625"/>
            <a:ext cx="4787574" cy="1984587"/>
          </a:xfrm>
          <a:prstGeom prst="rect">
            <a:avLst/>
          </a:prstGeom>
          <a:noFill/>
          <a:ln>
            <a:noFill/>
          </a:ln>
        </p:spPr>
      </p:pic>
      <p:pic>
        <p:nvPicPr>
          <p:cNvPr id="307" name="Google Shape;307;p17"/>
          <p:cNvPicPr preferRelativeResize="0"/>
          <p:nvPr/>
        </p:nvPicPr>
        <p:blipFill>
          <a:blip r:embed="rId6">
            <a:alphaModFix/>
          </a:blip>
          <a:stretch>
            <a:fillRect/>
          </a:stretch>
        </p:blipFill>
        <p:spPr>
          <a:xfrm>
            <a:off x="4903375" y="2697125"/>
            <a:ext cx="1172310" cy="2353175"/>
          </a:xfrm>
          <a:prstGeom prst="rect">
            <a:avLst/>
          </a:prstGeom>
          <a:noFill/>
          <a:ln>
            <a:noFill/>
          </a:ln>
        </p:spPr>
      </p:pic>
      <p:sp>
        <p:nvSpPr>
          <p:cNvPr id="308" name="Google Shape;308;p17"/>
          <p:cNvSpPr txBox="1"/>
          <p:nvPr/>
        </p:nvSpPr>
        <p:spPr>
          <a:xfrm>
            <a:off x="4997525" y="2390525"/>
            <a:ext cx="984000" cy="306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Nunito"/>
                <a:ea typeface="Nunito"/>
                <a:cs typeface="Nunito"/>
                <a:sym typeface="Nunito"/>
              </a:rPr>
              <a:t>Residuals:</a:t>
            </a:r>
            <a:endParaRPr sz="11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92000" y="83700"/>
            <a:ext cx="8760000" cy="554100"/>
          </a:xfrm>
          <a:prstGeom prst="rect">
            <a:avLst/>
          </a:prstGeom>
          <a:ln cap="flat" cmpd="sng" w="2857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400"/>
              <a:t>Screen Time vs Sleep Time in Females</a:t>
            </a:r>
            <a:endParaRPr sz="2400"/>
          </a:p>
        </p:txBody>
      </p:sp>
      <p:pic>
        <p:nvPicPr>
          <p:cNvPr id="314" name="Google Shape;314;p18"/>
          <p:cNvPicPr preferRelativeResize="0"/>
          <p:nvPr/>
        </p:nvPicPr>
        <p:blipFill>
          <a:blip r:embed="rId3">
            <a:alphaModFix/>
          </a:blip>
          <a:stretch>
            <a:fillRect/>
          </a:stretch>
        </p:blipFill>
        <p:spPr>
          <a:xfrm>
            <a:off x="6040950" y="791200"/>
            <a:ext cx="3007499" cy="3811551"/>
          </a:xfrm>
          <a:prstGeom prst="rect">
            <a:avLst/>
          </a:prstGeom>
          <a:noFill/>
          <a:ln>
            <a:noFill/>
          </a:ln>
        </p:spPr>
      </p:pic>
      <p:pic>
        <p:nvPicPr>
          <p:cNvPr id="315" name="Google Shape;315;p18"/>
          <p:cNvPicPr preferRelativeResize="0"/>
          <p:nvPr/>
        </p:nvPicPr>
        <p:blipFill>
          <a:blip r:embed="rId4">
            <a:alphaModFix/>
          </a:blip>
          <a:stretch>
            <a:fillRect/>
          </a:stretch>
        </p:blipFill>
        <p:spPr>
          <a:xfrm>
            <a:off x="192000" y="711000"/>
            <a:ext cx="5848949" cy="2137050"/>
          </a:xfrm>
          <a:prstGeom prst="rect">
            <a:avLst/>
          </a:prstGeom>
          <a:noFill/>
          <a:ln>
            <a:noFill/>
          </a:ln>
        </p:spPr>
      </p:pic>
      <p:pic>
        <p:nvPicPr>
          <p:cNvPr id="316" name="Google Shape;316;p18"/>
          <p:cNvPicPr preferRelativeResize="0"/>
          <p:nvPr/>
        </p:nvPicPr>
        <p:blipFill>
          <a:blip r:embed="rId5">
            <a:alphaModFix/>
          </a:blip>
          <a:stretch>
            <a:fillRect/>
          </a:stretch>
        </p:blipFill>
        <p:spPr>
          <a:xfrm>
            <a:off x="397675" y="2797375"/>
            <a:ext cx="3659850" cy="2295450"/>
          </a:xfrm>
          <a:prstGeom prst="rect">
            <a:avLst/>
          </a:prstGeom>
          <a:noFill/>
          <a:ln>
            <a:noFill/>
          </a:ln>
        </p:spPr>
      </p:pic>
      <p:pic>
        <p:nvPicPr>
          <p:cNvPr id="317" name="Google Shape;317;p18"/>
          <p:cNvPicPr preferRelativeResize="0"/>
          <p:nvPr/>
        </p:nvPicPr>
        <p:blipFill>
          <a:blip r:embed="rId6">
            <a:alphaModFix/>
          </a:blip>
          <a:stretch>
            <a:fillRect/>
          </a:stretch>
        </p:blipFill>
        <p:spPr>
          <a:xfrm>
            <a:off x="4344375" y="2855775"/>
            <a:ext cx="1409725" cy="2178642"/>
          </a:xfrm>
          <a:prstGeom prst="rect">
            <a:avLst/>
          </a:prstGeom>
          <a:noFill/>
          <a:ln>
            <a:noFill/>
          </a:ln>
        </p:spPr>
      </p:pic>
      <p:sp>
        <p:nvSpPr>
          <p:cNvPr id="318" name="Google Shape;318;p18"/>
          <p:cNvSpPr txBox="1"/>
          <p:nvPr/>
        </p:nvSpPr>
        <p:spPr>
          <a:xfrm>
            <a:off x="5754100" y="4669275"/>
            <a:ext cx="984000" cy="306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Nunito"/>
                <a:ea typeface="Nunito"/>
                <a:cs typeface="Nunito"/>
                <a:sym typeface="Nunito"/>
              </a:rPr>
              <a:t>Residuals:</a:t>
            </a:r>
            <a:endParaRPr sz="11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type="title"/>
          </p:nvPr>
        </p:nvSpPr>
        <p:spPr>
          <a:xfrm>
            <a:off x="192000" y="83700"/>
            <a:ext cx="8760000" cy="554100"/>
          </a:xfrm>
          <a:prstGeom prst="rect">
            <a:avLst/>
          </a:prstGeom>
          <a:ln cap="flat" cmpd="sng" w="2857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400"/>
              <a:t>Screen Time vs Sleep Time in Males</a:t>
            </a:r>
            <a:endParaRPr sz="2400"/>
          </a:p>
        </p:txBody>
      </p:sp>
      <p:pic>
        <p:nvPicPr>
          <p:cNvPr id="324" name="Google Shape;324;p19"/>
          <p:cNvPicPr preferRelativeResize="0"/>
          <p:nvPr/>
        </p:nvPicPr>
        <p:blipFill>
          <a:blip r:embed="rId3">
            <a:alphaModFix/>
          </a:blip>
          <a:stretch>
            <a:fillRect/>
          </a:stretch>
        </p:blipFill>
        <p:spPr>
          <a:xfrm>
            <a:off x="5703675" y="714000"/>
            <a:ext cx="3366199" cy="4111474"/>
          </a:xfrm>
          <a:prstGeom prst="rect">
            <a:avLst/>
          </a:prstGeom>
          <a:noFill/>
          <a:ln>
            <a:noFill/>
          </a:ln>
        </p:spPr>
      </p:pic>
      <p:pic>
        <p:nvPicPr>
          <p:cNvPr id="325" name="Google Shape;325;p19"/>
          <p:cNvPicPr preferRelativeResize="0"/>
          <p:nvPr/>
        </p:nvPicPr>
        <p:blipFill>
          <a:blip r:embed="rId4">
            <a:alphaModFix/>
          </a:blip>
          <a:stretch>
            <a:fillRect/>
          </a:stretch>
        </p:blipFill>
        <p:spPr>
          <a:xfrm>
            <a:off x="295650" y="2922850"/>
            <a:ext cx="3323829" cy="2158775"/>
          </a:xfrm>
          <a:prstGeom prst="rect">
            <a:avLst/>
          </a:prstGeom>
          <a:noFill/>
          <a:ln>
            <a:noFill/>
          </a:ln>
        </p:spPr>
      </p:pic>
      <p:pic>
        <p:nvPicPr>
          <p:cNvPr id="326" name="Google Shape;326;p19"/>
          <p:cNvPicPr preferRelativeResize="0"/>
          <p:nvPr/>
        </p:nvPicPr>
        <p:blipFill>
          <a:blip r:embed="rId5">
            <a:alphaModFix/>
          </a:blip>
          <a:stretch>
            <a:fillRect/>
          </a:stretch>
        </p:blipFill>
        <p:spPr>
          <a:xfrm>
            <a:off x="295650" y="828700"/>
            <a:ext cx="5051901" cy="2094150"/>
          </a:xfrm>
          <a:prstGeom prst="rect">
            <a:avLst/>
          </a:prstGeom>
          <a:noFill/>
          <a:ln>
            <a:noFill/>
          </a:ln>
        </p:spPr>
      </p:pic>
      <p:pic>
        <p:nvPicPr>
          <p:cNvPr id="327" name="Google Shape;327;p19"/>
          <p:cNvPicPr preferRelativeResize="0"/>
          <p:nvPr/>
        </p:nvPicPr>
        <p:blipFill>
          <a:blip r:embed="rId6">
            <a:alphaModFix/>
          </a:blip>
          <a:stretch>
            <a:fillRect/>
          </a:stretch>
        </p:blipFill>
        <p:spPr>
          <a:xfrm>
            <a:off x="3875717" y="2922850"/>
            <a:ext cx="1182183" cy="2158775"/>
          </a:xfrm>
          <a:prstGeom prst="rect">
            <a:avLst/>
          </a:prstGeom>
          <a:noFill/>
          <a:ln>
            <a:noFill/>
          </a:ln>
        </p:spPr>
      </p:pic>
      <p:sp>
        <p:nvSpPr>
          <p:cNvPr id="328" name="Google Shape;328;p19"/>
          <p:cNvSpPr txBox="1"/>
          <p:nvPr/>
        </p:nvSpPr>
        <p:spPr>
          <a:xfrm>
            <a:off x="5057900" y="4775025"/>
            <a:ext cx="984000" cy="306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Nunito"/>
                <a:ea typeface="Nunito"/>
                <a:cs typeface="Nunito"/>
                <a:sym typeface="Nunito"/>
              </a:rPr>
              <a:t>Residuals:</a:t>
            </a:r>
            <a:endParaRPr sz="11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ph type="title"/>
          </p:nvPr>
        </p:nvSpPr>
        <p:spPr>
          <a:xfrm>
            <a:off x="473250" y="172275"/>
            <a:ext cx="8197500" cy="567900"/>
          </a:xfrm>
          <a:prstGeom prst="rect">
            <a:avLst/>
          </a:prstGeom>
          <a:ln cap="flat" cmpd="sng" w="28575">
            <a:solidFill>
              <a:schemeClr val="accent3"/>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Screen time Vs Sleep time across all Genders</a:t>
            </a:r>
            <a:endParaRPr/>
          </a:p>
        </p:txBody>
      </p:sp>
      <p:sp>
        <p:nvSpPr>
          <p:cNvPr id="334" name="Google Shape;334;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5" name="Google Shape;335;p20"/>
          <p:cNvPicPr preferRelativeResize="0"/>
          <p:nvPr/>
        </p:nvPicPr>
        <p:blipFill>
          <a:blip r:embed="rId3">
            <a:alphaModFix/>
          </a:blip>
          <a:stretch>
            <a:fillRect/>
          </a:stretch>
        </p:blipFill>
        <p:spPr>
          <a:xfrm>
            <a:off x="357763" y="961849"/>
            <a:ext cx="8428474" cy="398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1"/>
          <p:cNvSpPr txBox="1"/>
          <p:nvPr>
            <p:ph type="title"/>
          </p:nvPr>
        </p:nvSpPr>
        <p:spPr>
          <a:xfrm>
            <a:off x="192000" y="148800"/>
            <a:ext cx="8760000" cy="554100"/>
          </a:xfrm>
          <a:prstGeom prst="rect">
            <a:avLst/>
          </a:prstGeom>
          <a:ln cap="flat" cmpd="sng" w="2857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400"/>
              <a:t>Age vs Sleep Time in Males</a:t>
            </a:r>
            <a:endParaRPr sz="2400"/>
          </a:p>
        </p:txBody>
      </p:sp>
      <p:pic>
        <p:nvPicPr>
          <p:cNvPr id="341" name="Google Shape;341;p21"/>
          <p:cNvPicPr preferRelativeResize="0"/>
          <p:nvPr/>
        </p:nvPicPr>
        <p:blipFill>
          <a:blip r:embed="rId3">
            <a:alphaModFix/>
          </a:blip>
          <a:stretch>
            <a:fillRect/>
          </a:stretch>
        </p:blipFill>
        <p:spPr>
          <a:xfrm>
            <a:off x="346000" y="869950"/>
            <a:ext cx="3486050" cy="4102551"/>
          </a:xfrm>
          <a:prstGeom prst="rect">
            <a:avLst/>
          </a:prstGeom>
          <a:noFill/>
          <a:ln>
            <a:noFill/>
          </a:ln>
        </p:spPr>
      </p:pic>
      <p:pic>
        <p:nvPicPr>
          <p:cNvPr id="342" name="Google Shape;342;p21"/>
          <p:cNvPicPr preferRelativeResize="0"/>
          <p:nvPr/>
        </p:nvPicPr>
        <p:blipFill>
          <a:blip r:embed="rId4">
            <a:alphaModFix/>
          </a:blip>
          <a:stretch>
            <a:fillRect/>
          </a:stretch>
        </p:blipFill>
        <p:spPr>
          <a:xfrm>
            <a:off x="4908501" y="1108638"/>
            <a:ext cx="3964550" cy="2926225"/>
          </a:xfrm>
          <a:prstGeom prst="rect">
            <a:avLst/>
          </a:prstGeom>
          <a:noFill/>
          <a:ln>
            <a:noFill/>
          </a:ln>
        </p:spPr>
      </p:pic>
      <p:pic>
        <p:nvPicPr>
          <p:cNvPr id="343" name="Google Shape;343;p21"/>
          <p:cNvPicPr preferRelativeResize="0"/>
          <p:nvPr/>
        </p:nvPicPr>
        <p:blipFill>
          <a:blip r:embed="rId5">
            <a:alphaModFix/>
          </a:blip>
          <a:stretch>
            <a:fillRect/>
          </a:stretch>
        </p:blipFill>
        <p:spPr>
          <a:xfrm>
            <a:off x="3874000" y="2920550"/>
            <a:ext cx="1085000" cy="2051950"/>
          </a:xfrm>
          <a:prstGeom prst="rect">
            <a:avLst/>
          </a:prstGeom>
          <a:noFill/>
          <a:ln>
            <a:noFill/>
          </a:ln>
        </p:spPr>
      </p:pic>
      <p:sp>
        <p:nvSpPr>
          <p:cNvPr id="344" name="Google Shape;344;p21"/>
          <p:cNvSpPr txBox="1"/>
          <p:nvPr/>
        </p:nvSpPr>
        <p:spPr>
          <a:xfrm>
            <a:off x="3924500" y="2418462"/>
            <a:ext cx="984000" cy="306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Nunito"/>
                <a:ea typeface="Nunito"/>
                <a:cs typeface="Nunito"/>
                <a:sym typeface="Nunito"/>
              </a:rPr>
              <a:t>Residuals:</a:t>
            </a:r>
            <a:endParaRPr sz="11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