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1" r:id="rId6"/>
    <p:sldId id="264" r:id="rId7"/>
    <p:sldId id="265" r:id="rId8"/>
    <p:sldId id="266" r:id="rId9"/>
    <p:sldId id="267" r:id="rId10"/>
    <p:sldId id="268" r:id="rId11"/>
    <p:sldId id="269" r:id="rId12"/>
    <p:sldId id="272" r:id="rId13"/>
    <p:sldId id="273" r:id="rId14"/>
    <p:sldId id="274" r:id="rId15"/>
    <p:sldId id="276" r:id="rId16"/>
    <p:sldId id="277" r:id="rId17"/>
    <p:sldId id="278" r:id="rId18"/>
    <p:sldId id="260" r:id="rId19"/>
    <p:sldId id="281" r:id="rId20"/>
    <p:sldId id="283" r:id="rId21"/>
    <p:sldId id="261" r:id="rId22"/>
    <p:sldId id="279" r:id="rId23"/>
    <p:sldId id="262" r:id="rId24"/>
    <p:sldId id="26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2" Type="http://schemas.openxmlformats.org/officeDocument/2006/relationships/hyperlink" Target="https://ieee-dataport.org/open-access/imdb-users-ratings-dataset" TargetMode="External"/><Relationship Id="rId1" Type="http://schemas.openxmlformats.org/officeDocument/2006/relationships/hyperlink" Target="https://ieee-dataport.org/open-access/imdb-movie-reviews-dataset#files"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2.xml.rels><?xml version="1.0" encoding="UTF-8" standalone="yes"?>
<Relationships xmlns="http://schemas.openxmlformats.org/package/2006/relationships"><Relationship Id="rId2" Type="http://schemas.openxmlformats.org/officeDocument/2006/relationships/hyperlink" Target="https://ieee-dataport.org/open-access/imdb-users-ratings-dataset" TargetMode="External"/><Relationship Id="rId1" Type="http://schemas.openxmlformats.org/officeDocument/2006/relationships/hyperlink" Target="https://ieee-dataport.org/open-access/imdb-movie-reviews-dataset#files"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C23271-B6AC-4038-90EE-FEA50A9F3C4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2639D48-E650-4BD3-BB29-CE21E770B9B6}">
      <dgm:prSet/>
      <dgm:spPr/>
      <dgm:t>
        <a:bodyPr/>
        <a:lstStyle/>
        <a:p>
          <a:r>
            <a:rPr lang="en-US" dirty="0"/>
            <a:t>Most of us follow these reviews to watch movies. How accurate is IMDb to provide the reviews</a:t>
          </a:r>
          <a:r>
            <a:rPr lang="en-US" dirty="0">
              <a:latin typeface="Times New Roman" panose="02020603050405020304" pitchFamily="18" charset="0"/>
              <a:cs typeface="Times New Roman" panose="02020603050405020304" pitchFamily="18" charset="0"/>
            </a:rPr>
            <a:t>?</a:t>
          </a:r>
          <a:r>
            <a:rPr lang="en-US" dirty="0"/>
            <a:t> </a:t>
          </a:r>
        </a:p>
      </dgm:t>
    </dgm:pt>
    <dgm:pt modelId="{19F6DE32-A27F-4F32-8C26-54D016A8FDEA}" type="parTrans" cxnId="{D98BC97C-9D24-4DC1-8E73-CF24EB97C2A0}">
      <dgm:prSet/>
      <dgm:spPr/>
      <dgm:t>
        <a:bodyPr/>
        <a:lstStyle/>
        <a:p>
          <a:endParaRPr lang="en-US"/>
        </a:p>
      </dgm:t>
    </dgm:pt>
    <dgm:pt modelId="{E635A270-ACC0-4ADB-8573-2F8A7028B486}" type="sibTrans" cxnId="{D98BC97C-9D24-4DC1-8E73-CF24EB97C2A0}">
      <dgm:prSet/>
      <dgm:spPr/>
      <dgm:t>
        <a:bodyPr/>
        <a:lstStyle/>
        <a:p>
          <a:endParaRPr lang="en-US"/>
        </a:p>
      </dgm:t>
    </dgm:pt>
    <dgm:pt modelId="{B5783290-BB1C-49C9-A25D-92B623D0C799}">
      <dgm:prSet/>
      <dgm:spPr/>
      <dgm:t>
        <a:bodyPr/>
        <a:lstStyle/>
        <a:p>
          <a:r>
            <a:rPr lang="en-US" dirty="0"/>
            <a:t>We have implemented Neural Networks using Word2Vec and Deep Learning Models. We have also run various regression models and also generated classification reports to check the accuracy. </a:t>
          </a:r>
        </a:p>
      </dgm:t>
    </dgm:pt>
    <dgm:pt modelId="{F60CDBAF-0C85-4D5B-8D4C-A1531F1B4404}" type="parTrans" cxnId="{C977FAA2-B582-4DB3-BC1C-6245560D4B87}">
      <dgm:prSet/>
      <dgm:spPr/>
      <dgm:t>
        <a:bodyPr/>
        <a:lstStyle/>
        <a:p>
          <a:endParaRPr lang="en-US"/>
        </a:p>
      </dgm:t>
    </dgm:pt>
    <dgm:pt modelId="{781D86C3-7BA6-4ACD-B362-D8D995562F03}" type="sibTrans" cxnId="{C977FAA2-B582-4DB3-BC1C-6245560D4B87}">
      <dgm:prSet/>
      <dgm:spPr/>
      <dgm:t>
        <a:bodyPr/>
        <a:lstStyle/>
        <a:p>
          <a:endParaRPr lang="en-US"/>
        </a:p>
      </dgm:t>
    </dgm:pt>
    <dgm:pt modelId="{4C1F9880-4F32-4BEF-A07A-F2882DD226EA}">
      <dgm:prSet/>
      <dgm:spPr/>
      <dgm:t>
        <a:bodyPr/>
        <a:lstStyle/>
        <a:p>
          <a:r>
            <a:rPr lang="en-US" b="0" i="0" dirty="0"/>
            <a:t>Internet Movie Database(IMDb) is a database which accepts the inputs(reviews) from users and display them to the viewers.</a:t>
          </a:r>
          <a:endParaRPr lang="en-US" dirty="0"/>
        </a:p>
      </dgm:t>
    </dgm:pt>
    <dgm:pt modelId="{176DA1D9-CF35-417B-ABF4-2EFED624770A}" type="parTrans" cxnId="{1B9079B1-0D67-41A6-9B9B-9DC34FC5E217}">
      <dgm:prSet/>
      <dgm:spPr/>
      <dgm:t>
        <a:bodyPr/>
        <a:lstStyle/>
        <a:p>
          <a:endParaRPr lang="en-US"/>
        </a:p>
      </dgm:t>
    </dgm:pt>
    <dgm:pt modelId="{E686506C-D911-46FB-8652-4F073053BC6F}" type="sibTrans" cxnId="{1B9079B1-0D67-41A6-9B9B-9DC34FC5E217}">
      <dgm:prSet/>
      <dgm:spPr/>
      <dgm:t>
        <a:bodyPr/>
        <a:lstStyle/>
        <a:p>
          <a:endParaRPr lang="en-US"/>
        </a:p>
      </dgm:t>
    </dgm:pt>
    <dgm:pt modelId="{E62A457B-A7B7-4B88-A27C-24BC36FC63FA}" type="pres">
      <dgm:prSet presAssocID="{C6C23271-B6AC-4038-90EE-FEA50A9F3C46}" presName="linear" presStyleCnt="0">
        <dgm:presLayoutVars>
          <dgm:animLvl val="lvl"/>
          <dgm:resizeHandles val="exact"/>
        </dgm:presLayoutVars>
      </dgm:prSet>
      <dgm:spPr/>
    </dgm:pt>
    <dgm:pt modelId="{9C2129CB-72FD-448A-99EF-C83E58D1A179}" type="pres">
      <dgm:prSet presAssocID="{4C1F9880-4F32-4BEF-A07A-F2882DD226EA}" presName="parentText" presStyleLbl="node1" presStyleIdx="0" presStyleCnt="3">
        <dgm:presLayoutVars>
          <dgm:chMax val="0"/>
          <dgm:bulletEnabled val="1"/>
        </dgm:presLayoutVars>
      </dgm:prSet>
      <dgm:spPr/>
    </dgm:pt>
    <dgm:pt modelId="{D2AF6A26-B783-4D2A-B72C-B8517B82DB9F}" type="pres">
      <dgm:prSet presAssocID="{E686506C-D911-46FB-8652-4F073053BC6F}" presName="spacer" presStyleCnt="0"/>
      <dgm:spPr/>
    </dgm:pt>
    <dgm:pt modelId="{4D5B85DE-C590-4B12-A39F-60AA4A6DB352}" type="pres">
      <dgm:prSet presAssocID="{52639D48-E650-4BD3-BB29-CE21E770B9B6}" presName="parentText" presStyleLbl="node1" presStyleIdx="1" presStyleCnt="3" custLinFactNeighborX="-803" custLinFactNeighborY="-3595">
        <dgm:presLayoutVars>
          <dgm:chMax val="0"/>
          <dgm:bulletEnabled val="1"/>
        </dgm:presLayoutVars>
      </dgm:prSet>
      <dgm:spPr/>
    </dgm:pt>
    <dgm:pt modelId="{6441AB31-6F8C-4708-9991-9A5BD521877F}" type="pres">
      <dgm:prSet presAssocID="{E635A270-ACC0-4ADB-8573-2F8A7028B486}" presName="spacer" presStyleCnt="0"/>
      <dgm:spPr/>
    </dgm:pt>
    <dgm:pt modelId="{073E2548-EF1C-4361-BB96-F50B29117BAE}" type="pres">
      <dgm:prSet presAssocID="{B5783290-BB1C-49C9-A25D-92B623D0C799}" presName="parentText" presStyleLbl="node1" presStyleIdx="2" presStyleCnt="3">
        <dgm:presLayoutVars>
          <dgm:chMax val="0"/>
          <dgm:bulletEnabled val="1"/>
        </dgm:presLayoutVars>
      </dgm:prSet>
      <dgm:spPr/>
    </dgm:pt>
  </dgm:ptLst>
  <dgm:cxnLst>
    <dgm:cxn modelId="{7C6EAA39-1BEC-4DEA-96F0-0D892039047F}" type="presOf" srcId="{C6C23271-B6AC-4038-90EE-FEA50A9F3C46}" destId="{E62A457B-A7B7-4B88-A27C-24BC36FC63FA}" srcOrd="0" destOrd="0" presId="urn:microsoft.com/office/officeart/2005/8/layout/vList2"/>
    <dgm:cxn modelId="{D4A44758-67F6-4E2A-B793-03EF5123BB59}" type="presOf" srcId="{4C1F9880-4F32-4BEF-A07A-F2882DD226EA}" destId="{9C2129CB-72FD-448A-99EF-C83E58D1A179}" srcOrd="0" destOrd="0" presId="urn:microsoft.com/office/officeart/2005/8/layout/vList2"/>
    <dgm:cxn modelId="{D98BC97C-9D24-4DC1-8E73-CF24EB97C2A0}" srcId="{C6C23271-B6AC-4038-90EE-FEA50A9F3C46}" destId="{52639D48-E650-4BD3-BB29-CE21E770B9B6}" srcOrd="1" destOrd="0" parTransId="{19F6DE32-A27F-4F32-8C26-54D016A8FDEA}" sibTransId="{E635A270-ACC0-4ADB-8573-2F8A7028B486}"/>
    <dgm:cxn modelId="{C977FAA2-B582-4DB3-BC1C-6245560D4B87}" srcId="{C6C23271-B6AC-4038-90EE-FEA50A9F3C46}" destId="{B5783290-BB1C-49C9-A25D-92B623D0C799}" srcOrd="2" destOrd="0" parTransId="{F60CDBAF-0C85-4D5B-8D4C-A1531F1B4404}" sibTransId="{781D86C3-7BA6-4ACD-B362-D8D995562F03}"/>
    <dgm:cxn modelId="{1B9079B1-0D67-41A6-9B9B-9DC34FC5E217}" srcId="{C6C23271-B6AC-4038-90EE-FEA50A9F3C46}" destId="{4C1F9880-4F32-4BEF-A07A-F2882DD226EA}" srcOrd="0" destOrd="0" parTransId="{176DA1D9-CF35-417B-ABF4-2EFED624770A}" sibTransId="{E686506C-D911-46FB-8652-4F073053BC6F}"/>
    <dgm:cxn modelId="{954686BE-9DFF-4F5D-A490-A7C5ECBDAC94}" type="presOf" srcId="{B5783290-BB1C-49C9-A25D-92B623D0C799}" destId="{073E2548-EF1C-4361-BB96-F50B29117BAE}" srcOrd="0" destOrd="0" presId="urn:microsoft.com/office/officeart/2005/8/layout/vList2"/>
    <dgm:cxn modelId="{0A7F89F8-0431-4BB3-B6C7-EE16179064A8}" type="presOf" srcId="{52639D48-E650-4BD3-BB29-CE21E770B9B6}" destId="{4D5B85DE-C590-4B12-A39F-60AA4A6DB352}" srcOrd="0" destOrd="0" presId="urn:microsoft.com/office/officeart/2005/8/layout/vList2"/>
    <dgm:cxn modelId="{A92D8E1D-FB74-4CFC-9904-56EA0A18CCFB}" type="presParOf" srcId="{E62A457B-A7B7-4B88-A27C-24BC36FC63FA}" destId="{9C2129CB-72FD-448A-99EF-C83E58D1A179}" srcOrd="0" destOrd="0" presId="urn:microsoft.com/office/officeart/2005/8/layout/vList2"/>
    <dgm:cxn modelId="{76F5FC05-3A4E-48E6-9647-AB7806713212}" type="presParOf" srcId="{E62A457B-A7B7-4B88-A27C-24BC36FC63FA}" destId="{D2AF6A26-B783-4D2A-B72C-B8517B82DB9F}" srcOrd="1" destOrd="0" presId="urn:microsoft.com/office/officeart/2005/8/layout/vList2"/>
    <dgm:cxn modelId="{A9D22BC3-CC07-4216-86C2-5DBA5C114755}" type="presParOf" srcId="{E62A457B-A7B7-4B88-A27C-24BC36FC63FA}" destId="{4D5B85DE-C590-4B12-A39F-60AA4A6DB352}" srcOrd="2" destOrd="0" presId="urn:microsoft.com/office/officeart/2005/8/layout/vList2"/>
    <dgm:cxn modelId="{47B9FDFE-D0F0-4F30-91BA-DFF12A0739FB}" type="presParOf" srcId="{E62A457B-A7B7-4B88-A27C-24BC36FC63FA}" destId="{6441AB31-6F8C-4708-9991-9A5BD521877F}" srcOrd="3" destOrd="0" presId="urn:microsoft.com/office/officeart/2005/8/layout/vList2"/>
    <dgm:cxn modelId="{B64137AE-03FE-4F0B-8A21-65D0871AB91F}" type="presParOf" srcId="{E62A457B-A7B7-4B88-A27C-24BC36FC63FA}" destId="{073E2548-EF1C-4361-BB96-F50B29117BA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96D96B-0B2F-4BD6-85E0-B2B468D667E1}"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5664BD64-19AD-7948-934B-86227FEA477A}">
      <dgm:prSet/>
      <dgm:spPr/>
      <dgm:t>
        <a:bodyPr/>
        <a:lstStyle/>
        <a:p>
          <a:r>
            <a:rPr lang="en-US" u="none" dirty="0"/>
            <a:t>The dataset is taken from IEEE-</a:t>
          </a:r>
          <a:r>
            <a:rPr lang="en-US" u="none" dirty="0" err="1"/>
            <a:t>dataport</a:t>
          </a:r>
          <a:r>
            <a:rPr lang="en-US" u="none" dirty="0"/>
            <a:t> and that contains various reviews collected from the viewers for more than 1000 movies across different genres. It contains two files where one file deals with the genre of the film and the other deal with the reviews from the users. </a:t>
          </a:r>
          <a:endParaRPr lang="en-US" dirty="0"/>
        </a:p>
      </dgm:t>
    </dgm:pt>
    <dgm:pt modelId="{48388836-9319-E746-AC38-EC608C46D3BC}" type="parTrans" cxnId="{2FB918D5-3C4F-E343-AEFA-5F20D2B138E1}">
      <dgm:prSet/>
      <dgm:spPr/>
      <dgm:t>
        <a:bodyPr/>
        <a:lstStyle/>
        <a:p>
          <a:endParaRPr lang="en-US"/>
        </a:p>
      </dgm:t>
    </dgm:pt>
    <dgm:pt modelId="{3A469615-90BB-BF42-AC4B-58CA97E0A074}" type="sibTrans" cxnId="{2FB918D5-3C4F-E343-AEFA-5F20D2B138E1}">
      <dgm:prSet/>
      <dgm:spPr/>
      <dgm:t>
        <a:bodyPr/>
        <a:lstStyle/>
        <a:p>
          <a:endParaRPr lang="en-US"/>
        </a:p>
      </dgm:t>
    </dgm:pt>
    <dgm:pt modelId="{44F8027A-30A9-694D-B5B3-21E06CF8DCEE}">
      <dgm:prSet/>
      <dgm:spPr/>
      <dgm:t>
        <a:bodyPr/>
        <a:lstStyle/>
        <a:p>
          <a:pPr>
            <a:buFont typeface="Symbol" pitchFamily="2" charset="2"/>
            <a:buChar char=""/>
          </a:pPr>
          <a:r>
            <a:rPr lang="en-US" dirty="0">
              <a:hlinkClick xmlns:r="http://schemas.openxmlformats.org/officeDocument/2006/relationships" r:id="rId1"/>
            </a:rPr>
            <a:t>https://ieee-dataport.org/open-access/imdb-movie-reviews-dataset#files</a:t>
          </a:r>
          <a:endParaRPr lang="en-US" dirty="0"/>
        </a:p>
      </dgm:t>
    </dgm:pt>
    <dgm:pt modelId="{E804200B-0B46-A547-9729-64B8C4C289CC}" type="parTrans" cxnId="{17E2AB85-22A8-F441-AE2C-48152C899247}">
      <dgm:prSet/>
      <dgm:spPr/>
      <dgm:t>
        <a:bodyPr/>
        <a:lstStyle/>
        <a:p>
          <a:endParaRPr lang="en-US"/>
        </a:p>
      </dgm:t>
    </dgm:pt>
    <dgm:pt modelId="{7851E82D-0EF1-D54A-BF58-2504668F87D3}" type="sibTrans" cxnId="{17E2AB85-22A8-F441-AE2C-48152C899247}">
      <dgm:prSet/>
      <dgm:spPr/>
      <dgm:t>
        <a:bodyPr/>
        <a:lstStyle/>
        <a:p>
          <a:endParaRPr lang="en-US"/>
        </a:p>
      </dgm:t>
    </dgm:pt>
    <dgm:pt modelId="{69A4DAD0-E635-F549-8EC9-39E924C43B19}">
      <dgm:prSet/>
      <dgm:spPr/>
      <dgm:t>
        <a:bodyPr/>
        <a:lstStyle/>
        <a:p>
          <a:r>
            <a:rPr lang="en-US" dirty="0">
              <a:hlinkClick xmlns:r="http://schemas.openxmlformats.org/officeDocument/2006/relationships" r:id="rId2"/>
            </a:rPr>
            <a:t>https://ieee-dataport.org/open-access/imdb-users-ratings-dataset</a:t>
          </a:r>
          <a:endParaRPr lang="en-US" dirty="0"/>
        </a:p>
      </dgm:t>
    </dgm:pt>
    <dgm:pt modelId="{22B46CB8-4F5F-AB41-BC7C-074284513A68}" type="parTrans" cxnId="{9D401C0B-1CC9-154F-B536-63E0AF1597A4}">
      <dgm:prSet/>
      <dgm:spPr/>
      <dgm:t>
        <a:bodyPr/>
        <a:lstStyle/>
        <a:p>
          <a:endParaRPr lang="en-US"/>
        </a:p>
      </dgm:t>
    </dgm:pt>
    <dgm:pt modelId="{A1161BD6-75E2-3C42-A4AB-A40135B79ACD}" type="sibTrans" cxnId="{9D401C0B-1CC9-154F-B536-63E0AF1597A4}">
      <dgm:prSet/>
      <dgm:spPr/>
      <dgm:t>
        <a:bodyPr/>
        <a:lstStyle/>
        <a:p>
          <a:endParaRPr lang="en-US"/>
        </a:p>
      </dgm:t>
    </dgm:pt>
    <dgm:pt modelId="{AA2EC4BF-7F73-4D99-9767-8CCD8F6D3D35}" type="pres">
      <dgm:prSet presAssocID="{E696D96B-0B2F-4BD6-85E0-B2B468D667E1}" presName="hierChild1" presStyleCnt="0">
        <dgm:presLayoutVars>
          <dgm:chPref val="1"/>
          <dgm:dir/>
          <dgm:animOne val="branch"/>
          <dgm:animLvl val="lvl"/>
          <dgm:resizeHandles/>
        </dgm:presLayoutVars>
      </dgm:prSet>
      <dgm:spPr/>
    </dgm:pt>
    <dgm:pt modelId="{E45B04E2-7C7F-854D-A46C-B70CBFEB25B1}" type="pres">
      <dgm:prSet presAssocID="{5664BD64-19AD-7948-934B-86227FEA477A}" presName="hierRoot1" presStyleCnt="0"/>
      <dgm:spPr/>
    </dgm:pt>
    <dgm:pt modelId="{D6B09CF4-203C-2648-BDFD-D3CE1FAE6BBF}" type="pres">
      <dgm:prSet presAssocID="{5664BD64-19AD-7948-934B-86227FEA477A}" presName="composite" presStyleCnt="0"/>
      <dgm:spPr/>
    </dgm:pt>
    <dgm:pt modelId="{A3D7D4A3-7E7E-914D-ABDF-BAEED613C30F}" type="pres">
      <dgm:prSet presAssocID="{5664BD64-19AD-7948-934B-86227FEA477A}" presName="background" presStyleLbl="node0" presStyleIdx="0" presStyleCnt="3"/>
      <dgm:spPr/>
    </dgm:pt>
    <dgm:pt modelId="{548813CD-9004-494F-8F91-1F9B8B7E1734}" type="pres">
      <dgm:prSet presAssocID="{5664BD64-19AD-7948-934B-86227FEA477A}" presName="text" presStyleLbl="fgAcc0" presStyleIdx="0" presStyleCnt="3" custScaleX="180840" custScaleY="221720" custLinFactNeighborX="38677" custLinFactNeighborY="-7886">
        <dgm:presLayoutVars>
          <dgm:chPref val="3"/>
        </dgm:presLayoutVars>
      </dgm:prSet>
      <dgm:spPr/>
    </dgm:pt>
    <dgm:pt modelId="{A65715E9-13C4-B849-938B-7C29AA75ADF5}" type="pres">
      <dgm:prSet presAssocID="{5664BD64-19AD-7948-934B-86227FEA477A}" presName="hierChild2" presStyleCnt="0"/>
      <dgm:spPr/>
    </dgm:pt>
    <dgm:pt modelId="{EC060583-ECA9-AB4E-91F5-68437C5C3CF5}" type="pres">
      <dgm:prSet presAssocID="{44F8027A-30A9-694D-B5B3-21E06CF8DCEE}" presName="hierRoot1" presStyleCnt="0"/>
      <dgm:spPr/>
    </dgm:pt>
    <dgm:pt modelId="{F5B6E62B-1055-904A-BD52-C0CDEF249E9D}" type="pres">
      <dgm:prSet presAssocID="{44F8027A-30A9-694D-B5B3-21E06CF8DCEE}" presName="composite" presStyleCnt="0"/>
      <dgm:spPr/>
    </dgm:pt>
    <dgm:pt modelId="{26CE5612-6364-554C-AB14-7068C5582401}" type="pres">
      <dgm:prSet presAssocID="{44F8027A-30A9-694D-B5B3-21E06CF8DCEE}" presName="background" presStyleLbl="node0" presStyleIdx="1" presStyleCnt="3"/>
      <dgm:spPr/>
    </dgm:pt>
    <dgm:pt modelId="{9D1A0315-120A-9D47-8452-DCD3AC0DD0CF}" type="pres">
      <dgm:prSet presAssocID="{44F8027A-30A9-694D-B5B3-21E06CF8DCEE}" presName="text" presStyleLbl="fgAcc0" presStyleIdx="1" presStyleCnt="3" custScaleX="138962" custScaleY="93666" custLinFactNeighborX="93277" custLinFactNeighborY="-15659">
        <dgm:presLayoutVars>
          <dgm:chPref val="3"/>
        </dgm:presLayoutVars>
      </dgm:prSet>
      <dgm:spPr/>
    </dgm:pt>
    <dgm:pt modelId="{E68D9178-F2D4-784D-B411-2ACB3C78ACC4}" type="pres">
      <dgm:prSet presAssocID="{44F8027A-30A9-694D-B5B3-21E06CF8DCEE}" presName="hierChild2" presStyleCnt="0"/>
      <dgm:spPr/>
    </dgm:pt>
    <dgm:pt modelId="{EC056942-692A-DC44-9523-D99CEE996848}" type="pres">
      <dgm:prSet presAssocID="{69A4DAD0-E635-F549-8EC9-39E924C43B19}" presName="hierRoot1" presStyleCnt="0"/>
      <dgm:spPr/>
    </dgm:pt>
    <dgm:pt modelId="{235F25DE-3568-454F-9BD8-5078A5143A24}" type="pres">
      <dgm:prSet presAssocID="{69A4DAD0-E635-F549-8EC9-39E924C43B19}" presName="composite" presStyleCnt="0"/>
      <dgm:spPr/>
    </dgm:pt>
    <dgm:pt modelId="{245BE44E-0BC1-D841-BF63-3C5520CF1EE2}" type="pres">
      <dgm:prSet presAssocID="{69A4DAD0-E635-F549-8EC9-39E924C43B19}" presName="background" presStyleLbl="node0" presStyleIdx="2" presStyleCnt="3"/>
      <dgm:spPr/>
    </dgm:pt>
    <dgm:pt modelId="{8C1BE817-78C1-1F48-8F14-4C0C93159C75}" type="pres">
      <dgm:prSet presAssocID="{69A4DAD0-E635-F549-8EC9-39E924C43B19}" presName="text" presStyleLbl="fgAcc0" presStyleIdx="2" presStyleCnt="3" custScaleX="147128" custScaleY="88004" custLinFactY="20757" custLinFactNeighborX="-68865" custLinFactNeighborY="100000">
        <dgm:presLayoutVars>
          <dgm:chPref val="3"/>
        </dgm:presLayoutVars>
      </dgm:prSet>
      <dgm:spPr/>
    </dgm:pt>
    <dgm:pt modelId="{2870D32C-6DD9-1049-89E4-0480106D887D}" type="pres">
      <dgm:prSet presAssocID="{69A4DAD0-E635-F549-8EC9-39E924C43B19}" presName="hierChild2" presStyleCnt="0"/>
      <dgm:spPr/>
    </dgm:pt>
  </dgm:ptLst>
  <dgm:cxnLst>
    <dgm:cxn modelId="{9D401C0B-1CC9-154F-B536-63E0AF1597A4}" srcId="{E696D96B-0B2F-4BD6-85E0-B2B468D667E1}" destId="{69A4DAD0-E635-F549-8EC9-39E924C43B19}" srcOrd="2" destOrd="0" parTransId="{22B46CB8-4F5F-AB41-BC7C-074284513A68}" sibTransId="{A1161BD6-75E2-3C42-A4AB-A40135B79ACD}"/>
    <dgm:cxn modelId="{9F7D600F-3571-C44D-8C28-54DB9087BEB2}" type="presOf" srcId="{5664BD64-19AD-7948-934B-86227FEA477A}" destId="{548813CD-9004-494F-8F91-1F9B8B7E1734}" srcOrd="0" destOrd="0" presId="urn:microsoft.com/office/officeart/2005/8/layout/hierarchy1"/>
    <dgm:cxn modelId="{CD283E14-DB98-406E-8C66-08E0B64A22CB}" type="presOf" srcId="{E696D96B-0B2F-4BD6-85E0-B2B468D667E1}" destId="{AA2EC4BF-7F73-4D99-9767-8CCD8F6D3D35}" srcOrd="0" destOrd="0" presId="urn:microsoft.com/office/officeart/2005/8/layout/hierarchy1"/>
    <dgm:cxn modelId="{0100351D-F382-5D47-8C53-9FE175C109BE}" type="presOf" srcId="{44F8027A-30A9-694D-B5B3-21E06CF8DCEE}" destId="{9D1A0315-120A-9D47-8452-DCD3AC0DD0CF}" srcOrd="0" destOrd="0" presId="urn:microsoft.com/office/officeart/2005/8/layout/hierarchy1"/>
    <dgm:cxn modelId="{17E2AB85-22A8-F441-AE2C-48152C899247}" srcId="{E696D96B-0B2F-4BD6-85E0-B2B468D667E1}" destId="{44F8027A-30A9-694D-B5B3-21E06CF8DCEE}" srcOrd="1" destOrd="0" parTransId="{E804200B-0B46-A547-9729-64B8C4C289CC}" sibTransId="{7851E82D-0EF1-D54A-BF58-2504668F87D3}"/>
    <dgm:cxn modelId="{DD4DE2A8-D07B-3F40-8208-A1F3DD091081}" type="presOf" srcId="{69A4DAD0-E635-F549-8EC9-39E924C43B19}" destId="{8C1BE817-78C1-1F48-8F14-4C0C93159C75}" srcOrd="0" destOrd="0" presId="urn:microsoft.com/office/officeart/2005/8/layout/hierarchy1"/>
    <dgm:cxn modelId="{2FB918D5-3C4F-E343-AEFA-5F20D2B138E1}" srcId="{E696D96B-0B2F-4BD6-85E0-B2B468D667E1}" destId="{5664BD64-19AD-7948-934B-86227FEA477A}" srcOrd="0" destOrd="0" parTransId="{48388836-9319-E746-AC38-EC608C46D3BC}" sibTransId="{3A469615-90BB-BF42-AC4B-58CA97E0A074}"/>
    <dgm:cxn modelId="{AF0AEE7A-AA61-DA42-9837-122F75E3C818}" type="presParOf" srcId="{AA2EC4BF-7F73-4D99-9767-8CCD8F6D3D35}" destId="{E45B04E2-7C7F-854D-A46C-B70CBFEB25B1}" srcOrd="0" destOrd="0" presId="urn:microsoft.com/office/officeart/2005/8/layout/hierarchy1"/>
    <dgm:cxn modelId="{38493398-45D1-AF45-A94F-06DD91CAE62E}" type="presParOf" srcId="{E45B04E2-7C7F-854D-A46C-B70CBFEB25B1}" destId="{D6B09CF4-203C-2648-BDFD-D3CE1FAE6BBF}" srcOrd="0" destOrd="0" presId="urn:microsoft.com/office/officeart/2005/8/layout/hierarchy1"/>
    <dgm:cxn modelId="{3ADB2A25-D3A6-484C-8793-803918325534}" type="presParOf" srcId="{D6B09CF4-203C-2648-BDFD-D3CE1FAE6BBF}" destId="{A3D7D4A3-7E7E-914D-ABDF-BAEED613C30F}" srcOrd="0" destOrd="0" presId="urn:microsoft.com/office/officeart/2005/8/layout/hierarchy1"/>
    <dgm:cxn modelId="{1D7FFBAB-3561-A847-BFE2-E504FCC2475C}" type="presParOf" srcId="{D6B09CF4-203C-2648-BDFD-D3CE1FAE6BBF}" destId="{548813CD-9004-494F-8F91-1F9B8B7E1734}" srcOrd="1" destOrd="0" presId="urn:microsoft.com/office/officeart/2005/8/layout/hierarchy1"/>
    <dgm:cxn modelId="{9D8DCFE8-5CBE-0E4B-A905-CA9C5ACAB03E}" type="presParOf" srcId="{E45B04E2-7C7F-854D-A46C-B70CBFEB25B1}" destId="{A65715E9-13C4-B849-938B-7C29AA75ADF5}" srcOrd="1" destOrd="0" presId="urn:microsoft.com/office/officeart/2005/8/layout/hierarchy1"/>
    <dgm:cxn modelId="{2B2D9F37-9F39-2A43-9A22-3A483BC9CB44}" type="presParOf" srcId="{AA2EC4BF-7F73-4D99-9767-8CCD8F6D3D35}" destId="{EC060583-ECA9-AB4E-91F5-68437C5C3CF5}" srcOrd="1" destOrd="0" presId="urn:microsoft.com/office/officeart/2005/8/layout/hierarchy1"/>
    <dgm:cxn modelId="{283D05FF-E686-A343-8AA4-C62AEF867ABF}" type="presParOf" srcId="{EC060583-ECA9-AB4E-91F5-68437C5C3CF5}" destId="{F5B6E62B-1055-904A-BD52-C0CDEF249E9D}" srcOrd="0" destOrd="0" presId="urn:microsoft.com/office/officeart/2005/8/layout/hierarchy1"/>
    <dgm:cxn modelId="{A5ECA4E2-825D-F148-8687-E256DAA9ACBA}" type="presParOf" srcId="{F5B6E62B-1055-904A-BD52-C0CDEF249E9D}" destId="{26CE5612-6364-554C-AB14-7068C5582401}" srcOrd="0" destOrd="0" presId="urn:microsoft.com/office/officeart/2005/8/layout/hierarchy1"/>
    <dgm:cxn modelId="{31E46AFD-7CFA-3E45-9364-C0778DE16682}" type="presParOf" srcId="{F5B6E62B-1055-904A-BD52-C0CDEF249E9D}" destId="{9D1A0315-120A-9D47-8452-DCD3AC0DD0CF}" srcOrd="1" destOrd="0" presId="urn:microsoft.com/office/officeart/2005/8/layout/hierarchy1"/>
    <dgm:cxn modelId="{6952E978-28E5-7F44-A8BA-14D9BFA251AA}" type="presParOf" srcId="{EC060583-ECA9-AB4E-91F5-68437C5C3CF5}" destId="{E68D9178-F2D4-784D-B411-2ACB3C78ACC4}" srcOrd="1" destOrd="0" presId="urn:microsoft.com/office/officeart/2005/8/layout/hierarchy1"/>
    <dgm:cxn modelId="{3813A60C-CDF3-5142-94E2-9566C94325DB}" type="presParOf" srcId="{AA2EC4BF-7F73-4D99-9767-8CCD8F6D3D35}" destId="{EC056942-692A-DC44-9523-D99CEE996848}" srcOrd="2" destOrd="0" presId="urn:microsoft.com/office/officeart/2005/8/layout/hierarchy1"/>
    <dgm:cxn modelId="{ABD33F2D-7B9B-0D43-8D84-736EA5D915CF}" type="presParOf" srcId="{EC056942-692A-DC44-9523-D99CEE996848}" destId="{235F25DE-3568-454F-9BD8-5078A5143A24}" srcOrd="0" destOrd="0" presId="urn:microsoft.com/office/officeart/2005/8/layout/hierarchy1"/>
    <dgm:cxn modelId="{0B221A14-C429-8C44-9195-3862DFC3639B}" type="presParOf" srcId="{235F25DE-3568-454F-9BD8-5078A5143A24}" destId="{245BE44E-0BC1-D841-BF63-3C5520CF1EE2}" srcOrd="0" destOrd="0" presId="urn:microsoft.com/office/officeart/2005/8/layout/hierarchy1"/>
    <dgm:cxn modelId="{478B7F8B-596F-5A4D-BB0C-510BF63347E9}" type="presParOf" srcId="{235F25DE-3568-454F-9BD8-5078A5143A24}" destId="{8C1BE817-78C1-1F48-8F14-4C0C93159C75}" srcOrd="1" destOrd="0" presId="urn:microsoft.com/office/officeart/2005/8/layout/hierarchy1"/>
    <dgm:cxn modelId="{CCB1FA22-4C11-E04B-B7D2-4602CC0435DB}" type="presParOf" srcId="{EC056942-692A-DC44-9523-D99CEE996848}" destId="{2870D32C-6DD9-1049-89E4-0480106D887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847647-9E33-4099-95A2-66162AF3489C}"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958B7DA-DC36-438C-8E0D-AC7698CDEBBD}">
      <dgm:prSet/>
      <dgm:spPr/>
      <dgm:t>
        <a:bodyPr/>
        <a:lstStyle/>
        <a:p>
          <a:r>
            <a:rPr lang="en-US" dirty="0"/>
            <a:t>Need to identify Fake Reviewers who will score a movie at a highest rating to achieve better accuracy.</a:t>
          </a:r>
        </a:p>
      </dgm:t>
    </dgm:pt>
    <dgm:pt modelId="{94CFC80E-903F-4D84-A1EF-AE3B853738F1}" type="parTrans" cxnId="{9B6A6C62-CBE8-41A7-BE0A-6EFD90263519}">
      <dgm:prSet/>
      <dgm:spPr/>
      <dgm:t>
        <a:bodyPr/>
        <a:lstStyle/>
        <a:p>
          <a:endParaRPr lang="en-US"/>
        </a:p>
      </dgm:t>
    </dgm:pt>
    <dgm:pt modelId="{88AFBA58-0125-4D80-80D4-FA79D7B0B7FC}" type="sibTrans" cxnId="{9B6A6C62-CBE8-41A7-BE0A-6EFD90263519}">
      <dgm:prSet/>
      <dgm:spPr/>
      <dgm:t>
        <a:bodyPr/>
        <a:lstStyle/>
        <a:p>
          <a:endParaRPr lang="en-US"/>
        </a:p>
      </dgm:t>
    </dgm:pt>
    <dgm:pt modelId="{440D5750-D990-463E-8327-FAD5848CC543}">
      <dgm:prSet/>
      <dgm:spPr/>
      <dgm:t>
        <a:bodyPr/>
        <a:lstStyle/>
        <a:p>
          <a:r>
            <a:rPr lang="en-US" b="0" i="0" dirty="0"/>
            <a:t>If possible, we will try treating the outliers.</a:t>
          </a:r>
        </a:p>
        <a:p>
          <a:r>
            <a:rPr lang="en-US" b="0" dirty="0"/>
            <a:t>Detecting the outliers and treating those to improve the accuracy of the model.</a:t>
          </a:r>
        </a:p>
      </dgm:t>
    </dgm:pt>
    <dgm:pt modelId="{3412C436-C13B-4DAF-8898-B5158413D4EC}" type="sibTrans" cxnId="{20BB3F5E-EFBE-41CF-8A41-B93043BF471B}">
      <dgm:prSet/>
      <dgm:spPr/>
      <dgm:t>
        <a:bodyPr/>
        <a:lstStyle/>
        <a:p>
          <a:endParaRPr lang="en-US"/>
        </a:p>
      </dgm:t>
    </dgm:pt>
    <dgm:pt modelId="{12FF1BEA-ED29-4FAD-AD29-B4571D73B0B3}" type="parTrans" cxnId="{20BB3F5E-EFBE-41CF-8A41-B93043BF471B}">
      <dgm:prSet/>
      <dgm:spPr/>
      <dgm:t>
        <a:bodyPr/>
        <a:lstStyle/>
        <a:p>
          <a:endParaRPr lang="en-US"/>
        </a:p>
      </dgm:t>
    </dgm:pt>
    <dgm:pt modelId="{4D5EEAE7-4E0E-4363-A5D7-3426306E0AD0}" type="pres">
      <dgm:prSet presAssocID="{C9847647-9E33-4099-95A2-66162AF3489C}" presName="root" presStyleCnt="0">
        <dgm:presLayoutVars>
          <dgm:dir/>
          <dgm:resizeHandles val="exact"/>
        </dgm:presLayoutVars>
      </dgm:prSet>
      <dgm:spPr/>
    </dgm:pt>
    <dgm:pt modelId="{D412EAB6-202D-4912-82ED-3C8F7C5F031C}" type="pres">
      <dgm:prSet presAssocID="{C958B7DA-DC36-438C-8E0D-AC7698CDEBBD}" presName="compNode" presStyleCnt="0"/>
      <dgm:spPr/>
    </dgm:pt>
    <dgm:pt modelId="{DAAE0AAC-C421-4868-A1CC-19194B34D9D3}" type="pres">
      <dgm:prSet presAssocID="{C958B7DA-DC36-438C-8E0D-AC7698CDEBBD}" presName="bgRect" presStyleLbl="bgShp" presStyleIdx="0" presStyleCnt="2"/>
      <dgm:spPr/>
    </dgm:pt>
    <dgm:pt modelId="{9077E60B-7BEB-4954-BB75-94B39E6EF60A}" type="pres">
      <dgm:prSet presAssocID="{C958B7DA-DC36-438C-8E0D-AC7698CDEBB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7D93CDBC-2523-4D04-A11A-5517CCB2C437}" type="pres">
      <dgm:prSet presAssocID="{C958B7DA-DC36-438C-8E0D-AC7698CDEBBD}" presName="spaceRect" presStyleCnt="0"/>
      <dgm:spPr/>
    </dgm:pt>
    <dgm:pt modelId="{EE971F22-F172-448E-9146-67D219A1912B}" type="pres">
      <dgm:prSet presAssocID="{C958B7DA-DC36-438C-8E0D-AC7698CDEBBD}" presName="parTx" presStyleLbl="revTx" presStyleIdx="0" presStyleCnt="2">
        <dgm:presLayoutVars>
          <dgm:chMax val="0"/>
          <dgm:chPref val="0"/>
        </dgm:presLayoutVars>
      </dgm:prSet>
      <dgm:spPr/>
    </dgm:pt>
    <dgm:pt modelId="{A6E7A6BA-3451-4559-A0CC-3FF24277CF42}" type="pres">
      <dgm:prSet presAssocID="{88AFBA58-0125-4D80-80D4-FA79D7B0B7FC}" presName="sibTrans" presStyleCnt="0"/>
      <dgm:spPr/>
    </dgm:pt>
    <dgm:pt modelId="{A8675564-C24A-4B84-8B97-02D9E23D3A2C}" type="pres">
      <dgm:prSet presAssocID="{440D5750-D990-463E-8327-FAD5848CC543}" presName="compNode" presStyleCnt="0"/>
      <dgm:spPr/>
    </dgm:pt>
    <dgm:pt modelId="{F0C1F97D-1AB4-4F7E-A5F1-BD6FECC5AA23}" type="pres">
      <dgm:prSet presAssocID="{440D5750-D990-463E-8327-FAD5848CC543}" presName="bgRect" presStyleLbl="bgShp" presStyleIdx="1" presStyleCnt="2" custLinFactNeighborX="605" custLinFactNeighborY="3536"/>
      <dgm:spPr/>
    </dgm:pt>
    <dgm:pt modelId="{BC7BB724-4C1E-45AC-92BA-0FA653CD48E9}" type="pres">
      <dgm:prSet presAssocID="{440D5750-D990-463E-8327-FAD5848CC54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 Diagram"/>
        </a:ext>
      </dgm:extLst>
    </dgm:pt>
    <dgm:pt modelId="{6DF06CA8-9F4D-4E6F-9E01-76D6A5F739AC}" type="pres">
      <dgm:prSet presAssocID="{440D5750-D990-463E-8327-FAD5848CC543}" presName="spaceRect" presStyleCnt="0"/>
      <dgm:spPr/>
    </dgm:pt>
    <dgm:pt modelId="{D00CB509-A271-4FE4-8961-637151DEEA53}" type="pres">
      <dgm:prSet presAssocID="{440D5750-D990-463E-8327-FAD5848CC543}" presName="parTx" presStyleLbl="revTx" presStyleIdx="1" presStyleCnt="2">
        <dgm:presLayoutVars>
          <dgm:chMax val="0"/>
          <dgm:chPref val="0"/>
        </dgm:presLayoutVars>
      </dgm:prSet>
      <dgm:spPr/>
    </dgm:pt>
  </dgm:ptLst>
  <dgm:cxnLst>
    <dgm:cxn modelId="{59D6D604-7BFD-432F-81D1-E7917F088A54}" type="presOf" srcId="{C958B7DA-DC36-438C-8E0D-AC7698CDEBBD}" destId="{EE971F22-F172-448E-9146-67D219A1912B}" srcOrd="0" destOrd="0" presId="urn:microsoft.com/office/officeart/2018/2/layout/IconVerticalSolidList"/>
    <dgm:cxn modelId="{20BB3F5E-EFBE-41CF-8A41-B93043BF471B}" srcId="{C9847647-9E33-4099-95A2-66162AF3489C}" destId="{440D5750-D990-463E-8327-FAD5848CC543}" srcOrd="1" destOrd="0" parTransId="{12FF1BEA-ED29-4FAD-AD29-B4571D73B0B3}" sibTransId="{3412C436-C13B-4DAF-8898-B5158413D4EC}"/>
    <dgm:cxn modelId="{9B6A6C62-CBE8-41A7-BE0A-6EFD90263519}" srcId="{C9847647-9E33-4099-95A2-66162AF3489C}" destId="{C958B7DA-DC36-438C-8E0D-AC7698CDEBBD}" srcOrd="0" destOrd="0" parTransId="{94CFC80E-903F-4D84-A1EF-AE3B853738F1}" sibTransId="{88AFBA58-0125-4D80-80D4-FA79D7B0B7FC}"/>
    <dgm:cxn modelId="{58177465-B7C3-42DA-818A-744803ECC8ED}" type="presOf" srcId="{440D5750-D990-463E-8327-FAD5848CC543}" destId="{D00CB509-A271-4FE4-8961-637151DEEA53}" srcOrd="0" destOrd="0" presId="urn:microsoft.com/office/officeart/2018/2/layout/IconVerticalSolidList"/>
    <dgm:cxn modelId="{422D1DF7-9930-4945-9007-1D0B57C1D7AC}" type="presOf" srcId="{C9847647-9E33-4099-95A2-66162AF3489C}" destId="{4D5EEAE7-4E0E-4363-A5D7-3426306E0AD0}" srcOrd="0" destOrd="0" presId="urn:microsoft.com/office/officeart/2018/2/layout/IconVerticalSolidList"/>
    <dgm:cxn modelId="{C5156DD1-4B3F-4DCB-930E-5C5EFCB716B5}" type="presParOf" srcId="{4D5EEAE7-4E0E-4363-A5D7-3426306E0AD0}" destId="{D412EAB6-202D-4912-82ED-3C8F7C5F031C}" srcOrd="0" destOrd="0" presId="urn:microsoft.com/office/officeart/2018/2/layout/IconVerticalSolidList"/>
    <dgm:cxn modelId="{D2A10A0C-07B1-40D6-9E80-A54B013E9748}" type="presParOf" srcId="{D412EAB6-202D-4912-82ED-3C8F7C5F031C}" destId="{DAAE0AAC-C421-4868-A1CC-19194B34D9D3}" srcOrd="0" destOrd="0" presId="urn:microsoft.com/office/officeart/2018/2/layout/IconVerticalSolidList"/>
    <dgm:cxn modelId="{CDC84365-401B-4EA3-A50C-73DF7EF33E87}" type="presParOf" srcId="{D412EAB6-202D-4912-82ED-3C8F7C5F031C}" destId="{9077E60B-7BEB-4954-BB75-94B39E6EF60A}" srcOrd="1" destOrd="0" presId="urn:microsoft.com/office/officeart/2018/2/layout/IconVerticalSolidList"/>
    <dgm:cxn modelId="{8E098877-B2DF-479F-984A-3201C10EE3D2}" type="presParOf" srcId="{D412EAB6-202D-4912-82ED-3C8F7C5F031C}" destId="{7D93CDBC-2523-4D04-A11A-5517CCB2C437}" srcOrd="2" destOrd="0" presId="urn:microsoft.com/office/officeart/2018/2/layout/IconVerticalSolidList"/>
    <dgm:cxn modelId="{63FC1B54-0E6B-46A0-803C-889DC69F0834}" type="presParOf" srcId="{D412EAB6-202D-4912-82ED-3C8F7C5F031C}" destId="{EE971F22-F172-448E-9146-67D219A1912B}" srcOrd="3" destOrd="0" presId="urn:microsoft.com/office/officeart/2018/2/layout/IconVerticalSolidList"/>
    <dgm:cxn modelId="{9B506C3F-FD38-475F-8E8D-3F5C42EA7D0A}" type="presParOf" srcId="{4D5EEAE7-4E0E-4363-A5D7-3426306E0AD0}" destId="{A6E7A6BA-3451-4559-A0CC-3FF24277CF42}" srcOrd="1" destOrd="0" presId="urn:microsoft.com/office/officeart/2018/2/layout/IconVerticalSolidList"/>
    <dgm:cxn modelId="{2ED49AEB-733E-4DD2-9B67-DBBB76178569}" type="presParOf" srcId="{4D5EEAE7-4E0E-4363-A5D7-3426306E0AD0}" destId="{A8675564-C24A-4B84-8B97-02D9E23D3A2C}" srcOrd="2" destOrd="0" presId="urn:microsoft.com/office/officeart/2018/2/layout/IconVerticalSolidList"/>
    <dgm:cxn modelId="{5E2FB43F-663B-445F-844C-C29A40D9F889}" type="presParOf" srcId="{A8675564-C24A-4B84-8B97-02D9E23D3A2C}" destId="{F0C1F97D-1AB4-4F7E-A5F1-BD6FECC5AA23}" srcOrd="0" destOrd="0" presId="urn:microsoft.com/office/officeart/2018/2/layout/IconVerticalSolidList"/>
    <dgm:cxn modelId="{212E8442-496A-4D58-81AB-E21A5B78A56E}" type="presParOf" srcId="{A8675564-C24A-4B84-8B97-02D9E23D3A2C}" destId="{BC7BB724-4C1E-45AC-92BA-0FA653CD48E9}" srcOrd="1" destOrd="0" presId="urn:microsoft.com/office/officeart/2018/2/layout/IconVerticalSolidList"/>
    <dgm:cxn modelId="{C6058880-0913-422F-A33F-D87A3624D59C}" type="presParOf" srcId="{A8675564-C24A-4B84-8B97-02D9E23D3A2C}" destId="{6DF06CA8-9F4D-4E6F-9E01-76D6A5F739AC}" srcOrd="2" destOrd="0" presId="urn:microsoft.com/office/officeart/2018/2/layout/IconVerticalSolidList"/>
    <dgm:cxn modelId="{7D0A9239-AB65-48D1-9E30-E647A510979E}" type="presParOf" srcId="{A8675564-C24A-4B84-8B97-02D9E23D3A2C}" destId="{D00CB509-A271-4FE4-8961-637151DEEA5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129CB-72FD-448A-99EF-C83E58D1A179}">
      <dsp:nvSpPr>
        <dsp:cNvPr id="0" name=""/>
        <dsp:cNvSpPr/>
      </dsp:nvSpPr>
      <dsp:spPr>
        <a:xfrm>
          <a:off x="0" y="67748"/>
          <a:ext cx="6391275" cy="166725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Internet Movie Database(IMDb) is a database which accepts the inputs(reviews) from users and display them to the viewers.</a:t>
          </a:r>
          <a:endParaRPr lang="en-US" sz="1900" kern="1200" dirty="0"/>
        </a:p>
      </dsp:txBody>
      <dsp:txXfrm>
        <a:off x="81388" y="149136"/>
        <a:ext cx="6228499" cy="1504474"/>
      </dsp:txXfrm>
    </dsp:sp>
    <dsp:sp modelId="{4D5B85DE-C590-4B12-A39F-60AA4A6DB352}">
      <dsp:nvSpPr>
        <dsp:cNvPr id="0" name=""/>
        <dsp:cNvSpPr/>
      </dsp:nvSpPr>
      <dsp:spPr>
        <a:xfrm>
          <a:off x="0" y="1787751"/>
          <a:ext cx="6391275" cy="1667250"/>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Most of us follow these reviews to watch movies. How accurate is IMDb to provide the reviews</a:t>
          </a:r>
          <a:r>
            <a:rPr lang="en-US" sz="1900" kern="1200" dirty="0">
              <a:latin typeface="Times New Roman" panose="02020603050405020304" pitchFamily="18" charset="0"/>
              <a:cs typeface="Times New Roman" panose="02020603050405020304" pitchFamily="18" charset="0"/>
            </a:rPr>
            <a:t>?</a:t>
          </a:r>
          <a:r>
            <a:rPr lang="en-US" sz="1900" kern="1200" dirty="0"/>
            <a:t> </a:t>
          </a:r>
        </a:p>
      </dsp:txBody>
      <dsp:txXfrm>
        <a:off x="81388" y="1869139"/>
        <a:ext cx="6228499" cy="1504474"/>
      </dsp:txXfrm>
    </dsp:sp>
    <dsp:sp modelId="{073E2548-EF1C-4361-BB96-F50B29117BAE}">
      <dsp:nvSpPr>
        <dsp:cNvPr id="0" name=""/>
        <dsp:cNvSpPr/>
      </dsp:nvSpPr>
      <dsp:spPr>
        <a:xfrm>
          <a:off x="0" y="3511688"/>
          <a:ext cx="6391275" cy="166725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We have implemented Neural Networks using Word2Vec and Deep Learning Models. We have also run various regression models and also generated classification reports to check the accuracy. </a:t>
          </a:r>
        </a:p>
      </dsp:txBody>
      <dsp:txXfrm>
        <a:off x="81388" y="3593076"/>
        <a:ext cx="6228499" cy="15044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7D4A3-7E7E-914D-ABDF-BAEED613C30F}">
      <dsp:nvSpPr>
        <dsp:cNvPr id="0" name=""/>
        <dsp:cNvSpPr/>
      </dsp:nvSpPr>
      <dsp:spPr>
        <a:xfrm>
          <a:off x="712755" y="225088"/>
          <a:ext cx="3331296" cy="2593566"/>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548813CD-9004-494F-8F91-1F9B8B7E1734}">
      <dsp:nvSpPr>
        <dsp:cNvPr id="0" name=""/>
        <dsp:cNvSpPr/>
      </dsp:nvSpPr>
      <dsp:spPr>
        <a:xfrm>
          <a:off x="917435" y="419535"/>
          <a:ext cx="3331296" cy="2593566"/>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u="none" kern="1200" dirty="0"/>
            <a:t>The dataset is taken from IEEE-</a:t>
          </a:r>
          <a:r>
            <a:rPr lang="en-US" sz="1500" u="none" kern="1200" dirty="0" err="1"/>
            <a:t>dataport</a:t>
          </a:r>
          <a:r>
            <a:rPr lang="en-US" sz="1500" u="none" kern="1200" dirty="0"/>
            <a:t> and that contains various reviews collected from the viewers for more than 1000 movies across different genres. It contains two files where one file deals with the genre of the film and the other deal with the reviews from the users. </a:t>
          </a:r>
          <a:endParaRPr lang="en-US" sz="1500" kern="1200" dirty="0"/>
        </a:p>
      </dsp:txBody>
      <dsp:txXfrm>
        <a:off x="993398" y="495498"/>
        <a:ext cx="3179370" cy="2441640"/>
      </dsp:txXfrm>
    </dsp:sp>
    <dsp:sp modelId="{26CE5612-6364-554C-AB14-7068C5582401}">
      <dsp:nvSpPr>
        <dsp:cNvPr id="0" name=""/>
        <dsp:cNvSpPr/>
      </dsp:nvSpPr>
      <dsp:spPr>
        <a:xfrm>
          <a:off x="5459211" y="134164"/>
          <a:ext cx="2559851" cy="1095656"/>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D1A0315-120A-9D47-8452-DCD3AC0DD0CF}">
      <dsp:nvSpPr>
        <dsp:cNvPr id="0" name=""/>
        <dsp:cNvSpPr/>
      </dsp:nvSpPr>
      <dsp:spPr>
        <a:xfrm>
          <a:off x="5663891" y="328610"/>
          <a:ext cx="2559851" cy="1095656"/>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Symbol" pitchFamily="2" charset="2"/>
            <a:buNone/>
          </a:pPr>
          <a:r>
            <a:rPr lang="en-US" sz="1500" kern="1200" dirty="0">
              <a:hlinkClick xmlns:r="http://schemas.openxmlformats.org/officeDocument/2006/relationships" r:id="rId1"/>
            </a:rPr>
            <a:t>https://ieee-dataport.org/open-access/imdb-movie-reviews-dataset#files</a:t>
          </a:r>
          <a:endParaRPr lang="en-US" sz="1500" kern="1200" dirty="0"/>
        </a:p>
      </dsp:txBody>
      <dsp:txXfrm>
        <a:off x="5695982" y="360701"/>
        <a:ext cx="2495669" cy="1031474"/>
      </dsp:txXfrm>
    </dsp:sp>
    <dsp:sp modelId="{245BE44E-0BC1-D841-BF63-3C5520CF1EE2}">
      <dsp:nvSpPr>
        <dsp:cNvPr id="0" name=""/>
        <dsp:cNvSpPr/>
      </dsp:nvSpPr>
      <dsp:spPr>
        <a:xfrm>
          <a:off x="5441567" y="1729888"/>
          <a:ext cx="2710279" cy="1029425"/>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C1BE817-78C1-1F48-8F14-4C0C93159C75}">
      <dsp:nvSpPr>
        <dsp:cNvPr id="0" name=""/>
        <dsp:cNvSpPr/>
      </dsp:nvSpPr>
      <dsp:spPr>
        <a:xfrm>
          <a:off x="5646248" y="1924334"/>
          <a:ext cx="2710279" cy="102942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hlinkClick xmlns:r="http://schemas.openxmlformats.org/officeDocument/2006/relationships" r:id="rId2"/>
            </a:rPr>
            <a:t>https://ieee-dataport.org/open-access/imdb-users-ratings-dataset</a:t>
          </a:r>
          <a:endParaRPr lang="en-US" sz="1500" kern="1200" dirty="0"/>
        </a:p>
      </dsp:txBody>
      <dsp:txXfrm>
        <a:off x="5676399" y="1954485"/>
        <a:ext cx="2649977" cy="9691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E0AAC-C421-4868-A1CC-19194B34D9D3}">
      <dsp:nvSpPr>
        <dsp:cNvPr id="0" name=""/>
        <dsp:cNvSpPr/>
      </dsp:nvSpPr>
      <dsp:spPr>
        <a:xfrm>
          <a:off x="0" y="852586"/>
          <a:ext cx="6391275" cy="15740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77E60B-7BEB-4954-BB75-94B39E6EF60A}">
      <dsp:nvSpPr>
        <dsp:cNvPr id="0" name=""/>
        <dsp:cNvSpPr/>
      </dsp:nvSpPr>
      <dsp:spPr>
        <a:xfrm>
          <a:off x="476136" y="1206738"/>
          <a:ext cx="865703" cy="865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971F22-F172-448E-9146-67D219A1912B}">
      <dsp:nvSpPr>
        <dsp:cNvPr id="0" name=""/>
        <dsp:cNvSpPr/>
      </dsp:nvSpPr>
      <dsp:spPr>
        <a:xfrm>
          <a:off x="1817977" y="852586"/>
          <a:ext cx="4573297"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755650">
            <a:lnSpc>
              <a:spcPct val="90000"/>
            </a:lnSpc>
            <a:spcBef>
              <a:spcPct val="0"/>
            </a:spcBef>
            <a:spcAft>
              <a:spcPct val="35000"/>
            </a:spcAft>
            <a:buNone/>
          </a:pPr>
          <a:r>
            <a:rPr lang="en-US" sz="1700" kern="1200" dirty="0"/>
            <a:t>Need to identify Fake Reviewers who will score a movie at a highest rating to achieve better accuracy.</a:t>
          </a:r>
        </a:p>
      </dsp:txBody>
      <dsp:txXfrm>
        <a:off x="1817977" y="852586"/>
        <a:ext cx="4573297" cy="1574006"/>
      </dsp:txXfrm>
    </dsp:sp>
    <dsp:sp modelId="{F0C1F97D-1AB4-4F7E-A5F1-BD6FECC5AA23}">
      <dsp:nvSpPr>
        <dsp:cNvPr id="0" name=""/>
        <dsp:cNvSpPr/>
      </dsp:nvSpPr>
      <dsp:spPr>
        <a:xfrm>
          <a:off x="0" y="2875751"/>
          <a:ext cx="6391275" cy="15740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7BB724-4C1E-45AC-92BA-0FA653CD48E9}">
      <dsp:nvSpPr>
        <dsp:cNvPr id="0" name=""/>
        <dsp:cNvSpPr/>
      </dsp:nvSpPr>
      <dsp:spPr>
        <a:xfrm>
          <a:off x="476136" y="3174245"/>
          <a:ext cx="865703" cy="865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0CB509-A271-4FE4-8961-637151DEEA53}">
      <dsp:nvSpPr>
        <dsp:cNvPr id="0" name=""/>
        <dsp:cNvSpPr/>
      </dsp:nvSpPr>
      <dsp:spPr>
        <a:xfrm>
          <a:off x="1817977" y="2820094"/>
          <a:ext cx="4573297"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755650">
            <a:lnSpc>
              <a:spcPct val="90000"/>
            </a:lnSpc>
            <a:spcBef>
              <a:spcPct val="0"/>
            </a:spcBef>
            <a:spcAft>
              <a:spcPct val="35000"/>
            </a:spcAft>
            <a:buNone/>
          </a:pPr>
          <a:r>
            <a:rPr lang="en-US" sz="1700" b="0" i="0" kern="1200" dirty="0"/>
            <a:t>If possible, we will try treating the outliers.</a:t>
          </a:r>
        </a:p>
        <a:p>
          <a:pPr marL="0" lvl="0" indent="0" algn="l" defTabSz="755650">
            <a:lnSpc>
              <a:spcPct val="90000"/>
            </a:lnSpc>
            <a:spcBef>
              <a:spcPct val="0"/>
            </a:spcBef>
            <a:spcAft>
              <a:spcPct val="35000"/>
            </a:spcAft>
            <a:buNone/>
          </a:pPr>
          <a:r>
            <a:rPr lang="en-US" sz="1700" b="0" kern="1200" dirty="0"/>
            <a:t>Detecting the outliers and treating those to improve the accuracy of the model.</a:t>
          </a:r>
        </a:p>
      </dsp:txBody>
      <dsp:txXfrm>
        <a:off x="1817977" y="2820094"/>
        <a:ext cx="4573297" cy="15740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FC819AE-B385-43E5-8F0E-BD0C6654E037}" type="datetimeFigureOut">
              <a:rPr lang="en-US" smtClean="0"/>
              <a:t>5/11/2022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F5CEF25-5206-4458-9EFD-6285D0E69806}" type="slidenum">
              <a:rPr lang="en-US" smtClean="0"/>
              <a:t>‹#›</a:t>
            </a:fld>
            <a:endParaRPr lang="en-US"/>
          </a:p>
        </p:txBody>
      </p:sp>
    </p:spTree>
    <p:extLst>
      <p:ext uri="{BB962C8B-B14F-4D97-AF65-F5344CB8AC3E}">
        <p14:creationId xmlns:p14="http://schemas.microsoft.com/office/powerpoint/2010/main" val="1073330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819AE-B385-43E5-8F0E-BD0C6654E037}"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F5CEF25-5206-4458-9EFD-6285D0E69806}" type="slidenum">
              <a:rPr lang="en-US" smtClean="0"/>
              <a:t>‹#›</a:t>
            </a:fld>
            <a:endParaRPr lang="en-US"/>
          </a:p>
        </p:txBody>
      </p:sp>
    </p:spTree>
    <p:extLst>
      <p:ext uri="{BB962C8B-B14F-4D97-AF65-F5344CB8AC3E}">
        <p14:creationId xmlns:p14="http://schemas.microsoft.com/office/powerpoint/2010/main" val="833848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C819AE-B385-43E5-8F0E-BD0C6654E037}" type="datetimeFigureOut">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5CEF25-5206-4458-9EFD-6285D0E69806}" type="slidenum">
              <a:rPr lang="en-US" smtClean="0"/>
              <a:t>‹#›</a:t>
            </a:fld>
            <a:endParaRPr lang="en-US"/>
          </a:p>
        </p:txBody>
      </p:sp>
    </p:spTree>
    <p:extLst>
      <p:ext uri="{BB962C8B-B14F-4D97-AF65-F5344CB8AC3E}">
        <p14:creationId xmlns:p14="http://schemas.microsoft.com/office/powerpoint/2010/main" val="150294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C819AE-B385-43E5-8F0E-BD0C6654E037}" type="datetimeFigureOut">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5CEF25-5206-4458-9EFD-6285D0E69806}" type="slidenum">
              <a:rPr lang="en-US" smtClean="0"/>
              <a:t>‹#›</a:t>
            </a:fld>
            <a:endParaRPr lang="en-US"/>
          </a:p>
        </p:txBody>
      </p:sp>
    </p:spTree>
    <p:extLst>
      <p:ext uri="{BB962C8B-B14F-4D97-AF65-F5344CB8AC3E}">
        <p14:creationId xmlns:p14="http://schemas.microsoft.com/office/powerpoint/2010/main" val="3501980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819AE-B385-43E5-8F0E-BD0C6654E037}" type="datetimeFigureOut">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5CEF25-5206-4458-9EFD-6285D0E69806}" type="slidenum">
              <a:rPr lang="en-US" smtClean="0"/>
              <a:t>‹#›</a:t>
            </a:fld>
            <a:endParaRPr lang="en-US"/>
          </a:p>
        </p:txBody>
      </p:sp>
    </p:spTree>
    <p:extLst>
      <p:ext uri="{BB962C8B-B14F-4D97-AF65-F5344CB8AC3E}">
        <p14:creationId xmlns:p14="http://schemas.microsoft.com/office/powerpoint/2010/main" val="942888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FC819AE-B385-43E5-8F0E-BD0C6654E037}" type="datetimeFigureOut">
              <a:rPr lang="en-US" smtClean="0"/>
              <a:t>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5CEF25-5206-4458-9EFD-6285D0E69806}" type="slidenum">
              <a:rPr lang="en-US" smtClean="0"/>
              <a:t>‹#›</a:t>
            </a:fld>
            <a:endParaRPr lang="en-US"/>
          </a:p>
        </p:txBody>
      </p:sp>
    </p:spTree>
    <p:extLst>
      <p:ext uri="{BB962C8B-B14F-4D97-AF65-F5344CB8AC3E}">
        <p14:creationId xmlns:p14="http://schemas.microsoft.com/office/powerpoint/2010/main" val="906241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FC819AE-B385-43E5-8F0E-BD0C6654E037}" type="datetimeFigureOut">
              <a:rPr lang="en-US" smtClean="0"/>
              <a:t>5/11/2022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F5CEF25-5206-4458-9EFD-6285D0E69806}" type="slidenum">
              <a:rPr lang="en-US" smtClean="0"/>
              <a:t>‹#›</a:t>
            </a:fld>
            <a:endParaRPr lang="en-US"/>
          </a:p>
        </p:txBody>
      </p:sp>
    </p:spTree>
    <p:extLst>
      <p:ext uri="{BB962C8B-B14F-4D97-AF65-F5344CB8AC3E}">
        <p14:creationId xmlns:p14="http://schemas.microsoft.com/office/powerpoint/2010/main" val="4081139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FC819AE-B385-43E5-8F0E-BD0C6654E037}" type="datetimeFigureOut">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CEF25-5206-4458-9EFD-6285D0E69806}" type="slidenum">
              <a:rPr lang="en-US" smtClean="0"/>
              <a:t>‹#›</a:t>
            </a:fld>
            <a:endParaRPr lang="en-US"/>
          </a:p>
        </p:txBody>
      </p:sp>
    </p:spTree>
    <p:extLst>
      <p:ext uri="{BB962C8B-B14F-4D97-AF65-F5344CB8AC3E}">
        <p14:creationId xmlns:p14="http://schemas.microsoft.com/office/powerpoint/2010/main" val="670375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FC819AE-B385-43E5-8F0E-BD0C6654E037}" type="datetimeFigureOut">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5CEF25-5206-4458-9EFD-6285D0E69806}" type="slidenum">
              <a:rPr lang="en-US" smtClean="0"/>
              <a:t>‹#›</a:t>
            </a:fld>
            <a:endParaRPr lang="en-US"/>
          </a:p>
        </p:txBody>
      </p:sp>
    </p:spTree>
    <p:extLst>
      <p:ext uri="{BB962C8B-B14F-4D97-AF65-F5344CB8AC3E}">
        <p14:creationId xmlns:p14="http://schemas.microsoft.com/office/powerpoint/2010/main" val="66122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819AE-B385-43E5-8F0E-BD0C6654E037}" type="datetimeFigureOut">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CEF25-5206-4458-9EFD-6285D0E69806}" type="slidenum">
              <a:rPr lang="en-US" smtClean="0"/>
              <a:t>‹#›</a:t>
            </a:fld>
            <a:endParaRPr lang="en-US"/>
          </a:p>
        </p:txBody>
      </p:sp>
    </p:spTree>
    <p:extLst>
      <p:ext uri="{BB962C8B-B14F-4D97-AF65-F5344CB8AC3E}">
        <p14:creationId xmlns:p14="http://schemas.microsoft.com/office/powerpoint/2010/main" val="337387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819AE-B385-43E5-8F0E-BD0C6654E037}" type="datetimeFigureOut">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5CEF25-5206-4458-9EFD-6285D0E69806}" type="slidenum">
              <a:rPr lang="en-US" smtClean="0"/>
              <a:t>‹#›</a:t>
            </a:fld>
            <a:endParaRPr lang="en-US"/>
          </a:p>
        </p:txBody>
      </p:sp>
    </p:spTree>
    <p:extLst>
      <p:ext uri="{BB962C8B-B14F-4D97-AF65-F5344CB8AC3E}">
        <p14:creationId xmlns:p14="http://schemas.microsoft.com/office/powerpoint/2010/main" val="1251133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C819AE-B385-43E5-8F0E-BD0C6654E037}"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CEF25-5206-4458-9EFD-6285D0E69806}" type="slidenum">
              <a:rPr lang="en-US" smtClean="0"/>
              <a:t>‹#›</a:t>
            </a:fld>
            <a:endParaRPr lang="en-US"/>
          </a:p>
        </p:txBody>
      </p:sp>
    </p:spTree>
    <p:extLst>
      <p:ext uri="{BB962C8B-B14F-4D97-AF65-F5344CB8AC3E}">
        <p14:creationId xmlns:p14="http://schemas.microsoft.com/office/powerpoint/2010/main" val="3632094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C819AE-B385-43E5-8F0E-BD0C6654E037}" type="datetimeFigureOut">
              <a:rPr lang="en-US" smtClean="0"/>
              <a:t>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5CEF25-5206-4458-9EFD-6285D0E69806}" type="slidenum">
              <a:rPr lang="en-US" smtClean="0"/>
              <a:t>‹#›</a:t>
            </a:fld>
            <a:endParaRPr lang="en-US"/>
          </a:p>
        </p:txBody>
      </p:sp>
    </p:spTree>
    <p:extLst>
      <p:ext uri="{BB962C8B-B14F-4D97-AF65-F5344CB8AC3E}">
        <p14:creationId xmlns:p14="http://schemas.microsoft.com/office/powerpoint/2010/main" val="3594759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C819AE-B385-43E5-8F0E-BD0C6654E037}" type="datetimeFigureOut">
              <a:rPr lang="en-US" smtClean="0"/>
              <a:t>5/11/2022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5CEF25-5206-4458-9EFD-6285D0E69806}" type="slidenum">
              <a:rPr lang="en-US" smtClean="0"/>
              <a:t>‹#›</a:t>
            </a:fld>
            <a:endParaRPr lang="en-US"/>
          </a:p>
        </p:txBody>
      </p:sp>
    </p:spTree>
    <p:extLst>
      <p:ext uri="{BB962C8B-B14F-4D97-AF65-F5344CB8AC3E}">
        <p14:creationId xmlns:p14="http://schemas.microsoft.com/office/powerpoint/2010/main" val="37688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819AE-B385-43E5-8F0E-BD0C6654E037}" type="datetimeFigureOut">
              <a:rPr lang="en-US" smtClean="0"/>
              <a:t>5/11/2022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F5CEF25-5206-4458-9EFD-6285D0E69806}" type="slidenum">
              <a:rPr lang="en-US" smtClean="0"/>
              <a:t>‹#›</a:t>
            </a:fld>
            <a:endParaRPr lang="en-US"/>
          </a:p>
        </p:txBody>
      </p:sp>
    </p:spTree>
    <p:extLst>
      <p:ext uri="{BB962C8B-B14F-4D97-AF65-F5344CB8AC3E}">
        <p14:creationId xmlns:p14="http://schemas.microsoft.com/office/powerpoint/2010/main" val="437292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819AE-B385-43E5-8F0E-BD0C6654E037}"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F5CEF25-5206-4458-9EFD-6285D0E69806}" type="slidenum">
              <a:rPr lang="en-US" smtClean="0"/>
              <a:t>‹#›</a:t>
            </a:fld>
            <a:endParaRPr lang="en-US"/>
          </a:p>
        </p:txBody>
      </p:sp>
    </p:spTree>
    <p:extLst>
      <p:ext uri="{BB962C8B-B14F-4D97-AF65-F5344CB8AC3E}">
        <p14:creationId xmlns:p14="http://schemas.microsoft.com/office/powerpoint/2010/main" val="2026552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819AE-B385-43E5-8F0E-BD0C6654E037}"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F5CEF25-5206-4458-9EFD-6285D0E69806}" type="slidenum">
              <a:rPr lang="en-US" smtClean="0"/>
              <a:t>‹#›</a:t>
            </a:fld>
            <a:endParaRPr lang="en-US"/>
          </a:p>
        </p:txBody>
      </p:sp>
    </p:spTree>
    <p:extLst>
      <p:ext uri="{BB962C8B-B14F-4D97-AF65-F5344CB8AC3E}">
        <p14:creationId xmlns:p14="http://schemas.microsoft.com/office/powerpoint/2010/main" val="411156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FC819AE-B385-43E5-8F0E-BD0C6654E037}" type="datetimeFigureOut">
              <a:rPr lang="en-US" smtClean="0"/>
              <a:t>5/11/2022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F5CEF25-5206-4458-9EFD-6285D0E69806}" type="slidenum">
              <a:rPr lang="en-US" smtClean="0"/>
              <a:t>‹#›</a:t>
            </a:fld>
            <a:endParaRPr lang="en-US"/>
          </a:p>
        </p:txBody>
      </p:sp>
    </p:spTree>
    <p:extLst>
      <p:ext uri="{BB962C8B-B14F-4D97-AF65-F5344CB8AC3E}">
        <p14:creationId xmlns:p14="http://schemas.microsoft.com/office/powerpoint/2010/main" val="39348626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668F1A4-6DBB-4F0B-A679-6EE548363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1028" name="Picture 4" descr="Data Analysis End-to-End IMDb dataset | by Ognish Banerjee | Analytics  Vidhya | Medium">
            <a:extLst>
              <a:ext uri="{FF2B5EF4-FFF2-40B4-BE49-F238E27FC236}">
                <a16:creationId xmlns:a16="http://schemas.microsoft.com/office/drawing/2014/main" id="{19078FB5-FED6-48FB-979C-316803168928}"/>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4956" r="1819" b="1"/>
          <a:stretch/>
        </p:blipFill>
        <p:spPr bwMode="auto">
          <a:xfrm>
            <a:off x="474133" y="474133"/>
            <a:ext cx="11243734" cy="59097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A631D07-3943-4987-816B-A394E3C1F26F}"/>
              </a:ext>
            </a:extLst>
          </p:cNvPr>
          <p:cNvSpPr>
            <a:spLocks noGrp="1"/>
          </p:cNvSpPr>
          <p:nvPr>
            <p:ph type="ctrTitle"/>
          </p:nvPr>
        </p:nvSpPr>
        <p:spPr>
          <a:xfrm>
            <a:off x="1154954" y="2099733"/>
            <a:ext cx="8827245" cy="2677648"/>
          </a:xfrm>
        </p:spPr>
        <p:txBody>
          <a:bodyPr>
            <a:normAutofit/>
          </a:bodyPr>
          <a:lstStyle/>
          <a:p>
            <a:r>
              <a:rPr lang="en-US" dirty="0">
                <a:solidFill>
                  <a:srgbClr val="FFFFFF"/>
                </a:solidFill>
              </a:rPr>
              <a:t>Movie reviews based on IMDB Ratings</a:t>
            </a:r>
          </a:p>
        </p:txBody>
      </p:sp>
      <p:sp>
        <p:nvSpPr>
          <p:cNvPr id="3" name="Subtitle 2">
            <a:extLst>
              <a:ext uri="{FF2B5EF4-FFF2-40B4-BE49-F238E27FC236}">
                <a16:creationId xmlns:a16="http://schemas.microsoft.com/office/drawing/2014/main" id="{C635ECD6-732C-44C8-B68D-BBD90C996FCF}"/>
              </a:ext>
            </a:extLst>
          </p:cNvPr>
          <p:cNvSpPr>
            <a:spLocks noGrp="1"/>
          </p:cNvSpPr>
          <p:nvPr>
            <p:ph type="subTitle" idx="1"/>
          </p:nvPr>
        </p:nvSpPr>
        <p:spPr>
          <a:xfrm>
            <a:off x="1154954" y="4777380"/>
            <a:ext cx="8827245" cy="861420"/>
          </a:xfrm>
        </p:spPr>
        <p:txBody>
          <a:bodyPr>
            <a:normAutofit/>
          </a:bodyPr>
          <a:lstStyle/>
          <a:p>
            <a:r>
              <a:rPr lang="en-US" dirty="0">
                <a:solidFill>
                  <a:srgbClr val="FFFFFF"/>
                </a:solidFill>
              </a:rPr>
              <a:t>SaI TEJA aVADHOOTHA, Sushanthik reddy poreddy, Swapan Gupta chollati</a:t>
            </a:r>
          </a:p>
        </p:txBody>
      </p:sp>
      <p:sp>
        <p:nvSpPr>
          <p:cNvPr id="77" name="Rectangle 76">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4029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5" name="Freeform: Shape 74">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7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88ECAD1-FFED-4C67-AA44-459CB3202CBF}"/>
              </a:ext>
            </a:extLst>
          </p:cNvPr>
          <p:cNvSpPr>
            <a:spLocks noGrp="1"/>
          </p:cNvSpPr>
          <p:nvPr>
            <p:ph type="title"/>
          </p:nvPr>
        </p:nvSpPr>
        <p:spPr>
          <a:xfrm>
            <a:off x="861134" y="973667"/>
            <a:ext cx="3344464" cy="1147234"/>
          </a:xfrm>
        </p:spPr>
        <p:txBody>
          <a:bodyPr>
            <a:normAutofit/>
          </a:bodyPr>
          <a:lstStyle/>
          <a:p>
            <a:pPr>
              <a:lnSpc>
                <a:spcPct val="90000"/>
              </a:lnSpc>
            </a:pPr>
            <a:r>
              <a:rPr lang="en-US" sz="2000" dirty="0">
                <a:solidFill>
                  <a:srgbClr val="EBEBEB"/>
                </a:solidFill>
              </a:rPr>
              <a:t>Frequently Occurring 2-grams in Reviews</a:t>
            </a:r>
          </a:p>
        </p:txBody>
      </p:sp>
      <p:pic>
        <p:nvPicPr>
          <p:cNvPr id="4098" name="Picture 2">
            <a:extLst>
              <a:ext uri="{FF2B5EF4-FFF2-40B4-BE49-F238E27FC236}">
                <a16:creationId xmlns:a16="http://schemas.microsoft.com/office/drawing/2014/main" id="{051C91EA-DF8A-4086-8237-6BAE709436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96037" y="1873188"/>
            <a:ext cx="6072725" cy="3666477"/>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1" name="Oval 80">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3" name="Oval 82">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5"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4100" name="Picture 4">
            <a:extLst>
              <a:ext uri="{FF2B5EF4-FFF2-40B4-BE49-F238E27FC236}">
                <a16:creationId xmlns:a16="http://schemas.microsoft.com/office/drawing/2014/main" id="{FF587924-0F25-4207-BA7B-1A716981A57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86304" y="2158813"/>
            <a:ext cx="3596212" cy="2710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97115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5" name="Freeform: Shape 74">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7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9B5A32F-85FF-473B-B6B9-B3B38BDE6749}"/>
              </a:ext>
            </a:extLst>
          </p:cNvPr>
          <p:cNvSpPr>
            <a:spLocks noGrp="1"/>
          </p:cNvSpPr>
          <p:nvPr>
            <p:ph type="title"/>
          </p:nvPr>
        </p:nvSpPr>
        <p:spPr>
          <a:xfrm>
            <a:off x="1154955" y="973668"/>
            <a:ext cx="2942210" cy="1020232"/>
          </a:xfrm>
        </p:spPr>
        <p:txBody>
          <a:bodyPr>
            <a:normAutofit/>
          </a:bodyPr>
          <a:lstStyle/>
          <a:p>
            <a:pPr>
              <a:lnSpc>
                <a:spcPct val="90000"/>
              </a:lnSpc>
            </a:pPr>
            <a:r>
              <a:rPr lang="en-US" sz="2000" dirty="0">
                <a:solidFill>
                  <a:srgbClr val="EBEBEB"/>
                </a:solidFill>
              </a:rPr>
              <a:t>Frequently Occurring 3-grams in Reviews</a:t>
            </a:r>
          </a:p>
        </p:txBody>
      </p:sp>
      <p:pic>
        <p:nvPicPr>
          <p:cNvPr id="5122" name="Picture 2">
            <a:extLst>
              <a:ext uri="{FF2B5EF4-FFF2-40B4-BE49-F238E27FC236}">
                <a16:creationId xmlns:a16="http://schemas.microsoft.com/office/drawing/2014/main" id="{1C2FA4CD-E5F1-40F7-A70D-55FD719D14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56529" y="1993900"/>
            <a:ext cx="5894085" cy="3820974"/>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1" name="Oval 80">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3" name="Oval 82">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5"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5124" name="Picture 4">
            <a:extLst>
              <a:ext uri="{FF2B5EF4-FFF2-40B4-BE49-F238E27FC236}">
                <a16:creationId xmlns:a16="http://schemas.microsoft.com/office/drawing/2014/main" id="{3C80CB4B-A083-4E9B-A4AB-3B6B4964E7A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76149" y="2459115"/>
            <a:ext cx="3606367" cy="2462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34386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FEF1-001C-4F0F-BAE5-1506A85673B3}"/>
              </a:ext>
            </a:extLst>
          </p:cNvPr>
          <p:cNvSpPr>
            <a:spLocks noGrp="1"/>
          </p:cNvSpPr>
          <p:nvPr>
            <p:ph type="title"/>
          </p:nvPr>
        </p:nvSpPr>
        <p:spPr/>
        <p:txBody>
          <a:bodyPr/>
          <a:lstStyle/>
          <a:p>
            <a:r>
              <a:rPr lang="en-US" b="1" i="0" dirty="0">
                <a:solidFill>
                  <a:srgbClr val="FFFFFF"/>
                </a:solidFill>
                <a:effectLst/>
              </a:rPr>
              <a:t>Word Embedding using Word2Vec</a:t>
            </a:r>
            <a:br>
              <a:rPr lang="en-US" b="1" i="0" dirty="0">
                <a:solidFill>
                  <a:srgbClr val="FFFFFF"/>
                </a:solidFill>
                <a:effectLst/>
                <a:latin typeface="sofia-pro"/>
              </a:rPr>
            </a:br>
            <a:endParaRPr lang="en-US" dirty="0"/>
          </a:p>
        </p:txBody>
      </p:sp>
      <p:sp>
        <p:nvSpPr>
          <p:cNvPr id="3" name="Content Placeholder 2">
            <a:extLst>
              <a:ext uri="{FF2B5EF4-FFF2-40B4-BE49-F238E27FC236}">
                <a16:creationId xmlns:a16="http://schemas.microsoft.com/office/drawing/2014/main" id="{5430AF61-4B80-4480-818B-694CB3E513A3}"/>
              </a:ext>
            </a:extLst>
          </p:cNvPr>
          <p:cNvSpPr>
            <a:spLocks noGrp="1"/>
          </p:cNvSpPr>
          <p:nvPr>
            <p:ph idx="1"/>
          </p:nvPr>
        </p:nvSpPr>
        <p:spPr>
          <a:solidFill>
            <a:schemeClr val="bg1"/>
          </a:solidFill>
        </p:spPr>
        <p:txBody>
          <a:bodyPr/>
          <a:lstStyle/>
          <a:p>
            <a:r>
              <a:rPr lang="en-US" dirty="0"/>
              <a:t>Word embedding is a language modeling approach that converts words into real-number vectors.</a:t>
            </a:r>
          </a:p>
          <a:p>
            <a:r>
              <a:rPr lang="en-US" b="0" i="0" dirty="0">
                <a:solidFill>
                  <a:schemeClr val="tx1"/>
                </a:solidFill>
                <a:effectLst/>
              </a:rPr>
              <a:t>Word2Vec is a collection of word embedding models which has one input layer, one output layer and one hidden layer making up two-layer neural network.</a:t>
            </a:r>
          </a:p>
          <a:p>
            <a:r>
              <a:rPr lang="en-US" dirty="0">
                <a:solidFill>
                  <a:schemeClr val="tx1"/>
                </a:solidFill>
              </a:rPr>
              <a:t>It has two Architectures:</a:t>
            </a:r>
          </a:p>
          <a:p>
            <a:pPr marL="0" indent="0">
              <a:buNone/>
            </a:pPr>
            <a:r>
              <a:rPr lang="en-US" b="0" i="0" dirty="0">
                <a:solidFill>
                  <a:schemeClr val="tx1"/>
                </a:solidFill>
                <a:effectLst/>
              </a:rPr>
              <a:t>     1.CBOW(Continuous Bag of Words)</a:t>
            </a:r>
          </a:p>
          <a:p>
            <a:pPr marL="0" indent="0">
              <a:buNone/>
            </a:pPr>
            <a:r>
              <a:rPr lang="en-US" dirty="0">
                <a:solidFill>
                  <a:schemeClr val="tx1"/>
                </a:solidFill>
              </a:rPr>
              <a:t>     2.Skip Gram</a:t>
            </a:r>
            <a:endParaRPr lang="en-US" b="0" i="0" dirty="0">
              <a:solidFill>
                <a:schemeClr val="tx1"/>
              </a:solidFill>
              <a:effectLst/>
            </a:endParaRPr>
          </a:p>
          <a:p>
            <a:endParaRPr lang="en-US" dirty="0"/>
          </a:p>
        </p:txBody>
      </p:sp>
    </p:spTree>
    <p:extLst>
      <p:ext uri="{BB962C8B-B14F-4D97-AF65-F5344CB8AC3E}">
        <p14:creationId xmlns:p14="http://schemas.microsoft.com/office/powerpoint/2010/main" val="2142546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Shape 15">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F08C0F9-B4A7-45A3-B2E8-3FD7FC9CC485}"/>
              </a:ext>
            </a:extLst>
          </p:cNvPr>
          <p:cNvSpPr>
            <a:spLocks noGrp="1"/>
          </p:cNvSpPr>
          <p:nvPr>
            <p:ph type="title"/>
          </p:nvPr>
        </p:nvSpPr>
        <p:spPr>
          <a:xfrm>
            <a:off x="639098" y="629265"/>
            <a:ext cx="5132438" cy="1622322"/>
          </a:xfrm>
        </p:spPr>
        <p:txBody>
          <a:bodyPr>
            <a:normAutofit/>
          </a:bodyPr>
          <a:lstStyle/>
          <a:p>
            <a:r>
              <a:rPr lang="en-US">
                <a:solidFill>
                  <a:srgbClr val="EBEBEB"/>
                </a:solidFill>
              </a:rPr>
              <a:t>CBOW(Continuous Bag of Words)</a:t>
            </a:r>
          </a:p>
        </p:txBody>
      </p:sp>
      <p:pic>
        <p:nvPicPr>
          <p:cNvPr id="7" name="Picture 6">
            <a:extLst>
              <a:ext uri="{FF2B5EF4-FFF2-40B4-BE49-F238E27FC236}">
                <a16:creationId xmlns:a16="http://schemas.microsoft.com/office/drawing/2014/main" id="{8667FE65-D9F1-4360-9BBB-D3D02B430508}"/>
              </a:ext>
            </a:extLst>
          </p:cNvPr>
          <p:cNvPicPr>
            <a:picLocks noChangeAspect="1"/>
          </p:cNvPicPr>
          <p:nvPr/>
        </p:nvPicPr>
        <p:blipFill>
          <a:blip r:embed="rId2"/>
          <a:stretch>
            <a:fillRect/>
          </a:stretch>
        </p:blipFill>
        <p:spPr>
          <a:xfrm>
            <a:off x="6563379" y="693187"/>
            <a:ext cx="4828707" cy="5471624"/>
          </a:xfrm>
          <a:prstGeom prst="rect">
            <a:avLst/>
          </a:prstGeom>
        </p:spPr>
      </p:pic>
      <p:sp>
        <p:nvSpPr>
          <p:cNvPr id="20" name="Rectangle 19">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2999EBE-CBF1-4697-8040-961B071A0951}"/>
              </a:ext>
            </a:extLst>
          </p:cNvPr>
          <p:cNvSpPr>
            <a:spLocks noGrp="1"/>
          </p:cNvSpPr>
          <p:nvPr>
            <p:ph idx="1"/>
          </p:nvPr>
        </p:nvSpPr>
        <p:spPr>
          <a:xfrm>
            <a:off x="639098" y="2418735"/>
            <a:ext cx="5132439" cy="3811742"/>
          </a:xfrm>
        </p:spPr>
        <p:txBody>
          <a:bodyPr anchor="ctr">
            <a:normAutofit/>
          </a:bodyPr>
          <a:lstStyle/>
          <a:p>
            <a:r>
              <a:rPr lang="en-US">
                <a:solidFill>
                  <a:srgbClr val="FFFFFF"/>
                </a:solidFill>
              </a:rPr>
              <a:t>The CBOW model attempts to analyze the context of the words and uses that data as input.</a:t>
            </a:r>
          </a:p>
          <a:p>
            <a:r>
              <a:rPr lang="en-US">
                <a:solidFill>
                  <a:srgbClr val="FFFFFF"/>
                </a:solidFill>
              </a:rPr>
              <a:t>This model then tries to generate contextually correct terms.</a:t>
            </a:r>
          </a:p>
          <a:p>
            <a:r>
              <a:rPr lang="en-US">
                <a:solidFill>
                  <a:srgbClr val="FFFFFF"/>
                </a:solidFill>
              </a:rPr>
              <a:t>For a given sentence of words this model converts the sentence into pairs of words based on the window size.</a:t>
            </a:r>
          </a:p>
          <a:p>
            <a:r>
              <a:rPr lang="en-US">
                <a:solidFill>
                  <a:srgbClr val="FFFFFF"/>
                </a:solidFill>
              </a:rPr>
              <a:t>The model uses these word pairings to try to predict the target word based on the context words.</a:t>
            </a:r>
          </a:p>
          <a:p>
            <a:endParaRPr lang="en-US">
              <a:solidFill>
                <a:srgbClr val="FFFFFF"/>
              </a:solidFill>
            </a:endParaRPr>
          </a:p>
        </p:txBody>
      </p:sp>
    </p:spTree>
    <p:extLst>
      <p:ext uri="{BB962C8B-B14F-4D97-AF65-F5344CB8AC3E}">
        <p14:creationId xmlns:p14="http://schemas.microsoft.com/office/powerpoint/2010/main" val="93282824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3"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5" name="Freeform: Shape 14">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7"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1A6BC27-36AD-429D-A3F7-B319D16BD77A}"/>
              </a:ext>
            </a:extLst>
          </p:cNvPr>
          <p:cNvSpPr>
            <a:spLocks noGrp="1"/>
          </p:cNvSpPr>
          <p:nvPr>
            <p:ph type="title"/>
          </p:nvPr>
        </p:nvSpPr>
        <p:spPr>
          <a:xfrm>
            <a:off x="639098" y="629265"/>
            <a:ext cx="5132438" cy="1622322"/>
          </a:xfrm>
        </p:spPr>
        <p:txBody>
          <a:bodyPr>
            <a:normAutofit/>
          </a:bodyPr>
          <a:lstStyle/>
          <a:p>
            <a:r>
              <a:rPr lang="en-US">
                <a:solidFill>
                  <a:srgbClr val="EBEBEB"/>
                </a:solidFill>
              </a:rPr>
              <a:t>Skip Gram</a:t>
            </a:r>
          </a:p>
        </p:txBody>
      </p:sp>
      <p:pic>
        <p:nvPicPr>
          <p:cNvPr id="6" name="Picture 5" descr="Diagram&#10;&#10;Description automatically generated">
            <a:extLst>
              <a:ext uri="{FF2B5EF4-FFF2-40B4-BE49-F238E27FC236}">
                <a16:creationId xmlns:a16="http://schemas.microsoft.com/office/drawing/2014/main" id="{E4CB2B08-1D2D-421B-8256-CF07DBC995FC}"/>
              </a:ext>
            </a:extLst>
          </p:cNvPr>
          <p:cNvPicPr>
            <a:picLocks noChangeAspect="1"/>
          </p:cNvPicPr>
          <p:nvPr/>
        </p:nvPicPr>
        <p:blipFill>
          <a:blip r:embed="rId2"/>
          <a:stretch>
            <a:fillRect/>
          </a:stretch>
        </p:blipFill>
        <p:spPr>
          <a:xfrm>
            <a:off x="6804280" y="645106"/>
            <a:ext cx="4649819" cy="5585369"/>
          </a:xfrm>
          <a:prstGeom prst="rect">
            <a:avLst/>
          </a:prstGeom>
        </p:spPr>
      </p:pic>
      <p:sp>
        <p:nvSpPr>
          <p:cNvPr id="19" name="Rectangle 18">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60666A9-D6A4-412C-83F8-4CC4CEA33667}"/>
              </a:ext>
            </a:extLst>
          </p:cNvPr>
          <p:cNvSpPr>
            <a:spLocks noGrp="1"/>
          </p:cNvSpPr>
          <p:nvPr>
            <p:ph idx="1"/>
          </p:nvPr>
        </p:nvSpPr>
        <p:spPr>
          <a:xfrm>
            <a:off x="639098" y="2418735"/>
            <a:ext cx="5132439" cy="3811742"/>
          </a:xfrm>
        </p:spPr>
        <p:txBody>
          <a:bodyPr anchor="ctr">
            <a:normAutofit/>
          </a:bodyPr>
          <a:lstStyle/>
          <a:p>
            <a:r>
              <a:rPr lang="en-US">
                <a:solidFill>
                  <a:srgbClr val="FFFFFF"/>
                </a:solidFill>
              </a:rPr>
              <a:t>Skip Gram is the reverse of the CBOW Algorithm, where Target is the input and the context words are the output.</a:t>
            </a:r>
          </a:p>
          <a:p>
            <a:r>
              <a:rPr lang="en-US">
                <a:solidFill>
                  <a:srgbClr val="FFFFFF"/>
                </a:solidFill>
              </a:rPr>
              <a:t>To obtain word embedding for target and context words, input is transmitted to a separate embedding layer.</a:t>
            </a:r>
          </a:p>
          <a:p>
            <a:r>
              <a:rPr lang="en-US">
                <a:solidFill>
                  <a:srgbClr val="FFFFFF"/>
                </a:solidFill>
              </a:rPr>
              <a:t>Then these two layers are passed to a dense layer which predicts if a combination of words is contextually relevant by predicting 1 or 0.</a:t>
            </a:r>
          </a:p>
          <a:p>
            <a:endParaRPr lang="en-US">
              <a:solidFill>
                <a:srgbClr val="FFFFFF"/>
              </a:solidFill>
            </a:endParaRPr>
          </a:p>
          <a:p>
            <a:endParaRPr lang="en-US">
              <a:solidFill>
                <a:srgbClr val="FFFFFF"/>
              </a:solidFill>
            </a:endParaRPr>
          </a:p>
        </p:txBody>
      </p:sp>
    </p:spTree>
    <p:extLst>
      <p:ext uri="{BB962C8B-B14F-4D97-AF65-F5344CB8AC3E}">
        <p14:creationId xmlns:p14="http://schemas.microsoft.com/office/powerpoint/2010/main" val="89195850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17715B0-B9A1-49C5-A8C0-6619F669B194}"/>
              </a:ext>
            </a:extLst>
          </p:cNvPr>
          <p:cNvSpPr>
            <a:spLocks noGrp="1"/>
          </p:cNvSpPr>
          <p:nvPr>
            <p:ph type="title"/>
          </p:nvPr>
        </p:nvSpPr>
        <p:spPr>
          <a:xfrm>
            <a:off x="1154955" y="973668"/>
            <a:ext cx="2942210" cy="1020232"/>
          </a:xfrm>
        </p:spPr>
        <p:txBody>
          <a:bodyPr>
            <a:normAutofit/>
          </a:bodyPr>
          <a:lstStyle/>
          <a:p>
            <a:pPr>
              <a:lnSpc>
                <a:spcPct val="90000"/>
              </a:lnSpc>
            </a:pPr>
            <a:r>
              <a:rPr lang="en-US" sz="2300">
                <a:solidFill>
                  <a:srgbClr val="EBEBEB"/>
                </a:solidFill>
              </a:rPr>
              <a:t>Predicted Outputs using Word2Vec</a:t>
            </a:r>
          </a:p>
        </p:txBody>
      </p:sp>
      <p:pic>
        <p:nvPicPr>
          <p:cNvPr id="5" name="Content Placeholder 4">
            <a:extLst>
              <a:ext uri="{FF2B5EF4-FFF2-40B4-BE49-F238E27FC236}">
                <a16:creationId xmlns:a16="http://schemas.microsoft.com/office/drawing/2014/main" id="{38C25C68-75A9-4D8B-AADF-CF993E1BD13F}"/>
              </a:ext>
            </a:extLst>
          </p:cNvPr>
          <p:cNvPicPr>
            <a:picLocks noChangeAspect="1"/>
          </p:cNvPicPr>
          <p:nvPr/>
        </p:nvPicPr>
        <p:blipFill>
          <a:blip r:embed="rId2"/>
          <a:stretch>
            <a:fillRect/>
          </a:stretch>
        </p:blipFill>
        <p:spPr>
          <a:xfrm>
            <a:off x="4790188" y="1366846"/>
            <a:ext cx="6391533" cy="4266347"/>
          </a:xfrm>
          <a:prstGeom prst="rect">
            <a:avLst/>
          </a:prstGeom>
        </p:spPr>
      </p:pic>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4954F81B-A592-F937-7A2F-2BC71BC8962D}"/>
              </a:ext>
            </a:extLst>
          </p:cNvPr>
          <p:cNvSpPr>
            <a:spLocks noGrp="1"/>
          </p:cNvSpPr>
          <p:nvPr>
            <p:ph idx="1"/>
          </p:nvPr>
        </p:nvSpPr>
        <p:spPr>
          <a:xfrm>
            <a:off x="1154955" y="2120900"/>
            <a:ext cx="3133726" cy="3898900"/>
          </a:xfrm>
        </p:spPr>
        <p:txBody>
          <a:bodyPr>
            <a:normAutofit/>
          </a:bodyPr>
          <a:lstStyle/>
          <a:p>
            <a:r>
              <a:rPr lang="en-US" dirty="0">
                <a:solidFill>
                  <a:srgbClr val="FFFFFF"/>
                </a:solidFill>
              </a:rPr>
              <a:t>We can observe that based on the given input of word “sweet”, the model has predicted a sequence of contextual words.</a:t>
            </a:r>
          </a:p>
        </p:txBody>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02295866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5" name="Freeform: Shape 74">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77"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D721D3F-D2A8-4E4D-99FE-908E5140D504}"/>
              </a:ext>
            </a:extLst>
          </p:cNvPr>
          <p:cNvSpPr>
            <a:spLocks noGrp="1"/>
          </p:cNvSpPr>
          <p:nvPr>
            <p:ph type="title"/>
          </p:nvPr>
        </p:nvSpPr>
        <p:spPr>
          <a:xfrm>
            <a:off x="1154955" y="973668"/>
            <a:ext cx="2942210" cy="1020232"/>
          </a:xfrm>
        </p:spPr>
        <p:txBody>
          <a:bodyPr>
            <a:normAutofit/>
          </a:bodyPr>
          <a:lstStyle/>
          <a:p>
            <a:pPr>
              <a:lnSpc>
                <a:spcPct val="90000"/>
              </a:lnSpc>
            </a:pPr>
            <a:r>
              <a:rPr lang="en-US" sz="2500" b="0" i="0" kern="1200">
                <a:solidFill>
                  <a:schemeClr val="tx1"/>
                </a:solidFill>
                <a:latin typeface="+mj-lt"/>
                <a:ea typeface="+mj-ea"/>
                <a:cs typeface="+mj-cs"/>
              </a:rPr>
              <a:t>Plotting the similar word vectors</a:t>
            </a:r>
            <a:endParaRPr lang="en-US" sz="2500">
              <a:solidFill>
                <a:schemeClr val="tx1"/>
              </a:solidFill>
            </a:endParaRPr>
          </a:p>
        </p:txBody>
      </p:sp>
      <p:pic>
        <p:nvPicPr>
          <p:cNvPr id="9218" name="Picture 2">
            <a:extLst>
              <a:ext uri="{FF2B5EF4-FFF2-40B4-BE49-F238E27FC236}">
                <a16:creationId xmlns:a16="http://schemas.microsoft.com/office/drawing/2014/main" id="{73CE4495-968C-4BDB-9713-CE6A210C38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94" r="-1" b="2631"/>
          <a:stretch/>
        </p:blipFill>
        <p:spPr bwMode="auto">
          <a:xfrm>
            <a:off x="5142960" y="1359465"/>
            <a:ext cx="5733608" cy="4710028"/>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1" name="Oval 80">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3" name="Oval 82">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22" name="Content Placeholder 9221">
            <a:extLst>
              <a:ext uri="{FF2B5EF4-FFF2-40B4-BE49-F238E27FC236}">
                <a16:creationId xmlns:a16="http://schemas.microsoft.com/office/drawing/2014/main" id="{EFA4FDFD-B24B-268F-92BF-EA4F555C341C}"/>
              </a:ext>
            </a:extLst>
          </p:cNvPr>
          <p:cNvSpPr>
            <a:spLocks noGrp="1"/>
          </p:cNvSpPr>
          <p:nvPr>
            <p:ph idx="1"/>
          </p:nvPr>
        </p:nvSpPr>
        <p:spPr>
          <a:xfrm>
            <a:off x="1154955" y="2120900"/>
            <a:ext cx="3133726" cy="3898900"/>
          </a:xfrm>
        </p:spPr>
        <p:txBody>
          <a:bodyPr>
            <a:normAutofit/>
          </a:bodyPr>
          <a:lstStyle/>
          <a:p>
            <a:r>
              <a:rPr lang="en-US" dirty="0">
                <a:solidFill>
                  <a:schemeClr val="tx1"/>
                </a:solidFill>
              </a:rPr>
              <a:t>For a given input of the words “good” and “bad” from the data set the model has predicted the relative outcomes.</a:t>
            </a:r>
          </a:p>
          <a:p>
            <a:r>
              <a:rPr lang="en-US" dirty="0">
                <a:solidFill>
                  <a:schemeClr val="tx1"/>
                </a:solidFill>
              </a:rPr>
              <a:t>We can observe that the positive sentiments are lying in the greater half of the graph where the negative sentiments are lying in the lower.</a:t>
            </a:r>
          </a:p>
        </p:txBody>
      </p:sp>
      <p:sp>
        <p:nvSpPr>
          <p:cNvPr id="85"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169826509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9D085-1CD5-478C-9905-9FA3C844EF22}"/>
              </a:ext>
            </a:extLst>
          </p:cNvPr>
          <p:cNvSpPr>
            <a:spLocks noGrp="1"/>
          </p:cNvSpPr>
          <p:nvPr>
            <p:ph type="title"/>
          </p:nvPr>
        </p:nvSpPr>
        <p:spPr/>
        <p:txBody>
          <a:bodyPr/>
          <a:lstStyle/>
          <a:p>
            <a:r>
              <a:rPr lang="en-US" dirty="0"/>
              <a:t>Few More Examples of Similar Word Vectors</a:t>
            </a:r>
            <a:endParaRPr lang="en-US" sz="1200" dirty="0"/>
          </a:p>
        </p:txBody>
      </p:sp>
      <p:pic>
        <p:nvPicPr>
          <p:cNvPr id="10242" name="Picture 2">
            <a:extLst>
              <a:ext uri="{FF2B5EF4-FFF2-40B4-BE49-F238E27FC236}">
                <a16:creationId xmlns:a16="http://schemas.microsoft.com/office/drawing/2014/main" id="{79D58B08-CBB1-478C-9CA1-57FABDF8F0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4487" y="2399313"/>
            <a:ext cx="3703384" cy="34163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96598032-25C4-4458-B2D2-4268AAFCAC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876" y="2399313"/>
            <a:ext cx="3848100" cy="34004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4C82876-9619-462C-8582-DF4700ACC4AA}"/>
              </a:ext>
            </a:extLst>
          </p:cNvPr>
          <p:cNvSpPr txBox="1"/>
          <p:nvPr/>
        </p:nvSpPr>
        <p:spPr>
          <a:xfrm>
            <a:off x="958788" y="5859918"/>
            <a:ext cx="3391270" cy="369332"/>
          </a:xfrm>
          <a:prstGeom prst="rect">
            <a:avLst/>
          </a:prstGeom>
          <a:noFill/>
        </p:spPr>
        <p:txBody>
          <a:bodyPr wrap="square">
            <a:spAutoFit/>
          </a:bodyPr>
          <a:lstStyle/>
          <a:p>
            <a:r>
              <a:rPr lang="en-US" sz="1800" dirty="0"/>
              <a:t>For the Inputs ‘john’,’</a:t>
            </a:r>
            <a:r>
              <a:rPr lang="en-US" sz="1800" dirty="0" err="1"/>
              <a:t>william</a:t>
            </a:r>
            <a:r>
              <a:rPr lang="en-US" sz="1800" dirty="0"/>
              <a:t>’</a:t>
            </a:r>
            <a:endParaRPr lang="en-US" dirty="0"/>
          </a:p>
        </p:txBody>
      </p:sp>
      <p:sp>
        <p:nvSpPr>
          <p:cNvPr id="9" name="TextBox 8">
            <a:extLst>
              <a:ext uri="{FF2B5EF4-FFF2-40B4-BE49-F238E27FC236}">
                <a16:creationId xmlns:a16="http://schemas.microsoft.com/office/drawing/2014/main" id="{22DAEFDD-F7EA-4014-9EFF-360B153114CA}"/>
              </a:ext>
            </a:extLst>
          </p:cNvPr>
          <p:cNvSpPr txBox="1"/>
          <p:nvPr/>
        </p:nvSpPr>
        <p:spPr>
          <a:xfrm>
            <a:off x="5068595" y="5859918"/>
            <a:ext cx="6094520" cy="369332"/>
          </a:xfrm>
          <a:prstGeom prst="rect">
            <a:avLst/>
          </a:prstGeom>
          <a:noFill/>
        </p:spPr>
        <p:txBody>
          <a:bodyPr wrap="square">
            <a:spAutoFit/>
          </a:bodyPr>
          <a:lstStyle/>
          <a:p>
            <a:r>
              <a:rPr lang="en-US" sz="1800" dirty="0"/>
              <a:t>For the Inputs ‘</a:t>
            </a:r>
            <a:r>
              <a:rPr lang="en-US" sz="1800" dirty="0" err="1"/>
              <a:t>men’,’female</a:t>
            </a:r>
            <a:r>
              <a:rPr lang="en-US" sz="1800" dirty="0"/>
              <a:t>’</a:t>
            </a:r>
            <a:endParaRPr lang="en-US" dirty="0"/>
          </a:p>
        </p:txBody>
      </p:sp>
      <p:pic>
        <p:nvPicPr>
          <p:cNvPr id="10246" name="Picture 6">
            <a:extLst>
              <a:ext uri="{FF2B5EF4-FFF2-40B4-BE49-F238E27FC236}">
                <a16:creationId xmlns:a16="http://schemas.microsoft.com/office/drawing/2014/main" id="{2EF181D3-22BB-4AB5-8354-5774437D29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1576" y="2399312"/>
            <a:ext cx="3667125" cy="34004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EE2D7F3-5E23-459F-BEEB-3BDBAC46217F}"/>
              </a:ext>
            </a:extLst>
          </p:cNvPr>
          <p:cNvSpPr txBox="1"/>
          <p:nvPr/>
        </p:nvSpPr>
        <p:spPr>
          <a:xfrm>
            <a:off x="8533660" y="5859917"/>
            <a:ext cx="6094520" cy="369332"/>
          </a:xfrm>
          <a:prstGeom prst="rect">
            <a:avLst/>
          </a:prstGeom>
          <a:noFill/>
        </p:spPr>
        <p:txBody>
          <a:bodyPr wrap="square">
            <a:spAutoFit/>
          </a:bodyPr>
          <a:lstStyle/>
          <a:p>
            <a:r>
              <a:rPr lang="en-US" sz="1800" dirty="0"/>
              <a:t>For the Inputs </a:t>
            </a:r>
            <a:r>
              <a:rPr lang="en-US" dirty="0"/>
              <a:t>‘</a:t>
            </a:r>
            <a:r>
              <a:rPr lang="en-US" dirty="0" err="1"/>
              <a:t>mary</a:t>
            </a:r>
            <a:r>
              <a:rPr lang="en-US" sz="1800" dirty="0"/>
              <a:t>’,’</a:t>
            </a:r>
            <a:r>
              <a:rPr lang="en-US" sz="1800" dirty="0" err="1"/>
              <a:t>emma</a:t>
            </a:r>
            <a:r>
              <a:rPr lang="en-US" sz="1800" dirty="0"/>
              <a:t>’</a:t>
            </a:r>
            <a:endParaRPr lang="en-US" dirty="0"/>
          </a:p>
        </p:txBody>
      </p:sp>
    </p:spTree>
    <p:extLst>
      <p:ext uri="{BB962C8B-B14F-4D97-AF65-F5344CB8AC3E}">
        <p14:creationId xmlns:p14="http://schemas.microsoft.com/office/powerpoint/2010/main" val="3537615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4"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6" name="Freeform: Shape 25">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199FC6B-5D42-4367-B94D-8918A811C4B2}"/>
              </a:ext>
            </a:extLst>
          </p:cNvPr>
          <p:cNvSpPr>
            <a:spLocks noGrp="1"/>
          </p:cNvSpPr>
          <p:nvPr>
            <p:ph type="title"/>
          </p:nvPr>
        </p:nvSpPr>
        <p:spPr>
          <a:xfrm>
            <a:off x="639098" y="629265"/>
            <a:ext cx="5132438" cy="1622322"/>
          </a:xfrm>
        </p:spPr>
        <p:txBody>
          <a:bodyPr>
            <a:normAutofit/>
          </a:bodyPr>
          <a:lstStyle/>
          <a:p>
            <a:r>
              <a:rPr lang="en-US">
                <a:solidFill>
                  <a:srgbClr val="EBEBEB"/>
                </a:solidFill>
              </a:rPr>
              <a:t>Classification Models</a:t>
            </a:r>
          </a:p>
        </p:txBody>
      </p:sp>
      <p:pic>
        <p:nvPicPr>
          <p:cNvPr id="6" name="Picture 5">
            <a:extLst>
              <a:ext uri="{FF2B5EF4-FFF2-40B4-BE49-F238E27FC236}">
                <a16:creationId xmlns:a16="http://schemas.microsoft.com/office/drawing/2014/main" id="{92F6D4B2-7561-49DA-8E74-B291C861D92D}"/>
              </a:ext>
            </a:extLst>
          </p:cNvPr>
          <p:cNvPicPr>
            <a:picLocks noChangeAspect="1"/>
          </p:cNvPicPr>
          <p:nvPr/>
        </p:nvPicPr>
        <p:blipFill>
          <a:blip r:embed="rId2"/>
          <a:stretch>
            <a:fillRect/>
          </a:stretch>
        </p:blipFill>
        <p:spPr>
          <a:xfrm>
            <a:off x="6484017" y="818887"/>
            <a:ext cx="4828707" cy="5220224"/>
          </a:xfrm>
          <a:prstGeom prst="rect">
            <a:avLst/>
          </a:prstGeom>
        </p:spPr>
      </p:pic>
      <p:sp>
        <p:nvSpPr>
          <p:cNvPr id="30" name="Rectangle 29">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14ABECA-D91F-448B-AF58-0D401C0EFF02}"/>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rPr>
              <a:t>We have performed different classification models like </a:t>
            </a:r>
            <a:r>
              <a:rPr lang="en-US" b="0" i="0" dirty="0">
                <a:solidFill>
                  <a:srgbClr val="FFFFFF"/>
                </a:solidFill>
                <a:effectLst/>
                <a:latin typeface="Roboto" panose="02000000000000000000" pitchFamily="2" charset="0"/>
              </a:rPr>
              <a:t>Naive Bayes</a:t>
            </a:r>
            <a:r>
              <a:rPr lang="en-US" dirty="0">
                <a:solidFill>
                  <a:srgbClr val="FFFFFF"/>
                </a:solidFill>
              </a:rPr>
              <a:t>, </a:t>
            </a:r>
            <a:r>
              <a:rPr lang="en-US" b="0" i="0" dirty="0">
                <a:solidFill>
                  <a:srgbClr val="FFFFFF"/>
                </a:solidFill>
                <a:effectLst/>
                <a:latin typeface="Roboto" panose="02000000000000000000" pitchFamily="2" charset="0"/>
              </a:rPr>
              <a:t>Logistic Regression</a:t>
            </a:r>
            <a:r>
              <a:rPr lang="en-US" dirty="0">
                <a:solidFill>
                  <a:srgbClr val="FFFFFF"/>
                </a:solidFill>
              </a:rPr>
              <a:t>, </a:t>
            </a:r>
            <a:r>
              <a:rPr lang="en-US" b="0" i="0" dirty="0">
                <a:solidFill>
                  <a:srgbClr val="FFFFFF"/>
                </a:solidFill>
                <a:effectLst/>
                <a:latin typeface="Roboto" panose="02000000000000000000" pitchFamily="2" charset="0"/>
              </a:rPr>
              <a:t>SVM Linear, Random Forest Classifier, Boosting Classifier</a:t>
            </a:r>
            <a:r>
              <a:rPr lang="en-US" dirty="0">
                <a:solidFill>
                  <a:srgbClr val="FFFFFF"/>
                </a:solidFill>
              </a:rPr>
              <a:t>.</a:t>
            </a:r>
          </a:p>
          <a:p>
            <a:r>
              <a:rPr lang="en-US" dirty="0">
                <a:solidFill>
                  <a:srgbClr val="FFFFFF"/>
                </a:solidFill>
              </a:rPr>
              <a:t>The results  obtained after performing those models are as follows:</a:t>
            </a:r>
          </a:p>
          <a:p>
            <a:r>
              <a:rPr lang="en-US" dirty="0">
                <a:solidFill>
                  <a:srgbClr val="FFFFFF"/>
                </a:solidFill>
              </a:rPr>
              <a:t>We can observe that logistic model is the best model with an accuracy of 0.755 and F1-score of 0.746.</a:t>
            </a:r>
          </a:p>
          <a:p>
            <a:pPr marL="0" indent="0">
              <a:buNone/>
            </a:pPr>
            <a:endParaRPr lang="en-US" dirty="0">
              <a:solidFill>
                <a:srgbClr val="FFFFFF"/>
              </a:solidFill>
            </a:endParaRPr>
          </a:p>
        </p:txBody>
      </p:sp>
    </p:spTree>
    <p:extLst>
      <p:ext uri="{BB962C8B-B14F-4D97-AF65-F5344CB8AC3E}">
        <p14:creationId xmlns:p14="http://schemas.microsoft.com/office/powerpoint/2010/main" val="3284374933"/>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2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0" name="Rectangle 2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2" name="Rectangle 3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3"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7F60247-E72D-40A7-8FB1-6BBD613F1758}"/>
              </a:ext>
            </a:extLst>
          </p:cNvPr>
          <p:cNvSpPr>
            <a:spLocks noGrp="1"/>
          </p:cNvSpPr>
          <p:nvPr>
            <p:ph type="title"/>
          </p:nvPr>
        </p:nvSpPr>
        <p:spPr>
          <a:xfrm>
            <a:off x="6744929" y="1241266"/>
            <a:ext cx="4798142" cy="3153753"/>
          </a:xfrm>
        </p:spPr>
        <p:txBody>
          <a:bodyPr vert="horz" lIns="91440" tIns="45720" rIns="91440" bIns="45720" rtlCol="0" anchor="b">
            <a:normAutofit/>
          </a:bodyPr>
          <a:lstStyle/>
          <a:p>
            <a:pPr>
              <a:lnSpc>
                <a:spcPct val="90000"/>
              </a:lnSpc>
            </a:pPr>
            <a:r>
              <a:rPr lang="en-US" sz="5400" b="0" i="0" kern="1200" dirty="0">
                <a:solidFill>
                  <a:srgbClr val="EBEBEB"/>
                </a:solidFill>
                <a:latin typeface="+mj-lt"/>
                <a:ea typeface="+mj-ea"/>
                <a:cs typeface="+mj-cs"/>
              </a:rPr>
              <a:t>Results:</a:t>
            </a:r>
            <a:br>
              <a:rPr lang="en-US" sz="5400" b="0" i="0" kern="1200" dirty="0">
                <a:solidFill>
                  <a:srgbClr val="EBEBEB"/>
                </a:solidFill>
                <a:latin typeface="+mj-lt"/>
                <a:ea typeface="+mj-ea"/>
                <a:cs typeface="+mj-cs"/>
              </a:rPr>
            </a:br>
            <a:r>
              <a:rPr lang="en-US" sz="4400" b="0" i="0" kern="1200" dirty="0">
                <a:solidFill>
                  <a:srgbClr val="EBEBEB"/>
                </a:solidFill>
                <a:latin typeface="+mj-lt"/>
                <a:ea typeface="+mj-ea"/>
                <a:cs typeface="+mj-cs"/>
              </a:rPr>
              <a:t>Validation Report and Confusion Matrix</a:t>
            </a:r>
          </a:p>
        </p:txBody>
      </p:sp>
      <p:sp>
        <p:nvSpPr>
          <p:cNvPr id="44" name="Rectangle 36">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FB22230F-9A3E-42D6-9A0F-739E7DBDC90E}"/>
              </a:ext>
            </a:extLst>
          </p:cNvPr>
          <p:cNvPicPr>
            <a:picLocks noGrp="1" noChangeAspect="1"/>
          </p:cNvPicPr>
          <p:nvPr>
            <p:ph idx="1"/>
          </p:nvPr>
        </p:nvPicPr>
        <p:blipFill>
          <a:blip r:embed="rId3"/>
          <a:stretch>
            <a:fillRect/>
          </a:stretch>
        </p:blipFill>
        <p:spPr>
          <a:xfrm>
            <a:off x="1566229" y="1114621"/>
            <a:ext cx="4073306"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36502638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3F19402-2B93-4EBE-89E9-76C207C2B652}"/>
              </a:ext>
            </a:extLst>
          </p:cNvPr>
          <p:cNvSpPr>
            <a:spLocks noGrp="1"/>
          </p:cNvSpPr>
          <p:nvPr>
            <p:ph type="title"/>
          </p:nvPr>
        </p:nvSpPr>
        <p:spPr>
          <a:xfrm>
            <a:off x="1154955" y="973667"/>
            <a:ext cx="2942210" cy="4833745"/>
          </a:xfrm>
        </p:spPr>
        <p:txBody>
          <a:bodyPr>
            <a:normAutofit/>
          </a:bodyPr>
          <a:lstStyle/>
          <a:p>
            <a:r>
              <a:rPr lang="en-US" dirty="0">
                <a:solidFill>
                  <a:srgbClr val="EBEBEB"/>
                </a:solidFill>
              </a:rPr>
              <a:t>Abstract</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D3503D1-51B3-75B6-3867-6D8F5DFC21DC}"/>
              </a:ext>
            </a:extLst>
          </p:cNvPr>
          <p:cNvGraphicFramePr>
            <a:graphicFrameLocks noGrp="1"/>
          </p:cNvGraphicFramePr>
          <p:nvPr>
            <p:ph idx="1"/>
            <p:extLst>
              <p:ext uri="{D42A27DB-BD31-4B8C-83A1-F6EECF244321}">
                <p14:modId xmlns:p14="http://schemas.microsoft.com/office/powerpoint/2010/main" val="4242532495"/>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706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6"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8" name="Freeform: Shape 17">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0"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0754B30-1353-4178-ADBB-2BD46B975FB1}"/>
              </a:ext>
            </a:extLst>
          </p:cNvPr>
          <p:cNvSpPr>
            <a:spLocks noGrp="1"/>
          </p:cNvSpPr>
          <p:nvPr>
            <p:ph type="title"/>
          </p:nvPr>
        </p:nvSpPr>
        <p:spPr>
          <a:xfrm>
            <a:off x="639098" y="629265"/>
            <a:ext cx="5132438" cy="1622322"/>
          </a:xfrm>
        </p:spPr>
        <p:txBody>
          <a:bodyPr>
            <a:normAutofit/>
          </a:bodyPr>
          <a:lstStyle/>
          <a:p>
            <a:r>
              <a:rPr lang="en-US">
                <a:solidFill>
                  <a:srgbClr val="EBEBEB"/>
                </a:solidFill>
              </a:rPr>
              <a:t>Deep Learning Neural Networks</a:t>
            </a:r>
          </a:p>
        </p:txBody>
      </p:sp>
      <p:pic>
        <p:nvPicPr>
          <p:cNvPr id="5" name="Content Placeholder 4">
            <a:extLst>
              <a:ext uri="{FF2B5EF4-FFF2-40B4-BE49-F238E27FC236}">
                <a16:creationId xmlns:a16="http://schemas.microsoft.com/office/drawing/2014/main" id="{C7E8F195-19C1-4FDF-8533-1BB5622C87F0}"/>
              </a:ext>
            </a:extLst>
          </p:cNvPr>
          <p:cNvPicPr>
            <a:picLocks noChangeAspect="1"/>
          </p:cNvPicPr>
          <p:nvPr/>
        </p:nvPicPr>
        <p:blipFill rotWithShape="1">
          <a:blip r:embed="rId2"/>
          <a:srcRect t="2269" b="11121"/>
          <a:stretch/>
        </p:blipFill>
        <p:spPr>
          <a:xfrm>
            <a:off x="6714836" y="2235425"/>
            <a:ext cx="4828707" cy="2404731"/>
          </a:xfrm>
          <a:prstGeom prst="rect">
            <a:avLst/>
          </a:prstGeom>
        </p:spPr>
      </p:pic>
      <p:sp>
        <p:nvSpPr>
          <p:cNvPr id="22" name="Rectangle 21">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AD938FE2-4044-F269-CE1A-A7AB367A91E8}"/>
              </a:ext>
            </a:extLst>
          </p:cNvPr>
          <p:cNvSpPr>
            <a:spLocks noGrp="1"/>
          </p:cNvSpPr>
          <p:nvPr>
            <p:ph idx="1"/>
          </p:nvPr>
        </p:nvSpPr>
        <p:spPr>
          <a:xfrm>
            <a:off x="639099" y="2418735"/>
            <a:ext cx="5124368" cy="3811742"/>
          </a:xfrm>
        </p:spPr>
        <p:txBody>
          <a:bodyPr anchor="ctr">
            <a:normAutofit/>
          </a:bodyPr>
          <a:lstStyle/>
          <a:p>
            <a:r>
              <a:rPr lang="en-US" dirty="0">
                <a:solidFill>
                  <a:srgbClr val="FFFFFF"/>
                </a:solidFill>
              </a:rPr>
              <a:t>We have trained the model using different Deep Learning Neural Networks and obtained the results as follows</a:t>
            </a:r>
          </a:p>
          <a:p>
            <a:r>
              <a:rPr lang="en-US" dirty="0">
                <a:solidFill>
                  <a:srgbClr val="FFFFFF"/>
                </a:solidFill>
              </a:rPr>
              <a:t>We can consider LSTM as the best model with an accuracy of 81% </a:t>
            </a:r>
          </a:p>
        </p:txBody>
      </p:sp>
    </p:spTree>
    <p:extLst>
      <p:ext uri="{BB962C8B-B14F-4D97-AF65-F5344CB8AC3E}">
        <p14:creationId xmlns:p14="http://schemas.microsoft.com/office/powerpoint/2010/main" val="103141408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60"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62" name="Freeform: Shape 61">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64"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EB276F6-DE80-4B3B-9221-990CB7CBD759}"/>
              </a:ext>
            </a:extLst>
          </p:cNvPr>
          <p:cNvSpPr>
            <a:spLocks noGrp="1"/>
          </p:cNvSpPr>
          <p:nvPr>
            <p:ph type="title"/>
          </p:nvPr>
        </p:nvSpPr>
        <p:spPr>
          <a:xfrm>
            <a:off x="639098" y="629265"/>
            <a:ext cx="5132438" cy="1622322"/>
          </a:xfrm>
        </p:spPr>
        <p:txBody>
          <a:bodyPr>
            <a:normAutofit/>
          </a:bodyPr>
          <a:lstStyle/>
          <a:p>
            <a:r>
              <a:rPr lang="en-US">
                <a:solidFill>
                  <a:srgbClr val="EBEBEB"/>
                </a:solidFill>
              </a:rPr>
              <a:t>Regressions</a:t>
            </a:r>
          </a:p>
        </p:txBody>
      </p:sp>
      <p:pic>
        <p:nvPicPr>
          <p:cNvPr id="5" name="Picture 4" descr="Text&#10;&#10;Description automatically generated">
            <a:extLst>
              <a:ext uri="{FF2B5EF4-FFF2-40B4-BE49-F238E27FC236}">
                <a16:creationId xmlns:a16="http://schemas.microsoft.com/office/drawing/2014/main" id="{58213CE3-358F-482F-87A9-D0BB91D07FBE}"/>
              </a:ext>
            </a:extLst>
          </p:cNvPr>
          <p:cNvPicPr>
            <a:picLocks noChangeAspect="1"/>
          </p:cNvPicPr>
          <p:nvPr/>
        </p:nvPicPr>
        <p:blipFill rotWithShape="1">
          <a:blip r:embed="rId2"/>
          <a:srcRect t="12314" r="2" b="12615"/>
          <a:stretch/>
        </p:blipFill>
        <p:spPr>
          <a:xfrm>
            <a:off x="6803779" y="883157"/>
            <a:ext cx="4668577" cy="5347320"/>
          </a:xfrm>
          <a:prstGeom prst="rect">
            <a:avLst/>
          </a:prstGeom>
        </p:spPr>
      </p:pic>
      <p:sp>
        <p:nvSpPr>
          <p:cNvPr id="66" name="Rectangle 65">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9DFCB9-59A7-40D4-8A7C-C7AEF98DB3BB}"/>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rPr>
              <a:t>We have performed different regressions like KNN, Linear Regression, Ridge, Lasso, Elastic Net, Linear SVR, Random Forest, Gradient Boosting .</a:t>
            </a:r>
          </a:p>
          <a:p>
            <a:r>
              <a:rPr lang="en-US" dirty="0">
                <a:solidFill>
                  <a:srgbClr val="FFFFFF"/>
                </a:solidFill>
              </a:rPr>
              <a:t>The results obtained after performing these regressions is as follows:</a:t>
            </a:r>
          </a:p>
          <a:p>
            <a:r>
              <a:rPr lang="en-US" dirty="0">
                <a:solidFill>
                  <a:srgbClr val="FFFFFF"/>
                </a:solidFill>
              </a:rPr>
              <a:t>We can observe that Random Forest Regressor is the model with best MAE</a:t>
            </a:r>
          </a:p>
          <a:p>
            <a:r>
              <a:rPr lang="en-US" dirty="0">
                <a:solidFill>
                  <a:srgbClr val="FFFFFF"/>
                </a:solidFill>
              </a:rPr>
              <a:t>We have achieved a K-fold R2 Score of 0.49.</a:t>
            </a:r>
          </a:p>
          <a:p>
            <a:endParaRPr lang="en-US" dirty="0">
              <a:solidFill>
                <a:srgbClr val="FFFFFF"/>
              </a:solidFill>
            </a:endParaRPr>
          </a:p>
        </p:txBody>
      </p:sp>
    </p:spTree>
    <p:extLst>
      <p:ext uri="{BB962C8B-B14F-4D97-AF65-F5344CB8AC3E}">
        <p14:creationId xmlns:p14="http://schemas.microsoft.com/office/powerpoint/2010/main" val="854423542"/>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2" name="Rectangle 7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5" name="Rectangle 7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7"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79" name="Rectangle 78">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655C6E7-CB76-4C9D-82B4-8D4D9D12830D}"/>
              </a:ext>
            </a:extLst>
          </p:cNvPr>
          <p:cNvSpPr>
            <a:spLocks noGrp="1"/>
          </p:cNvSpPr>
          <p:nvPr>
            <p:ph type="title"/>
          </p:nvPr>
        </p:nvSpPr>
        <p:spPr>
          <a:xfrm>
            <a:off x="8160773" y="2281561"/>
            <a:ext cx="3382297" cy="2050742"/>
          </a:xfrm>
        </p:spPr>
        <p:txBody>
          <a:bodyPr vert="horz" lIns="91440" tIns="45720" rIns="91440" bIns="45720" rtlCol="0" anchor="b">
            <a:normAutofit/>
          </a:bodyPr>
          <a:lstStyle/>
          <a:p>
            <a:r>
              <a:rPr lang="en-US" sz="5400" b="0" i="0" kern="1200">
                <a:solidFill>
                  <a:srgbClr val="EBEBEB"/>
                </a:solidFill>
                <a:latin typeface="+mj-lt"/>
                <a:ea typeface="+mj-ea"/>
                <a:cs typeface="+mj-cs"/>
              </a:rPr>
              <a:t>Residual Plot</a:t>
            </a:r>
          </a:p>
        </p:txBody>
      </p:sp>
      <p:pic>
        <p:nvPicPr>
          <p:cNvPr id="1026" name="Picture 2" descr="Chart, scatter chart&#10;&#10;Description automatically generated">
            <a:extLst>
              <a:ext uri="{FF2B5EF4-FFF2-40B4-BE49-F238E27FC236}">
                <a16:creationId xmlns:a16="http://schemas.microsoft.com/office/drawing/2014/main" id="{20411B38-7804-430F-A0E5-D0E97B87C98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48377" y="1113063"/>
            <a:ext cx="6393678" cy="4628758"/>
          </a:xfrm>
          <a:prstGeom prst="roundRect">
            <a:avLst>
              <a:gd name="adj" fmla="val 1858"/>
            </a:avLst>
          </a:prstGeom>
          <a:solidFill>
            <a:schemeClr val="tx1"/>
          </a:solid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009241130"/>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26">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8" name="Rectangle 27">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9" name="Rectangle 30">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C5919A4-5585-4EF8-9759-DCF90850122D}"/>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4600" b="0" i="0" kern="1200">
                <a:solidFill>
                  <a:srgbClr val="EBEBEB"/>
                </a:solidFill>
                <a:latin typeface="+mj-lt"/>
                <a:ea typeface="+mj-ea"/>
                <a:cs typeface="+mj-cs"/>
              </a:rPr>
              <a:t>Most Important Feature</a:t>
            </a:r>
          </a:p>
        </p:txBody>
      </p:sp>
      <p:grpSp>
        <p:nvGrpSpPr>
          <p:cNvPr id="40" name="Group 32">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34" name="Rectangle 33">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6"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Content Placeholder 5" descr="Chart, bar chart&#10;&#10;Description automatically generated">
            <a:extLst>
              <a:ext uri="{FF2B5EF4-FFF2-40B4-BE49-F238E27FC236}">
                <a16:creationId xmlns:a16="http://schemas.microsoft.com/office/drawing/2014/main" id="{52C5AF78-4C68-4F17-B374-BB8F6628AF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6045" y="1114621"/>
            <a:ext cx="5610615" cy="4628758"/>
          </a:xfrm>
          <a:prstGeom prst="rect">
            <a:avLst/>
          </a:prstGeom>
        </p:spPr>
      </p:pic>
    </p:spTree>
    <p:extLst>
      <p:ext uri="{BB962C8B-B14F-4D97-AF65-F5344CB8AC3E}">
        <p14:creationId xmlns:p14="http://schemas.microsoft.com/office/powerpoint/2010/main" val="3409994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D489C661-AC26-48FA-915B-EBD05A2962F1}"/>
              </a:ext>
            </a:extLst>
          </p:cNvPr>
          <p:cNvSpPr>
            <a:spLocks noGrp="1"/>
          </p:cNvSpPr>
          <p:nvPr>
            <p:ph type="title"/>
          </p:nvPr>
        </p:nvSpPr>
        <p:spPr>
          <a:xfrm>
            <a:off x="1154955" y="973667"/>
            <a:ext cx="2942210" cy="4833745"/>
          </a:xfrm>
        </p:spPr>
        <p:txBody>
          <a:bodyPr>
            <a:normAutofit/>
          </a:bodyPr>
          <a:lstStyle/>
          <a:p>
            <a:r>
              <a:rPr lang="en-US">
                <a:solidFill>
                  <a:srgbClr val="EBEBEB"/>
                </a:solidFill>
              </a:rPr>
              <a:t>Future Scope</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A70B997-4DE5-0939-9478-A600C05A7AC9}"/>
              </a:ext>
            </a:extLst>
          </p:cNvPr>
          <p:cNvGraphicFramePr>
            <a:graphicFrameLocks noGrp="1"/>
          </p:cNvGraphicFramePr>
          <p:nvPr>
            <p:ph idx="1"/>
            <p:extLst>
              <p:ext uri="{D42A27DB-BD31-4B8C-83A1-F6EECF244321}">
                <p14:modId xmlns:p14="http://schemas.microsoft.com/office/powerpoint/2010/main" val="2573663093"/>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9060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0FDEEA26-DC2C-400C-8867-1B8FF99F665F}"/>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Dataset</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5461C4A-D40F-5603-D59C-93DE0D300758}"/>
              </a:ext>
            </a:extLst>
          </p:cNvPr>
          <p:cNvGraphicFramePr>
            <a:graphicFrameLocks noGrp="1"/>
          </p:cNvGraphicFramePr>
          <p:nvPr>
            <p:ph idx="1"/>
            <p:extLst>
              <p:ext uri="{D42A27DB-BD31-4B8C-83A1-F6EECF244321}">
                <p14:modId xmlns:p14="http://schemas.microsoft.com/office/powerpoint/2010/main" val="1988975572"/>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075679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3EA8FC14-66B9-4B89-8A1A-B9DD527C4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5" name="Freeform 5">
            <a:extLst>
              <a:ext uri="{FF2B5EF4-FFF2-40B4-BE49-F238E27FC236}">
                <a16:creationId xmlns:a16="http://schemas.microsoft.com/office/drawing/2014/main" id="{FACC9E27-5F4A-4983-A2FD-83CFCD069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602A1C5-84A3-44FE-9E25-BDE8178C928D}"/>
              </a:ext>
            </a:extLst>
          </p:cNvPr>
          <p:cNvSpPr>
            <a:spLocks noGrp="1"/>
          </p:cNvSpPr>
          <p:nvPr>
            <p:ph type="title"/>
          </p:nvPr>
        </p:nvSpPr>
        <p:spPr>
          <a:xfrm>
            <a:off x="3027285" y="743505"/>
            <a:ext cx="4998129" cy="798989"/>
          </a:xfrm>
        </p:spPr>
        <p:txBody>
          <a:bodyPr>
            <a:normAutofit/>
          </a:bodyPr>
          <a:lstStyle/>
          <a:p>
            <a:r>
              <a:rPr lang="en-US" sz="4000" dirty="0">
                <a:solidFill>
                  <a:srgbClr val="FFFFFE"/>
                </a:solidFill>
              </a:rPr>
              <a:t>Data Visualization</a:t>
            </a:r>
          </a:p>
        </p:txBody>
      </p:sp>
      <p:sp>
        <p:nvSpPr>
          <p:cNvPr id="77" name="Rectangle 76">
            <a:extLst>
              <a:ext uri="{FF2B5EF4-FFF2-40B4-BE49-F238E27FC236}">
                <a16:creationId xmlns:a16="http://schemas.microsoft.com/office/drawing/2014/main" id="{AA3A77EB-D201-42BF-9FF2-6EC0E5C26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148" name="Picture 4">
            <a:extLst>
              <a:ext uri="{FF2B5EF4-FFF2-40B4-BE49-F238E27FC236}">
                <a16:creationId xmlns:a16="http://schemas.microsoft.com/office/drawing/2014/main" id="{13045FBC-6A3A-4BE5-9C30-F172147B01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2647" y="1611538"/>
            <a:ext cx="4998128" cy="3250016"/>
          </a:xfrm>
          <a:prstGeom prst="roundRect">
            <a:avLst>
              <a:gd name="adj" fmla="val 1858"/>
            </a:avLst>
          </a:prstGeom>
          <a:solidFill>
            <a:schemeClr val="tx1"/>
          </a:solidFill>
          <a:effectLst/>
        </p:spPr>
      </p:pic>
      <p:pic>
        <p:nvPicPr>
          <p:cNvPr id="6150" name="Picture 6">
            <a:extLst>
              <a:ext uri="{FF2B5EF4-FFF2-40B4-BE49-F238E27FC236}">
                <a16:creationId xmlns:a16="http://schemas.microsoft.com/office/drawing/2014/main" id="{D80454A6-41CF-405D-90F5-C552846F22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130" y="1611537"/>
            <a:ext cx="4900475" cy="3291923"/>
          </a:xfrm>
          <a:prstGeom prst="rect">
            <a:avLst/>
          </a:prstGeom>
          <a:solidFill>
            <a:schemeClr val="tx1"/>
          </a:solidFill>
        </p:spPr>
      </p:pic>
      <p:sp>
        <p:nvSpPr>
          <p:cNvPr id="4" name="Rectangle: Rounded Corners 3">
            <a:extLst>
              <a:ext uri="{FF2B5EF4-FFF2-40B4-BE49-F238E27FC236}">
                <a16:creationId xmlns:a16="http://schemas.microsoft.com/office/drawing/2014/main" id="{2A5413EC-E650-4BC0-86D5-9D280E2273F6}"/>
              </a:ext>
            </a:extLst>
          </p:cNvPr>
          <p:cNvSpPr/>
          <p:nvPr/>
        </p:nvSpPr>
        <p:spPr>
          <a:xfrm>
            <a:off x="8202967" y="3275860"/>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124124EA-4940-4CDA-9D16-450D3159CBDC}"/>
              </a:ext>
            </a:extLst>
          </p:cNvPr>
          <p:cNvSpPr>
            <a:spLocks noGrp="1"/>
          </p:cNvSpPr>
          <p:nvPr>
            <p:ph idx="1"/>
          </p:nvPr>
        </p:nvSpPr>
        <p:spPr>
          <a:xfrm>
            <a:off x="1793289" y="4891596"/>
            <a:ext cx="8187324" cy="1128204"/>
          </a:xfrm>
        </p:spPr>
        <p:txBody>
          <a:bodyPr/>
          <a:lstStyle/>
          <a:p>
            <a:r>
              <a:rPr lang="en-US" b="0" i="0" dirty="0">
                <a:solidFill>
                  <a:srgbClr val="D5D5D5"/>
                </a:solidFill>
                <a:effectLst/>
                <a:latin typeface="Roboto" panose="020B0604020202020204" pitchFamily="2" charset="0"/>
              </a:rPr>
              <a:t>The length of reviews varies in a large range - from 1 character to more than 7k characters. </a:t>
            </a:r>
            <a:endParaRPr lang="en-US" dirty="0">
              <a:solidFill>
                <a:srgbClr val="D5D5D5"/>
              </a:solidFill>
              <a:latin typeface="Roboto" panose="020B0604020202020204" pitchFamily="2" charset="0"/>
            </a:endParaRPr>
          </a:p>
          <a:p>
            <a:r>
              <a:rPr lang="en-US" b="0" i="0" dirty="0">
                <a:solidFill>
                  <a:srgbClr val="D5D5D5"/>
                </a:solidFill>
                <a:effectLst/>
                <a:latin typeface="Roboto" panose="020B0604020202020204" pitchFamily="2" charset="0"/>
              </a:rPr>
              <a:t>We can observe that most reviews are having under 300-400 words.</a:t>
            </a:r>
            <a:endParaRPr lang="en-US" dirty="0">
              <a:solidFill>
                <a:srgbClr val="FFFFFE"/>
              </a:solidFill>
            </a:endParaRPr>
          </a:p>
          <a:p>
            <a:pPr marL="0" indent="0">
              <a:buNone/>
            </a:pPr>
            <a:endParaRPr lang="en-US" dirty="0"/>
          </a:p>
        </p:txBody>
      </p:sp>
    </p:spTree>
    <p:extLst>
      <p:ext uri="{BB962C8B-B14F-4D97-AF65-F5344CB8AC3E}">
        <p14:creationId xmlns:p14="http://schemas.microsoft.com/office/powerpoint/2010/main" val="132460023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3EA8FC14-66B9-4B89-8A1A-B9DD527C4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7" name="Freeform 5">
            <a:extLst>
              <a:ext uri="{FF2B5EF4-FFF2-40B4-BE49-F238E27FC236}">
                <a16:creationId xmlns:a16="http://schemas.microsoft.com/office/drawing/2014/main" id="{FACC9E27-5F4A-4983-A2FD-83CFCD069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F9E7D65-F759-4B59-98A4-7AD3E10A9E31}"/>
              </a:ext>
            </a:extLst>
          </p:cNvPr>
          <p:cNvSpPr>
            <a:spLocks noGrp="1"/>
          </p:cNvSpPr>
          <p:nvPr>
            <p:ph type="title"/>
          </p:nvPr>
        </p:nvSpPr>
        <p:spPr>
          <a:xfrm>
            <a:off x="755370" y="823784"/>
            <a:ext cx="3305351" cy="5212172"/>
          </a:xfrm>
        </p:spPr>
        <p:txBody>
          <a:bodyPr>
            <a:normAutofit/>
          </a:bodyPr>
          <a:lstStyle/>
          <a:p>
            <a:r>
              <a:rPr lang="en-US" sz="4000" dirty="0">
                <a:solidFill>
                  <a:srgbClr val="FFFFFE"/>
                </a:solidFill>
              </a:rPr>
              <a:t>Data Visualization</a:t>
            </a:r>
          </a:p>
        </p:txBody>
      </p:sp>
      <p:sp>
        <p:nvSpPr>
          <p:cNvPr id="79" name="Rectangle 78">
            <a:extLst>
              <a:ext uri="{FF2B5EF4-FFF2-40B4-BE49-F238E27FC236}">
                <a16:creationId xmlns:a16="http://schemas.microsoft.com/office/drawing/2014/main" id="{AA3A77EB-D201-42BF-9FF2-6EC0E5C26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176" name="Content Placeholder 7175">
            <a:extLst>
              <a:ext uri="{FF2B5EF4-FFF2-40B4-BE49-F238E27FC236}">
                <a16:creationId xmlns:a16="http://schemas.microsoft.com/office/drawing/2014/main" id="{DA97A8F7-C8F7-57A2-EFAA-EADA13550411}"/>
              </a:ext>
            </a:extLst>
          </p:cNvPr>
          <p:cNvSpPr>
            <a:spLocks noGrp="1"/>
          </p:cNvSpPr>
          <p:nvPr>
            <p:ph idx="1"/>
          </p:nvPr>
        </p:nvSpPr>
        <p:spPr>
          <a:xfrm flipH="1">
            <a:off x="3835152" y="621437"/>
            <a:ext cx="3852910" cy="2938509"/>
          </a:xfrm>
        </p:spPr>
        <p:txBody>
          <a:bodyPr anchor="ctr">
            <a:normAutofit lnSpcReduction="10000"/>
          </a:bodyPr>
          <a:lstStyle/>
          <a:p>
            <a:r>
              <a:rPr lang="en-US" b="0" i="0" dirty="0">
                <a:solidFill>
                  <a:srgbClr val="D5D5D5"/>
                </a:solidFill>
                <a:effectLst/>
              </a:rPr>
              <a:t>Reviews with 10 star are comparatively very high. Also, reviews with less than 5 star are significantly low in number. </a:t>
            </a:r>
          </a:p>
          <a:p>
            <a:r>
              <a:rPr lang="en-US" dirty="0">
                <a:solidFill>
                  <a:srgbClr val="D5D5D5"/>
                </a:solidFill>
              </a:rPr>
              <a:t>We can observe that the overall rating for the movies are greater than 5 which indicates the movies were received well.</a:t>
            </a:r>
            <a:endParaRPr lang="en-US" b="0" i="0" dirty="0">
              <a:solidFill>
                <a:srgbClr val="D5D5D5"/>
              </a:solidFill>
              <a:effectLst/>
            </a:endParaRPr>
          </a:p>
          <a:p>
            <a:endParaRPr lang="en-US" dirty="0">
              <a:solidFill>
                <a:srgbClr val="FFFFFE"/>
              </a:solidFill>
            </a:endParaRPr>
          </a:p>
        </p:txBody>
      </p:sp>
      <p:pic>
        <p:nvPicPr>
          <p:cNvPr id="7172" name="Picture 4">
            <a:extLst>
              <a:ext uri="{FF2B5EF4-FFF2-40B4-BE49-F238E27FC236}">
                <a16:creationId xmlns:a16="http://schemas.microsoft.com/office/drawing/2014/main" id="{6AB2EB38-0ADE-4DC0-94B6-8100F502EA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18786" y="3477326"/>
            <a:ext cx="3637137" cy="2405361"/>
          </a:xfrm>
          <a:prstGeom prst="roundRect">
            <a:avLst>
              <a:gd name="adj" fmla="val 1858"/>
            </a:avLst>
          </a:prstGeom>
          <a:solidFill>
            <a:schemeClr val="tx1"/>
          </a:solidFill>
          <a:effectLst/>
        </p:spPr>
      </p:pic>
      <p:pic>
        <p:nvPicPr>
          <p:cNvPr id="7170" name="Picture 2">
            <a:extLst>
              <a:ext uri="{FF2B5EF4-FFF2-40B4-BE49-F238E27FC236}">
                <a16:creationId xmlns:a16="http://schemas.microsoft.com/office/drawing/2014/main" id="{54FB0470-012B-43BB-BC62-403ADCFBCB1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5923" y="823784"/>
            <a:ext cx="3580707" cy="2405361"/>
          </a:xfrm>
          <a:prstGeom prst="roundRect">
            <a:avLst>
              <a:gd name="adj" fmla="val 1858"/>
            </a:avLst>
          </a:prstGeom>
          <a:solidFill>
            <a:schemeClr val="tx1"/>
          </a:solidFill>
          <a:effectLst/>
        </p:spPr>
      </p:pic>
      <p:sp>
        <p:nvSpPr>
          <p:cNvPr id="11" name="TextBox 10">
            <a:extLst>
              <a:ext uri="{FF2B5EF4-FFF2-40B4-BE49-F238E27FC236}">
                <a16:creationId xmlns:a16="http://schemas.microsoft.com/office/drawing/2014/main" id="{3BA809F7-3218-4957-896C-9DB53E71ABE6}"/>
              </a:ext>
            </a:extLst>
          </p:cNvPr>
          <p:cNvSpPr txBox="1"/>
          <p:nvPr/>
        </p:nvSpPr>
        <p:spPr>
          <a:xfrm>
            <a:off x="8013988" y="3628855"/>
            <a:ext cx="3340552" cy="646331"/>
          </a:xfrm>
          <a:prstGeom prst="rect">
            <a:avLst/>
          </a:prstGeom>
          <a:noFill/>
        </p:spPr>
        <p:txBody>
          <a:bodyPr wrap="square">
            <a:spAutoFit/>
          </a:bodyPr>
          <a:lstStyle/>
          <a:p>
            <a:r>
              <a:rPr lang="en-US" b="0" dirty="0">
                <a:solidFill>
                  <a:srgbClr val="D4D4D4"/>
                </a:solidFill>
                <a:effectLst/>
              </a:rPr>
              <a:t>Majority of the movies are released after the year 2000.</a:t>
            </a:r>
          </a:p>
        </p:txBody>
      </p:sp>
      <p:sp>
        <p:nvSpPr>
          <p:cNvPr id="13" name="TextBox 12">
            <a:extLst>
              <a:ext uri="{FF2B5EF4-FFF2-40B4-BE49-F238E27FC236}">
                <a16:creationId xmlns:a16="http://schemas.microsoft.com/office/drawing/2014/main" id="{888BD94A-65A8-49AD-8327-88D300CAAB31}"/>
              </a:ext>
            </a:extLst>
          </p:cNvPr>
          <p:cNvSpPr txBox="1"/>
          <p:nvPr/>
        </p:nvSpPr>
        <p:spPr>
          <a:xfrm>
            <a:off x="3666477" y="5969614"/>
            <a:ext cx="6058831" cy="369332"/>
          </a:xfrm>
          <a:prstGeom prst="rect">
            <a:avLst/>
          </a:prstGeom>
          <a:noFill/>
        </p:spPr>
        <p:txBody>
          <a:bodyPr wrap="square">
            <a:spAutoFit/>
          </a:bodyPr>
          <a:lstStyle/>
          <a:p>
            <a:r>
              <a:rPr lang="en-US" b="0" i="0" dirty="0">
                <a:solidFill>
                  <a:srgbClr val="D5D5D5"/>
                </a:solidFill>
                <a:effectLst/>
                <a:cs typeface="Courier New" panose="02070309020205020404" pitchFamily="49" charset="0"/>
              </a:rPr>
              <a:t>Distribution of release year of all Movies</a:t>
            </a:r>
            <a:endParaRPr lang="en-US" dirty="0"/>
          </a:p>
        </p:txBody>
      </p:sp>
    </p:spTree>
    <p:extLst>
      <p:ext uri="{BB962C8B-B14F-4D97-AF65-F5344CB8AC3E}">
        <p14:creationId xmlns:p14="http://schemas.microsoft.com/office/powerpoint/2010/main" val="38362337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23F98-47B7-4941-9DDD-8FAE2869F148}"/>
              </a:ext>
            </a:extLst>
          </p:cNvPr>
          <p:cNvSpPr>
            <a:spLocks noGrp="1"/>
          </p:cNvSpPr>
          <p:nvPr>
            <p:ph type="title"/>
          </p:nvPr>
        </p:nvSpPr>
        <p:spPr/>
        <p:txBody>
          <a:bodyPr/>
          <a:lstStyle/>
          <a:p>
            <a:r>
              <a:rPr lang="en-US" dirty="0"/>
              <a:t>Extracting and Analyzing Emojis</a:t>
            </a:r>
          </a:p>
        </p:txBody>
      </p:sp>
      <p:sp>
        <p:nvSpPr>
          <p:cNvPr id="3" name="Content Placeholder 2">
            <a:extLst>
              <a:ext uri="{FF2B5EF4-FFF2-40B4-BE49-F238E27FC236}">
                <a16:creationId xmlns:a16="http://schemas.microsoft.com/office/drawing/2014/main" id="{759BED2B-FE7D-432D-81A5-B7D1B13989BC}"/>
              </a:ext>
            </a:extLst>
          </p:cNvPr>
          <p:cNvSpPr>
            <a:spLocks noGrp="1"/>
          </p:cNvSpPr>
          <p:nvPr>
            <p:ph idx="1"/>
          </p:nvPr>
        </p:nvSpPr>
        <p:spPr/>
        <p:txBody>
          <a:bodyPr>
            <a:normAutofit lnSpcReduction="10000"/>
          </a:bodyPr>
          <a:lstStyle/>
          <a:p>
            <a:pPr marL="0" indent="0">
              <a:buNone/>
            </a:pPr>
            <a:endParaRPr lang="en-US" dirty="0"/>
          </a:p>
          <a:p>
            <a:r>
              <a:rPr lang="en-US" dirty="0"/>
              <a:t>IMDb Dataset contains of a lot of reviews which include emojis which the reviewers use to express their feeling by a pictorial representation of action.</a:t>
            </a:r>
          </a:p>
          <a:p>
            <a:r>
              <a:rPr lang="en-US" dirty="0"/>
              <a:t>But for further pre-processing of the data it will not be possible for us to use these emojis so we have converted the emojis to text by installing emoji wheel.</a:t>
            </a:r>
          </a:p>
          <a:p>
            <a:r>
              <a:rPr lang="en-US" dirty="0"/>
              <a:t>We have also imported NLTK Tokenizer Package to find the punctuations and to remove the stopwords.</a:t>
            </a:r>
          </a:p>
          <a:p>
            <a:r>
              <a:rPr lang="en-US" dirty="0"/>
              <a:t>The below slide shows us a visualization of the emojis which where used more frequently.  </a:t>
            </a:r>
          </a:p>
          <a:p>
            <a:pPr marL="0" indent="0">
              <a:buNone/>
            </a:pPr>
            <a:endParaRPr lang="en-US" dirty="0"/>
          </a:p>
        </p:txBody>
      </p:sp>
    </p:spTree>
    <p:extLst>
      <p:ext uri="{BB962C8B-B14F-4D97-AF65-F5344CB8AC3E}">
        <p14:creationId xmlns:p14="http://schemas.microsoft.com/office/powerpoint/2010/main" val="2045323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65" name="Group 19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66" name="Rectangle 19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6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68" name="Rectangle 19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69"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7ADAC2A-C028-48AB-888A-2C3900DB9B7E}"/>
              </a:ext>
            </a:extLst>
          </p:cNvPr>
          <p:cNvSpPr>
            <a:spLocks noGrp="1"/>
          </p:cNvSpPr>
          <p:nvPr>
            <p:ph type="title"/>
          </p:nvPr>
        </p:nvSpPr>
        <p:spPr>
          <a:xfrm>
            <a:off x="1322774" y="3915051"/>
            <a:ext cx="9303798" cy="2008884"/>
          </a:xfrm>
        </p:spPr>
        <p:txBody>
          <a:bodyPr vert="horz" lIns="91440" tIns="45720" rIns="91440" bIns="45720" rtlCol="0" anchor="b">
            <a:normAutofit/>
          </a:bodyPr>
          <a:lstStyle/>
          <a:p>
            <a:pPr algn="ctr"/>
            <a:r>
              <a:rPr lang="en-US" sz="5400" b="0" i="0" kern="1200" dirty="0">
                <a:solidFill>
                  <a:srgbClr val="EBEBEB"/>
                </a:solidFill>
                <a:latin typeface="+mj-lt"/>
                <a:ea typeface="+mj-ea"/>
                <a:cs typeface="+mj-cs"/>
              </a:rPr>
              <a:t>Visualization of Decoded Emojis</a:t>
            </a:r>
          </a:p>
        </p:txBody>
      </p:sp>
      <p:pic>
        <p:nvPicPr>
          <p:cNvPr id="2050" name="Picture 2">
            <a:extLst>
              <a:ext uri="{FF2B5EF4-FFF2-40B4-BE49-F238E27FC236}">
                <a16:creationId xmlns:a16="http://schemas.microsoft.com/office/drawing/2014/main" id="{C57EC7B3-F25A-4E8B-8442-15E89D578D65}"/>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24" r="697" b="-1"/>
          <a:stretch/>
        </p:blipFill>
        <p:spPr bwMode="auto">
          <a:xfrm>
            <a:off x="1322774" y="898398"/>
            <a:ext cx="9191983" cy="3220686"/>
          </a:xfrm>
          <a:prstGeom prst="roundRect">
            <a:avLst>
              <a:gd name="adj" fmla="val 1858"/>
            </a:avLst>
          </a:prstGeom>
          <a:solidFill>
            <a:schemeClr val="tx1"/>
          </a:solidFill>
          <a:effectLst>
            <a:outerShdw blurRad="50800" dist="50800" dir="5400000" algn="tl" rotWithShape="0">
              <a:srgbClr val="000000">
                <a:alpha val="43000"/>
              </a:srgbClr>
            </a:outerShdw>
          </a:effectLst>
        </p:spPr>
      </p:pic>
      <p:sp>
        <p:nvSpPr>
          <p:cNvPr id="2070" name="Rectangle 196">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3246335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49CD-2C92-4376-8699-F5999036A8AE}"/>
              </a:ext>
            </a:extLst>
          </p:cNvPr>
          <p:cNvSpPr>
            <a:spLocks noGrp="1"/>
          </p:cNvSpPr>
          <p:nvPr>
            <p:ph type="title"/>
          </p:nvPr>
        </p:nvSpPr>
        <p:spPr/>
        <p:txBody>
          <a:bodyPr/>
          <a:lstStyle/>
          <a:p>
            <a:r>
              <a:rPr lang="en-US" dirty="0"/>
              <a:t>N-Gram Analysis</a:t>
            </a:r>
          </a:p>
        </p:txBody>
      </p:sp>
      <p:sp>
        <p:nvSpPr>
          <p:cNvPr id="3" name="Content Placeholder 2">
            <a:extLst>
              <a:ext uri="{FF2B5EF4-FFF2-40B4-BE49-F238E27FC236}">
                <a16:creationId xmlns:a16="http://schemas.microsoft.com/office/drawing/2014/main" id="{DDD03FE1-7346-437E-B830-A20EA75F1A13}"/>
              </a:ext>
            </a:extLst>
          </p:cNvPr>
          <p:cNvSpPr>
            <a:spLocks noGrp="1"/>
          </p:cNvSpPr>
          <p:nvPr>
            <p:ph idx="1"/>
          </p:nvPr>
        </p:nvSpPr>
        <p:spPr/>
        <p:txBody>
          <a:bodyPr/>
          <a:lstStyle/>
          <a:p>
            <a:r>
              <a:rPr lang="en-US" dirty="0"/>
              <a:t>N-grams are used for generating sequence of words in any sentence.</a:t>
            </a:r>
          </a:p>
          <a:p>
            <a:r>
              <a:rPr lang="en-US" dirty="0"/>
              <a:t>A "unigram" is an n-gram of size 1, a "bigram" is a size 2 n-gram, and a "trigram" is a size 3 n-gram.</a:t>
            </a:r>
          </a:p>
          <a:p>
            <a:r>
              <a:rPr lang="en-US" dirty="0"/>
              <a:t>For effective approximation matching, n-grams can be employed.</a:t>
            </a:r>
          </a:p>
          <a:p>
            <a:r>
              <a:rPr lang="en-US" dirty="0"/>
              <a:t>A series of items can be embedded in a vector space by converting it to a collection of n-grams.</a:t>
            </a:r>
          </a:p>
          <a:p>
            <a:endParaRPr lang="en-US" dirty="0"/>
          </a:p>
        </p:txBody>
      </p:sp>
    </p:spTree>
    <p:extLst>
      <p:ext uri="{BB962C8B-B14F-4D97-AF65-F5344CB8AC3E}">
        <p14:creationId xmlns:p14="http://schemas.microsoft.com/office/powerpoint/2010/main" val="238787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39" name="Freeform: Shape 138">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1"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FF9E84DE-236F-48F1-ACD9-2692E0BDEDDB}"/>
              </a:ext>
            </a:extLst>
          </p:cNvPr>
          <p:cNvSpPr>
            <a:spLocks noGrp="1"/>
          </p:cNvSpPr>
          <p:nvPr>
            <p:ph type="title"/>
          </p:nvPr>
        </p:nvSpPr>
        <p:spPr>
          <a:xfrm>
            <a:off x="896645" y="973668"/>
            <a:ext cx="3200520" cy="1219116"/>
          </a:xfrm>
        </p:spPr>
        <p:txBody>
          <a:bodyPr vert="horz" lIns="91440" tIns="45720" rIns="91440" bIns="45720" rtlCol="0">
            <a:normAutofit/>
          </a:bodyPr>
          <a:lstStyle/>
          <a:p>
            <a:pPr>
              <a:lnSpc>
                <a:spcPct val="90000"/>
              </a:lnSpc>
            </a:pPr>
            <a:r>
              <a:rPr lang="en-US" sz="2000" b="0" i="0" kern="1200" dirty="0">
                <a:solidFill>
                  <a:srgbClr val="EBEBEB"/>
                </a:solidFill>
                <a:latin typeface="+mj-lt"/>
                <a:ea typeface="+mj-ea"/>
                <a:cs typeface="+mj-cs"/>
              </a:rPr>
              <a:t>Frequently occurring words in Reviews</a:t>
            </a:r>
          </a:p>
        </p:txBody>
      </p:sp>
      <p:pic>
        <p:nvPicPr>
          <p:cNvPr id="3074" name="Picture 2">
            <a:extLst>
              <a:ext uri="{FF2B5EF4-FFF2-40B4-BE49-F238E27FC236}">
                <a16:creationId xmlns:a16="http://schemas.microsoft.com/office/drawing/2014/main" id="{0EAC819C-C923-4120-A5F4-EBB97BA78A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2101" y="2269832"/>
            <a:ext cx="6064086" cy="2213391"/>
          </a:xfrm>
          <a:prstGeom prst="rect">
            <a:avLst/>
          </a:prstGeom>
          <a:solidFill>
            <a:schemeClr val="tx1"/>
          </a:solidFill>
        </p:spPr>
      </p:pic>
      <p:sp>
        <p:nvSpPr>
          <p:cNvPr id="143" name="Rectangle 142">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5" name="Oval 144">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7" name="Oval 146">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9"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3076" name="Picture 4">
            <a:extLst>
              <a:ext uri="{FF2B5EF4-FFF2-40B4-BE49-F238E27FC236}">
                <a16:creationId xmlns:a16="http://schemas.microsoft.com/office/drawing/2014/main" id="{657886DE-5140-47BC-B534-38F043E083F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14987" y="2471691"/>
            <a:ext cx="3587260" cy="2266862"/>
          </a:xfrm>
          <a:prstGeom prst="rect">
            <a:avLst/>
          </a:prstGeom>
          <a:solidFill>
            <a:schemeClr val="bg1"/>
          </a:solidFill>
        </p:spPr>
      </p:pic>
    </p:spTree>
    <p:extLst>
      <p:ext uri="{BB962C8B-B14F-4D97-AF65-F5344CB8AC3E}">
        <p14:creationId xmlns:p14="http://schemas.microsoft.com/office/powerpoint/2010/main" val="371363044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3169</TotalTime>
  <Words>986</Words>
  <Application>Microsoft Office PowerPoint</Application>
  <PresentationFormat>Widescreen</PresentationFormat>
  <Paragraphs>76</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Century Gothic</vt:lpstr>
      <vt:lpstr>Roboto</vt:lpstr>
      <vt:lpstr>sofia-pro</vt:lpstr>
      <vt:lpstr>Symbol</vt:lpstr>
      <vt:lpstr>Times New Roman</vt:lpstr>
      <vt:lpstr>Wingdings 3</vt:lpstr>
      <vt:lpstr>Ion Boardroom</vt:lpstr>
      <vt:lpstr>Movie reviews based on IMDB Ratings</vt:lpstr>
      <vt:lpstr>Abstract</vt:lpstr>
      <vt:lpstr>Dataset</vt:lpstr>
      <vt:lpstr>Data Visualization</vt:lpstr>
      <vt:lpstr>Data Visualization</vt:lpstr>
      <vt:lpstr>Extracting and Analyzing Emojis</vt:lpstr>
      <vt:lpstr>Visualization of Decoded Emojis</vt:lpstr>
      <vt:lpstr>N-Gram Analysis</vt:lpstr>
      <vt:lpstr>Frequently occurring words in Reviews</vt:lpstr>
      <vt:lpstr>Frequently Occurring 2-grams in Reviews</vt:lpstr>
      <vt:lpstr>Frequently Occurring 3-grams in Reviews</vt:lpstr>
      <vt:lpstr>Word Embedding using Word2Vec </vt:lpstr>
      <vt:lpstr>CBOW(Continuous Bag of Words)</vt:lpstr>
      <vt:lpstr>Skip Gram</vt:lpstr>
      <vt:lpstr>Predicted Outputs using Word2Vec</vt:lpstr>
      <vt:lpstr>Plotting the similar word vectors</vt:lpstr>
      <vt:lpstr>Few More Examples of Similar Word Vectors</vt:lpstr>
      <vt:lpstr>Classification Models</vt:lpstr>
      <vt:lpstr>Results: Validation Report and Confusion Matrix</vt:lpstr>
      <vt:lpstr>Deep Learning Neural Networks</vt:lpstr>
      <vt:lpstr>Regressions</vt:lpstr>
      <vt:lpstr>Residual Plot</vt:lpstr>
      <vt:lpstr>Most Important Feature</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reviews based on IMDB Ratings</dc:title>
  <dc:creator>Swapan Gupta Chollati</dc:creator>
  <cp:lastModifiedBy>Swapan Gupta Chollati</cp:lastModifiedBy>
  <cp:revision>21</cp:revision>
  <dcterms:created xsi:type="dcterms:W3CDTF">2022-04-25T20:29:31Z</dcterms:created>
  <dcterms:modified xsi:type="dcterms:W3CDTF">2022-05-11T14:27:38Z</dcterms:modified>
</cp:coreProperties>
</file>