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57" r:id="rId5"/>
    <p:sldId id="258" r:id="rId6"/>
    <p:sldId id="263" r:id="rId7"/>
    <p:sldId id="264" r:id="rId8"/>
    <p:sldId id="265" r:id="rId9"/>
    <p:sldId id="259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6351-9C13-9BEF-3609-9D052E70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5CCA-996D-144A-01AA-CB47C92E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E3CE-DC6B-A0F8-8A86-5A28FE00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E1DD-ECA3-C608-A943-F9B3C899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D26C-3AB8-DA76-035D-956F3F91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B77A-48FC-4812-9B58-FF23D84F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2217-E8E6-D005-CEA2-8410CAB7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50910-D171-66A7-1AAD-1AE83A9A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25B6-514B-95F2-7254-3DB450D4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662D-4028-F055-B7B0-039D0DAB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9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2DFF3-1471-E867-9E6D-E8D38577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CB67E-0891-2DFF-DCB5-F2447A593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1986-01F2-C9B8-168F-98F91EF5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A49-BFB2-E714-6625-53648E6C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36A1-E1D7-4A50-A14D-474EAE1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571-F5B3-4B3E-C92D-3C3E0F78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F5E1-C12C-DA4E-016F-912D8221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C33-E863-89BE-846A-98C806E4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2153-F80D-41E4-0D9E-350C01A1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1996-5D81-3498-F584-570F6CD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A97-7547-4AD7-AAC7-049F994A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DE4B-720A-72D3-6E9B-3D3194E5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2B79-141B-5E98-0C67-A31EB7C2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2661-7E3D-3E9E-C760-37A670E4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9EA7-A468-3FC5-966B-F62B24AD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8C4C-66B6-A10C-DE58-8D9D200D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38AD-AD89-6BEB-EF79-AD5C23F4F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E154E-224C-B3EA-34D4-BDA10616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7288A-AE82-1BF5-2E6E-0DAB80AB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D57C-F05F-61F8-F44C-80A46992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B64F-8D91-291C-2F1E-0051F579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8020-25F1-EC98-C000-E89B74BB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15FB-9D4E-8A03-CB4A-AE5976AF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BE12-D357-6E92-A5A0-9C0FDA16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DF41-000C-D528-D52D-2C57199FE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1D3FE-93B6-C5D4-24E2-11001C76A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552AA-2796-C123-03BC-75D705B6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9DF2B-D265-23D7-0F34-30918C29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D8319-06F7-7A94-E94B-19E24E90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7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2AB1-EA4D-F669-99DC-14C8F0D9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F929E-7912-CD18-4F64-54ABB2CB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023E-F37B-1CBD-DDBA-28CFDF2B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EEAFB-87C6-3AA7-7164-9C35A531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DD108-813D-5D84-9420-B22A376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FE04-3632-58CC-B599-E34E8605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A60DC-8D93-0AE6-388F-3615D4B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88E-CDE3-7F16-519D-2F4330C0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2E24-43F4-95CA-0B60-7216A11C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4AFB-7C15-B55F-5672-A312141C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C738-C74C-463E-E47C-90124814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CEF1-3AF5-20D0-B0DB-EFA9C708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F82A-BA33-6BA1-6DFF-002892D0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2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5638-16B0-0416-2038-891EB915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75862-0B9A-3A9C-AB24-F83EFD8AC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6E51-8FBE-C4B8-897A-B0F41A0D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B6E8-BBAD-1095-7B69-4C6350A0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4492-A75E-4F73-80B5-405536F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600E6-3D77-DBA8-E19B-B965F077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6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1B85-6A39-88E4-7A25-657A53D2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80C-207D-B2AC-79C5-A3BF3BDD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2A65-924E-78BC-A284-A6C1F8DF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8AAD-0835-4380-8CE6-214E2CB2AB54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DC95-80DE-EFAE-AE7C-1D99BB599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1BB9-04A1-9563-6AF5-47632AC47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0BFD-3EEA-4687-B5AC-EE7E74FC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9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airamarigela-applestockforecasting-apple2-kcgawd.streamlit.app/" TargetMode="Externa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60DF0-30F4-F2E5-E0E2-05AAF27CF27D}"/>
              </a:ext>
            </a:extLst>
          </p:cNvPr>
          <p:cNvSpPr txBox="1"/>
          <p:nvPr/>
        </p:nvSpPr>
        <p:spPr>
          <a:xfrm>
            <a:off x="3472375" y="2086802"/>
            <a:ext cx="524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Apple Stock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C6D3B-5F01-43E0-07BD-3C3C696C11C9}"/>
              </a:ext>
            </a:extLst>
          </p:cNvPr>
          <p:cNvSpPr txBox="1"/>
          <p:nvPr/>
        </p:nvSpPr>
        <p:spPr>
          <a:xfrm>
            <a:off x="8032652" y="4417255"/>
            <a:ext cx="313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7DE-5039-1BA1-332D-937D1F69844E}"/>
              </a:ext>
            </a:extLst>
          </p:cNvPr>
          <p:cNvSpPr txBox="1"/>
          <p:nvPr/>
        </p:nvSpPr>
        <p:spPr>
          <a:xfrm>
            <a:off x="7610622" y="5002030"/>
            <a:ext cx="355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Mentor – Neha Gupta</a:t>
            </a:r>
          </a:p>
        </p:txBody>
      </p:sp>
    </p:spTree>
    <p:extLst>
      <p:ext uri="{BB962C8B-B14F-4D97-AF65-F5344CB8AC3E}">
        <p14:creationId xmlns:p14="http://schemas.microsoft.com/office/powerpoint/2010/main" val="210777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4B4B1-A9D9-2A86-B49B-FCC0CDC8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59" y="4532280"/>
            <a:ext cx="3473361" cy="2129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23CE7-A51D-07BD-EA7A-FE8D7A40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60" y="4596668"/>
            <a:ext cx="4947445" cy="2001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A0A65-0E78-174E-A091-B522615ED41F}"/>
              </a:ext>
            </a:extLst>
          </p:cNvPr>
          <p:cNvSpPr txBox="1"/>
          <p:nvPr/>
        </p:nvSpPr>
        <p:spPr>
          <a:xfrm>
            <a:off x="4220308" y="4057854"/>
            <a:ext cx="187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Final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9EEEE4-2970-55B4-F2FF-24C871BF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1741"/>
              </p:ext>
            </p:extLst>
          </p:nvPr>
        </p:nvGraphicFramePr>
        <p:xfrm>
          <a:off x="915759" y="745588"/>
          <a:ext cx="6540118" cy="3207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0572">
                  <a:extLst>
                    <a:ext uri="{9D8B030D-6E8A-4147-A177-3AD203B41FA5}">
                      <a16:colId xmlns:a16="http://schemas.microsoft.com/office/drawing/2014/main" val="2032060370"/>
                    </a:ext>
                  </a:extLst>
                </a:gridCol>
                <a:gridCol w="1224841">
                  <a:extLst>
                    <a:ext uri="{9D8B030D-6E8A-4147-A177-3AD203B41FA5}">
                      <a16:colId xmlns:a16="http://schemas.microsoft.com/office/drawing/2014/main" val="3436022753"/>
                    </a:ext>
                  </a:extLst>
                </a:gridCol>
                <a:gridCol w="1434705">
                  <a:extLst>
                    <a:ext uri="{9D8B030D-6E8A-4147-A177-3AD203B41FA5}">
                      <a16:colId xmlns:a16="http://schemas.microsoft.com/office/drawing/2014/main" val="2593100855"/>
                    </a:ext>
                  </a:extLst>
                </a:gridCol>
              </a:tblGrid>
              <a:tr h="199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Method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 RMSE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Test RMSE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900851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Simple Exponential smoothing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2.587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39.475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8858602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Holts Method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2.512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31.287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27946855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Holts Winter with additive quarterly seasonality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1.513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25.707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64579432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Holts Winter with additive annual seasonality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1.418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24.86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9901127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Holts Winter with multiplicative quarterly seasonality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1.505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25.378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08999233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Holts Winter with multiplicative annual seasonality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1.512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23.776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5308344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Arima(order-0,2,1)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24.534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7362263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Arima(order-1,2,1)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25.875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0338693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Arima(order-1,2,1)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25.846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36761420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SARIMAX(2, 1, 0)x(1, 1, 0, 21)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24.036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64785074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SARIMAX(1, 1, 0)x(1, 1, 0, 21)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24.006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54705122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SARIMAX(0, 1, 0)x(1, 1, [1], 63)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2.339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23.901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822511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SARIMAX(0, 1, 0)x(1, 1, 0, 252)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2.548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25.613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094396"/>
                  </a:ext>
                </a:extLst>
              </a:tr>
              <a:tr h="214814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SARIMAX(0, 1, 0)x(2, 1, 0, 252)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>
                          <a:effectLst/>
                        </a:rPr>
                        <a:t>23.507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599361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09F1B2-6327-2F7A-6375-0652C30C61EB}"/>
              </a:ext>
            </a:extLst>
          </p:cNvPr>
          <p:cNvSpPr txBox="1"/>
          <p:nvPr/>
        </p:nvSpPr>
        <p:spPr>
          <a:xfrm>
            <a:off x="3348111" y="300936"/>
            <a:ext cx="27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Model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205146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BAB1D-A1C2-298D-E9A9-A9C99D666C00}"/>
              </a:ext>
            </a:extLst>
          </p:cNvPr>
          <p:cNvSpPr txBox="1"/>
          <p:nvPr/>
        </p:nvSpPr>
        <p:spPr>
          <a:xfrm>
            <a:off x="5286959" y="120531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249DF-9D94-97E8-AE19-2D3AA839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505526"/>
            <a:ext cx="4445390" cy="2953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9FE39-6427-FE24-F162-410A43B8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3" y="1528850"/>
            <a:ext cx="5030565" cy="2775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F2865-D1BD-1B79-03F1-A91A34BD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431" y="4572000"/>
            <a:ext cx="6471138" cy="216243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7DC5E84-254A-898F-F38D-F03EFF85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85" y="582196"/>
            <a:ext cx="1015687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https://sairamarigela-applestockforecasting-apple2-kcgawd.streamlit.app/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2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AB0E-5A39-85DF-7FE0-C476A1D3756D}"/>
              </a:ext>
            </a:extLst>
          </p:cNvPr>
          <p:cNvSpPr txBox="1"/>
          <p:nvPr/>
        </p:nvSpPr>
        <p:spPr>
          <a:xfrm>
            <a:off x="3896751" y="2785403"/>
            <a:ext cx="469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70C0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5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36725-C50C-E01C-CC14-E4C43309E696}"/>
              </a:ext>
            </a:extLst>
          </p:cNvPr>
          <p:cNvSpPr txBox="1"/>
          <p:nvPr/>
        </p:nvSpPr>
        <p:spPr>
          <a:xfrm>
            <a:off x="998806" y="872197"/>
            <a:ext cx="6035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Team Names</a:t>
            </a:r>
          </a:p>
          <a:p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Mr. Mohammed Manal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Mr. Mohammed Irfan </a:t>
            </a:r>
            <a:r>
              <a:rPr lang="en-IN" sz="2400" dirty="0" err="1">
                <a:solidFill>
                  <a:schemeClr val="accent1"/>
                </a:solidFill>
              </a:rPr>
              <a:t>Navas</a:t>
            </a:r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Ms. Amruta Ramchandra </a:t>
            </a:r>
            <a:r>
              <a:rPr lang="en-IN" sz="2400" dirty="0" err="1">
                <a:solidFill>
                  <a:schemeClr val="accent1"/>
                </a:solidFill>
              </a:rPr>
              <a:t>Bankar</a:t>
            </a:r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Mr. </a:t>
            </a:r>
            <a:r>
              <a:rPr lang="en-IN" sz="2400" dirty="0" err="1">
                <a:solidFill>
                  <a:schemeClr val="accent1"/>
                </a:solidFill>
              </a:rPr>
              <a:t>Maddipatla</a:t>
            </a:r>
            <a:r>
              <a:rPr lang="en-IN" sz="2400" dirty="0">
                <a:solidFill>
                  <a:schemeClr val="accent1"/>
                </a:solidFill>
              </a:rPr>
              <a:t> Surendra</a:t>
            </a:r>
          </a:p>
          <a:p>
            <a:pPr marL="342900" indent="-342900">
              <a:buAutoNum type="arabicPeriod"/>
            </a:pPr>
            <a:r>
              <a:rPr lang="sv-SE" sz="2400" dirty="0">
                <a:solidFill>
                  <a:schemeClr val="accent1"/>
                </a:solidFill>
              </a:rPr>
              <a:t>Mr. Arigela Kumar Gowri Sankar Sairam</a:t>
            </a:r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Mr Chandan M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</a:rPr>
              <a:t>Ms. Swapna </a:t>
            </a:r>
            <a:r>
              <a:rPr lang="en-IN" sz="2400" dirty="0" err="1">
                <a:solidFill>
                  <a:schemeClr val="accent1"/>
                </a:solidFill>
              </a:rPr>
              <a:t>Elagandula</a:t>
            </a:r>
            <a:endParaRPr lang="en-IN" sz="2400" dirty="0">
              <a:solidFill>
                <a:schemeClr val="accent1"/>
              </a:solidFill>
            </a:endParaRPr>
          </a:p>
          <a:p>
            <a:endParaRPr lang="en-IN" sz="2400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Mentor Name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Neha Gupta</a:t>
            </a:r>
          </a:p>
        </p:txBody>
      </p:sp>
    </p:spTree>
    <p:extLst>
      <p:ext uri="{BB962C8B-B14F-4D97-AF65-F5344CB8AC3E}">
        <p14:creationId xmlns:p14="http://schemas.microsoft.com/office/powerpoint/2010/main" val="61735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1C7FF-06A9-5645-FEE8-2656078BA81C}"/>
              </a:ext>
            </a:extLst>
          </p:cNvPr>
          <p:cNvSpPr txBox="1"/>
          <p:nvPr/>
        </p:nvSpPr>
        <p:spPr>
          <a:xfrm>
            <a:off x="675250" y="675249"/>
            <a:ext cx="1128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Objective </a:t>
            </a:r>
            <a:r>
              <a:rPr lang="en-IN" dirty="0"/>
              <a:t>: </a:t>
            </a:r>
            <a:r>
              <a:rPr lang="en-IN" dirty="0">
                <a:effectLst/>
                <a:ea typeface="Arial" panose="020B0604020202020204" pitchFamily="34" charset="0"/>
              </a:rPr>
              <a:t>Predict the apple stock market price for next 30 days.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In the given data set, there are Open, High, Low and Close prices for each day starting from 2012 to 2019 for Apple stock.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A42CC-7CF4-D5CB-33B1-41B9080E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47" y="2281697"/>
            <a:ext cx="4529795" cy="3901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7CBF4-F557-ADD0-C9E9-A1A7AFA10C56}"/>
              </a:ext>
            </a:extLst>
          </p:cNvPr>
          <p:cNvSpPr txBox="1"/>
          <p:nvPr/>
        </p:nvSpPr>
        <p:spPr>
          <a:xfrm flipH="1">
            <a:off x="3754224" y="1707046"/>
            <a:ext cx="41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Forecasting Model Building strategy</a:t>
            </a:r>
          </a:p>
        </p:txBody>
      </p:sp>
    </p:spTree>
    <p:extLst>
      <p:ext uri="{BB962C8B-B14F-4D97-AF65-F5344CB8AC3E}">
        <p14:creationId xmlns:p14="http://schemas.microsoft.com/office/powerpoint/2010/main" val="1417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FA1EA-44A1-8D33-57E7-7D69D8C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" y="1103602"/>
            <a:ext cx="4331746" cy="1674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BF413-9FA2-6454-0ACE-4E1A79A1E497}"/>
              </a:ext>
            </a:extLst>
          </p:cNvPr>
          <p:cNvSpPr txBox="1"/>
          <p:nvPr/>
        </p:nvSpPr>
        <p:spPr>
          <a:xfrm>
            <a:off x="1477108" y="790139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 plot for Close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105BC-50F4-D3CF-7211-6D2F295BDE5B}"/>
              </a:ext>
            </a:extLst>
          </p:cNvPr>
          <p:cNvSpPr txBox="1"/>
          <p:nvPr/>
        </p:nvSpPr>
        <p:spPr>
          <a:xfrm>
            <a:off x="5303521" y="136148"/>
            <a:ext cx="1195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3E44C-BBF5-95B8-7C87-279B618C3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5" y="3091550"/>
            <a:ext cx="4405673" cy="128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F2F74-9C2F-7CF4-0862-5C50E9C1547D}"/>
              </a:ext>
            </a:extLst>
          </p:cNvPr>
          <p:cNvSpPr txBox="1"/>
          <p:nvPr/>
        </p:nvSpPr>
        <p:spPr>
          <a:xfrm>
            <a:off x="1477108" y="2807657"/>
            <a:ext cx="21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Yearly plot for Close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0F67-5BC7-72ED-8395-6B436E4E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1" y="4685039"/>
            <a:ext cx="4643009" cy="2089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E46E4-5026-0B86-7F33-D823D1AD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971" y="1055050"/>
            <a:ext cx="6274266" cy="1774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330FE8-7A8F-0933-A420-BB8CABDF8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317" y="3041033"/>
            <a:ext cx="6305920" cy="17749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9F0D8E-656C-D4C2-67A4-DE3EBEBBD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317" y="5184801"/>
            <a:ext cx="6305920" cy="1673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2ACB0C-74AD-640C-4E75-4218D9381AE1}"/>
              </a:ext>
            </a:extLst>
          </p:cNvPr>
          <p:cNvSpPr txBox="1"/>
          <p:nvPr/>
        </p:nvSpPr>
        <p:spPr>
          <a:xfrm>
            <a:off x="1679915" y="4399176"/>
            <a:ext cx="21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Yearly wise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F0E2C-AE2A-160F-D7AB-D3E81F81AB77}"/>
              </a:ext>
            </a:extLst>
          </p:cNvPr>
          <p:cNvSpPr txBox="1"/>
          <p:nvPr/>
        </p:nvSpPr>
        <p:spPr>
          <a:xfrm>
            <a:off x="7011421" y="812337"/>
            <a:ext cx="31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Quarterly wise plot for Close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7DB55-2224-899E-B538-69ADBE893407}"/>
              </a:ext>
            </a:extLst>
          </p:cNvPr>
          <p:cNvSpPr txBox="1"/>
          <p:nvPr/>
        </p:nvSpPr>
        <p:spPr>
          <a:xfrm>
            <a:off x="6950130" y="2668202"/>
            <a:ext cx="29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Monthly wise plot for 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FE59E-FC7E-B06F-B5A0-57FD003DDC07}"/>
              </a:ext>
            </a:extLst>
          </p:cNvPr>
          <p:cNvSpPr txBox="1"/>
          <p:nvPr/>
        </p:nvSpPr>
        <p:spPr>
          <a:xfrm>
            <a:off x="7200824" y="4842350"/>
            <a:ext cx="272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Weekly wise plot for Close</a:t>
            </a:r>
          </a:p>
        </p:txBody>
      </p:sp>
    </p:spTree>
    <p:extLst>
      <p:ext uri="{BB962C8B-B14F-4D97-AF65-F5344CB8AC3E}">
        <p14:creationId xmlns:p14="http://schemas.microsoft.com/office/powerpoint/2010/main" val="205531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06310-203A-E734-CAD0-42F2E776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1" y="3017521"/>
            <a:ext cx="3331789" cy="189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857E0-1EA1-D014-F7D1-0F3F9210871B}"/>
              </a:ext>
            </a:extLst>
          </p:cNvPr>
          <p:cNvSpPr txBox="1"/>
          <p:nvPr/>
        </p:nvSpPr>
        <p:spPr>
          <a:xfrm>
            <a:off x="1674990" y="2791459"/>
            <a:ext cx="13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Lag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FAD7F-AB06-A2B6-2BE9-2CD01985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58" y="866775"/>
            <a:ext cx="7767866" cy="312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41502-CF9E-12F7-861F-D2C822740EF6}"/>
              </a:ext>
            </a:extLst>
          </p:cNvPr>
          <p:cNvSpPr txBox="1"/>
          <p:nvPr/>
        </p:nvSpPr>
        <p:spPr>
          <a:xfrm>
            <a:off x="6302326" y="529427"/>
            <a:ext cx="44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Series Decomposition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560EA-51FA-4CC8-8A34-FC9137B88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63" y="4188363"/>
            <a:ext cx="3590925" cy="2476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4719C0-0B6D-A5E6-7DE7-4637DF6C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189" y="4329366"/>
            <a:ext cx="3609975" cy="2466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530AF-5C42-C1B4-8597-CC9D2580F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60" y="1043544"/>
            <a:ext cx="3989274" cy="18771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3CB070-D20B-D2DE-5BB6-9CFC493CC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66" y="4966815"/>
            <a:ext cx="3331789" cy="1891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DCBE4D-DF79-85D3-67DA-88D79EFA4699}"/>
              </a:ext>
            </a:extLst>
          </p:cNvPr>
          <p:cNvSpPr txBox="1"/>
          <p:nvPr/>
        </p:nvSpPr>
        <p:spPr>
          <a:xfrm>
            <a:off x="1768994" y="624000"/>
            <a:ext cx="15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Volume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1C407-DD8C-B1F5-8666-D0D5EEE92586}"/>
              </a:ext>
            </a:extLst>
          </p:cNvPr>
          <p:cNvSpPr txBox="1"/>
          <p:nvPr/>
        </p:nvSpPr>
        <p:spPr>
          <a:xfrm>
            <a:off x="7463504" y="3942597"/>
            <a:ext cx="177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ACF &amp; PACF plots</a:t>
            </a:r>
          </a:p>
        </p:txBody>
      </p:sp>
    </p:spTree>
    <p:extLst>
      <p:ext uri="{BB962C8B-B14F-4D97-AF65-F5344CB8AC3E}">
        <p14:creationId xmlns:p14="http://schemas.microsoft.com/office/powerpoint/2010/main" val="10236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44DFF-A69A-3DB0-3477-8F08E27C4948}"/>
              </a:ext>
            </a:extLst>
          </p:cNvPr>
          <p:cNvSpPr txBox="1"/>
          <p:nvPr/>
        </p:nvSpPr>
        <p:spPr>
          <a:xfrm>
            <a:off x="4881490" y="-80301"/>
            <a:ext cx="323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Modelling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BB5C2A-4B80-10A6-3B2B-B3863962AFA2}"/>
              </a:ext>
            </a:extLst>
          </p:cNvPr>
          <p:cNvSpPr/>
          <p:nvPr/>
        </p:nvSpPr>
        <p:spPr>
          <a:xfrm>
            <a:off x="3709182" y="1826131"/>
            <a:ext cx="5134708" cy="742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Build the model on train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0C6A5-798D-51E7-66A1-883A593CDEFE}"/>
              </a:ext>
            </a:extLst>
          </p:cNvPr>
          <p:cNvSpPr/>
          <p:nvPr/>
        </p:nvSpPr>
        <p:spPr>
          <a:xfrm>
            <a:off x="3709182" y="759348"/>
            <a:ext cx="513470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Split The data set in to train &amp;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38469-2241-FD43-B7D0-1AF3169CB2FB}"/>
              </a:ext>
            </a:extLst>
          </p:cNvPr>
          <p:cNvSpPr/>
          <p:nvPr/>
        </p:nvSpPr>
        <p:spPr>
          <a:xfrm>
            <a:off x="3709182" y="2917025"/>
            <a:ext cx="513470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Validate the model on test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E17F9-E314-E6F7-1436-B247CB3DB257}"/>
              </a:ext>
            </a:extLst>
          </p:cNvPr>
          <p:cNvSpPr/>
          <p:nvPr/>
        </p:nvSpPr>
        <p:spPr>
          <a:xfrm>
            <a:off x="3709182" y="4008654"/>
            <a:ext cx="513470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Combine train &amp; test and build the final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CCF07-DD12-9A38-C901-4AAB86F0B039}"/>
              </a:ext>
            </a:extLst>
          </p:cNvPr>
          <p:cNvSpPr/>
          <p:nvPr/>
        </p:nvSpPr>
        <p:spPr>
          <a:xfrm>
            <a:off x="3709182" y="5055316"/>
            <a:ext cx="513470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Forecast using the final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7FE002-E9D2-F14C-D7B1-F3F1BA0275EC}"/>
              </a:ext>
            </a:extLst>
          </p:cNvPr>
          <p:cNvSpPr/>
          <p:nvPr/>
        </p:nvSpPr>
        <p:spPr>
          <a:xfrm>
            <a:off x="3709182" y="6062141"/>
            <a:ext cx="513470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 Deployment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9AFD5B-F30B-20E8-5A28-FB796DE8BC2E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6276536" y="1467234"/>
            <a:ext cx="0" cy="35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6B7D1-C460-0D75-B227-80670AD6CD5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276536" y="2568177"/>
            <a:ext cx="0" cy="34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3E84A6-8B07-F512-20DC-A71C5113828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276536" y="3624911"/>
            <a:ext cx="0" cy="3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C07252-8823-79E0-B899-7B1AB4D956F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276536" y="4716540"/>
            <a:ext cx="0" cy="33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C90EF2-9243-21A2-23D4-64E14A89128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276536" y="5763202"/>
            <a:ext cx="0" cy="29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7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8BF23-22B1-3E2D-8E43-A1CD0454599C}"/>
              </a:ext>
            </a:extLst>
          </p:cNvPr>
          <p:cNvSpPr txBox="1"/>
          <p:nvPr/>
        </p:nvSpPr>
        <p:spPr>
          <a:xfrm>
            <a:off x="4290646" y="0"/>
            <a:ext cx="389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Data Driven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56D6A-2164-4969-8FFF-9BF7F3BB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6438"/>
            <a:ext cx="5501129" cy="190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8D976-A328-7801-AE63-893F6B27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68402"/>
            <a:ext cx="5844100" cy="190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96274-94C2-9631-B8E7-24417558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" y="2810374"/>
            <a:ext cx="5501129" cy="1936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95635-E3D8-A3FC-B271-305F93B1B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5742"/>
            <a:ext cx="5553369" cy="1748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1192A-95F6-D7FB-75A7-FA545F74C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16021"/>
            <a:ext cx="5844100" cy="193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69E689-F45E-7A87-7F97-6176519CD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871676"/>
            <a:ext cx="5844101" cy="19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2D9FF-612D-CB5F-2C2D-81A8D792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" y="611837"/>
            <a:ext cx="2909985" cy="394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A6BD1-2786-E771-1D22-395F54B4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15" y="544007"/>
            <a:ext cx="2909985" cy="193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C0A42-1A3D-CF87-0D4A-F4DEA13DD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75" y="2577933"/>
            <a:ext cx="2844590" cy="193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80E32-5092-C3BD-E772-2EB5FEDD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577" y="797612"/>
            <a:ext cx="5408015" cy="1784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DF4C6-DA96-2879-F233-060DDF3F3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878" y="2781852"/>
            <a:ext cx="4939411" cy="17849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1097A0-242D-0C6B-26D6-07E3EDD72E59}"/>
              </a:ext>
            </a:extLst>
          </p:cNvPr>
          <p:cNvSpPr txBox="1"/>
          <p:nvPr/>
        </p:nvSpPr>
        <p:spPr>
          <a:xfrm>
            <a:off x="4614203" y="-104876"/>
            <a:ext cx="267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ARIMA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15C50-E691-9D3E-14F8-B42D72AB3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191" y="4810091"/>
            <a:ext cx="4799647" cy="1912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5C1D0-7B47-E021-C850-1B8138175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577" y="4937759"/>
            <a:ext cx="5173712" cy="17849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98519F-8E1A-2AC4-47B1-64BA05C0A1E6}"/>
              </a:ext>
            </a:extLst>
          </p:cNvPr>
          <p:cNvSpPr txBox="1"/>
          <p:nvPr/>
        </p:nvSpPr>
        <p:spPr>
          <a:xfrm>
            <a:off x="7399607" y="30948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Arima order – 0,2,1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53360F-9A9D-2C1C-D0E7-AF350162A512}"/>
              </a:ext>
            </a:extLst>
          </p:cNvPr>
          <p:cNvSpPr txBox="1"/>
          <p:nvPr/>
        </p:nvSpPr>
        <p:spPr>
          <a:xfrm>
            <a:off x="5280074" y="455300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Arima order – 1,2,1</a:t>
            </a:r>
          </a:p>
        </p:txBody>
      </p:sp>
    </p:spTree>
    <p:extLst>
      <p:ext uri="{BB962C8B-B14F-4D97-AF65-F5344CB8AC3E}">
        <p14:creationId xmlns:p14="http://schemas.microsoft.com/office/powerpoint/2010/main" val="146846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23A50-36C6-E6B0-7D26-9DDD42AA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4870596"/>
            <a:ext cx="4965895" cy="198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40150-1983-720C-BA9C-A2127FE9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381" y="4971632"/>
            <a:ext cx="5118110" cy="1886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07F09-BC9B-D845-CFF5-8D1A189D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8" y="734609"/>
            <a:ext cx="4965895" cy="1847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1B1A-392A-1928-6726-6C5499C9D37D}"/>
              </a:ext>
            </a:extLst>
          </p:cNvPr>
          <p:cNvSpPr txBox="1"/>
          <p:nvPr/>
        </p:nvSpPr>
        <p:spPr>
          <a:xfrm>
            <a:off x="4290646" y="126609"/>
            <a:ext cx="251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SARIMA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255548-BDC3-ECED-F267-005513E99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57" y="711456"/>
            <a:ext cx="5281034" cy="1864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FBBF27-C8D0-D621-D46E-D1EC058DD27C}"/>
              </a:ext>
            </a:extLst>
          </p:cNvPr>
          <p:cNvSpPr txBox="1"/>
          <p:nvPr/>
        </p:nvSpPr>
        <p:spPr>
          <a:xfrm>
            <a:off x="4102184" y="4633078"/>
            <a:ext cx="44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Sarima</a:t>
            </a:r>
            <a:r>
              <a:rPr lang="en-IN" sz="1600" dirty="0"/>
              <a:t> order-0,1,0 seasonal order-2,1,0,252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ED9ED-2208-6B68-DBF4-1DF712658603}"/>
              </a:ext>
            </a:extLst>
          </p:cNvPr>
          <p:cNvSpPr txBox="1"/>
          <p:nvPr/>
        </p:nvSpPr>
        <p:spPr>
          <a:xfrm>
            <a:off x="3866271" y="531291"/>
            <a:ext cx="44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Sarima</a:t>
            </a:r>
            <a:r>
              <a:rPr lang="en-IN" sz="1600" dirty="0"/>
              <a:t> order-0,1,0 seasonal order-1,1,0,21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F177E-E4C2-6BCD-0DD2-D7DE9D9A53A9}"/>
              </a:ext>
            </a:extLst>
          </p:cNvPr>
          <p:cNvSpPr txBox="1"/>
          <p:nvPr/>
        </p:nvSpPr>
        <p:spPr>
          <a:xfrm>
            <a:off x="3976652" y="2531961"/>
            <a:ext cx="44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Sarima</a:t>
            </a:r>
            <a:r>
              <a:rPr lang="en-IN" sz="1600" dirty="0"/>
              <a:t> order-0,1,0 seasonal order-1,1,1,63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F4191-3A60-087F-2559-063E6961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7" y="2868823"/>
            <a:ext cx="4965895" cy="1867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B2E2DC-639E-10DC-90E8-AC5E8FF97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456" y="2823447"/>
            <a:ext cx="5281035" cy="18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383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2023-04-10T13:39:19Z</dcterms:created>
  <dcterms:modified xsi:type="dcterms:W3CDTF">2023-04-11T11:04:11Z</dcterms:modified>
</cp:coreProperties>
</file>