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542" y="711453"/>
            <a:ext cx="772891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485013"/>
            <a:ext cx="7728915" cy="98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052" y="1784350"/>
            <a:ext cx="7895894" cy="392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.tomlinson@imperial.ac.u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glycosciences.med.ic.ac.uk/structure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man.bioinformatics.ic.ac.uk/computer_skills/css/style.cs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244" y="2112086"/>
            <a:ext cx="5981065" cy="13290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18770" marR="5080" indent="-306705">
              <a:lnSpc>
                <a:spcPts val="4860"/>
              </a:lnSpc>
              <a:spcBef>
                <a:spcPts val="715"/>
              </a:spcBef>
            </a:pPr>
            <a:r>
              <a:rPr sz="4500" spc="-465" dirty="0"/>
              <a:t>A </a:t>
            </a:r>
            <a:r>
              <a:rPr sz="4500" spc="-235" dirty="0"/>
              <a:t>Practical </a:t>
            </a:r>
            <a:r>
              <a:rPr sz="4500" spc="-95" dirty="0"/>
              <a:t>Introduction </a:t>
            </a:r>
            <a:r>
              <a:rPr sz="4500" spc="5" dirty="0"/>
              <a:t>to  </a:t>
            </a:r>
            <a:r>
              <a:rPr sz="4500" spc="-355" dirty="0"/>
              <a:t>HTML, </a:t>
            </a:r>
            <a:r>
              <a:rPr sz="4500" spc="-930" dirty="0"/>
              <a:t>CSS </a:t>
            </a:r>
            <a:r>
              <a:rPr sz="4500" spc="10" dirty="0"/>
              <a:t>&amp;</a:t>
            </a:r>
            <a:r>
              <a:rPr sz="4500" spc="-95" dirty="0"/>
              <a:t> </a:t>
            </a:r>
            <a:r>
              <a:rPr sz="4500" spc="-325" dirty="0"/>
              <a:t>JavaScript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21609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HTML</a:t>
            </a:r>
            <a:r>
              <a:rPr spc="-229" dirty="0"/>
              <a:t> </a:t>
            </a:r>
            <a:r>
              <a:rPr spc="-28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6887209" cy="24955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30" dirty="0">
                <a:latin typeface="Carlito"/>
                <a:cs typeface="Carlito"/>
              </a:rPr>
              <a:t>Tables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very </a:t>
            </a:r>
            <a:r>
              <a:rPr sz="2100" spc="-10" dirty="0">
                <a:latin typeface="Carlito"/>
                <a:cs typeface="Carlito"/>
              </a:rPr>
              <a:t>useful </a:t>
            </a:r>
            <a:r>
              <a:rPr sz="2100" spc="-20" dirty="0">
                <a:latin typeface="Carlito"/>
                <a:cs typeface="Carlito"/>
              </a:rPr>
              <a:t>way </a:t>
            </a:r>
            <a:r>
              <a:rPr sz="2100" spc="-5" dirty="0">
                <a:latin typeface="Carlito"/>
                <a:cs typeface="Carlito"/>
              </a:rPr>
              <a:t>of visualising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information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30" dirty="0">
                <a:latin typeface="Carlito"/>
                <a:cs typeface="Carlito"/>
              </a:rPr>
              <a:t>Tables </a:t>
            </a:r>
            <a:r>
              <a:rPr sz="2100" spc="-20" dirty="0">
                <a:latin typeface="Carlito"/>
                <a:cs typeface="Carlito"/>
              </a:rPr>
              <a:t>have rows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columns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tags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are;</a:t>
            </a:r>
            <a:endParaRPr sz="21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528320" algn="l"/>
              </a:tabLst>
            </a:pPr>
            <a:r>
              <a:rPr sz="2000" spc="-5" dirty="0">
                <a:latin typeface="Carlito"/>
                <a:cs typeface="Carlito"/>
              </a:rPr>
              <a:t>&lt;table&gt;&lt;/table&gt;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outer </a:t>
            </a:r>
            <a:r>
              <a:rPr sz="2000" spc="-5" dirty="0">
                <a:latin typeface="Carlito"/>
                <a:cs typeface="Carlito"/>
              </a:rPr>
              <a:t>table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tags</a:t>
            </a:r>
            <a:endParaRPr sz="20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000" dirty="0">
                <a:latin typeface="Carlito"/>
                <a:cs typeface="Carlito"/>
              </a:rPr>
              <a:t>&lt;th&gt;&lt;/th&gt; : </a:t>
            </a:r>
            <a:r>
              <a:rPr sz="2000" spc="-5" dirty="0">
                <a:latin typeface="Carlito"/>
                <a:cs typeface="Carlito"/>
              </a:rPr>
              <a:t>table header </a:t>
            </a:r>
            <a:r>
              <a:rPr sz="2000" spc="-20" dirty="0">
                <a:latin typeface="Carlito"/>
                <a:cs typeface="Carlito"/>
              </a:rPr>
              <a:t>row </a:t>
            </a:r>
            <a:r>
              <a:rPr sz="2000" spc="-10" dirty="0">
                <a:latin typeface="Carlito"/>
                <a:cs typeface="Carlito"/>
              </a:rPr>
              <a:t>(for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first row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only)</a:t>
            </a:r>
            <a:endParaRPr sz="20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000" spc="-5" dirty="0">
                <a:latin typeface="Carlito"/>
                <a:cs typeface="Carlito"/>
              </a:rPr>
              <a:t>&lt;tr&gt;&lt;/tr&gt;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normal table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row</a:t>
            </a:r>
            <a:endParaRPr sz="20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8320" algn="l"/>
              </a:tabLst>
            </a:pPr>
            <a:r>
              <a:rPr sz="2000" spc="-10" dirty="0">
                <a:latin typeface="Carlito"/>
                <a:cs typeface="Carlito"/>
              </a:rPr>
              <a:t>&lt;td&gt;&lt;/td&gt;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element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31025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A </a:t>
            </a:r>
            <a:r>
              <a:rPr spc="-225" dirty="0"/>
              <a:t>Very </a:t>
            </a:r>
            <a:r>
              <a:rPr spc="-200" dirty="0"/>
              <a:t>Simple</a:t>
            </a:r>
            <a:r>
              <a:rPr spc="-35" dirty="0"/>
              <a:t> </a:t>
            </a:r>
            <a:r>
              <a:rPr spc="-26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253998"/>
            <a:ext cx="3539490" cy="5142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&lt;!DOCTYPE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html&gt;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745"/>
              </a:lnSpc>
            </a:pPr>
            <a:r>
              <a:rPr sz="1400" spc="-10" dirty="0">
                <a:latin typeface="Carlito"/>
                <a:cs typeface="Carlito"/>
              </a:rPr>
              <a:t>&lt;html&gt;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745"/>
              </a:lnSpc>
            </a:pPr>
            <a:r>
              <a:rPr sz="1400" spc="-10" dirty="0">
                <a:latin typeface="Carlito"/>
                <a:cs typeface="Carlito"/>
              </a:rPr>
              <a:t>&lt;head&gt;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739"/>
              </a:lnSpc>
            </a:pPr>
            <a:r>
              <a:rPr sz="1400" spc="-15" dirty="0">
                <a:latin typeface="Carlito"/>
                <a:cs typeface="Carlito"/>
              </a:rPr>
              <a:t>&lt;meta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charset="ISO-8859-1"&gt;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r>
              <a:rPr sz="1400" spc="-5" dirty="0">
                <a:latin typeface="Carlito"/>
                <a:cs typeface="Carlito"/>
              </a:rPr>
              <a:t>&lt;title&gt;My </a:t>
            </a:r>
            <a:r>
              <a:rPr sz="1400" spc="-15" dirty="0">
                <a:latin typeface="Carlito"/>
                <a:cs typeface="Carlito"/>
              </a:rPr>
              <a:t>First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Table&lt;/title&gt;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745"/>
              </a:lnSpc>
            </a:pPr>
            <a:r>
              <a:rPr sz="1400" spc="-10" dirty="0">
                <a:latin typeface="Carlito"/>
                <a:cs typeface="Carlito"/>
              </a:rPr>
              <a:t>&lt;/head&gt;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739"/>
              </a:lnSpc>
            </a:pPr>
            <a:r>
              <a:rPr sz="1400" spc="-10" dirty="0">
                <a:latin typeface="Carlito"/>
                <a:cs typeface="Carlito"/>
              </a:rPr>
              <a:t>&lt;body&gt;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1745"/>
              </a:lnSpc>
            </a:pPr>
            <a:r>
              <a:rPr sz="1400" spc="-10" dirty="0">
                <a:latin typeface="Carlito"/>
                <a:cs typeface="Carlito"/>
              </a:rPr>
              <a:t>&lt;table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border=1&gt;</a:t>
            </a:r>
            <a:endParaRPr sz="1400" dirty="0">
              <a:latin typeface="Carlito"/>
              <a:cs typeface="Carlito"/>
            </a:endParaRPr>
          </a:p>
          <a:p>
            <a:pPr marL="241300">
              <a:lnSpc>
                <a:spcPts val="1745"/>
              </a:lnSpc>
            </a:pPr>
            <a:r>
              <a:rPr sz="1400" spc="-5" dirty="0">
                <a:latin typeface="Carlito"/>
                <a:cs typeface="Carlito"/>
              </a:rPr>
              <a:t>&lt;tr&gt;</a:t>
            </a:r>
            <a:endParaRPr sz="1400" dirty="0">
              <a:latin typeface="Carlito"/>
              <a:cs typeface="Carlito"/>
            </a:endParaRPr>
          </a:p>
          <a:p>
            <a:pPr marL="926465">
              <a:lnSpc>
                <a:spcPts val="1739"/>
              </a:lnSpc>
            </a:pPr>
            <a:r>
              <a:rPr sz="1400" spc="-5" dirty="0">
                <a:latin typeface="Carlito"/>
                <a:cs typeface="Carlito"/>
              </a:rPr>
              <a:t>&lt;th&gt;Column 1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Head&lt;/th&gt;</a:t>
            </a:r>
            <a:endParaRPr sz="1400" dirty="0">
              <a:latin typeface="Carlito"/>
              <a:cs typeface="Carlito"/>
            </a:endParaRPr>
          </a:p>
          <a:p>
            <a:pPr marL="926465">
              <a:lnSpc>
                <a:spcPts val="1745"/>
              </a:lnSpc>
            </a:pPr>
            <a:r>
              <a:rPr sz="1400" spc="-5" dirty="0">
                <a:latin typeface="Carlito"/>
                <a:cs typeface="Carlito"/>
              </a:rPr>
              <a:t>&lt;th&gt;Column 2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Head&lt;/th&gt;</a:t>
            </a:r>
            <a:endParaRPr sz="1400" dirty="0">
              <a:latin typeface="Carlito"/>
              <a:cs typeface="Carlito"/>
            </a:endParaRPr>
          </a:p>
          <a:p>
            <a:pPr marL="241300">
              <a:lnSpc>
                <a:spcPts val="1745"/>
              </a:lnSpc>
            </a:pPr>
            <a:r>
              <a:rPr sz="1400" spc="-5" dirty="0">
                <a:latin typeface="Carlito"/>
                <a:cs typeface="Carlito"/>
              </a:rPr>
              <a:t>&lt;/tr&gt;</a:t>
            </a:r>
            <a:endParaRPr sz="1400" dirty="0">
              <a:latin typeface="Carlito"/>
              <a:cs typeface="Carlito"/>
            </a:endParaRPr>
          </a:p>
          <a:p>
            <a:pPr marL="241300">
              <a:lnSpc>
                <a:spcPts val="1739"/>
              </a:lnSpc>
            </a:pPr>
            <a:r>
              <a:rPr sz="1400" spc="-5" dirty="0">
                <a:latin typeface="Carlito"/>
                <a:cs typeface="Carlito"/>
              </a:rPr>
              <a:t>&lt;tr&gt;</a:t>
            </a:r>
            <a:endParaRPr sz="1400" dirty="0">
              <a:latin typeface="Carlito"/>
              <a:cs typeface="Carlito"/>
            </a:endParaRPr>
          </a:p>
          <a:p>
            <a:pPr marL="926465">
              <a:lnSpc>
                <a:spcPts val="1745"/>
              </a:lnSpc>
            </a:pPr>
            <a:r>
              <a:rPr sz="1400" spc="-10" dirty="0">
                <a:latin typeface="Carlito"/>
                <a:cs typeface="Carlito"/>
              </a:rPr>
              <a:t>&lt;td&gt;Column </a:t>
            </a:r>
            <a:r>
              <a:rPr sz="1400" spc="-5" dirty="0">
                <a:latin typeface="Carlito"/>
                <a:cs typeface="Carlito"/>
              </a:rPr>
              <a:t>1 </a:t>
            </a:r>
            <a:r>
              <a:rPr sz="1400" spc="-25" dirty="0">
                <a:latin typeface="Carlito"/>
                <a:cs typeface="Carlito"/>
              </a:rPr>
              <a:t>Row </a:t>
            </a:r>
            <a:r>
              <a:rPr sz="1400" spc="-5" dirty="0">
                <a:latin typeface="Carlito"/>
                <a:cs typeface="Carlito"/>
              </a:rPr>
              <a:t>1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Data&lt;/td&gt;</a:t>
            </a:r>
            <a:endParaRPr sz="1400" dirty="0">
              <a:latin typeface="Carlito"/>
              <a:cs typeface="Carlito"/>
            </a:endParaRPr>
          </a:p>
          <a:p>
            <a:pPr marL="926465">
              <a:lnSpc>
                <a:spcPts val="1745"/>
              </a:lnSpc>
            </a:pPr>
            <a:r>
              <a:rPr sz="1400" spc="-10" dirty="0">
                <a:latin typeface="Carlito"/>
                <a:cs typeface="Carlito"/>
              </a:rPr>
              <a:t>&lt;td&gt;Column </a:t>
            </a:r>
            <a:r>
              <a:rPr sz="1400" spc="-5" dirty="0">
                <a:latin typeface="Carlito"/>
                <a:cs typeface="Carlito"/>
              </a:rPr>
              <a:t>2 </a:t>
            </a:r>
            <a:r>
              <a:rPr sz="1400" spc="-25" dirty="0">
                <a:latin typeface="Carlito"/>
                <a:cs typeface="Carlito"/>
              </a:rPr>
              <a:t>Row </a:t>
            </a:r>
            <a:r>
              <a:rPr sz="1400" spc="-5" dirty="0">
                <a:latin typeface="Carlito"/>
                <a:cs typeface="Carlito"/>
              </a:rPr>
              <a:t>1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Data&lt;/td&gt;</a:t>
            </a:r>
            <a:endParaRPr sz="1400" dirty="0">
              <a:latin typeface="Carlito"/>
              <a:cs typeface="Carlito"/>
            </a:endParaRPr>
          </a:p>
          <a:p>
            <a:pPr marL="241300">
              <a:lnSpc>
                <a:spcPts val="1739"/>
              </a:lnSpc>
            </a:pPr>
            <a:r>
              <a:rPr sz="1400" spc="-5" dirty="0">
                <a:latin typeface="Carlito"/>
                <a:cs typeface="Carlito"/>
              </a:rPr>
              <a:t>&lt;/tr&gt;</a:t>
            </a:r>
            <a:endParaRPr sz="1400" dirty="0">
              <a:latin typeface="Carlito"/>
              <a:cs typeface="Carlito"/>
            </a:endParaRPr>
          </a:p>
          <a:p>
            <a:pPr marL="241300">
              <a:lnSpc>
                <a:spcPts val="1745"/>
              </a:lnSpc>
            </a:pPr>
            <a:r>
              <a:rPr sz="1400" spc="-5" dirty="0">
                <a:latin typeface="Carlito"/>
                <a:cs typeface="Carlito"/>
              </a:rPr>
              <a:t>&lt;tr&gt;</a:t>
            </a:r>
            <a:endParaRPr sz="1400" dirty="0">
              <a:latin typeface="Carlito"/>
              <a:cs typeface="Carlito"/>
            </a:endParaRPr>
          </a:p>
          <a:p>
            <a:pPr marL="926465">
              <a:lnSpc>
                <a:spcPts val="1745"/>
              </a:lnSpc>
            </a:pPr>
            <a:r>
              <a:rPr sz="1400" spc="-10" dirty="0">
                <a:latin typeface="Carlito"/>
                <a:cs typeface="Carlito"/>
              </a:rPr>
              <a:t>&lt;td&gt;Column </a:t>
            </a:r>
            <a:r>
              <a:rPr sz="1400" spc="-5" dirty="0">
                <a:latin typeface="Carlito"/>
                <a:cs typeface="Carlito"/>
              </a:rPr>
              <a:t>1 </a:t>
            </a:r>
            <a:r>
              <a:rPr sz="1400" spc="-20" dirty="0">
                <a:latin typeface="Carlito"/>
                <a:cs typeface="Carlito"/>
              </a:rPr>
              <a:t>Row </a:t>
            </a:r>
            <a:r>
              <a:rPr sz="1400" spc="-5" dirty="0">
                <a:latin typeface="Carlito"/>
                <a:cs typeface="Carlito"/>
              </a:rPr>
              <a:t>2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Data&lt;/td&gt;</a:t>
            </a:r>
            <a:endParaRPr sz="1400" dirty="0">
              <a:latin typeface="Carlito"/>
              <a:cs typeface="Carlito"/>
            </a:endParaRPr>
          </a:p>
          <a:p>
            <a:pPr marL="926465">
              <a:lnSpc>
                <a:spcPts val="1739"/>
              </a:lnSpc>
            </a:pPr>
            <a:r>
              <a:rPr sz="1400" spc="-10" dirty="0">
                <a:latin typeface="Carlito"/>
                <a:cs typeface="Carlito"/>
              </a:rPr>
              <a:t>&lt;td&gt;Column </a:t>
            </a:r>
            <a:r>
              <a:rPr sz="1400" spc="-5" dirty="0">
                <a:latin typeface="Carlito"/>
                <a:cs typeface="Carlito"/>
              </a:rPr>
              <a:t>2 </a:t>
            </a:r>
            <a:r>
              <a:rPr sz="1400" spc="-25" dirty="0">
                <a:latin typeface="Carlito"/>
                <a:cs typeface="Carlito"/>
              </a:rPr>
              <a:t>Row </a:t>
            </a:r>
            <a:r>
              <a:rPr sz="1400" spc="-5" dirty="0">
                <a:latin typeface="Carlito"/>
                <a:cs typeface="Carlito"/>
              </a:rPr>
              <a:t>2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Data&lt;/td&gt;</a:t>
            </a:r>
            <a:endParaRPr sz="1400" dirty="0">
              <a:latin typeface="Carlito"/>
              <a:cs typeface="Carlito"/>
            </a:endParaRPr>
          </a:p>
          <a:p>
            <a:pPr marR="2872105" algn="r">
              <a:lnSpc>
                <a:spcPts val="1745"/>
              </a:lnSpc>
            </a:pPr>
            <a:r>
              <a:rPr sz="1400" spc="-10" dirty="0">
                <a:latin typeface="Carlito"/>
                <a:cs typeface="Carlito"/>
              </a:rPr>
              <a:t>&lt;/</a:t>
            </a:r>
            <a:r>
              <a:rPr sz="1400" dirty="0">
                <a:latin typeface="Carlito"/>
                <a:cs typeface="Carlito"/>
              </a:rPr>
              <a:t>t</a:t>
            </a:r>
            <a:r>
              <a:rPr sz="1400" spc="-10" dirty="0">
                <a:latin typeface="Carlito"/>
                <a:cs typeface="Carlito"/>
              </a:rPr>
              <a:t>r</a:t>
            </a:r>
            <a:r>
              <a:rPr sz="1400" spc="-5" dirty="0">
                <a:latin typeface="Carlito"/>
                <a:cs typeface="Carlito"/>
              </a:rPr>
              <a:t>&gt;</a:t>
            </a:r>
            <a:endParaRPr sz="1400" dirty="0">
              <a:latin typeface="Carlito"/>
              <a:cs typeface="Carlito"/>
            </a:endParaRPr>
          </a:p>
          <a:p>
            <a:pPr marR="2821940" algn="r">
              <a:lnSpc>
                <a:spcPts val="1745"/>
              </a:lnSpc>
            </a:pPr>
            <a:r>
              <a:rPr sz="1400" spc="-10" dirty="0">
                <a:latin typeface="Carlito"/>
                <a:cs typeface="Carlito"/>
              </a:rPr>
              <a:t>&lt;</a:t>
            </a:r>
            <a:r>
              <a:rPr sz="1400" spc="-15" dirty="0">
                <a:latin typeface="Carlito"/>
                <a:cs typeface="Carlito"/>
              </a:rPr>
              <a:t>/</a:t>
            </a:r>
            <a:r>
              <a:rPr sz="1400" spc="-25" dirty="0">
                <a:latin typeface="Carlito"/>
                <a:cs typeface="Carlito"/>
              </a:rPr>
              <a:t>t</a:t>
            </a:r>
            <a:r>
              <a:rPr sz="1400" spc="-5" dirty="0">
                <a:latin typeface="Carlito"/>
                <a:cs typeface="Carlito"/>
              </a:rPr>
              <a:t>able&gt;</a:t>
            </a:r>
            <a:endParaRPr sz="1400" dirty="0">
              <a:latin typeface="Carlito"/>
              <a:cs typeface="Carlito"/>
            </a:endParaRPr>
          </a:p>
          <a:p>
            <a:pPr marR="2828290" algn="r">
              <a:lnSpc>
                <a:spcPts val="1739"/>
              </a:lnSpc>
            </a:pPr>
            <a:r>
              <a:rPr sz="1400" spc="-10" dirty="0">
                <a:latin typeface="Carlito"/>
                <a:cs typeface="Carlito"/>
              </a:rPr>
              <a:t>&lt;</a:t>
            </a:r>
            <a:r>
              <a:rPr sz="1400" spc="-15" dirty="0">
                <a:latin typeface="Carlito"/>
                <a:cs typeface="Carlito"/>
              </a:rPr>
              <a:t>/</a:t>
            </a:r>
            <a:r>
              <a:rPr sz="1400" spc="-10" dirty="0">
                <a:latin typeface="Carlito"/>
                <a:cs typeface="Carlito"/>
              </a:rPr>
              <a:t>body&gt;</a:t>
            </a:r>
            <a:endParaRPr sz="1400" dirty="0">
              <a:latin typeface="Carlito"/>
              <a:cs typeface="Carlito"/>
            </a:endParaRPr>
          </a:p>
          <a:p>
            <a:pPr marR="2857500" algn="r">
              <a:lnSpc>
                <a:spcPts val="1830"/>
              </a:lnSpc>
            </a:pPr>
            <a:r>
              <a:rPr sz="1400" spc="-10" dirty="0">
                <a:latin typeface="Carlito"/>
                <a:cs typeface="Carlito"/>
              </a:rPr>
              <a:t>&lt;</a:t>
            </a:r>
            <a:r>
              <a:rPr sz="1400" spc="-15" dirty="0">
                <a:latin typeface="Carlito"/>
                <a:cs typeface="Carlito"/>
              </a:rPr>
              <a:t>/</a:t>
            </a:r>
            <a:r>
              <a:rPr sz="1400" spc="-20" dirty="0">
                <a:latin typeface="Carlito"/>
                <a:cs typeface="Carlito"/>
              </a:rPr>
              <a:t>h</a:t>
            </a:r>
            <a:r>
              <a:rPr sz="1400" spc="-5" dirty="0">
                <a:latin typeface="Carlito"/>
                <a:cs typeface="Carlito"/>
              </a:rPr>
              <a:t>tml&gt;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3567" y="1338072"/>
            <a:ext cx="4523232" cy="103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66859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Exercise </a:t>
            </a:r>
            <a:r>
              <a:rPr spc="-110" dirty="0"/>
              <a:t>2: </a:t>
            </a:r>
            <a:r>
              <a:rPr spc="-275" dirty="0"/>
              <a:t>Your </a:t>
            </a:r>
            <a:r>
              <a:rPr spc="-300" dirty="0"/>
              <a:t>HTML </a:t>
            </a:r>
            <a:r>
              <a:rPr spc="-355" dirty="0"/>
              <a:t>Page </a:t>
            </a:r>
            <a:r>
              <a:rPr spc="-10" dirty="0"/>
              <a:t>with </a:t>
            </a:r>
            <a:r>
              <a:rPr spc="-285" dirty="0"/>
              <a:t>a</a:t>
            </a:r>
            <a:r>
              <a:rPr spc="45" dirty="0"/>
              <a:t> </a:t>
            </a:r>
            <a:r>
              <a:rPr spc="-10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117080" cy="251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5080" indent="-172720" algn="r">
              <a:lnSpc>
                <a:spcPts val="2395"/>
              </a:lnSpc>
              <a:spcBef>
                <a:spcPts val="100"/>
              </a:spcBef>
              <a:buFont typeface="Arial"/>
              <a:buChar char="•"/>
              <a:tabLst>
                <a:tab pos="172720" algn="l"/>
              </a:tabLst>
            </a:pPr>
            <a:r>
              <a:rPr sz="2100" spc="-5" dirty="0">
                <a:latin typeface="Carlito"/>
                <a:cs typeface="Carlito"/>
              </a:rPr>
              <a:t>Using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same </a:t>
            </a:r>
            <a:r>
              <a:rPr sz="2100" spc="-15" dirty="0">
                <a:latin typeface="Carlito"/>
                <a:cs typeface="Carlito"/>
              </a:rPr>
              <a:t>data </a:t>
            </a:r>
            <a:r>
              <a:rPr sz="2100" dirty="0">
                <a:latin typeface="Carlito"/>
                <a:cs typeface="Carlito"/>
              </a:rPr>
              <a:t>model as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dirty="0">
                <a:latin typeface="Carlito"/>
                <a:cs typeface="Carlito"/>
              </a:rPr>
              <a:t>the MySQL </a:t>
            </a:r>
            <a:r>
              <a:rPr sz="2100" spc="-10" dirty="0">
                <a:latin typeface="Carlito"/>
                <a:cs typeface="Carlito"/>
              </a:rPr>
              <a:t>Lecture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Practical</a:t>
            </a:r>
            <a:endParaRPr sz="2100">
              <a:latin typeface="Carlito"/>
              <a:cs typeface="Carlito"/>
            </a:endParaRPr>
          </a:p>
          <a:p>
            <a:pPr marR="67945" algn="r">
              <a:lnSpc>
                <a:spcPts val="2395"/>
              </a:lnSpc>
            </a:pPr>
            <a:r>
              <a:rPr sz="2100" spc="-20" dirty="0">
                <a:latin typeface="Carlito"/>
                <a:cs typeface="Carlito"/>
              </a:rPr>
              <a:t>make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page to represent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subject’s information </a:t>
            </a:r>
            <a:r>
              <a:rPr sz="2100" spc="-5" dirty="0">
                <a:latin typeface="Carlito"/>
                <a:cs typeface="Carlito"/>
              </a:rPr>
              <a:t>inside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table.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0" dirty="0">
                <a:latin typeface="Carlito"/>
                <a:cs typeface="Carlito"/>
              </a:rPr>
              <a:t>(first </a:t>
            </a:r>
            <a:r>
              <a:rPr sz="2100" spc="-5" dirty="0">
                <a:latin typeface="Carlito"/>
                <a:cs typeface="Carlito"/>
              </a:rPr>
              <a:t>name, </a:t>
            </a:r>
            <a:r>
              <a:rPr sz="2100" spc="-10" dirty="0">
                <a:latin typeface="Carlito"/>
                <a:cs typeface="Carlito"/>
              </a:rPr>
              <a:t>last </a:t>
            </a:r>
            <a:r>
              <a:rPr sz="2100" spc="-20" dirty="0">
                <a:latin typeface="Carlito"/>
                <a:cs typeface="Carlito"/>
              </a:rPr>
              <a:t>name,gender, </a:t>
            </a:r>
            <a:r>
              <a:rPr sz="2100" spc="-5" dirty="0">
                <a:latin typeface="Carlito"/>
                <a:cs typeface="Carlito"/>
              </a:rPr>
              <a:t>dob, </a:t>
            </a:r>
            <a:r>
              <a:rPr sz="2100" spc="-40" dirty="0">
                <a:latin typeface="Carlito"/>
                <a:cs typeface="Carlito"/>
              </a:rPr>
              <a:t>smoker, </a:t>
            </a:r>
            <a:r>
              <a:rPr sz="2100" spc="-35" dirty="0">
                <a:latin typeface="Carlito"/>
                <a:cs typeface="Carlito"/>
              </a:rPr>
              <a:t>drinker, </a:t>
            </a:r>
            <a:r>
              <a:rPr sz="2100" spc="-5" dirty="0">
                <a:latin typeface="Carlito"/>
                <a:cs typeface="Carlito"/>
              </a:rPr>
              <a:t>study</a:t>
            </a:r>
            <a:r>
              <a:rPr sz="2100" spc="15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#)</a:t>
            </a:r>
            <a:endParaRPr sz="21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20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page title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Subject’s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name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15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heading on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page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subject’s </a:t>
            </a:r>
            <a:r>
              <a:rPr sz="1800" spc="-5" dirty="0">
                <a:latin typeface="Carlito"/>
                <a:cs typeface="Carlito"/>
              </a:rPr>
              <a:t>name (inside </a:t>
            </a:r>
            <a:r>
              <a:rPr sz="1800" dirty="0">
                <a:latin typeface="Carlito"/>
                <a:cs typeface="Carlito"/>
              </a:rPr>
              <a:t>&lt;h1&gt;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tags)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Put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table in it </a:t>
            </a:r>
            <a:r>
              <a:rPr sz="1800" spc="-10" dirty="0">
                <a:latin typeface="Carlito"/>
                <a:cs typeface="Carlito"/>
              </a:rPr>
              <a:t>to contain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subject’s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attributes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30" dirty="0">
                <a:latin typeface="Carlito"/>
                <a:cs typeface="Carlito"/>
              </a:rPr>
              <a:t>Table </a:t>
            </a:r>
            <a:r>
              <a:rPr sz="1800" spc="-5" dirty="0">
                <a:latin typeface="Carlito"/>
                <a:cs typeface="Carlito"/>
              </a:rPr>
              <a:t>should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7 </a:t>
            </a:r>
            <a:r>
              <a:rPr sz="1800" spc="-15" dirty="0">
                <a:latin typeface="Carlito"/>
                <a:cs typeface="Carlito"/>
              </a:rPr>
              <a:t>rows </a:t>
            </a:r>
            <a:r>
              <a:rPr sz="1800" dirty="0">
                <a:latin typeface="Carlito"/>
                <a:cs typeface="Carlito"/>
              </a:rPr>
              <a:t>and 2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columns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20" dirty="0">
                <a:latin typeface="Carlito"/>
                <a:cs typeface="Carlito"/>
              </a:rPr>
              <a:t>Make </a:t>
            </a:r>
            <a:r>
              <a:rPr sz="1800" spc="-5" dirty="0">
                <a:latin typeface="Carlito"/>
                <a:cs typeface="Carlito"/>
              </a:rPr>
              <a:t>up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to go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cells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6833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Exercise</a:t>
            </a:r>
            <a:r>
              <a:rPr spc="-265" dirty="0"/>
              <a:t> </a:t>
            </a:r>
            <a:r>
              <a:rPr spc="-16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629412" y="1659635"/>
            <a:ext cx="4709160" cy="302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544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Sending </a:t>
            </a:r>
            <a:r>
              <a:rPr spc="-85" dirty="0"/>
              <a:t>Information </a:t>
            </a:r>
            <a:r>
              <a:rPr spc="-165" dirty="0"/>
              <a:t>via </a:t>
            </a:r>
            <a:r>
              <a:rPr spc="-55" dirty="0"/>
              <a:t>the</a:t>
            </a:r>
            <a:r>
              <a:rPr spc="-260" dirty="0"/>
              <a:t> </a:t>
            </a:r>
            <a:r>
              <a:rPr spc="-229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552055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0" dirty="0">
                <a:latin typeface="Carlito"/>
                <a:cs typeface="Carlito"/>
              </a:rPr>
              <a:t>To </a:t>
            </a:r>
            <a:r>
              <a:rPr sz="2100" spc="-10" dirty="0">
                <a:latin typeface="Carlito"/>
                <a:cs typeface="Carlito"/>
              </a:rPr>
              <a:t>develop </a:t>
            </a:r>
            <a:r>
              <a:rPr sz="2100" dirty="0">
                <a:latin typeface="Carlito"/>
                <a:cs typeface="Carlito"/>
              </a:rPr>
              <a:t>an </a:t>
            </a:r>
            <a:r>
              <a:rPr sz="2100" spc="-15" dirty="0">
                <a:latin typeface="Carlito"/>
                <a:cs typeface="Carlito"/>
              </a:rPr>
              <a:t>interactive </a:t>
            </a:r>
            <a:r>
              <a:rPr sz="2100" spc="-10" dirty="0">
                <a:latin typeface="Carlito"/>
                <a:cs typeface="Carlito"/>
              </a:rPr>
              <a:t>web application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web </a:t>
            </a:r>
            <a:r>
              <a:rPr sz="2100" spc="-5" dirty="0">
                <a:latin typeface="Carlito"/>
                <a:cs typeface="Carlito"/>
              </a:rPr>
              <a:t>page has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be able 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send </a:t>
            </a:r>
            <a:r>
              <a:rPr sz="2100" spc="-10" dirty="0">
                <a:latin typeface="Carlito"/>
                <a:cs typeface="Carlito"/>
              </a:rPr>
              <a:t>information to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webserver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836" y="3048000"/>
            <a:ext cx="7885176" cy="2938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2154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HTML</a:t>
            </a:r>
            <a:r>
              <a:rPr spc="-229" dirty="0"/>
              <a:t> </a:t>
            </a:r>
            <a:r>
              <a:rPr spc="-235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7719695" cy="802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Information </a:t>
            </a:r>
            <a:r>
              <a:rPr sz="2100" spc="-5" dirty="0">
                <a:latin typeface="Carlito"/>
                <a:cs typeface="Carlito"/>
              </a:rPr>
              <a:t>can be </a:t>
            </a:r>
            <a:r>
              <a:rPr sz="2100" spc="-10" dirty="0">
                <a:latin typeface="Carlito"/>
                <a:cs typeface="Carlito"/>
              </a:rPr>
              <a:t>sent </a:t>
            </a:r>
            <a:r>
              <a:rPr sz="2100" spc="-5" dirty="0">
                <a:latin typeface="Carlito"/>
                <a:cs typeface="Carlito"/>
              </a:rPr>
              <a:t>back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the server </a:t>
            </a:r>
            <a:r>
              <a:rPr sz="2100" dirty="0">
                <a:latin typeface="Carlito"/>
                <a:cs typeface="Carlito"/>
              </a:rPr>
              <a:t>via </a:t>
            </a:r>
            <a:r>
              <a:rPr sz="2100" spc="-10" dirty="0">
                <a:latin typeface="Carlito"/>
                <a:cs typeface="Carlito"/>
              </a:rPr>
              <a:t>web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forms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5" dirty="0">
                <a:latin typeface="Carlito"/>
                <a:cs typeface="Carlito"/>
              </a:rPr>
              <a:t>Web </a:t>
            </a:r>
            <a:r>
              <a:rPr sz="2100" spc="-15" dirty="0">
                <a:latin typeface="Carlito"/>
                <a:cs typeface="Carlito"/>
              </a:rPr>
              <a:t>forms </a:t>
            </a:r>
            <a:r>
              <a:rPr sz="2100" spc="-10" dirty="0">
                <a:latin typeface="Carlito"/>
                <a:cs typeface="Carlito"/>
              </a:rPr>
              <a:t>consist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web page components that capture</a:t>
            </a:r>
            <a:r>
              <a:rPr sz="2100" spc="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information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5659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Form</a:t>
            </a:r>
            <a:r>
              <a:rPr spc="-240" dirty="0"/>
              <a:t> </a:t>
            </a:r>
            <a:r>
              <a:rPr spc="-420"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703820" cy="28530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45085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All </a:t>
            </a:r>
            <a:r>
              <a:rPr sz="2100" spc="-10" dirty="0">
                <a:latin typeface="Carlito"/>
                <a:cs typeface="Carlito"/>
              </a:rPr>
              <a:t>components </a:t>
            </a:r>
            <a:r>
              <a:rPr sz="2100" dirty="0">
                <a:latin typeface="Carlito"/>
                <a:cs typeface="Carlito"/>
              </a:rPr>
              <a:t>in a </a:t>
            </a:r>
            <a:r>
              <a:rPr sz="2100" spc="-20" dirty="0">
                <a:latin typeface="Carlito"/>
                <a:cs typeface="Carlito"/>
              </a:rPr>
              <a:t>form </a:t>
            </a:r>
            <a:r>
              <a:rPr sz="2100" spc="-10" dirty="0">
                <a:latin typeface="Carlito"/>
                <a:cs typeface="Carlito"/>
              </a:rPr>
              <a:t>are contained </a:t>
            </a:r>
            <a:r>
              <a:rPr sz="2100" spc="-5" dirty="0">
                <a:latin typeface="Carlito"/>
                <a:cs typeface="Carlito"/>
              </a:rPr>
              <a:t>within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&lt;FORM&gt;&lt;/FORM&gt;  </a:t>
            </a:r>
            <a:r>
              <a:rPr sz="2100" spc="-5" dirty="0">
                <a:latin typeface="Carlito"/>
                <a:cs typeface="Carlito"/>
              </a:rPr>
              <a:t>tag.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opening </a:t>
            </a:r>
            <a:r>
              <a:rPr sz="2100" spc="-20" dirty="0">
                <a:latin typeface="Carlito"/>
                <a:cs typeface="Carlito"/>
              </a:rPr>
              <a:t>form </a:t>
            </a:r>
            <a:r>
              <a:rPr sz="2100" spc="-10" dirty="0">
                <a:latin typeface="Carlito"/>
                <a:cs typeface="Carlito"/>
              </a:rPr>
              <a:t>tag </a:t>
            </a:r>
            <a:r>
              <a:rPr sz="2100" spc="-5" dirty="0">
                <a:latin typeface="Carlito"/>
                <a:cs typeface="Carlito"/>
              </a:rPr>
              <a:t>will usually look something </a:t>
            </a:r>
            <a:r>
              <a:rPr sz="2100" spc="-20" dirty="0">
                <a:latin typeface="Carlito"/>
                <a:cs typeface="Carlito"/>
              </a:rPr>
              <a:t>like</a:t>
            </a:r>
            <a:r>
              <a:rPr sz="2100" spc="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this;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buFont typeface="Arial"/>
              <a:buChar char="•"/>
              <a:tabLst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&lt;form </a:t>
            </a:r>
            <a:r>
              <a:rPr sz="1800" spc="-5" dirty="0">
                <a:latin typeface="Carlito"/>
                <a:cs typeface="Carlito"/>
              </a:rPr>
              <a:t>action="hospitals.html"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method="POST"&gt;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5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The action </a:t>
            </a:r>
            <a:r>
              <a:rPr sz="1800" spc="-15" dirty="0">
                <a:latin typeface="Carlito"/>
                <a:cs typeface="Carlito"/>
              </a:rPr>
              <a:t>attribute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address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web page where </a:t>
            </a: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sent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ts val="2055"/>
              </a:lnSpc>
              <a:spcBef>
                <a:spcPts val="18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The method </a:t>
            </a:r>
            <a:r>
              <a:rPr sz="1800" spc="-15" dirty="0">
                <a:latin typeface="Carlito"/>
                <a:cs typeface="Carlito"/>
              </a:rPr>
              <a:t>attribute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the type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request that </a:t>
            </a:r>
            <a:r>
              <a:rPr sz="1800" spc="-5" dirty="0">
                <a:latin typeface="Carlito"/>
                <a:cs typeface="Carlito"/>
              </a:rPr>
              <a:t>is sent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25" dirty="0">
                <a:latin typeface="Carlito"/>
                <a:cs typeface="Carlito"/>
              </a:rPr>
              <a:t>server, </a:t>
            </a:r>
            <a:r>
              <a:rPr sz="1800" spc="-10" dirty="0">
                <a:latin typeface="Carlito"/>
                <a:cs typeface="Carlito"/>
              </a:rPr>
              <a:t>POST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is</a:t>
            </a:r>
            <a:endParaRPr sz="1800">
              <a:latin typeface="Carlito"/>
              <a:cs typeface="Carlito"/>
            </a:endParaRPr>
          </a:p>
          <a:p>
            <a:pPr marL="527685">
              <a:lnSpc>
                <a:spcPts val="2055"/>
              </a:lnSpc>
            </a:pPr>
            <a:r>
              <a:rPr sz="1800" spc="-5" dirty="0">
                <a:latin typeface="Carlito"/>
                <a:cs typeface="Carlito"/>
              </a:rPr>
              <a:t>almost </a:t>
            </a:r>
            <a:r>
              <a:rPr sz="1800" spc="-15" dirty="0">
                <a:latin typeface="Carlito"/>
                <a:cs typeface="Carlito"/>
              </a:rPr>
              <a:t>always </a:t>
            </a:r>
            <a:r>
              <a:rPr sz="1800" spc="-5" dirty="0">
                <a:latin typeface="Carlito"/>
                <a:cs typeface="Carlito"/>
              </a:rPr>
              <a:t>used with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forms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28040"/>
            <a:ext cx="568642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20"/>
              </a:lnSpc>
              <a:spcBef>
                <a:spcPts val="100"/>
              </a:spcBef>
            </a:pPr>
            <a:r>
              <a:rPr sz="3000" spc="-195" dirty="0"/>
              <a:t>Common </a:t>
            </a:r>
            <a:r>
              <a:rPr sz="3000" spc="-180" dirty="0"/>
              <a:t>Form </a:t>
            </a:r>
            <a:r>
              <a:rPr sz="3000" spc="-170" dirty="0"/>
              <a:t>Elements </a:t>
            </a:r>
            <a:r>
              <a:rPr sz="3000" spc="-175" dirty="0"/>
              <a:t>– </a:t>
            </a:r>
            <a:r>
              <a:rPr sz="3000" spc="-150" dirty="0"/>
              <a:t>Inside</a:t>
            </a:r>
            <a:r>
              <a:rPr sz="3000" spc="-100" dirty="0"/>
              <a:t> </a:t>
            </a:r>
            <a:r>
              <a:rPr sz="3000" spc="-50" dirty="0"/>
              <a:t>the</a:t>
            </a:r>
            <a:endParaRPr sz="3000"/>
          </a:p>
          <a:p>
            <a:pPr marL="12700" marR="2584450">
              <a:lnSpc>
                <a:spcPts val="3240"/>
              </a:lnSpc>
              <a:spcBef>
                <a:spcPts val="225"/>
              </a:spcBef>
            </a:pPr>
            <a:r>
              <a:rPr sz="3000" spc="-95" dirty="0"/>
              <a:t>&lt;form&gt;&lt;/form&gt;</a:t>
            </a:r>
            <a:r>
              <a:rPr sz="3000" spc="-229" dirty="0"/>
              <a:t> </a:t>
            </a:r>
            <a:r>
              <a:rPr sz="3000" spc="-190" dirty="0"/>
              <a:t>tags  </a:t>
            </a:r>
            <a:r>
              <a:rPr sz="3000" spc="-245" dirty="0"/>
              <a:t>Text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07542" y="2172242"/>
            <a:ext cx="7510780" cy="379158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65" dirty="0">
                <a:latin typeface="Carlito"/>
                <a:cs typeface="Carlito"/>
              </a:rPr>
              <a:t>Text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Input</a:t>
            </a:r>
            <a:endParaRPr sz="2100">
              <a:latin typeface="Carlito"/>
              <a:cs typeface="Carlito"/>
            </a:endParaRPr>
          </a:p>
          <a:p>
            <a:pPr marL="469900">
              <a:lnSpc>
                <a:spcPts val="2165"/>
              </a:lnSpc>
              <a:spcBef>
                <a:spcPts val="185"/>
              </a:spcBef>
            </a:pPr>
            <a:r>
              <a:rPr sz="1900" spc="-5" dirty="0">
                <a:latin typeface="Carlito"/>
                <a:cs typeface="Carlito"/>
              </a:rPr>
              <a:t>&lt;input </a:t>
            </a:r>
            <a:r>
              <a:rPr sz="1900" spc="-10" dirty="0">
                <a:latin typeface="Carlito"/>
                <a:cs typeface="Carlito"/>
              </a:rPr>
              <a:t>type="text" name="username" </a:t>
            </a:r>
            <a:r>
              <a:rPr sz="1900" spc="-5" dirty="0">
                <a:latin typeface="Carlito"/>
                <a:cs typeface="Carlito"/>
              </a:rPr>
              <a:t>id="username"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value="ctomlins"</a:t>
            </a:r>
            <a:endParaRPr sz="1900">
              <a:latin typeface="Carlito"/>
              <a:cs typeface="Carlito"/>
            </a:endParaRPr>
          </a:p>
          <a:p>
            <a:pPr marL="469900">
              <a:lnSpc>
                <a:spcPts val="2165"/>
              </a:lnSpc>
            </a:pPr>
            <a:r>
              <a:rPr sz="1900" spc="-10" dirty="0">
                <a:latin typeface="Carlito"/>
                <a:cs typeface="Carlito"/>
              </a:rPr>
              <a:t>/&gt;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0" dirty="0">
                <a:latin typeface="Carlito"/>
                <a:cs typeface="Carlito"/>
              </a:rPr>
              <a:t>Password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Input</a:t>
            </a:r>
            <a:endParaRPr sz="2100">
              <a:latin typeface="Carlito"/>
              <a:cs typeface="Carlito"/>
            </a:endParaRPr>
          </a:p>
          <a:p>
            <a:pPr marL="469900" marR="1579245">
              <a:lnSpc>
                <a:spcPts val="2380"/>
              </a:lnSpc>
              <a:spcBef>
                <a:spcPts val="434"/>
              </a:spcBef>
            </a:pPr>
            <a:r>
              <a:rPr sz="2200" spc="-10" dirty="0">
                <a:latin typeface="Carlito"/>
                <a:cs typeface="Carlito"/>
              </a:rPr>
              <a:t>&lt;input type="password" name="pass" </a:t>
            </a:r>
            <a:r>
              <a:rPr sz="2200" spc="-5" dirty="0">
                <a:latin typeface="Carlito"/>
                <a:cs typeface="Carlito"/>
              </a:rPr>
              <a:t>id="pass"  </a:t>
            </a:r>
            <a:r>
              <a:rPr sz="2200" spc="-10" dirty="0">
                <a:latin typeface="Carlito"/>
                <a:cs typeface="Carlito"/>
              </a:rPr>
              <a:t>value="mypasswd"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65" dirty="0">
                <a:latin typeface="Carlito"/>
                <a:cs typeface="Carlito"/>
              </a:rPr>
              <a:t>Text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Area</a:t>
            </a:r>
            <a:endParaRPr sz="2100">
              <a:latin typeface="Carlito"/>
              <a:cs typeface="Carlito"/>
            </a:endParaRPr>
          </a:p>
          <a:p>
            <a:pPr marL="469900" marR="5080">
              <a:lnSpc>
                <a:spcPts val="2380"/>
              </a:lnSpc>
              <a:spcBef>
                <a:spcPts val="434"/>
              </a:spcBef>
            </a:pPr>
            <a:r>
              <a:rPr sz="2200" spc="-20" dirty="0">
                <a:latin typeface="Carlito"/>
                <a:cs typeface="Carlito"/>
              </a:rPr>
              <a:t>&lt;textarea </a:t>
            </a:r>
            <a:r>
              <a:rPr sz="2200" spc="-10" dirty="0">
                <a:latin typeface="Carlito"/>
                <a:cs typeface="Carlito"/>
              </a:rPr>
              <a:t>id="textareainput" name ="textareainput" </a:t>
            </a:r>
            <a:r>
              <a:rPr sz="2200" spc="-15" dirty="0">
                <a:latin typeface="Carlito"/>
                <a:cs typeface="Carlito"/>
              </a:rPr>
              <a:t>rows="5"  </a:t>
            </a:r>
            <a:r>
              <a:rPr sz="2200" spc="-5" dirty="0">
                <a:latin typeface="Carlito"/>
                <a:cs typeface="Carlito"/>
              </a:rPr>
              <a:t>cols="30"&gt;</a:t>
            </a:r>
            <a:endParaRPr sz="22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60"/>
              </a:spcBef>
            </a:pPr>
            <a:r>
              <a:rPr sz="2400" spc="-65" dirty="0">
                <a:latin typeface="Carlito"/>
                <a:cs typeface="Carlito"/>
              </a:rPr>
              <a:t>Text </a:t>
            </a:r>
            <a:r>
              <a:rPr sz="2400" dirty="0">
                <a:latin typeface="Carlito"/>
                <a:cs typeface="Carlito"/>
              </a:rPr>
              <a:t>inside the </a:t>
            </a:r>
            <a:r>
              <a:rPr sz="2400" spc="-15" dirty="0">
                <a:latin typeface="Carlito"/>
                <a:cs typeface="Carlito"/>
              </a:rPr>
              <a:t>text </a:t>
            </a:r>
            <a:r>
              <a:rPr sz="2400" spc="-10" dirty="0">
                <a:latin typeface="Carlito"/>
                <a:cs typeface="Carlito"/>
              </a:rPr>
              <a:t>area goes </a:t>
            </a:r>
            <a:r>
              <a:rPr sz="2400" spc="-5" dirty="0">
                <a:latin typeface="Carlito"/>
                <a:cs typeface="Carlito"/>
              </a:rPr>
              <a:t>between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tags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z="2400" spc="-10" dirty="0">
                <a:latin typeface="Carlito"/>
                <a:cs typeface="Carlito"/>
              </a:rPr>
              <a:t>&lt;/textarea&gt;"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9024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Login</a:t>
            </a:r>
            <a:r>
              <a:rPr spc="-245" dirty="0"/>
              <a:t> </a:t>
            </a:r>
            <a:r>
              <a:rPr spc="-19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7527"/>
            <a:ext cx="6390005" cy="41852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spc="-5" dirty="0">
                <a:latin typeface="Carlito"/>
                <a:cs typeface="Carlito"/>
              </a:rPr>
              <a:t>&lt;FORM ACTION=login.html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METHOD=POST&gt;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Carlito"/>
                <a:cs typeface="Carlito"/>
              </a:rPr>
              <a:t>&lt;TR&gt;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dirty="0">
                <a:latin typeface="Carlito"/>
                <a:cs typeface="Carlito"/>
              </a:rPr>
              <a:t>&lt;TD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&gt;Username&lt;/TD&gt;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latin typeface="Carlito"/>
                <a:cs typeface="Carlito"/>
              </a:rPr>
              <a:t>&lt;TD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&gt;</a:t>
            </a:r>
            <a:endParaRPr sz="1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&lt;INPUT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NAME="username" ID="username" TYPE="EDIT"</a:t>
            </a:r>
            <a:r>
              <a:rPr sz="1100" spc="-1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SIZE=50 MAXLENGTH=50 </a:t>
            </a: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VALUE=""&gt;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100" dirty="0">
                <a:latin typeface="Carlito"/>
                <a:cs typeface="Carlito"/>
              </a:rPr>
              <a:t>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-5" dirty="0">
                <a:latin typeface="Carlito"/>
                <a:cs typeface="Carlito"/>
              </a:rPr>
              <a:t>&lt;/TR&gt;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Carlito"/>
                <a:cs typeface="Carlito"/>
              </a:rPr>
              <a:t>&lt;TR&gt;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dirty="0">
                <a:latin typeface="Carlito"/>
                <a:cs typeface="Carlito"/>
              </a:rPr>
              <a:t>&lt;TD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&gt;Password&lt;/TD&gt;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dirty="0">
                <a:latin typeface="Carlito"/>
                <a:cs typeface="Carlito"/>
              </a:rPr>
              <a:t>&lt;TD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&gt;</a:t>
            </a:r>
            <a:endParaRPr sz="1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&lt;INPUT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NAME="password" ID="password" </a:t>
            </a: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TYPE="PASSWORD" SIZE=50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MAXLENGTH=50</a:t>
            </a:r>
            <a:r>
              <a:rPr sz="1100" spc="-1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VALUE=""&gt;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latin typeface="Carlito"/>
                <a:cs typeface="Carlito"/>
              </a:rPr>
              <a:t>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Carlito"/>
                <a:cs typeface="Carlito"/>
              </a:rPr>
              <a:t>&lt;/TR&gt;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latin typeface="Carlito"/>
                <a:cs typeface="Carlito"/>
              </a:rPr>
              <a:t>&lt;TR&gt;&lt;TD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&gt;Submit&lt;/TD&gt;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latin typeface="Carlito"/>
                <a:cs typeface="Carlito"/>
              </a:rPr>
              <a:t>&lt;TD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&gt;</a:t>
            </a:r>
            <a:endParaRPr sz="1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&lt;INPUT NAME="submit"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TYPE="SUBMIT" </a:t>
            </a: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VALUE="Log</a:t>
            </a:r>
            <a:r>
              <a:rPr sz="1100" spc="-1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in"&gt;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Carlito"/>
                <a:cs typeface="Carlito"/>
              </a:rPr>
              <a:t>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Carlito"/>
                <a:cs typeface="Carlito"/>
              </a:rPr>
              <a:t>&lt;/TR&gt;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-5" dirty="0">
                <a:latin typeface="Carlito"/>
                <a:cs typeface="Carlito"/>
              </a:rPr>
              <a:t>&lt;/FORM&gt;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0" y="36576"/>
            <a:ext cx="4753356" cy="1821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85013"/>
            <a:ext cx="4480560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pc="-195" dirty="0"/>
              <a:t>Form </a:t>
            </a:r>
            <a:r>
              <a:rPr spc="-190" dirty="0"/>
              <a:t>Elements </a:t>
            </a:r>
            <a:r>
              <a:rPr spc="-195" dirty="0"/>
              <a:t>– </a:t>
            </a:r>
            <a:r>
              <a:rPr spc="-200" dirty="0"/>
              <a:t>Selectors  </a:t>
            </a:r>
            <a:r>
              <a:rPr spc="-175" dirty="0"/>
              <a:t>Pull </a:t>
            </a:r>
            <a:r>
              <a:rPr spc="-180" dirty="0"/>
              <a:t>Down</a:t>
            </a:r>
            <a:r>
              <a:rPr spc="-185" dirty="0"/>
              <a:t> </a:t>
            </a:r>
            <a:r>
              <a:rPr spc="-18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713742"/>
            <a:ext cx="6309995" cy="14636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&lt;SELECT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NAME=team_id</a:t>
            </a:r>
            <a:r>
              <a:rPr sz="1600" spc="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ID=team_id&gt;</a:t>
            </a:r>
            <a:endParaRPr sz="16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  <a:spcBef>
                <a:spcPts val="190"/>
              </a:spcBef>
            </a:pP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&lt;OPTION </a:t>
            </a:r>
            <a:r>
              <a:rPr sz="1700" spc="-10" dirty="0">
                <a:solidFill>
                  <a:srgbClr val="FF0000"/>
                </a:solidFill>
                <a:latin typeface="Carlito"/>
                <a:cs typeface="Carlito"/>
              </a:rPr>
              <a:t>VALUE=1&gt;Alvin </a:t>
            </a: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1700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1700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Chipmunks&lt;/OPTION&gt;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  <a:spcBef>
                <a:spcPts val="190"/>
              </a:spcBef>
            </a:pP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&lt;OPTION </a:t>
            </a:r>
            <a:r>
              <a:rPr sz="1700" spc="-15" dirty="0">
                <a:solidFill>
                  <a:srgbClr val="FF0000"/>
                </a:solidFill>
                <a:latin typeface="Carlito"/>
                <a:cs typeface="Carlito"/>
              </a:rPr>
              <a:t>VALUE=2&gt;Fantastic</a:t>
            </a:r>
            <a:r>
              <a:rPr sz="17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Five&lt;/OPTION&gt;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  <a:spcBef>
                <a:spcPts val="195"/>
              </a:spcBef>
            </a:pP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&lt;OPTION </a:t>
            </a:r>
            <a:r>
              <a:rPr sz="1700" spc="-10" dirty="0">
                <a:solidFill>
                  <a:srgbClr val="FF0000"/>
                </a:solidFill>
                <a:latin typeface="Carlito"/>
                <a:cs typeface="Carlito"/>
              </a:rPr>
              <a:t>VALUE=3&gt;Serious </a:t>
            </a:r>
            <a:r>
              <a:rPr sz="1700" dirty="0">
                <a:solidFill>
                  <a:srgbClr val="FF0000"/>
                </a:solidFill>
                <a:latin typeface="Carlito"/>
                <a:cs typeface="Carlito"/>
              </a:rPr>
              <a:t>Quiz</a:t>
            </a:r>
            <a:r>
              <a:rPr sz="17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Leaders&lt;/OPTION&gt;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&lt;/SELECT&gt;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527878"/>
            <a:ext cx="6832092" cy="2526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2642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3906520" cy="15836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spc="-5" dirty="0">
                <a:latin typeface="Carlito"/>
                <a:cs typeface="Carlito"/>
              </a:rPr>
              <a:t>Introduction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dirty="0">
                <a:latin typeface="Carlito"/>
                <a:cs typeface="Carlito"/>
              </a:rPr>
              <a:t>HTML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spc="-10" dirty="0">
                <a:latin typeface="Carlito"/>
                <a:cs typeface="Carlito"/>
              </a:rPr>
              <a:t>JavaScript, from </a:t>
            </a:r>
            <a:r>
              <a:rPr sz="2100" b="1" spc="-15" dirty="0">
                <a:latin typeface="Carlito"/>
                <a:cs typeface="Carlito"/>
              </a:rPr>
              <a:t>static to</a:t>
            </a:r>
            <a:r>
              <a:rPr sz="2100" b="1" spc="-35" dirty="0">
                <a:latin typeface="Carlito"/>
                <a:cs typeface="Carlito"/>
              </a:rPr>
              <a:t> </a:t>
            </a:r>
            <a:r>
              <a:rPr sz="2100" b="1" spc="-5" dirty="0">
                <a:latin typeface="Carlito"/>
                <a:cs typeface="Carlito"/>
              </a:rPr>
              <a:t>dynamic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dirty="0">
                <a:latin typeface="Carlito"/>
                <a:cs typeface="Carlito"/>
              </a:rPr>
              <a:t>CSS – a </a:t>
            </a:r>
            <a:r>
              <a:rPr sz="2100" b="1" spc="-5" dirty="0">
                <a:latin typeface="Carlito"/>
                <a:cs typeface="Carlito"/>
              </a:rPr>
              <a:t>brief</a:t>
            </a:r>
            <a:r>
              <a:rPr sz="2100" b="1" spc="-40" dirty="0">
                <a:latin typeface="Carlito"/>
                <a:cs typeface="Carlito"/>
              </a:rPr>
              <a:t> </a:t>
            </a:r>
            <a:r>
              <a:rPr sz="2100" b="1" spc="-5" dirty="0">
                <a:latin typeface="Carlito"/>
                <a:cs typeface="Carlito"/>
              </a:rPr>
              <a:t>introduction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2038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Form </a:t>
            </a:r>
            <a:r>
              <a:rPr spc="-190" dirty="0"/>
              <a:t>Elements </a:t>
            </a:r>
            <a:r>
              <a:rPr spc="-50" dirty="0"/>
              <a:t>: </a:t>
            </a:r>
            <a:r>
              <a:rPr spc="-235" dirty="0"/>
              <a:t>Radio</a:t>
            </a:r>
            <a:r>
              <a:rPr spc="-290" dirty="0"/>
              <a:t> </a:t>
            </a:r>
            <a:r>
              <a:rPr spc="-140" dirty="0"/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863" y="4495041"/>
            <a:ext cx="7990840" cy="8058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100" spc="-5" dirty="0">
                <a:solidFill>
                  <a:srgbClr val="FF0000"/>
                </a:solidFill>
                <a:latin typeface="Carlito"/>
                <a:cs typeface="Carlito"/>
              </a:rPr>
              <a:t>&lt;INPUT NAME="qChoice" id="qChoice_1" </a:t>
            </a:r>
            <a:r>
              <a:rPr sz="2100" spc="-10" dirty="0">
                <a:solidFill>
                  <a:srgbClr val="FF0000"/>
                </a:solidFill>
                <a:latin typeface="Carlito"/>
                <a:cs typeface="Carlito"/>
              </a:rPr>
              <a:t>TYPE="RADIO" </a:t>
            </a:r>
            <a:r>
              <a:rPr sz="2100" spc="-20" dirty="0">
                <a:solidFill>
                  <a:srgbClr val="FF0000"/>
                </a:solidFill>
                <a:latin typeface="Carlito"/>
                <a:cs typeface="Carlito"/>
              </a:rPr>
              <a:t>VALUE="true"</a:t>
            </a:r>
            <a:r>
              <a:rPr sz="2100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FF0000"/>
                </a:solidFill>
                <a:latin typeface="Carlito"/>
                <a:cs typeface="Carlito"/>
              </a:rPr>
              <a:t>&gt;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spc="-5" dirty="0">
                <a:solidFill>
                  <a:srgbClr val="FF0000"/>
                </a:solidFill>
                <a:latin typeface="Carlito"/>
                <a:cs typeface="Carlito"/>
              </a:rPr>
              <a:t>&lt;INPUT NAME="qChoice" id="qChoice_2" TYPE="RADIO" </a:t>
            </a:r>
            <a:r>
              <a:rPr sz="2100" spc="-20" dirty="0">
                <a:solidFill>
                  <a:srgbClr val="FF0000"/>
                </a:solidFill>
                <a:latin typeface="Carlito"/>
                <a:cs typeface="Carlito"/>
              </a:rPr>
              <a:t>VALUE="false"</a:t>
            </a:r>
            <a:r>
              <a:rPr sz="2100" spc="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FF0000"/>
                </a:solidFill>
                <a:latin typeface="Carlito"/>
                <a:cs typeface="Carlito"/>
              </a:rPr>
              <a:t>&gt;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652016"/>
            <a:ext cx="6629400" cy="2709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471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Form </a:t>
            </a:r>
            <a:r>
              <a:rPr spc="-190" dirty="0"/>
              <a:t>Elements </a:t>
            </a:r>
            <a:r>
              <a:rPr spc="-50" dirty="0"/>
              <a:t>:</a:t>
            </a:r>
            <a:r>
              <a:rPr spc="-195" dirty="0"/>
              <a:t> </a:t>
            </a:r>
            <a:r>
              <a:rPr spc="-250" dirty="0"/>
              <a:t>Checkbox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585745"/>
            <a:ext cx="7372984" cy="6686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spc="-10" dirty="0">
                <a:latin typeface="Carlito"/>
                <a:cs typeface="Carlito"/>
              </a:rPr>
              <a:t>&lt;input id="molec_conf_1" name="molec_conf_1" type="CHECKBOX" value="1"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checked&gt;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latin typeface="Carlito"/>
                <a:cs typeface="Carlito"/>
              </a:rPr>
              <a:t>&lt;input id="molec_conf_2" name="molec_conf_2" type="CHECKBOX"</a:t>
            </a:r>
            <a:r>
              <a:rPr sz="1600" spc="1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value="1"&gt;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3585971"/>
            <a:ext cx="6129528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2806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Form </a:t>
            </a:r>
            <a:r>
              <a:rPr spc="-190" dirty="0"/>
              <a:t>Elements </a:t>
            </a:r>
            <a:r>
              <a:rPr spc="-50" dirty="0"/>
              <a:t>: </a:t>
            </a:r>
            <a:r>
              <a:rPr spc="-160" dirty="0"/>
              <a:t>Submit</a:t>
            </a:r>
            <a:r>
              <a:rPr spc="-280" dirty="0"/>
              <a:t> </a:t>
            </a:r>
            <a:r>
              <a:rPr spc="-100" dirty="0"/>
              <a:t>Button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666355" cy="13106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Pressing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submit </a:t>
            </a:r>
            <a:r>
              <a:rPr sz="2100" spc="-10" dirty="0">
                <a:latin typeface="Carlito"/>
                <a:cs typeface="Carlito"/>
              </a:rPr>
              <a:t>button </a:t>
            </a:r>
            <a:r>
              <a:rPr sz="2100" spc="-5" dirty="0">
                <a:latin typeface="Carlito"/>
                <a:cs typeface="Carlito"/>
              </a:rPr>
              <a:t>on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web </a:t>
            </a:r>
            <a:r>
              <a:rPr sz="2100" spc="-15" dirty="0">
                <a:latin typeface="Carlito"/>
                <a:cs typeface="Carlito"/>
              </a:rPr>
              <a:t>form </a:t>
            </a:r>
            <a:r>
              <a:rPr sz="2100" spc="-5" dirty="0">
                <a:latin typeface="Carlito"/>
                <a:cs typeface="Carlito"/>
              </a:rPr>
              <a:t>sends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information </a:t>
            </a:r>
            <a:r>
              <a:rPr sz="2100" dirty="0">
                <a:latin typeface="Carlito"/>
                <a:cs typeface="Carlito"/>
              </a:rPr>
              <a:t>in it 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the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server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ts val="2395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http </a:t>
            </a:r>
            <a:r>
              <a:rPr sz="2100" spc="-5" dirty="0">
                <a:latin typeface="Carlito"/>
                <a:cs typeface="Carlito"/>
              </a:rPr>
              <a:t>address </a:t>
            </a:r>
            <a:r>
              <a:rPr sz="2100" spc="-10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information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sent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20" dirty="0">
                <a:latin typeface="Carlito"/>
                <a:cs typeface="Carlito"/>
              </a:rPr>
              <a:t>taken </a:t>
            </a:r>
            <a:r>
              <a:rPr sz="2100" spc="-15" dirty="0">
                <a:latin typeface="Carlito"/>
                <a:cs typeface="Carlito"/>
              </a:rPr>
              <a:t>from</a:t>
            </a:r>
            <a:r>
              <a:rPr sz="2100" spc="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spc="-5" dirty="0">
                <a:latin typeface="Carlito"/>
                <a:cs typeface="Carlito"/>
              </a:rPr>
              <a:t>ACTION </a:t>
            </a:r>
            <a:r>
              <a:rPr sz="2100" spc="-10" dirty="0">
                <a:latin typeface="Carlito"/>
                <a:cs typeface="Carlito"/>
              </a:rPr>
              <a:t>attribute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20" dirty="0">
                <a:latin typeface="Carlito"/>
                <a:cs typeface="Carlito"/>
              </a:rPr>
              <a:t>form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tag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2806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Form </a:t>
            </a:r>
            <a:r>
              <a:rPr spc="-190" dirty="0"/>
              <a:t>Elements </a:t>
            </a:r>
            <a:r>
              <a:rPr spc="-50" dirty="0"/>
              <a:t>: </a:t>
            </a:r>
            <a:r>
              <a:rPr spc="-160" dirty="0"/>
              <a:t>Submit</a:t>
            </a:r>
            <a:r>
              <a:rPr spc="-280" dirty="0"/>
              <a:t> </a:t>
            </a:r>
            <a:r>
              <a:rPr spc="-100" dirty="0"/>
              <a:t>Button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7527"/>
            <a:ext cx="6390005" cy="41852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spc="-5" dirty="0">
                <a:latin typeface="Carlito"/>
                <a:cs typeface="Carlito"/>
              </a:rPr>
              <a:t>&lt;FORM ACTION=login.html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METHOD=POST&gt;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Carlito"/>
                <a:cs typeface="Carlito"/>
              </a:rPr>
              <a:t>&lt;TR&gt;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dirty="0">
                <a:latin typeface="Carlito"/>
                <a:cs typeface="Carlito"/>
              </a:rPr>
              <a:t>&lt;TD WIDTH = 25% </a:t>
            </a:r>
            <a:r>
              <a:rPr sz="1100" spc="-5" dirty="0">
                <a:latin typeface="Carlito"/>
                <a:cs typeface="Carlito"/>
              </a:rPr>
              <a:t>ALIGN=left VALIGN=top </a:t>
            </a:r>
            <a:r>
              <a:rPr sz="1100" dirty="0">
                <a:latin typeface="Carlito"/>
                <a:cs typeface="Carlito"/>
              </a:rPr>
              <a:t>BGCOLOR=#ffffff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COLSPAN=1&gt;Username&lt;/TD&gt;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latin typeface="Carlito"/>
                <a:cs typeface="Carlito"/>
              </a:rPr>
              <a:t>&lt;TD WIDTH = 75% </a:t>
            </a:r>
            <a:r>
              <a:rPr sz="1100" spc="-5" dirty="0">
                <a:latin typeface="Carlito"/>
                <a:cs typeface="Carlito"/>
              </a:rPr>
              <a:t>ALIGN=left VALIGN=top </a:t>
            </a:r>
            <a:r>
              <a:rPr sz="1100" dirty="0">
                <a:latin typeface="Carlito"/>
                <a:cs typeface="Carlito"/>
              </a:rPr>
              <a:t>BGCOLOR=#ffffff</a:t>
            </a:r>
            <a:r>
              <a:rPr sz="1100" spc="-7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COLSPAN=1&gt;</a:t>
            </a:r>
            <a:endParaRPr sz="1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&lt;INPUT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NAME="username" ID="username" TYPE="EDIT"</a:t>
            </a:r>
            <a:r>
              <a:rPr sz="1100" spc="-1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SIZE=50 MAXLENGTH=50 </a:t>
            </a: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VALUE=""&gt;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100" dirty="0">
                <a:latin typeface="Carlito"/>
                <a:cs typeface="Carlito"/>
              </a:rPr>
              <a:t>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-5" dirty="0">
                <a:latin typeface="Carlito"/>
                <a:cs typeface="Carlito"/>
              </a:rPr>
              <a:t>&lt;/TR&gt;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Carlito"/>
                <a:cs typeface="Carlito"/>
              </a:rPr>
              <a:t>&lt;TR&gt;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dirty="0">
                <a:latin typeface="Carlito"/>
                <a:cs typeface="Carlito"/>
              </a:rPr>
              <a:t>&lt;TD WIDTH = 25% </a:t>
            </a:r>
            <a:r>
              <a:rPr sz="1100" spc="-5" dirty="0">
                <a:latin typeface="Carlito"/>
                <a:cs typeface="Carlito"/>
              </a:rPr>
              <a:t>ALIGN=left VALIGN=top </a:t>
            </a:r>
            <a:r>
              <a:rPr sz="1100" dirty="0">
                <a:latin typeface="Carlito"/>
                <a:cs typeface="Carlito"/>
              </a:rPr>
              <a:t>BGCOLOR=#ffffff</a:t>
            </a:r>
            <a:r>
              <a:rPr sz="1100" spc="-7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COLSPAN=1&gt;Password&lt;/TD&gt;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dirty="0">
                <a:latin typeface="Carlito"/>
                <a:cs typeface="Carlito"/>
              </a:rPr>
              <a:t>&lt;TD WIDTH = 75% </a:t>
            </a:r>
            <a:r>
              <a:rPr sz="1100" spc="-5" dirty="0">
                <a:latin typeface="Carlito"/>
                <a:cs typeface="Carlito"/>
              </a:rPr>
              <a:t>ALIGN=left VALIGN=top </a:t>
            </a:r>
            <a:r>
              <a:rPr sz="1100" dirty="0">
                <a:latin typeface="Carlito"/>
                <a:cs typeface="Carlito"/>
              </a:rPr>
              <a:t>BGCOLOR=#ffffff</a:t>
            </a:r>
            <a:r>
              <a:rPr sz="1100" spc="-7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COLSPAN=1&gt;</a:t>
            </a:r>
            <a:endParaRPr sz="1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&lt;INPUT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NAME="password" ID="password" </a:t>
            </a: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TYPE="PASSWORD" SIZE=50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MAXLENGTH=50</a:t>
            </a:r>
            <a:r>
              <a:rPr sz="1100" spc="-1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VALUE=""&gt;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latin typeface="Carlito"/>
                <a:cs typeface="Carlito"/>
              </a:rPr>
              <a:t>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Carlito"/>
                <a:cs typeface="Carlito"/>
              </a:rPr>
              <a:t>&lt;/TR&gt;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latin typeface="Carlito"/>
                <a:cs typeface="Carlito"/>
              </a:rPr>
              <a:t>&lt;TR&gt;&lt;TD WIDTH = 25% </a:t>
            </a:r>
            <a:r>
              <a:rPr sz="1100" spc="-5" dirty="0">
                <a:latin typeface="Carlito"/>
                <a:cs typeface="Carlito"/>
              </a:rPr>
              <a:t>ALIGN=left VALIGN=top </a:t>
            </a:r>
            <a:r>
              <a:rPr sz="1100" dirty="0">
                <a:latin typeface="Carlito"/>
                <a:cs typeface="Carlito"/>
              </a:rPr>
              <a:t>BGCOLOR=#ffffff</a:t>
            </a:r>
            <a:r>
              <a:rPr sz="1100" spc="-8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COLSPAN=1&gt;Submit&lt;/TD&gt;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latin typeface="Carlito"/>
                <a:cs typeface="Carlito"/>
              </a:rPr>
              <a:t>&lt;TD WIDTH = 75% </a:t>
            </a:r>
            <a:r>
              <a:rPr sz="1100" spc="-5" dirty="0">
                <a:latin typeface="Carlito"/>
                <a:cs typeface="Carlito"/>
              </a:rPr>
              <a:t>ALIGN=left VALIGN=top </a:t>
            </a:r>
            <a:r>
              <a:rPr sz="1100" dirty="0">
                <a:latin typeface="Carlito"/>
                <a:cs typeface="Carlito"/>
              </a:rPr>
              <a:t>BGCOLOR=#ffffff</a:t>
            </a:r>
            <a:r>
              <a:rPr sz="1100" spc="-7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COLSPAN=1&gt;</a:t>
            </a:r>
            <a:endParaRPr sz="1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&lt;INPUT NAME="submit"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TYPE="SUBMIT" </a:t>
            </a: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VALUE="Log</a:t>
            </a:r>
            <a:r>
              <a:rPr sz="1100" spc="-1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in"&gt;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Carlito"/>
                <a:cs typeface="Carlito"/>
              </a:rPr>
              <a:t>&lt;/TD&gt;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Carlito"/>
                <a:cs typeface="Carlito"/>
              </a:rPr>
              <a:t>&lt;/TR&gt;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-5" dirty="0">
                <a:latin typeface="Carlito"/>
                <a:cs typeface="Carlito"/>
              </a:rPr>
              <a:t>&lt;/FORM&gt;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5840" y="5059679"/>
            <a:ext cx="4291584" cy="1644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956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Exercise </a:t>
            </a:r>
            <a:r>
              <a:rPr spc="-110" dirty="0"/>
              <a:t>3: </a:t>
            </a:r>
            <a:r>
              <a:rPr spc="-195" dirty="0"/>
              <a:t>Make </a:t>
            </a:r>
            <a:r>
              <a:rPr spc="-285" dirty="0"/>
              <a:t>a </a:t>
            </a:r>
            <a:r>
              <a:rPr spc="-225" dirty="0"/>
              <a:t>Web</a:t>
            </a:r>
            <a:r>
              <a:rPr spc="-65" dirty="0"/>
              <a:t> </a:t>
            </a:r>
            <a:r>
              <a:rPr spc="-200" dirty="0"/>
              <a:t>Form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67970" marR="27305" indent="-172720">
              <a:lnSpc>
                <a:spcPct val="80000"/>
              </a:lnSpc>
              <a:spcBef>
                <a:spcPts val="605"/>
              </a:spcBef>
              <a:buFont typeface="Arial"/>
              <a:buChar char="•"/>
              <a:tabLst>
                <a:tab pos="268605" algn="l"/>
              </a:tabLst>
            </a:pPr>
            <a:r>
              <a:rPr spc="-20" dirty="0"/>
              <a:t>Make </a:t>
            </a:r>
            <a:r>
              <a:rPr dirty="0"/>
              <a:t>a </a:t>
            </a:r>
            <a:r>
              <a:rPr spc="-10" dirty="0"/>
              <a:t>new </a:t>
            </a:r>
            <a:r>
              <a:rPr spc="-5" dirty="0"/>
              <a:t>page that </a:t>
            </a:r>
            <a:r>
              <a:rPr spc="-10" dirty="0"/>
              <a:t>contains </a:t>
            </a:r>
            <a:r>
              <a:rPr dirty="0"/>
              <a:t>a </a:t>
            </a:r>
            <a:r>
              <a:rPr spc="-25" dirty="0"/>
              <a:t>Web </a:t>
            </a:r>
            <a:r>
              <a:rPr spc="-10" dirty="0"/>
              <a:t>Form </a:t>
            </a:r>
            <a:r>
              <a:rPr spc="-15" dirty="0"/>
              <a:t>formatted </a:t>
            </a:r>
            <a:r>
              <a:rPr spc="-5" dirty="0"/>
              <a:t>using </a:t>
            </a:r>
            <a:r>
              <a:rPr dirty="0"/>
              <a:t>a </a:t>
            </a:r>
            <a:r>
              <a:rPr spc="-10" dirty="0"/>
              <a:t>html  </a:t>
            </a:r>
            <a:r>
              <a:rPr spc="-5" dirty="0"/>
              <a:t>table. The table should </a:t>
            </a:r>
            <a:r>
              <a:rPr spc="-15" dirty="0"/>
              <a:t>have </a:t>
            </a:r>
            <a:r>
              <a:rPr dirty="0"/>
              <a:t>7 </a:t>
            </a:r>
            <a:r>
              <a:rPr spc="-25" dirty="0"/>
              <a:t>rows </a:t>
            </a:r>
            <a:r>
              <a:rPr dirty="0"/>
              <a:t>and 2 </a:t>
            </a:r>
            <a:r>
              <a:rPr spc="-5" dirty="0"/>
              <a:t>Columns. </a:t>
            </a:r>
            <a:r>
              <a:rPr dirty="0"/>
              <a:t>In the </a:t>
            </a:r>
            <a:r>
              <a:rPr spc="-20" dirty="0"/>
              <a:t>first </a:t>
            </a:r>
            <a:r>
              <a:rPr spc="-10" dirty="0"/>
              <a:t>column  </a:t>
            </a:r>
            <a:r>
              <a:rPr spc="-5" dirty="0"/>
              <a:t>should be </a:t>
            </a:r>
            <a:r>
              <a:rPr dirty="0"/>
              <a:t>the </a:t>
            </a:r>
            <a:r>
              <a:rPr spc="-5" dirty="0"/>
              <a:t>name of </a:t>
            </a:r>
            <a:r>
              <a:rPr dirty="0"/>
              <a:t>the </a:t>
            </a:r>
            <a:r>
              <a:rPr spc="-10" dirty="0"/>
              <a:t>item </a:t>
            </a:r>
            <a:r>
              <a:rPr dirty="0"/>
              <a:t>and in </a:t>
            </a:r>
            <a:r>
              <a:rPr spc="-5" dirty="0"/>
              <a:t>the </a:t>
            </a:r>
            <a:r>
              <a:rPr spc="-10" dirty="0"/>
              <a:t>second </a:t>
            </a:r>
            <a:r>
              <a:rPr spc="-5" dirty="0"/>
              <a:t>column </a:t>
            </a:r>
            <a:r>
              <a:rPr dirty="0"/>
              <a:t>the </a:t>
            </a:r>
            <a:r>
              <a:rPr spc="-20" dirty="0"/>
              <a:t>form  </a:t>
            </a:r>
            <a:r>
              <a:rPr spc="-10" dirty="0"/>
              <a:t>component. </a:t>
            </a:r>
            <a:r>
              <a:rPr spc="-5" dirty="0"/>
              <a:t>The </a:t>
            </a:r>
            <a:r>
              <a:rPr spc="-20" dirty="0"/>
              <a:t>form </a:t>
            </a:r>
            <a:r>
              <a:rPr spc="-5" dirty="0"/>
              <a:t>will be </a:t>
            </a:r>
            <a:r>
              <a:rPr spc="-20" dirty="0"/>
              <a:t>for </a:t>
            </a:r>
            <a:r>
              <a:rPr spc="-5" dirty="0"/>
              <a:t>collecting </a:t>
            </a:r>
            <a:r>
              <a:rPr spc="-10" dirty="0"/>
              <a:t>information </a:t>
            </a:r>
            <a:r>
              <a:rPr dirty="0"/>
              <a:t>about </a:t>
            </a:r>
            <a:r>
              <a:rPr spc="-10" dirty="0"/>
              <a:t>patients  </a:t>
            </a:r>
            <a:r>
              <a:rPr dirty="0"/>
              <a:t>and </a:t>
            </a:r>
            <a:r>
              <a:rPr spc="-5" dirty="0"/>
              <a:t>should </a:t>
            </a:r>
            <a:r>
              <a:rPr spc="-10" dirty="0"/>
              <a:t>contain </a:t>
            </a:r>
            <a:r>
              <a:rPr dirty="0"/>
              <a:t>the </a:t>
            </a:r>
            <a:r>
              <a:rPr spc="-15" dirty="0"/>
              <a:t>following</a:t>
            </a:r>
            <a:r>
              <a:rPr spc="20" dirty="0"/>
              <a:t> </a:t>
            </a:r>
            <a:r>
              <a:rPr spc="-5" dirty="0"/>
              <a:t>items;</a:t>
            </a:r>
          </a:p>
          <a:p>
            <a:pPr marL="610870" marR="60960" lvl="1" indent="-172720">
              <a:lnSpc>
                <a:spcPct val="80000"/>
              </a:lnSpc>
              <a:spcBef>
                <a:spcPts val="405"/>
              </a:spcBef>
              <a:buFont typeface="Arial"/>
              <a:buChar char="•"/>
              <a:tabLst>
                <a:tab pos="611505" algn="l"/>
              </a:tabLst>
            </a:pPr>
            <a:r>
              <a:rPr sz="1800" spc="-20" dirty="0">
                <a:latin typeface="Carlito"/>
                <a:cs typeface="Carlito"/>
              </a:rPr>
              <a:t>Make </a:t>
            </a:r>
            <a:r>
              <a:rPr sz="1800" spc="-10" dirty="0">
                <a:latin typeface="Carlito"/>
                <a:cs typeface="Carlito"/>
              </a:rPr>
              <a:t>form </a:t>
            </a:r>
            <a:r>
              <a:rPr sz="1800" spc="-5" dirty="0">
                <a:latin typeface="Carlito"/>
                <a:cs typeface="Carlito"/>
              </a:rPr>
              <a:t>method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45" dirty="0">
                <a:latin typeface="Carlito"/>
                <a:cs typeface="Carlito"/>
              </a:rPr>
              <a:t>POST, </a:t>
            </a:r>
            <a:r>
              <a:rPr sz="1800" spc="-5" dirty="0">
                <a:latin typeface="Carlito"/>
                <a:cs typeface="Carlito"/>
              </a:rPr>
              <a:t>set ACTION </a:t>
            </a:r>
            <a:r>
              <a:rPr sz="1800" dirty="0">
                <a:latin typeface="Carlito"/>
                <a:cs typeface="Carlito"/>
              </a:rPr>
              <a:t>=  </a:t>
            </a:r>
            <a:r>
              <a:rPr sz="1800" spc="-10" dirty="0">
                <a:latin typeface="Carlito"/>
                <a:cs typeface="Carlito"/>
              </a:rPr>
              <a:t>https://dataman.bioinformatics.ic.ac.uk/computer_skills/quizzer/subject.html</a:t>
            </a:r>
            <a:endParaRPr sz="1800">
              <a:latin typeface="Carlito"/>
              <a:cs typeface="Carlito"/>
            </a:endParaRPr>
          </a:p>
          <a:p>
            <a:pPr marL="610870" lvl="1" indent="-172720">
              <a:lnSpc>
                <a:spcPts val="2120"/>
              </a:lnSpc>
              <a:buFont typeface="Arial"/>
              <a:buChar char="•"/>
              <a:tabLst>
                <a:tab pos="611505" algn="l"/>
              </a:tabLst>
            </a:pPr>
            <a:r>
              <a:rPr sz="1800" spc="-20" dirty="0">
                <a:latin typeface="Carlito"/>
                <a:cs typeface="Carlito"/>
              </a:rPr>
              <a:t>First </a:t>
            </a:r>
            <a:r>
              <a:rPr sz="1800" spc="-5" dirty="0">
                <a:latin typeface="Carlito"/>
                <a:cs typeface="Carlito"/>
              </a:rPr>
              <a:t>name, </a:t>
            </a:r>
            <a:r>
              <a:rPr sz="1800" spc="-10" dirty="0">
                <a:latin typeface="Carlito"/>
                <a:cs typeface="Carlito"/>
              </a:rPr>
              <a:t>Last </a:t>
            </a:r>
            <a:r>
              <a:rPr sz="1800" dirty="0">
                <a:latin typeface="Carlito"/>
                <a:cs typeface="Carlito"/>
              </a:rPr>
              <a:t>Name </a:t>
            </a:r>
            <a:r>
              <a:rPr sz="1800" spc="-5" dirty="0">
                <a:latin typeface="Carlito"/>
                <a:cs typeface="Carlito"/>
              </a:rPr>
              <a:t>(set id and name </a:t>
            </a:r>
            <a:r>
              <a:rPr sz="1800" spc="-10" dirty="0">
                <a:latin typeface="Carlito"/>
                <a:cs typeface="Carlito"/>
              </a:rPr>
              <a:t>attributes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10" dirty="0">
                <a:latin typeface="Carlito"/>
                <a:cs typeface="Carlito"/>
              </a:rPr>
              <a:t>first_name,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last_name)</a:t>
            </a:r>
            <a:endParaRPr sz="1800">
              <a:latin typeface="Carlito"/>
              <a:cs typeface="Carlito"/>
            </a:endParaRPr>
          </a:p>
          <a:p>
            <a:pPr marL="610870" lvl="1" indent="-172720">
              <a:lnSpc>
                <a:spcPts val="1925"/>
              </a:lnSpc>
              <a:buFont typeface="Arial"/>
              <a:buChar char="•"/>
              <a:tabLst>
                <a:tab pos="611505" algn="l"/>
              </a:tabLst>
            </a:pPr>
            <a:r>
              <a:rPr sz="1800" spc="-5" dirty="0">
                <a:latin typeface="Carlito"/>
                <a:cs typeface="Carlito"/>
              </a:rPr>
              <a:t>Male or Female </a:t>
            </a:r>
            <a:r>
              <a:rPr sz="1800" spc="-10" dirty="0">
                <a:latin typeface="Carlito"/>
                <a:cs typeface="Carlito"/>
              </a:rPr>
              <a:t>(radio buttons, </a:t>
            </a:r>
            <a:r>
              <a:rPr sz="1800" dirty="0">
                <a:latin typeface="Carlito"/>
                <a:cs typeface="Carlito"/>
              </a:rPr>
              <a:t>id and </a:t>
            </a:r>
            <a:r>
              <a:rPr sz="1800" spc="-5" dirty="0">
                <a:latin typeface="Carlito"/>
                <a:cs typeface="Carlito"/>
              </a:rPr>
              <a:t>name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25" dirty="0">
                <a:latin typeface="Carlito"/>
                <a:cs typeface="Carlito"/>
              </a:rPr>
              <a:t>gender, </a:t>
            </a:r>
            <a:r>
              <a:rPr sz="1800" spc="-5" dirty="0">
                <a:latin typeface="Carlito"/>
                <a:cs typeface="Carlito"/>
              </a:rPr>
              <a:t>values Male </a:t>
            </a:r>
            <a:r>
              <a:rPr sz="1800" dirty="0">
                <a:latin typeface="Carlito"/>
                <a:cs typeface="Carlito"/>
              </a:rPr>
              <a:t>= 1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Female</a:t>
            </a:r>
            <a:endParaRPr sz="1800">
              <a:latin typeface="Carlito"/>
              <a:cs typeface="Carlito"/>
            </a:endParaRPr>
          </a:p>
          <a:p>
            <a:pPr marL="610870">
              <a:lnSpc>
                <a:spcPts val="1925"/>
              </a:lnSpc>
            </a:pPr>
            <a:r>
              <a:rPr sz="1800" spc="-5" dirty="0"/>
              <a:t>=0)</a:t>
            </a:r>
            <a:endParaRPr sz="1800"/>
          </a:p>
          <a:p>
            <a:pPr marL="610870" lvl="1" indent="-172720">
              <a:lnSpc>
                <a:spcPts val="2130"/>
              </a:lnSpc>
              <a:buFont typeface="Arial"/>
              <a:buChar char="•"/>
              <a:tabLst>
                <a:tab pos="611505" algn="l"/>
              </a:tabLst>
            </a:pPr>
            <a:r>
              <a:rPr sz="1800" spc="-15" dirty="0">
                <a:latin typeface="Carlito"/>
                <a:cs typeface="Carlito"/>
              </a:rPr>
              <a:t>Smoker </a:t>
            </a:r>
            <a:r>
              <a:rPr sz="1800" spc="-10" dirty="0">
                <a:latin typeface="Carlito"/>
                <a:cs typeface="Carlito"/>
              </a:rPr>
              <a:t>(check </a:t>
            </a:r>
            <a:r>
              <a:rPr sz="1800" spc="-15" dirty="0">
                <a:latin typeface="Carlito"/>
                <a:cs typeface="Carlito"/>
              </a:rPr>
              <a:t>box, </a:t>
            </a:r>
            <a:r>
              <a:rPr sz="1800" spc="-5" dirty="0">
                <a:latin typeface="Carlito"/>
                <a:cs typeface="Carlito"/>
              </a:rPr>
              <a:t>id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name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25" dirty="0">
                <a:latin typeface="Carlito"/>
                <a:cs typeface="Carlito"/>
              </a:rPr>
              <a:t>‘smoker’, </a:t>
            </a:r>
            <a:r>
              <a:rPr sz="1800" spc="-5" dirty="0">
                <a:latin typeface="Carlito"/>
                <a:cs typeface="Carlito"/>
              </a:rPr>
              <a:t>value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1)</a:t>
            </a:r>
            <a:endParaRPr sz="1800">
              <a:latin typeface="Carlito"/>
              <a:cs typeface="Carlito"/>
            </a:endParaRPr>
          </a:p>
          <a:p>
            <a:pPr marL="610870" lvl="1" indent="-172720">
              <a:lnSpc>
                <a:spcPts val="2130"/>
              </a:lnSpc>
              <a:buFont typeface="Arial"/>
              <a:buChar char="•"/>
              <a:tabLst>
                <a:tab pos="611505" algn="l"/>
              </a:tabLst>
            </a:pPr>
            <a:r>
              <a:rPr sz="1800" spc="-15" dirty="0">
                <a:latin typeface="Carlito"/>
                <a:cs typeface="Carlito"/>
              </a:rPr>
              <a:t>Drinker </a:t>
            </a:r>
            <a:r>
              <a:rPr sz="1800" spc="-10" dirty="0">
                <a:latin typeface="Carlito"/>
                <a:cs typeface="Carlito"/>
              </a:rPr>
              <a:t>(check </a:t>
            </a:r>
            <a:r>
              <a:rPr sz="1800" spc="-15" dirty="0">
                <a:latin typeface="Carlito"/>
                <a:cs typeface="Carlito"/>
              </a:rPr>
              <a:t>box, </a:t>
            </a:r>
            <a:r>
              <a:rPr sz="1800" spc="-5" dirty="0">
                <a:latin typeface="Carlito"/>
                <a:cs typeface="Carlito"/>
              </a:rPr>
              <a:t>id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name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30" dirty="0">
                <a:latin typeface="Carlito"/>
                <a:cs typeface="Carlito"/>
              </a:rPr>
              <a:t>‘drinker’, </a:t>
            </a:r>
            <a:r>
              <a:rPr sz="1800" spc="-5" dirty="0">
                <a:latin typeface="Carlito"/>
                <a:cs typeface="Carlito"/>
              </a:rPr>
              <a:t>value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1)</a:t>
            </a:r>
            <a:endParaRPr sz="1800">
              <a:latin typeface="Carlito"/>
              <a:cs typeface="Carlito"/>
            </a:endParaRPr>
          </a:p>
          <a:p>
            <a:pPr marL="610870" lvl="1" indent="-172720">
              <a:lnSpc>
                <a:spcPts val="1925"/>
              </a:lnSpc>
              <a:buFont typeface="Arial"/>
              <a:buChar char="•"/>
              <a:tabLst>
                <a:tab pos="611505" algn="l"/>
              </a:tabLst>
            </a:pPr>
            <a:r>
              <a:rPr sz="1800" spc="-10" dirty="0">
                <a:latin typeface="Carlito"/>
                <a:cs typeface="Carlito"/>
              </a:rPr>
              <a:t>Experimental </a:t>
            </a:r>
            <a:r>
              <a:rPr sz="1800" spc="-5" dirty="0">
                <a:latin typeface="Carlito"/>
                <a:cs typeface="Carlito"/>
              </a:rPr>
              <a:t>Study </a:t>
            </a:r>
            <a:r>
              <a:rPr sz="1800" spc="-10" dirty="0">
                <a:latin typeface="Carlito"/>
                <a:cs typeface="Carlito"/>
              </a:rPr>
              <a:t>(id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name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study_id pull down </a:t>
            </a:r>
            <a:r>
              <a:rPr sz="1800" dirty="0">
                <a:latin typeface="Carlito"/>
                <a:cs typeface="Carlito"/>
              </a:rPr>
              <a:t>menu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5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options</a:t>
            </a:r>
            <a:endParaRPr sz="1800">
              <a:latin typeface="Carlito"/>
              <a:cs typeface="Carlito"/>
            </a:endParaRPr>
          </a:p>
          <a:p>
            <a:pPr marL="610870">
              <a:lnSpc>
                <a:spcPts val="1925"/>
              </a:lnSpc>
            </a:pPr>
            <a:r>
              <a:rPr sz="1800" spc="-5" dirty="0"/>
              <a:t>Study </a:t>
            </a:r>
            <a:r>
              <a:rPr sz="1800" dirty="0"/>
              <a:t>1…5, </a:t>
            </a:r>
            <a:r>
              <a:rPr sz="1800" spc="-5" dirty="0"/>
              <a:t>value</a:t>
            </a:r>
            <a:r>
              <a:rPr sz="1800" dirty="0"/>
              <a:t> 1…5)</a:t>
            </a:r>
            <a:endParaRPr sz="1800"/>
          </a:p>
          <a:p>
            <a:pPr marL="610870" lvl="1" indent="-172720">
              <a:lnSpc>
                <a:spcPts val="2140"/>
              </a:lnSpc>
              <a:buFont typeface="Arial"/>
              <a:buChar char="•"/>
              <a:tabLst>
                <a:tab pos="611505" algn="l"/>
              </a:tabLst>
            </a:pPr>
            <a:r>
              <a:rPr sz="1800" dirty="0">
                <a:latin typeface="Carlito"/>
                <a:cs typeface="Carlito"/>
              </a:rPr>
              <a:t>A submit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button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27120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HTML</a:t>
            </a:r>
            <a:r>
              <a:rPr spc="-240" dirty="0"/>
              <a:t> </a:t>
            </a:r>
            <a:r>
              <a:rPr spc="-22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7564120" cy="17697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HTML </a:t>
            </a:r>
            <a:r>
              <a:rPr sz="2100" dirty="0">
                <a:latin typeface="Carlito"/>
                <a:cs typeface="Carlito"/>
              </a:rPr>
              <a:t>is a </a:t>
            </a:r>
            <a:r>
              <a:rPr sz="2100" spc="-20" dirty="0">
                <a:latin typeface="Carlito"/>
                <a:cs typeface="Carlito"/>
              </a:rPr>
              <a:t>syntax for </a:t>
            </a:r>
            <a:r>
              <a:rPr sz="2100" spc="-15" dirty="0">
                <a:latin typeface="Carlito"/>
                <a:cs typeface="Carlito"/>
              </a:rPr>
              <a:t>formatting </a:t>
            </a:r>
            <a:r>
              <a:rPr sz="2100" spc="-10" dirty="0">
                <a:latin typeface="Carlito"/>
                <a:cs typeface="Carlito"/>
              </a:rPr>
              <a:t>internet</a:t>
            </a:r>
            <a:r>
              <a:rPr sz="2100" spc="7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content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ts val="2395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0" dirty="0">
                <a:latin typeface="Carlito"/>
                <a:cs typeface="Carlito"/>
              </a:rPr>
              <a:t>Page </a:t>
            </a:r>
            <a:r>
              <a:rPr sz="2100" spc="-15" dirty="0">
                <a:latin typeface="Carlito"/>
                <a:cs typeface="Carlito"/>
              </a:rPr>
              <a:t>content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placed </a:t>
            </a:r>
            <a:r>
              <a:rPr sz="2100" dirty="0">
                <a:latin typeface="Carlito"/>
                <a:cs typeface="Carlito"/>
              </a:rPr>
              <a:t>inside </a:t>
            </a:r>
            <a:r>
              <a:rPr sz="2100" spc="-15" dirty="0">
                <a:latin typeface="Carlito"/>
                <a:cs typeface="Carlito"/>
              </a:rPr>
              <a:t>nested </a:t>
            </a:r>
            <a:r>
              <a:rPr sz="2100" spc="-5" dirty="0">
                <a:latin typeface="Carlito"/>
                <a:cs typeface="Carlito"/>
              </a:rPr>
              <a:t>html tags </a:t>
            </a:r>
            <a:r>
              <a:rPr sz="2100" spc="-10" dirty="0">
                <a:latin typeface="Carlito"/>
                <a:cs typeface="Carlito"/>
              </a:rPr>
              <a:t>that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contain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spc="-15" dirty="0">
                <a:latin typeface="Carlito"/>
                <a:cs typeface="Carlito"/>
              </a:rPr>
              <a:t>formatting </a:t>
            </a:r>
            <a:r>
              <a:rPr sz="2100" spc="-10" dirty="0">
                <a:latin typeface="Carlito"/>
                <a:cs typeface="Carlito"/>
              </a:rPr>
              <a:t>information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5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browser</a:t>
            </a:r>
            <a:endParaRPr sz="2100">
              <a:latin typeface="Carlito"/>
              <a:cs typeface="Carlito"/>
            </a:endParaRPr>
          </a:p>
          <a:p>
            <a:pPr marL="184785" marR="5080" indent="-172720">
              <a:lnSpc>
                <a:spcPts val="2270"/>
              </a:lnSpc>
              <a:spcBef>
                <a:spcPts val="8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Html </a:t>
            </a:r>
            <a:r>
              <a:rPr sz="2100" spc="-15" dirty="0">
                <a:latin typeface="Carlito"/>
                <a:cs typeface="Carlito"/>
              </a:rPr>
              <a:t>forms </a:t>
            </a:r>
            <a:r>
              <a:rPr sz="2100" spc="-5" dirty="0">
                <a:latin typeface="Carlito"/>
                <a:cs typeface="Carlito"/>
              </a:rPr>
              <a:t>allow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developer to </a:t>
            </a:r>
            <a:r>
              <a:rPr sz="2100" spc="-20" dirty="0">
                <a:latin typeface="Carlito"/>
                <a:cs typeface="Carlito"/>
              </a:rPr>
              <a:t>make </a:t>
            </a:r>
            <a:r>
              <a:rPr sz="2100" spc="-15" dirty="0">
                <a:latin typeface="Carlito"/>
                <a:cs typeface="Carlito"/>
              </a:rPr>
              <a:t>interactive </a:t>
            </a:r>
            <a:r>
              <a:rPr sz="2100" spc="-10" dirty="0">
                <a:latin typeface="Carlito"/>
                <a:cs typeface="Carlito"/>
              </a:rPr>
              <a:t>web </a:t>
            </a:r>
            <a:r>
              <a:rPr sz="2100" spc="-15" dirty="0">
                <a:latin typeface="Carlito"/>
                <a:cs typeface="Carlito"/>
              </a:rPr>
              <a:t>content, </a:t>
            </a:r>
            <a:r>
              <a:rPr sz="2100" dirty="0">
                <a:latin typeface="Carlito"/>
                <a:cs typeface="Carlito"/>
              </a:rPr>
              <a:t>with  </a:t>
            </a:r>
            <a:r>
              <a:rPr sz="2100" spc="-10" dirty="0">
                <a:latin typeface="Carlito"/>
                <a:cs typeface="Carlito"/>
              </a:rPr>
              <a:t>information </a:t>
            </a:r>
            <a:r>
              <a:rPr sz="2100" spc="-5" dirty="0">
                <a:latin typeface="Carlito"/>
                <a:cs typeface="Carlito"/>
              </a:rPr>
              <a:t>being </a:t>
            </a:r>
            <a:r>
              <a:rPr sz="2100" spc="-10" dirty="0">
                <a:latin typeface="Carlito"/>
                <a:cs typeface="Carlito"/>
              </a:rPr>
              <a:t>sent </a:t>
            </a:r>
            <a:r>
              <a:rPr sz="2100" spc="-5" dirty="0">
                <a:latin typeface="Carlito"/>
                <a:cs typeface="Carlito"/>
              </a:rPr>
              <a:t>back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web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server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8557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Quiz </a:t>
            </a:r>
            <a:r>
              <a:rPr spc="-95" dirty="0"/>
              <a:t>followed </a:t>
            </a:r>
            <a:r>
              <a:rPr spc="-170" dirty="0"/>
              <a:t>by</a:t>
            </a:r>
            <a:r>
              <a:rPr spc="-265" dirty="0"/>
              <a:t> </a:t>
            </a:r>
            <a:r>
              <a:rPr spc="-165" dirty="0"/>
              <a:t>break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85013"/>
            <a:ext cx="5404485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pc="-300" dirty="0"/>
              <a:t>HTML </a:t>
            </a:r>
            <a:r>
              <a:rPr spc="-355" dirty="0"/>
              <a:t>Page </a:t>
            </a:r>
            <a:r>
              <a:rPr spc="-120" dirty="0"/>
              <a:t>Structure  </a:t>
            </a:r>
            <a:r>
              <a:rPr spc="-150" dirty="0"/>
              <a:t>Document </a:t>
            </a:r>
            <a:r>
              <a:rPr spc="-140" dirty="0"/>
              <a:t>Object </a:t>
            </a:r>
            <a:r>
              <a:rPr spc="-80" dirty="0"/>
              <a:t>Model</a:t>
            </a:r>
            <a:r>
              <a:rPr spc="-270" dirty="0"/>
              <a:t> </a:t>
            </a:r>
            <a:r>
              <a:rPr spc="-200" dirty="0"/>
              <a:t>(DOM)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959428"/>
            <a:ext cx="7837499" cy="4049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6522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708900" cy="23793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Javascript </a:t>
            </a:r>
            <a:r>
              <a:rPr sz="2100" dirty="0">
                <a:latin typeface="Carlito"/>
                <a:cs typeface="Carlito"/>
              </a:rPr>
              <a:t>is a </a:t>
            </a:r>
            <a:r>
              <a:rPr sz="2100" spc="-5" dirty="0">
                <a:latin typeface="Carlito"/>
                <a:cs typeface="Carlito"/>
              </a:rPr>
              <a:t>language </a:t>
            </a:r>
            <a:r>
              <a:rPr sz="2100" dirty="0">
                <a:latin typeface="Carlito"/>
                <a:cs typeface="Carlito"/>
              </a:rPr>
              <a:t>which enables </a:t>
            </a:r>
            <a:r>
              <a:rPr sz="2100" spc="-15" dirty="0">
                <a:latin typeface="Carlito"/>
                <a:cs typeface="Carlito"/>
              </a:rPr>
              <a:t>you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put </a:t>
            </a:r>
            <a:r>
              <a:rPr sz="2100" spc="-10" dirty="0">
                <a:latin typeface="Carlito"/>
                <a:cs typeface="Carlito"/>
              </a:rPr>
              <a:t>client </a:t>
            </a:r>
            <a:r>
              <a:rPr sz="2100" spc="-5" dirty="0">
                <a:latin typeface="Carlito"/>
                <a:cs typeface="Carlito"/>
              </a:rPr>
              <a:t>side </a:t>
            </a:r>
            <a:r>
              <a:rPr sz="2100" spc="-10" dirty="0">
                <a:latin typeface="Carlito"/>
                <a:cs typeface="Carlito"/>
              </a:rPr>
              <a:t>code </a:t>
            </a:r>
            <a:r>
              <a:rPr sz="2100" spc="-15" dirty="0">
                <a:latin typeface="Carlito"/>
                <a:cs typeface="Carlito"/>
              </a:rPr>
              <a:t>into  </a:t>
            </a:r>
            <a:r>
              <a:rPr sz="2100" spc="-10" dirty="0">
                <a:latin typeface="Carlito"/>
                <a:cs typeface="Carlito"/>
              </a:rPr>
              <a:t>your web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pages.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This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used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20" dirty="0">
                <a:latin typeface="Carlito"/>
                <a:cs typeface="Carlito"/>
              </a:rPr>
              <a:t>make </a:t>
            </a:r>
            <a:r>
              <a:rPr sz="2100" spc="-10" dirty="0">
                <a:latin typeface="Carlito"/>
                <a:cs typeface="Carlito"/>
              </a:rPr>
              <a:t>your web </a:t>
            </a:r>
            <a:r>
              <a:rPr sz="2100" spc="-5" dirty="0">
                <a:latin typeface="Carlito"/>
                <a:cs typeface="Carlito"/>
              </a:rPr>
              <a:t>pages more</a:t>
            </a:r>
            <a:r>
              <a:rPr sz="2100" spc="4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interactive.</a:t>
            </a:r>
            <a:endParaRPr sz="2100">
              <a:latin typeface="Carlito"/>
              <a:cs typeface="Carlito"/>
            </a:endParaRPr>
          </a:p>
          <a:p>
            <a:pPr marL="184785" marR="487680" indent="-172720">
              <a:lnSpc>
                <a:spcPts val="2270"/>
              </a:lnSpc>
              <a:spcBef>
                <a:spcPts val="8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20" dirty="0">
                <a:latin typeface="Carlito"/>
                <a:cs typeface="Carlito"/>
              </a:rPr>
              <a:t>syntax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15" dirty="0">
                <a:latin typeface="Carlito"/>
                <a:cs typeface="Carlito"/>
              </a:rPr>
              <a:t>javascript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similar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20" dirty="0">
                <a:latin typeface="Carlito"/>
                <a:cs typeface="Carlito"/>
              </a:rPr>
              <a:t>Java </a:t>
            </a:r>
            <a:r>
              <a:rPr sz="2100" spc="-5" dirty="0">
                <a:latin typeface="Carlito"/>
                <a:cs typeface="Carlito"/>
              </a:rPr>
              <a:t>but </a:t>
            </a:r>
            <a:r>
              <a:rPr sz="2100" dirty="0">
                <a:latin typeface="Carlito"/>
                <a:cs typeface="Carlito"/>
              </a:rPr>
              <a:t>it is </a:t>
            </a:r>
            <a:r>
              <a:rPr sz="2100" spc="-5" dirty="0">
                <a:latin typeface="Carlito"/>
                <a:cs typeface="Carlito"/>
              </a:rPr>
              <a:t>not really </a:t>
            </a:r>
            <a:r>
              <a:rPr sz="2100" dirty="0">
                <a:latin typeface="Carlito"/>
                <a:cs typeface="Carlito"/>
              </a:rPr>
              <a:t>an </a:t>
            </a:r>
            <a:r>
              <a:rPr sz="2100" spc="-5" dirty="0">
                <a:latin typeface="Carlito"/>
                <a:cs typeface="Carlito"/>
              </a:rPr>
              <a:t>OO  language</a:t>
            </a:r>
            <a:endParaRPr sz="2100">
              <a:latin typeface="Carlito"/>
              <a:cs typeface="Carlito"/>
            </a:endParaRPr>
          </a:p>
          <a:p>
            <a:pPr marL="184785" marR="222885" indent="-172720">
              <a:lnSpc>
                <a:spcPts val="227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Javascript </a:t>
            </a:r>
            <a:r>
              <a:rPr sz="2100" spc="-5" dirty="0">
                <a:latin typeface="Carlito"/>
                <a:cs typeface="Carlito"/>
              </a:rPr>
              <a:t>commands </a:t>
            </a:r>
            <a:r>
              <a:rPr sz="2100" spc="-10" dirty="0">
                <a:latin typeface="Carlito"/>
                <a:cs typeface="Carlito"/>
              </a:rPr>
              <a:t>are often </a:t>
            </a:r>
            <a:r>
              <a:rPr sz="2100" spc="-5" dirty="0">
                <a:latin typeface="Carlito"/>
                <a:cs typeface="Carlito"/>
              </a:rPr>
              <a:t>triggered </a:t>
            </a:r>
            <a:r>
              <a:rPr sz="2100" spc="-10" dirty="0">
                <a:latin typeface="Carlito"/>
                <a:cs typeface="Carlito"/>
              </a:rPr>
              <a:t>by </a:t>
            </a:r>
            <a:r>
              <a:rPr sz="2100" spc="-15" dirty="0">
                <a:latin typeface="Carlito"/>
                <a:cs typeface="Carlito"/>
              </a:rPr>
              <a:t>event listeners </a:t>
            </a:r>
            <a:r>
              <a:rPr sz="2100" spc="-5" dirty="0">
                <a:latin typeface="Carlito"/>
                <a:cs typeface="Carlito"/>
              </a:rPr>
              <a:t>on page  </a:t>
            </a:r>
            <a:r>
              <a:rPr sz="2100" spc="-10" dirty="0">
                <a:latin typeface="Carlito"/>
                <a:cs typeface="Carlito"/>
              </a:rPr>
              <a:t>components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5302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Calling </a:t>
            </a:r>
            <a:r>
              <a:rPr spc="-210" dirty="0"/>
              <a:t>Javascript </a:t>
            </a:r>
            <a:r>
              <a:rPr spc="-55" dirty="0"/>
              <a:t>from </a:t>
            </a:r>
            <a:r>
              <a:rPr spc="-114" dirty="0"/>
              <a:t>your</a:t>
            </a:r>
            <a:r>
              <a:rPr spc="-250" dirty="0"/>
              <a:t> </a:t>
            </a:r>
            <a:r>
              <a:rPr spc="-235"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638"/>
            <a:ext cx="7323455" cy="37325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4785" marR="5080" indent="-172720">
              <a:lnSpc>
                <a:spcPct val="70000"/>
              </a:lnSpc>
              <a:spcBef>
                <a:spcPts val="53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30" dirty="0">
                <a:latin typeface="Carlito"/>
                <a:cs typeface="Carlito"/>
              </a:rPr>
              <a:t>You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spc="-5" dirty="0">
                <a:latin typeface="Carlito"/>
                <a:cs typeface="Carlito"/>
              </a:rPr>
              <a:t>call scripts on your page when certain </a:t>
            </a:r>
            <a:r>
              <a:rPr sz="1200" dirty="0">
                <a:latin typeface="Carlito"/>
                <a:cs typeface="Carlito"/>
              </a:rPr>
              <a:t>things happen. </a:t>
            </a:r>
            <a:r>
              <a:rPr sz="1200" spc="-5" dirty="0">
                <a:latin typeface="Carlito"/>
                <a:cs typeface="Carlito"/>
              </a:rPr>
              <a:t>Some html components </a:t>
            </a:r>
            <a:r>
              <a:rPr sz="1200" spc="-10" dirty="0">
                <a:latin typeface="Carlito"/>
                <a:cs typeface="Carlito"/>
              </a:rPr>
              <a:t>have </a:t>
            </a:r>
            <a:r>
              <a:rPr sz="1200" dirty="0">
                <a:latin typeface="Carlito"/>
                <a:cs typeface="Carlito"/>
              </a:rPr>
              <a:t>an </a:t>
            </a:r>
            <a:r>
              <a:rPr sz="1200" spc="-5" dirty="0">
                <a:latin typeface="Carlito"/>
                <a:cs typeface="Carlito"/>
              </a:rPr>
              <a:t>onMouseOver event  listener </a:t>
            </a:r>
            <a:r>
              <a:rPr sz="1200" dirty="0">
                <a:latin typeface="Carlito"/>
                <a:cs typeface="Carlito"/>
              </a:rPr>
              <a:t>built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&lt;! doctype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html&gt;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-5" dirty="0">
                <a:latin typeface="Carlito"/>
                <a:cs typeface="Carlito"/>
              </a:rPr>
              <a:t>&lt;html&gt;</a:t>
            </a:r>
            <a:endParaRPr sz="12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latin typeface="Carlito"/>
                <a:cs typeface="Carlito"/>
              </a:rPr>
              <a:t>&lt;head&gt;</a:t>
            </a:r>
            <a:endParaRPr sz="12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latin typeface="Carlito"/>
                <a:cs typeface="Carlito"/>
              </a:rPr>
              <a:t>&lt;title&gt;First Javascript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page&lt;/title&gt;</a:t>
            </a:r>
            <a:endParaRPr sz="12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Carlito"/>
                <a:cs typeface="Carlito"/>
              </a:rPr>
              <a:t>&lt;/head&gt;</a:t>
            </a:r>
            <a:endParaRPr sz="1200">
              <a:latin typeface="Carlito"/>
              <a:cs typeface="Carlito"/>
            </a:endParaRPr>
          </a:p>
          <a:p>
            <a:pPr marL="697865">
              <a:lnSpc>
                <a:spcPts val="1350"/>
              </a:lnSpc>
              <a:spcBef>
                <a:spcPts val="370"/>
              </a:spcBef>
            </a:pPr>
            <a:r>
              <a:rPr sz="1200" dirty="0">
                <a:latin typeface="Carlito"/>
                <a:cs typeface="Carlito"/>
              </a:rPr>
              <a:t>&lt;body&gt;</a:t>
            </a:r>
            <a:endParaRPr sz="1200">
              <a:latin typeface="Carlito"/>
              <a:cs typeface="Carlito"/>
            </a:endParaRPr>
          </a:p>
          <a:p>
            <a:pPr marL="1384300">
              <a:lnSpc>
                <a:spcPts val="1739"/>
              </a:lnSpc>
            </a:pPr>
            <a:r>
              <a:rPr sz="1600" spc="-5" dirty="0">
                <a:latin typeface="Carlito"/>
                <a:cs typeface="Carlito"/>
              </a:rPr>
              <a:t>&lt;A </a:t>
            </a:r>
            <a:r>
              <a:rPr sz="1600" spc="-10" dirty="0">
                <a:latin typeface="Carlito"/>
                <a:cs typeface="Carlito"/>
              </a:rPr>
              <a:t>HREF="#"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onMouseOver="document.bgColor='black'"&gt;Black&lt;/a&gt;</a:t>
            </a:r>
            <a:endParaRPr sz="1600">
              <a:latin typeface="Carlito"/>
              <a:cs typeface="Carlito"/>
            </a:endParaRPr>
          </a:p>
          <a:p>
            <a:pPr marL="1384300">
              <a:lnSpc>
                <a:spcPts val="1745"/>
              </a:lnSpc>
            </a:pPr>
            <a:r>
              <a:rPr sz="1600" spc="-5" dirty="0">
                <a:latin typeface="Carlito"/>
                <a:cs typeface="Carlito"/>
              </a:rPr>
              <a:t>&lt;A </a:t>
            </a:r>
            <a:r>
              <a:rPr sz="1600" spc="-10" dirty="0">
                <a:latin typeface="Carlito"/>
                <a:cs typeface="Carlito"/>
              </a:rPr>
              <a:t>HREF="#"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onMouseOver="document.bgColor='green'"&gt;Green&lt;/a&gt;</a:t>
            </a:r>
            <a:endParaRPr sz="1600">
              <a:latin typeface="Carlito"/>
              <a:cs typeface="Carlito"/>
            </a:endParaRPr>
          </a:p>
          <a:p>
            <a:pPr marL="1384300">
              <a:lnSpc>
                <a:spcPts val="1745"/>
              </a:lnSpc>
            </a:pPr>
            <a:r>
              <a:rPr sz="1600" spc="-5" dirty="0">
                <a:latin typeface="Carlito"/>
                <a:cs typeface="Carlito"/>
              </a:rPr>
              <a:t>&lt;A </a:t>
            </a:r>
            <a:r>
              <a:rPr sz="1600" spc="-10" dirty="0">
                <a:latin typeface="Carlito"/>
                <a:cs typeface="Carlito"/>
              </a:rPr>
              <a:t>HREF="#"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onMouseOver="document.bgColor='yellow'"&gt;Yellow&lt;/a&gt;</a:t>
            </a:r>
            <a:endParaRPr sz="1600">
              <a:latin typeface="Carlito"/>
              <a:cs typeface="Carlito"/>
            </a:endParaRPr>
          </a:p>
          <a:p>
            <a:pPr marL="1384300">
              <a:lnSpc>
                <a:spcPts val="1739"/>
              </a:lnSpc>
            </a:pPr>
            <a:r>
              <a:rPr sz="1600" spc="-5" dirty="0">
                <a:latin typeface="Carlito"/>
                <a:cs typeface="Carlito"/>
              </a:rPr>
              <a:t>&lt;A </a:t>
            </a:r>
            <a:r>
              <a:rPr sz="1600" spc="-10" dirty="0">
                <a:latin typeface="Carlito"/>
                <a:cs typeface="Carlito"/>
              </a:rPr>
              <a:t>HREF="#"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onMouseOver="document.bgColor='red'"&gt;Red&lt;/a&gt;</a:t>
            </a:r>
            <a:endParaRPr sz="1600">
              <a:latin typeface="Carlito"/>
              <a:cs typeface="Carlito"/>
            </a:endParaRPr>
          </a:p>
          <a:p>
            <a:pPr marL="1384300">
              <a:lnSpc>
                <a:spcPts val="1745"/>
              </a:lnSpc>
            </a:pPr>
            <a:r>
              <a:rPr sz="1600" spc="-5" dirty="0">
                <a:latin typeface="Carlito"/>
                <a:cs typeface="Carlito"/>
              </a:rPr>
              <a:t>&lt;A </a:t>
            </a:r>
            <a:r>
              <a:rPr sz="1600" spc="-10" dirty="0">
                <a:latin typeface="Carlito"/>
                <a:cs typeface="Carlito"/>
              </a:rPr>
              <a:t>HREF="#"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onMouseOver="document.bgColor='brown'"&gt;Brown&lt;/a&gt;</a:t>
            </a:r>
            <a:endParaRPr sz="1600">
              <a:latin typeface="Carlito"/>
              <a:cs typeface="Carlito"/>
            </a:endParaRPr>
          </a:p>
          <a:p>
            <a:pPr marL="1384300">
              <a:lnSpc>
                <a:spcPts val="1835"/>
              </a:lnSpc>
            </a:pPr>
            <a:r>
              <a:rPr sz="1600" spc="-5" dirty="0">
                <a:latin typeface="Carlito"/>
                <a:cs typeface="Carlito"/>
              </a:rPr>
              <a:t>&lt;A </a:t>
            </a:r>
            <a:r>
              <a:rPr sz="1600" spc="-10" dirty="0">
                <a:latin typeface="Carlito"/>
                <a:cs typeface="Carlito"/>
              </a:rPr>
              <a:t>HREF="#"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onMouseOver="document.bgColor='white'"&gt;White&lt;/a&gt;</a:t>
            </a:r>
            <a:endParaRPr sz="16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latin typeface="Carlito"/>
                <a:cs typeface="Carlito"/>
              </a:rPr>
              <a:t>&lt;/body&gt;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-5" dirty="0">
                <a:latin typeface="Carlito"/>
                <a:cs typeface="Carlito"/>
              </a:rPr>
              <a:t>&lt;/html&gt;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7454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The </a:t>
            </a:r>
            <a:r>
              <a:rPr spc="-65" dirty="0"/>
              <a:t>Internet </a:t>
            </a:r>
            <a:r>
              <a:rPr spc="-50" dirty="0"/>
              <a:t>: </a:t>
            </a:r>
            <a:r>
              <a:rPr spc="-125" dirty="0"/>
              <a:t>What </a:t>
            </a:r>
            <a:r>
              <a:rPr spc="-190" dirty="0"/>
              <a:t>is</a:t>
            </a:r>
            <a:r>
              <a:rPr spc="-430" dirty="0"/>
              <a:t> </a:t>
            </a:r>
            <a:r>
              <a:rPr spc="-170" dirty="0"/>
              <a:t>happening?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0" y="3505961"/>
            <a:ext cx="2971800" cy="3047365"/>
          </a:xfrm>
          <a:custGeom>
            <a:avLst/>
            <a:gdLst/>
            <a:ahLst/>
            <a:cxnLst/>
            <a:rect l="l" t="t" r="r" b="b"/>
            <a:pathLst>
              <a:path w="2971800" h="3047365">
                <a:moveTo>
                  <a:pt x="2971800" y="1904238"/>
                </a:moveTo>
                <a:lnTo>
                  <a:pt x="305943" y="1904238"/>
                </a:lnTo>
                <a:lnTo>
                  <a:pt x="463677" y="1588770"/>
                </a:lnTo>
                <a:lnTo>
                  <a:pt x="495300" y="1525524"/>
                </a:lnTo>
                <a:lnTo>
                  <a:pt x="368808" y="1525524"/>
                </a:lnTo>
                <a:lnTo>
                  <a:pt x="368808" y="0"/>
                </a:lnTo>
                <a:lnTo>
                  <a:pt x="242316" y="0"/>
                </a:lnTo>
                <a:lnTo>
                  <a:pt x="242316" y="1525524"/>
                </a:lnTo>
                <a:lnTo>
                  <a:pt x="115824" y="1525524"/>
                </a:lnTo>
                <a:lnTo>
                  <a:pt x="305181" y="1904238"/>
                </a:lnTo>
                <a:lnTo>
                  <a:pt x="0" y="1904238"/>
                </a:lnTo>
                <a:lnTo>
                  <a:pt x="0" y="3047238"/>
                </a:lnTo>
                <a:lnTo>
                  <a:pt x="2971800" y="3047238"/>
                </a:lnTo>
                <a:lnTo>
                  <a:pt x="2971800" y="190423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3200" y="5410200"/>
            <a:ext cx="2971800" cy="11430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47419">
              <a:lnSpc>
                <a:spcPct val="100000"/>
              </a:lnSpc>
              <a:spcBef>
                <a:spcPts val="124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3737609"/>
            <a:ext cx="17430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Request </a:t>
            </a:r>
            <a:r>
              <a:rPr sz="1800" spc="-5" dirty="0">
                <a:latin typeface="Carlito"/>
                <a:cs typeface="Carlito"/>
              </a:rPr>
              <a:t>(URL)  URL is decoded  </a:t>
            </a:r>
            <a:r>
              <a:rPr sz="1800" dirty="0">
                <a:latin typeface="Carlito"/>
                <a:cs typeface="Carlito"/>
              </a:rPr>
              <a:t>and the </a:t>
            </a:r>
            <a:r>
              <a:rPr sz="1800" spc="-10" dirty="0">
                <a:latin typeface="Carlito"/>
                <a:cs typeface="Carlito"/>
              </a:rPr>
              <a:t>request </a:t>
            </a:r>
            <a:r>
              <a:rPr sz="1800" spc="-5" dirty="0">
                <a:latin typeface="Carlito"/>
                <a:cs typeface="Carlito"/>
              </a:rPr>
              <a:t>is  sent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correct  </a:t>
            </a:r>
            <a:r>
              <a:rPr sz="1800" spc="-5" dirty="0">
                <a:latin typeface="Carlito"/>
                <a:cs typeface="Carlito"/>
              </a:rPr>
              <a:t>webserver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9827" y="1417319"/>
            <a:ext cx="7747000" cy="4025900"/>
            <a:chOff x="909827" y="1417319"/>
            <a:chExt cx="7747000" cy="4025900"/>
          </a:xfrm>
        </p:grpSpPr>
        <p:sp>
          <p:nvSpPr>
            <p:cNvPr id="7" name="object 7"/>
            <p:cNvSpPr/>
            <p:nvPr/>
          </p:nvSpPr>
          <p:spPr>
            <a:xfrm>
              <a:off x="5145024" y="3537965"/>
              <a:ext cx="379730" cy="1905000"/>
            </a:xfrm>
            <a:custGeom>
              <a:avLst/>
              <a:gdLst/>
              <a:ahLst/>
              <a:cxnLst/>
              <a:rect l="l" t="t" r="r" b="b"/>
              <a:pathLst>
                <a:path w="379729" h="1905000">
                  <a:moveTo>
                    <a:pt x="252984" y="316230"/>
                  </a:moveTo>
                  <a:lnTo>
                    <a:pt x="126491" y="316230"/>
                  </a:lnTo>
                  <a:lnTo>
                    <a:pt x="126491" y="1905000"/>
                  </a:lnTo>
                  <a:lnTo>
                    <a:pt x="252984" y="1905000"/>
                  </a:lnTo>
                  <a:lnTo>
                    <a:pt x="252984" y="316230"/>
                  </a:lnTo>
                  <a:close/>
                </a:path>
                <a:path w="379729" h="1905000">
                  <a:moveTo>
                    <a:pt x="189737" y="0"/>
                  </a:moveTo>
                  <a:lnTo>
                    <a:pt x="0" y="379476"/>
                  </a:lnTo>
                  <a:lnTo>
                    <a:pt x="126491" y="379476"/>
                  </a:lnTo>
                  <a:lnTo>
                    <a:pt x="126491" y="316230"/>
                  </a:lnTo>
                  <a:lnTo>
                    <a:pt x="347852" y="316230"/>
                  </a:lnTo>
                  <a:lnTo>
                    <a:pt x="189737" y="0"/>
                  </a:lnTo>
                  <a:close/>
                </a:path>
                <a:path w="379729" h="1905000">
                  <a:moveTo>
                    <a:pt x="347852" y="316230"/>
                  </a:moveTo>
                  <a:lnTo>
                    <a:pt x="252984" y="316230"/>
                  </a:lnTo>
                  <a:lnTo>
                    <a:pt x="252984" y="379476"/>
                  </a:lnTo>
                  <a:lnTo>
                    <a:pt x="379475" y="379476"/>
                  </a:lnTo>
                  <a:lnTo>
                    <a:pt x="347852" y="31623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9827" y="1421891"/>
              <a:ext cx="3666744" cy="2061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7863" y="1417319"/>
              <a:ext cx="3648455" cy="20528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94628" y="3966717"/>
            <a:ext cx="29673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Response </a:t>
            </a:r>
            <a:r>
              <a:rPr sz="1800" dirty="0">
                <a:latin typeface="Carlito"/>
                <a:cs typeface="Carlito"/>
              </a:rPr>
              <a:t>is a </a:t>
            </a:r>
            <a:r>
              <a:rPr sz="1800" spc="-15" dirty="0">
                <a:latin typeface="Carlito"/>
                <a:cs typeface="Carlito"/>
              </a:rPr>
              <a:t>text </a:t>
            </a:r>
            <a:r>
              <a:rPr sz="1800" spc="-10" dirty="0">
                <a:latin typeface="Carlito"/>
                <a:cs typeface="Carlito"/>
              </a:rPr>
              <a:t>stream </a:t>
            </a:r>
            <a:r>
              <a:rPr sz="1800" dirty="0">
                <a:latin typeface="Carlito"/>
                <a:cs typeface="Carlito"/>
              </a:rPr>
              <a:t>in the  </a:t>
            </a:r>
            <a:r>
              <a:rPr sz="1800" spc="-15" dirty="0">
                <a:latin typeface="Carlito"/>
                <a:cs typeface="Carlito"/>
              </a:rPr>
              <a:t>form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html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document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&lt;html&gt;….&lt;/html&gt;</a:t>
            </a:r>
            <a:endParaRPr sz="1800">
              <a:latin typeface="Carlito"/>
              <a:cs typeface="Carlito"/>
            </a:endParaRPr>
          </a:p>
          <a:p>
            <a:pPr marL="12700" marR="1143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The web </a:t>
            </a:r>
            <a:r>
              <a:rPr sz="1800" spc="-10" dirty="0">
                <a:latin typeface="Carlito"/>
                <a:cs typeface="Carlito"/>
              </a:rPr>
              <a:t>browser interprets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html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displays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72955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Exercise </a:t>
            </a:r>
            <a:r>
              <a:rPr spc="-110" dirty="0"/>
              <a:t>4: </a:t>
            </a:r>
            <a:r>
              <a:rPr spc="-200" dirty="0"/>
              <a:t>Add </a:t>
            </a:r>
            <a:r>
              <a:rPr spc="-210" dirty="0"/>
              <a:t>Javascript </a:t>
            </a:r>
            <a:r>
              <a:rPr dirty="0"/>
              <a:t>to </a:t>
            </a:r>
            <a:r>
              <a:rPr spc="-114" dirty="0"/>
              <a:t>your </a:t>
            </a:r>
            <a:r>
              <a:rPr spc="-155" dirty="0"/>
              <a:t>web</a:t>
            </a:r>
            <a:r>
              <a:rPr spc="-290" dirty="0"/>
              <a:t> </a:t>
            </a:r>
            <a:r>
              <a:rPr spc="-6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586345" cy="25850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10" dirty="0">
                <a:latin typeface="Carlito"/>
                <a:cs typeface="Carlito"/>
              </a:rPr>
              <a:t>your </a:t>
            </a:r>
            <a:r>
              <a:rPr sz="2100" spc="-20" dirty="0">
                <a:latin typeface="Carlito"/>
                <a:cs typeface="Carlito"/>
              </a:rPr>
              <a:t>form </a:t>
            </a:r>
            <a:r>
              <a:rPr sz="2100" spc="-10" dirty="0">
                <a:latin typeface="Carlito"/>
                <a:cs typeface="Carlito"/>
              </a:rPr>
              <a:t>page </a:t>
            </a:r>
            <a:r>
              <a:rPr sz="2100" spc="-15" dirty="0">
                <a:latin typeface="Carlito"/>
                <a:cs typeface="Carlito"/>
              </a:rPr>
              <a:t>from Exercise </a:t>
            </a:r>
            <a:r>
              <a:rPr sz="2100" dirty="0">
                <a:latin typeface="Carlito"/>
                <a:cs typeface="Carlito"/>
              </a:rPr>
              <a:t>3, add an </a:t>
            </a:r>
            <a:r>
              <a:rPr sz="2100" spc="-5" dirty="0">
                <a:latin typeface="Carlito"/>
                <a:cs typeface="Carlito"/>
              </a:rPr>
              <a:t>onClick </a:t>
            </a:r>
            <a:r>
              <a:rPr sz="2100" spc="-10" dirty="0">
                <a:latin typeface="Carlito"/>
                <a:cs typeface="Carlito"/>
              </a:rPr>
              <a:t>attribute to </a:t>
            </a:r>
            <a:r>
              <a:rPr sz="2100" spc="-5" dirty="0">
                <a:latin typeface="Carlito"/>
                <a:cs typeface="Carlito"/>
              </a:rPr>
              <a:t>the  </a:t>
            </a:r>
            <a:r>
              <a:rPr sz="2100" spc="-10" dirty="0">
                <a:latin typeface="Carlito"/>
                <a:cs typeface="Carlito"/>
              </a:rPr>
              <a:t>button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tag.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attribute </a:t>
            </a:r>
            <a:r>
              <a:rPr sz="2100" spc="-5" dirty="0">
                <a:latin typeface="Carlito"/>
                <a:cs typeface="Carlito"/>
              </a:rPr>
              <a:t>should</a:t>
            </a:r>
            <a:r>
              <a:rPr sz="2100" spc="-15" dirty="0">
                <a:latin typeface="Carlito"/>
                <a:cs typeface="Carlito"/>
              </a:rPr>
              <a:t> say;</a:t>
            </a:r>
            <a:endParaRPr sz="21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ONCLICK="return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confirm(‘Submit’);"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550">
              <a:latin typeface="Carlito"/>
              <a:cs typeface="Carlito"/>
            </a:endParaRPr>
          </a:p>
          <a:p>
            <a:pPr marL="184785" marR="133350" indent="-172720">
              <a:lnSpc>
                <a:spcPts val="2270"/>
              </a:lnSpc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This will </a:t>
            </a:r>
            <a:r>
              <a:rPr sz="2100" spc="-20" dirty="0">
                <a:latin typeface="Carlito"/>
                <a:cs typeface="Carlito"/>
              </a:rPr>
              <a:t>make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35" dirty="0">
                <a:latin typeface="Carlito"/>
                <a:cs typeface="Carlito"/>
              </a:rPr>
              <a:t>Yes/No </a:t>
            </a:r>
            <a:r>
              <a:rPr sz="2100" spc="-5" dirty="0">
                <a:latin typeface="Carlito"/>
                <a:cs typeface="Carlito"/>
              </a:rPr>
              <a:t>dialog </a:t>
            </a:r>
            <a:r>
              <a:rPr sz="2100" spc="-15" dirty="0">
                <a:latin typeface="Carlito"/>
                <a:cs typeface="Carlito"/>
              </a:rPr>
              <a:t>box </a:t>
            </a:r>
            <a:r>
              <a:rPr sz="2100" spc="-5" dirty="0">
                <a:latin typeface="Carlito"/>
                <a:cs typeface="Carlito"/>
              </a:rPr>
              <a:t>popup </a:t>
            </a:r>
            <a:r>
              <a:rPr sz="2100" dirty="0">
                <a:latin typeface="Carlito"/>
                <a:cs typeface="Carlito"/>
              </a:rPr>
              <a:t>when the </a:t>
            </a:r>
            <a:r>
              <a:rPr sz="2100" spc="-10" dirty="0">
                <a:latin typeface="Carlito"/>
                <a:cs typeface="Carlito"/>
              </a:rPr>
              <a:t>button </a:t>
            </a:r>
            <a:r>
              <a:rPr sz="2100" dirty="0">
                <a:latin typeface="Carlito"/>
                <a:cs typeface="Carlito"/>
              </a:rPr>
              <a:t>is  </a:t>
            </a:r>
            <a:r>
              <a:rPr sz="2100" spc="-10" dirty="0">
                <a:latin typeface="Carlito"/>
                <a:cs typeface="Carlito"/>
              </a:rPr>
              <a:t>pressed.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20" dirty="0">
                <a:latin typeface="Carlito"/>
                <a:cs typeface="Carlito"/>
              </a:rPr>
              <a:t>form </a:t>
            </a:r>
            <a:r>
              <a:rPr sz="2100" spc="-5" dirty="0">
                <a:latin typeface="Carlito"/>
                <a:cs typeface="Carlito"/>
              </a:rPr>
              <a:t>will only be </a:t>
            </a:r>
            <a:r>
              <a:rPr sz="2100" spc="-10" dirty="0">
                <a:latin typeface="Carlito"/>
                <a:cs typeface="Carlito"/>
              </a:rPr>
              <a:t>submitted </a:t>
            </a:r>
            <a:r>
              <a:rPr sz="2100" dirty="0">
                <a:latin typeface="Carlito"/>
                <a:cs typeface="Carlito"/>
              </a:rPr>
              <a:t>if </a:t>
            </a:r>
            <a:r>
              <a:rPr sz="2100" spc="-55" dirty="0">
                <a:latin typeface="Carlito"/>
                <a:cs typeface="Carlito"/>
              </a:rPr>
              <a:t>Yes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5" dirty="0">
                <a:latin typeface="Carlito"/>
                <a:cs typeface="Carlito"/>
              </a:rPr>
              <a:t>clicked </a:t>
            </a:r>
            <a:r>
              <a:rPr sz="2100" spc="-5" dirty="0">
                <a:latin typeface="Carlito"/>
                <a:cs typeface="Carlito"/>
              </a:rPr>
              <a:t>(i.e. </a:t>
            </a:r>
            <a:r>
              <a:rPr sz="2100" dirty="0">
                <a:latin typeface="Carlito"/>
                <a:cs typeface="Carlito"/>
              </a:rPr>
              <a:t>true is  </a:t>
            </a:r>
            <a:r>
              <a:rPr sz="2100" spc="-5" dirty="0">
                <a:latin typeface="Carlito"/>
                <a:cs typeface="Carlito"/>
              </a:rPr>
              <a:t>returned);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61779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More </a:t>
            </a:r>
            <a:r>
              <a:rPr spc="-220" dirty="0"/>
              <a:t>Complex </a:t>
            </a:r>
            <a:r>
              <a:rPr spc="-210" dirty="0"/>
              <a:t>Javascript </a:t>
            </a:r>
            <a:r>
              <a:rPr spc="-50" dirty="0"/>
              <a:t>: </a:t>
            </a:r>
            <a:r>
              <a:rPr spc="-254" dirty="0"/>
              <a:t>Exercise</a:t>
            </a:r>
            <a:r>
              <a:rPr spc="-375" dirty="0"/>
              <a:t> </a:t>
            </a:r>
            <a:r>
              <a:rPr spc="-16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7981950" cy="46621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84785" marR="5080" indent="-172720">
              <a:lnSpc>
                <a:spcPct val="70000"/>
              </a:lnSpc>
              <a:spcBef>
                <a:spcPts val="78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A script (inside a </a:t>
            </a:r>
            <a:r>
              <a:rPr sz="1900" spc="-10" dirty="0">
                <a:latin typeface="Carlito"/>
                <a:cs typeface="Carlito"/>
              </a:rPr>
              <a:t>webpage) </a:t>
            </a:r>
            <a:r>
              <a:rPr sz="1900" spc="-5" dirty="0">
                <a:latin typeface="Carlito"/>
                <a:cs typeface="Carlito"/>
              </a:rPr>
              <a:t>is a </a:t>
            </a:r>
            <a:r>
              <a:rPr sz="1900" spc="-10" dirty="0">
                <a:latin typeface="Carlito"/>
                <a:cs typeface="Carlito"/>
              </a:rPr>
              <a:t>small </a:t>
            </a:r>
            <a:r>
              <a:rPr sz="1900" spc="-20" dirty="0">
                <a:latin typeface="Carlito"/>
                <a:cs typeface="Carlito"/>
              </a:rPr>
              <a:t>program </a:t>
            </a:r>
            <a:r>
              <a:rPr sz="1900" spc="-10" dirty="0">
                <a:latin typeface="Carlito"/>
                <a:cs typeface="Carlito"/>
              </a:rPr>
              <a:t>containing commands </a:t>
            </a:r>
            <a:r>
              <a:rPr sz="1900" spc="-5" dirty="0">
                <a:latin typeface="Carlito"/>
                <a:cs typeface="Carlito"/>
              </a:rPr>
              <a:t>embedded  inside the </a:t>
            </a:r>
            <a:r>
              <a:rPr sz="1900" spc="-10" dirty="0">
                <a:latin typeface="Carlito"/>
                <a:cs typeface="Carlito"/>
              </a:rPr>
              <a:t>html </a:t>
            </a:r>
            <a:r>
              <a:rPr sz="1900" spc="-5" dirty="0">
                <a:latin typeface="Carlito"/>
                <a:cs typeface="Carlito"/>
              </a:rPr>
              <a:t>that </a:t>
            </a:r>
            <a:r>
              <a:rPr sz="1900" spc="-15" dirty="0">
                <a:latin typeface="Carlito"/>
                <a:cs typeface="Carlito"/>
              </a:rPr>
              <a:t>makes </a:t>
            </a:r>
            <a:r>
              <a:rPr sz="1900" spc="-5" dirty="0">
                <a:latin typeface="Carlito"/>
                <a:cs typeface="Carlito"/>
              </a:rPr>
              <a:t>up the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page</a:t>
            </a:r>
            <a:endParaRPr sz="1900">
              <a:latin typeface="Carlito"/>
              <a:cs typeface="Carlito"/>
            </a:endParaRPr>
          </a:p>
          <a:p>
            <a:pPr marL="184785" marR="90170" indent="-172720">
              <a:lnSpc>
                <a:spcPct val="70000"/>
              </a:lnSpc>
              <a:spcBef>
                <a:spcPts val="79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A script can </a:t>
            </a:r>
            <a:r>
              <a:rPr sz="1900" spc="-20" dirty="0">
                <a:latin typeface="Carlito"/>
                <a:cs typeface="Carlito"/>
              </a:rPr>
              <a:t>have </a:t>
            </a:r>
            <a:r>
              <a:rPr sz="1900" spc="-10" dirty="0">
                <a:latin typeface="Carlito"/>
                <a:cs typeface="Carlito"/>
              </a:rPr>
              <a:t>functions </a:t>
            </a:r>
            <a:r>
              <a:rPr sz="1900" spc="-5" dirty="0">
                <a:latin typeface="Carlito"/>
                <a:cs typeface="Carlito"/>
              </a:rPr>
              <a:t>and variables </a:t>
            </a:r>
            <a:r>
              <a:rPr sz="1900" spc="-20" dirty="0">
                <a:latin typeface="Carlito"/>
                <a:cs typeface="Carlito"/>
              </a:rPr>
              <a:t>like </a:t>
            </a:r>
            <a:r>
              <a:rPr sz="1900" spc="-15" dirty="0">
                <a:latin typeface="Carlito"/>
                <a:cs typeface="Carlito"/>
              </a:rPr>
              <a:t>any </a:t>
            </a:r>
            <a:r>
              <a:rPr sz="1900" spc="-20" dirty="0">
                <a:latin typeface="Carlito"/>
                <a:cs typeface="Carlito"/>
              </a:rPr>
              <a:t>program </a:t>
            </a:r>
            <a:r>
              <a:rPr sz="1900" spc="-10" dirty="0">
                <a:latin typeface="Carlito"/>
                <a:cs typeface="Carlito"/>
              </a:rPr>
              <a:t>but </a:t>
            </a:r>
            <a:r>
              <a:rPr sz="1900" spc="-5" dirty="0">
                <a:latin typeface="Carlito"/>
                <a:cs typeface="Carlito"/>
              </a:rPr>
              <a:t>can also </a:t>
            </a:r>
            <a:r>
              <a:rPr sz="1900" spc="-15" dirty="0">
                <a:latin typeface="Carlito"/>
                <a:cs typeface="Carlito"/>
              </a:rPr>
              <a:t>operate  </a:t>
            </a:r>
            <a:r>
              <a:rPr sz="1900" spc="-5" dirty="0">
                <a:latin typeface="Carlito"/>
                <a:cs typeface="Carlito"/>
              </a:rPr>
              <a:t>on </a:t>
            </a:r>
            <a:r>
              <a:rPr sz="1900" spc="-10" dirty="0">
                <a:latin typeface="Carlito"/>
                <a:cs typeface="Carlito"/>
              </a:rPr>
              <a:t>items </a:t>
            </a:r>
            <a:r>
              <a:rPr sz="1900" spc="-5" dirty="0">
                <a:latin typeface="Carlito"/>
                <a:cs typeface="Carlito"/>
              </a:rPr>
              <a:t>within the </a:t>
            </a:r>
            <a:r>
              <a:rPr sz="1900" spc="-10" dirty="0">
                <a:latin typeface="Carlito"/>
                <a:cs typeface="Carlito"/>
              </a:rPr>
              <a:t>web</a:t>
            </a:r>
            <a:r>
              <a:rPr sz="1900" spc="5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page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A script can be also inserted inside a </a:t>
            </a:r>
            <a:r>
              <a:rPr sz="1900" spc="-10" dirty="0">
                <a:latin typeface="Carlito"/>
                <a:cs typeface="Carlito"/>
              </a:rPr>
              <a:t>page using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&lt;SCRIPT&gt; </a:t>
            </a:r>
            <a:r>
              <a:rPr sz="1900" spc="-5" dirty="0">
                <a:latin typeface="Carlito"/>
                <a:cs typeface="Carlito"/>
              </a:rPr>
              <a:t>…. </a:t>
            </a:r>
            <a:r>
              <a:rPr sz="1900" spc="-10" dirty="0">
                <a:latin typeface="Carlito"/>
                <a:cs typeface="Carlito"/>
              </a:rPr>
              <a:t>&lt;/SCRIPT&gt;</a:t>
            </a:r>
            <a:r>
              <a:rPr sz="1900" spc="17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tag.</a:t>
            </a:r>
            <a:endParaRPr sz="1900">
              <a:latin typeface="Carlito"/>
              <a:cs typeface="Carlito"/>
            </a:endParaRPr>
          </a:p>
          <a:p>
            <a:pPr marL="184785" marR="438150" indent="-172720">
              <a:lnSpc>
                <a:spcPct val="7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5" dirty="0">
                <a:latin typeface="Carlito"/>
                <a:cs typeface="Carlito"/>
              </a:rPr>
              <a:t>Many </a:t>
            </a:r>
            <a:r>
              <a:rPr sz="1900" spc="-10" dirty="0">
                <a:latin typeface="Carlito"/>
                <a:cs typeface="Carlito"/>
              </a:rPr>
              <a:t>web page components </a:t>
            </a:r>
            <a:r>
              <a:rPr sz="1900" spc="-20" dirty="0">
                <a:latin typeface="Carlito"/>
                <a:cs typeface="Carlito"/>
              </a:rPr>
              <a:t>have </a:t>
            </a:r>
            <a:r>
              <a:rPr sz="1900" spc="-15" dirty="0">
                <a:latin typeface="Carlito"/>
                <a:cs typeface="Carlito"/>
              </a:rPr>
              <a:t>event listeners attached </a:t>
            </a:r>
            <a:r>
              <a:rPr sz="1900" spc="-20" dirty="0">
                <a:latin typeface="Carlito"/>
                <a:cs typeface="Carlito"/>
              </a:rPr>
              <a:t>to </a:t>
            </a:r>
            <a:r>
              <a:rPr sz="1900" spc="-5" dirty="0">
                <a:latin typeface="Carlito"/>
                <a:cs typeface="Carlito"/>
              </a:rPr>
              <a:t>them </a:t>
            </a:r>
            <a:r>
              <a:rPr sz="1900" spc="-20" dirty="0">
                <a:latin typeface="Carlito"/>
                <a:cs typeface="Carlito"/>
              </a:rPr>
              <a:t>like </a:t>
            </a:r>
            <a:r>
              <a:rPr sz="1900" spc="-5" dirty="0">
                <a:latin typeface="Carlito"/>
                <a:cs typeface="Carlito"/>
              </a:rPr>
              <a:t>the  </a:t>
            </a:r>
            <a:r>
              <a:rPr sz="1900" spc="-10" dirty="0">
                <a:latin typeface="Carlito"/>
                <a:cs typeface="Carlito"/>
              </a:rPr>
              <a:t>onClick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0" dirty="0">
                <a:latin typeface="Carlito"/>
                <a:cs typeface="Carlito"/>
              </a:rPr>
              <a:t>onMouseOver </a:t>
            </a:r>
            <a:r>
              <a:rPr sz="1900" spc="-15" dirty="0">
                <a:latin typeface="Carlito"/>
                <a:cs typeface="Carlito"/>
              </a:rPr>
              <a:t>examples </a:t>
            </a:r>
            <a:r>
              <a:rPr sz="1900" spc="-10" dirty="0">
                <a:latin typeface="Carlito"/>
                <a:cs typeface="Carlito"/>
              </a:rPr>
              <a:t>we </a:t>
            </a:r>
            <a:r>
              <a:rPr sz="1900" spc="-20" dirty="0">
                <a:latin typeface="Carlito"/>
                <a:cs typeface="Carlito"/>
              </a:rPr>
              <a:t>have </a:t>
            </a:r>
            <a:r>
              <a:rPr sz="1900" spc="-10" dirty="0">
                <a:latin typeface="Carlito"/>
                <a:cs typeface="Carlito"/>
              </a:rPr>
              <a:t>just</a:t>
            </a:r>
            <a:r>
              <a:rPr sz="1900" spc="16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seen.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ts val="1939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Scripts </a:t>
            </a:r>
            <a:r>
              <a:rPr sz="1900" spc="-5" dirty="0">
                <a:latin typeface="Carlito"/>
                <a:cs typeface="Carlito"/>
              </a:rPr>
              <a:t>can be put in the head or body of a </a:t>
            </a:r>
            <a:r>
              <a:rPr sz="1900" spc="-10" dirty="0">
                <a:latin typeface="Carlito"/>
                <a:cs typeface="Carlito"/>
              </a:rPr>
              <a:t>page </a:t>
            </a:r>
            <a:r>
              <a:rPr sz="1900" spc="-5" dirty="0">
                <a:latin typeface="Carlito"/>
                <a:cs typeface="Carlito"/>
              </a:rPr>
              <a:t>or can be included </a:t>
            </a:r>
            <a:r>
              <a:rPr sz="1900" spc="-15" dirty="0">
                <a:latin typeface="Carlito"/>
                <a:cs typeface="Carlito"/>
              </a:rPr>
              <a:t>from</a:t>
            </a:r>
            <a:r>
              <a:rPr sz="1900" spc="7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an</a:t>
            </a:r>
            <a:endParaRPr sz="1900">
              <a:latin typeface="Carlito"/>
              <a:cs typeface="Carlito"/>
            </a:endParaRPr>
          </a:p>
          <a:p>
            <a:pPr marL="184785">
              <a:lnSpc>
                <a:spcPts val="1939"/>
              </a:lnSpc>
            </a:pPr>
            <a:r>
              <a:rPr sz="1900" spc="-10" dirty="0">
                <a:latin typeface="Carlito"/>
                <a:cs typeface="Carlito"/>
              </a:rPr>
              <a:t>external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file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Scripts </a:t>
            </a:r>
            <a:r>
              <a:rPr sz="1900" spc="-10" dirty="0">
                <a:latin typeface="Carlito"/>
                <a:cs typeface="Carlito"/>
              </a:rPr>
              <a:t>usually </a:t>
            </a:r>
            <a:r>
              <a:rPr sz="1900" spc="-15" dirty="0">
                <a:latin typeface="Carlito"/>
                <a:cs typeface="Carlito"/>
              </a:rPr>
              <a:t>contain </a:t>
            </a:r>
            <a:r>
              <a:rPr sz="1900" spc="-10" dirty="0">
                <a:latin typeface="Carlito"/>
                <a:cs typeface="Carlito"/>
              </a:rPr>
              <a:t>functions </a:t>
            </a:r>
            <a:r>
              <a:rPr sz="1900" spc="-5" dirty="0">
                <a:latin typeface="Carlito"/>
                <a:cs typeface="Carlito"/>
              </a:rPr>
              <a:t>that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10" dirty="0">
                <a:latin typeface="Carlito"/>
                <a:cs typeface="Carlito"/>
              </a:rPr>
              <a:t>triggered by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html </a:t>
            </a:r>
            <a:r>
              <a:rPr sz="1900" spc="-15" dirty="0">
                <a:latin typeface="Carlito"/>
                <a:cs typeface="Carlito"/>
              </a:rPr>
              <a:t>event</a:t>
            </a:r>
            <a:r>
              <a:rPr sz="1900" spc="254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listeners.</a:t>
            </a:r>
            <a:endParaRPr sz="1900">
              <a:latin typeface="Carlito"/>
              <a:cs typeface="Carlito"/>
            </a:endParaRPr>
          </a:p>
          <a:p>
            <a:pPr marL="184785" marR="292100" indent="-172720">
              <a:lnSpc>
                <a:spcPct val="7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Put the </a:t>
            </a:r>
            <a:r>
              <a:rPr sz="1900" spc="-10" dirty="0">
                <a:latin typeface="Carlito"/>
                <a:cs typeface="Carlito"/>
              </a:rPr>
              <a:t>script below </a:t>
            </a:r>
            <a:r>
              <a:rPr sz="1900" spc="-15" dirty="0">
                <a:latin typeface="Carlito"/>
                <a:cs typeface="Carlito"/>
              </a:rPr>
              <a:t>into </a:t>
            </a:r>
            <a:r>
              <a:rPr sz="1900" spc="-10" dirty="0">
                <a:latin typeface="Carlito"/>
                <a:cs typeface="Carlito"/>
              </a:rPr>
              <a:t>your </a:t>
            </a:r>
            <a:r>
              <a:rPr sz="1900" spc="-15" dirty="0">
                <a:latin typeface="Carlito"/>
                <a:cs typeface="Carlito"/>
              </a:rPr>
              <a:t>form </a:t>
            </a:r>
            <a:r>
              <a:rPr sz="1900" spc="-10" dirty="0">
                <a:latin typeface="Carlito"/>
                <a:cs typeface="Carlito"/>
              </a:rPr>
              <a:t>page </a:t>
            </a:r>
            <a:r>
              <a:rPr sz="1900" spc="-5" dirty="0">
                <a:latin typeface="Carlito"/>
                <a:cs typeface="Carlito"/>
              </a:rPr>
              <a:t>and trigger </a:t>
            </a:r>
            <a:r>
              <a:rPr sz="1900" spc="-10" dirty="0">
                <a:latin typeface="Carlito"/>
                <a:cs typeface="Carlito"/>
              </a:rPr>
              <a:t>myFunction(); </a:t>
            </a:r>
            <a:r>
              <a:rPr sz="1900" spc="-5" dirty="0">
                <a:latin typeface="Carlito"/>
                <a:cs typeface="Carlito"/>
              </a:rPr>
              <a:t>when the  </a:t>
            </a:r>
            <a:r>
              <a:rPr sz="1900" spc="-10" dirty="0">
                <a:latin typeface="Carlito"/>
                <a:cs typeface="Carlito"/>
              </a:rPr>
              <a:t>study_id pull down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0" dirty="0">
                <a:latin typeface="Carlito"/>
                <a:cs typeface="Carlito"/>
              </a:rPr>
              <a:t>changed (use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‘ONCHANGE=‘ </a:t>
            </a:r>
            <a:r>
              <a:rPr sz="1900" spc="-15" dirty="0">
                <a:latin typeface="Carlito"/>
                <a:cs typeface="Carlito"/>
              </a:rPr>
              <a:t>event</a:t>
            </a:r>
            <a:r>
              <a:rPr sz="1900" spc="19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listener)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rlito"/>
              <a:cs typeface="Carlito"/>
            </a:endParaRPr>
          </a:p>
          <a:p>
            <a:pPr marL="12700">
              <a:lnSpc>
                <a:spcPts val="2180"/>
              </a:lnSpc>
            </a:pPr>
            <a:r>
              <a:rPr sz="1900" spc="-10" dirty="0">
                <a:latin typeface="Carlito"/>
                <a:cs typeface="Carlito"/>
              </a:rPr>
              <a:t>&lt;script type="text/javascript"&gt;</a:t>
            </a:r>
            <a:endParaRPr sz="1900">
              <a:latin typeface="Carlito"/>
              <a:cs typeface="Carlito"/>
            </a:endParaRPr>
          </a:p>
          <a:p>
            <a:pPr marL="698500" marR="5462905" indent="-285115">
              <a:lnSpc>
                <a:spcPct val="70000"/>
              </a:lnSpc>
              <a:spcBef>
                <a:spcPts val="509"/>
              </a:spcBef>
            </a:pPr>
            <a:r>
              <a:rPr sz="1700" dirty="0">
                <a:latin typeface="Carlito"/>
                <a:cs typeface="Carlito"/>
              </a:rPr>
              <a:t>function </a:t>
            </a:r>
            <a:r>
              <a:rPr sz="1700" spc="-5" dirty="0">
                <a:latin typeface="Carlito"/>
                <a:cs typeface="Carlito"/>
              </a:rPr>
              <a:t>myFunction(){  </a:t>
            </a:r>
            <a:r>
              <a:rPr sz="1700" dirty="0">
                <a:latin typeface="Carlito"/>
                <a:cs typeface="Carlito"/>
              </a:rPr>
              <a:t>alert("Hello</a:t>
            </a:r>
            <a:r>
              <a:rPr sz="1700" spc="-10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World");</a:t>
            </a:r>
            <a:endParaRPr sz="1700">
              <a:latin typeface="Carlito"/>
              <a:cs typeface="Carlito"/>
            </a:endParaRPr>
          </a:p>
          <a:p>
            <a:pPr marR="7077709" algn="ctr">
              <a:lnSpc>
                <a:spcPts val="1430"/>
              </a:lnSpc>
            </a:pPr>
            <a:r>
              <a:rPr sz="1700" dirty="0">
                <a:latin typeface="Carlito"/>
                <a:cs typeface="Carlito"/>
              </a:rPr>
              <a:t>}</a:t>
            </a:r>
            <a:endParaRPr sz="1700">
              <a:latin typeface="Carlito"/>
              <a:cs typeface="Carlito"/>
            </a:endParaRPr>
          </a:p>
          <a:p>
            <a:pPr marR="7078980" algn="ctr">
              <a:lnSpc>
                <a:spcPct val="100000"/>
              </a:lnSpc>
              <a:spcBef>
                <a:spcPts val="110"/>
              </a:spcBef>
            </a:pPr>
            <a:r>
              <a:rPr sz="1900" spc="-10" dirty="0">
                <a:latin typeface="Carlito"/>
                <a:cs typeface="Carlito"/>
              </a:rPr>
              <a:t>&lt;</a:t>
            </a:r>
            <a:r>
              <a:rPr sz="1900" spc="-40" dirty="0">
                <a:latin typeface="Carlito"/>
                <a:cs typeface="Carlito"/>
              </a:rPr>
              <a:t>/</a:t>
            </a:r>
            <a:r>
              <a:rPr sz="1900" spc="-10" dirty="0">
                <a:latin typeface="Carlito"/>
                <a:cs typeface="Carlito"/>
              </a:rPr>
              <a:t>scri</a:t>
            </a:r>
            <a:r>
              <a:rPr sz="1900" spc="-20" dirty="0">
                <a:latin typeface="Carlito"/>
                <a:cs typeface="Carlito"/>
              </a:rPr>
              <a:t>p</a:t>
            </a:r>
            <a:r>
              <a:rPr sz="1900" spc="-5" dirty="0">
                <a:latin typeface="Carlito"/>
                <a:cs typeface="Carlito"/>
              </a:rPr>
              <a:t>t&gt;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0577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Javascript </a:t>
            </a:r>
            <a:r>
              <a:rPr spc="-140" dirty="0"/>
              <a:t>variable</a:t>
            </a:r>
            <a:r>
              <a:rPr spc="-170" dirty="0"/>
              <a:t> </a:t>
            </a:r>
            <a:r>
              <a:rPr spc="-120" dirty="0"/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409180" cy="31991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Variables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5" dirty="0">
                <a:latin typeface="Carlito"/>
                <a:cs typeface="Carlito"/>
              </a:rPr>
              <a:t>not </a:t>
            </a:r>
            <a:r>
              <a:rPr sz="2100" dirty="0">
                <a:latin typeface="Carlito"/>
                <a:cs typeface="Carlito"/>
              </a:rPr>
              <a:t>typed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spc="-10" dirty="0">
                <a:latin typeface="Carlito"/>
                <a:cs typeface="Carlito"/>
              </a:rPr>
              <a:t>Javascript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are declared </a:t>
            </a:r>
            <a:r>
              <a:rPr sz="2100" spc="-5" dirty="0">
                <a:latin typeface="Carlito"/>
                <a:cs typeface="Carlito"/>
              </a:rPr>
              <a:t>using the </a:t>
            </a:r>
            <a:r>
              <a:rPr sz="2100" spc="-15" dirty="0">
                <a:latin typeface="Carlito"/>
                <a:cs typeface="Carlito"/>
              </a:rPr>
              <a:t>var  </a:t>
            </a:r>
            <a:r>
              <a:rPr sz="2100" spc="-20" dirty="0">
                <a:latin typeface="Carlito"/>
                <a:cs typeface="Carlito"/>
              </a:rPr>
              <a:t>keyword;</a:t>
            </a:r>
            <a:endParaRPr sz="21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800" spc="-10" dirty="0">
                <a:latin typeface="Carlito"/>
                <a:cs typeface="Carlito"/>
              </a:rPr>
              <a:t>var </a:t>
            </a:r>
            <a:r>
              <a:rPr sz="1800" spc="-5" dirty="0">
                <a:latin typeface="Carlito"/>
                <a:cs typeface="Carlito"/>
              </a:rPr>
              <a:t>pi=3.142;</a:t>
            </a:r>
            <a:endParaRPr sz="1800">
              <a:latin typeface="Carlito"/>
              <a:cs typeface="Carlito"/>
            </a:endParaRPr>
          </a:p>
          <a:p>
            <a:pPr marL="469900" marR="4869815">
              <a:lnSpc>
                <a:spcPct val="1083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var str="A </a:t>
            </a:r>
            <a:r>
              <a:rPr sz="1800" spc="-15" dirty="0">
                <a:latin typeface="Carlito"/>
                <a:cs typeface="Carlito"/>
              </a:rPr>
              <a:t>text </a:t>
            </a:r>
            <a:r>
              <a:rPr sz="1800" spc="-10" dirty="0">
                <a:latin typeface="Carlito"/>
                <a:cs typeface="Carlito"/>
              </a:rPr>
              <a:t>string";  var </a:t>
            </a:r>
            <a:r>
              <a:rPr sz="1800" spc="-5" dirty="0">
                <a:latin typeface="Carlito"/>
                <a:cs typeface="Carlito"/>
              </a:rPr>
              <a:t>obj;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All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above </a:t>
            </a:r>
            <a:r>
              <a:rPr sz="1800" spc="-10" dirty="0">
                <a:latin typeface="Carlito"/>
                <a:cs typeface="Carlito"/>
              </a:rPr>
              <a:t>are valid </a:t>
            </a:r>
            <a:r>
              <a:rPr sz="1800" spc="-5" dirty="0">
                <a:latin typeface="Carlito"/>
                <a:cs typeface="Carlito"/>
              </a:rPr>
              <a:t>variable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declarations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5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Strings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15" dirty="0">
                <a:latin typeface="Carlito"/>
                <a:cs typeface="Carlito"/>
              </a:rPr>
              <a:t>concatenated </a:t>
            </a:r>
            <a:r>
              <a:rPr sz="2100" dirty="0">
                <a:latin typeface="Carlito"/>
                <a:cs typeface="Carlito"/>
              </a:rPr>
              <a:t>with the + </a:t>
            </a:r>
            <a:r>
              <a:rPr sz="2100" spc="-20" dirty="0">
                <a:latin typeface="Carlito"/>
                <a:cs typeface="Carlito"/>
              </a:rPr>
              <a:t>operator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var </a:t>
            </a:r>
            <a:r>
              <a:rPr sz="2100" spc="-10" dirty="0">
                <a:latin typeface="Carlito"/>
                <a:cs typeface="Carlito"/>
              </a:rPr>
              <a:t>str3 </a:t>
            </a:r>
            <a:r>
              <a:rPr sz="2100" dirty="0">
                <a:latin typeface="Carlito"/>
                <a:cs typeface="Carlito"/>
              </a:rPr>
              <a:t>= </a:t>
            </a:r>
            <a:r>
              <a:rPr sz="2100" spc="-10" dirty="0">
                <a:latin typeface="Carlito"/>
                <a:cs typeface="Carlito"/>
              </a:rPr>
              <a:t>"any </a:t>
            </a:r>
            <a:r>
              <a:rPr sz="2100" spc="-5" dirty="0">
                <a:latin typeface="Carlito"/>
                <a:cs typeface="Carlito"/>
              </a:rPr>
              <a:t>string </a:t>
            </a:r>
            <a:r>
              <a:rPr sz="2100" dirty="0">
                <a:latin typeface="Carlito"/>
                <a:cs typeface="Carlito"/>
              </a:rPr>
              <a:t>::</a:t>
            </a:r>
            <a:r>
              <a:rPr sz="2100" spc="3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"+str;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5180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More </a:t>
            </a:r>
            <a:r>
              <a:rPr spc="-300" dirty="0"/>
              <a:t>HTML </a:t>
            </a:r>
            <a:r>
              <a:rPr spc="-50" dirty="0"/>
              <a:t>: </a:t>
            </a:r>
            <a:r>
              <a:rPr spc="-55" dirty="0"/>
              <a:t>the </a:t>
            </a:r>
            <a:r>
              <a:rPr spc="-185" dirty="0"/>
              <a:t>&lt;div&gt;</a:t>
            </a:r>
            <a:r>
              <a:rPr spc="-455" dirty="0"/>
              <a:t> </a:t>
            </a:r>
            <a:r>
              <a:rPr spc="-155"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7563484" cy="29508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div tag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used </a:t>
            </a:r>
            <a:r>
              <a:rPr sz="2100" spc="-10" dirty="0">
                <a:latin typeface="Carlito"/>
                <a:cs typeface="Carlito"/>
              </a:rPr>
              <a:t>to define </a:t>
            </a:r>
            <a:r>
              <a:rPr sz="2100" spc="-5" dirty="0">
                <a:latin typeface="Carlito"/>
                <a:cs typeface="Carlito"/>
              </a:rPr>
              <a:t>divisions or sections </a:t>
            </a:r>
            <a:r>
              <a:rPr sz="2100" dirty="0">
                <a:latin typeface="Carlito"/>
                <a:cs typeface="Carlito"/>
              </a:rPr>
              <a:t>in a </a:t>
            </a:r>
            <a:r>
              <a:rPr sz="2100" spc="-10" dirty="0">
                <a:latin typeface="Carlito"/>
                <a:cs typeface="Carlito"/>
              </a:rPr>
              <a:t>web</a:t>
            </a:r>
            <a:r>
              <a:rPr sz="2100" spc="8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page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ts val="2395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They are often </a:t>
            </a:r>
            <a:r>
              <a:rPr sz="2100" spc="-5" dirty="0">
                <a:latin typeface="Carlito"/>
                <a:cs typeface="Carlito"/>
              </a:rPr>
              <a:t>used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conjunction </a:t>
            </a: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10" dirty="0">
                <a:latin typeface="Carlito"/>
                <a:cs typeface="Carlito"/>
              </a:rPr>
              <a:t>JavaScript and/or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Cascading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spc="-5" dirty="0">
                <a:latin typeface="Carlito"/>
                <a:cs typeface="Carlito"/>
              </a:rPr>
              <a:t>Style </a:t>
            </a:r>
            <a:r>
              <a:rPr sz="2100" spc="-10" dirty="0">
                <a:latin typeface="Carlito"/>
                <a:cs typeface="Carlito"/>
              </a:rPr>
              <a:t>Sheets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(css)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For </a:t>
            </a:r>
            <a:r>
              <a:rPr sz="2100" spc="-10" dirty="0">
                <a:latin typeface="Carlito"/>
                <a:cs typeface="Carlito"/>
              </a:rPr>
              <a:t>instance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following</a:t>
            </a:r>
            <a:endParaRPr sz="2100">
              <a:latin typeface="Carlito"/>
              <a:cs typeface="Carlito"/>
            </a:endParaRPr>
          </a:p>
          <a:p>
            <a:pPr marL="1327785">
              <a:lnSpc>
                <a:spcPts val="1540"/>
              </a:lnSpc>
              <a:spcBef>
                <a:spcPts val="280"/>
              </a:spcBef>
            </a:pPr>
            <a:r>
              <a:rPr sz="1350" spc="-5" dirty="0">
                <a:latin typeface="Carlito"/>
                <a:cs typeface="Carlito"/>
              </a:rPr>
              <a:t>&lt;div</a:t>
            </a:r>
            <a:r>
              <a:rPr sz="1350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style="color:#0000FF"&gt;</a:t>
            </a:r>
            <a:endParaRPr sz="1350">
              <a:latin typeface="Carlito"/>
              <a:cs typeface="Carlito"/>
            </a:endParaRPr>
          </a:p>
          <a:p>
            <a:pPr marL="1327785">
              <a:lnSpc>
                <a:spcPts val="1460"/>
              </a:lnSpc>
            </a:pPr>
            <a:r>
              <a:rPr sz="1350" spc="-5" dirty="0">
                <a:latin typeface="Carlito"/>
                <a:cs typeface="Carlito"/>
              </a:rPr>
              <a:t>&lt;h3&gt;This </a:t>
            </a:r>
            <a:r>
              <a:rPr sz="1350" dirty="0">
                <a:latin typeface="Carlito"/>
                <a:cs typeface="Carlito"/>
              </a:rPr>
              <a:t>is a</a:t>
            </a:r>
            <a:r>
              <a:rPr sz="1350" spc="-4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heading&lt;/h3&gt;</a:t>
            </a:r>
            <a:endParaRPr sz="1350">
              <a:latin typeface="Carlito"/>
              <a:cs typeface="Carlito"/>
            </a:endParaRPr>
          </a:p>
          <a:p>
            <a:pPr marL="1327785">
              <a:lnSpc>
                <a:spcPts val="1460"/>
              </a:lnSpc>
            </a:pPr>
            <a:r>
              <a:rPr sz="1350" spc="-5" dirty="0">
                <a:latin typeface="Carlito"/>
                <a:cs typeface="Carlito"/>
              </a:rPr>
              <a:t>&lt;p&gt;This </a:t>
            </a:r>
            <a:r>
              <a:rPr sz="1350" dirty="0">
                <a:latin typeface="Carlito"/>
                <a:cs typeface="Carlito"/>
              </a:rPr>
              <a:t>is a</a:t>
            </a:r>
            <a:r>
              <a:rPr sz="1350" spc="-30" dirty="0">
                <a:latin typeface="Carlito"/>
                <a:cs typeface="Carlito"/>
              </a:rPr>
              <a:t> </a:t>
            </a:r>
            <a:r>
              <a:rPr sz="1350" spc="-10" dirty="0">
                <a:latin typeface="Carlito"/>
                <a:cs typeface="Carlito"/>
              </a:rPr>
              <a:t>paragraph.&lt;/p&gt;</a:t>
            </a:r>
            <a:endParaRPr sz="1350">
              <a:latin typeface="Carlito"/>
              <a:cs typeface="Carlito"/>
            </a:endParaRPr>
          </a:p>
          <a:p>
            <a:pPr marL="1327785">
              <a:lnSpc>
                <a:spcPts val="1540"/>
              </a:lnSpc>
            </a:pPr>
            <a:r>
              <a:rPr sz="1350" spc="-5" dirty="0">
                <a:latin typeface="Carlito"/>
                <a:cs typeface="Carlito"/>
              </a:rPr>
              <a:t>&lt;/div&gt;</a:t>
            </a:r>
            <a:endParaRPr sz="1350">
              <a:latin typeface="Carlito"/>
              <a:cs typeface="Carlito"/>
            </a:endParaRPr>
          </a:p>
          <a:p>
            <a:pPr marL="70485">
              <a:lnSpc>
                <a:spcPts val="2395"/>
              </a:lnSpc>
              <a:spcBef>
                <a:spcPts val="500"/>
              </a:spcBef>
            </a:pPr>
            <a:r>
              <a:rPr sz="2100" spc="-5" dirty="0">
                <a:latin typeface="Carlito"/>
                <a:cs typeface="Carlito"/>
              </a:rPr>
              <a:t>will output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text </a:t>
            </a:r>
            <a:r>
              <a:rPr sz="2100" spc="-5" dirty="0">
                <a:latin typeface="Carlito"/>
                <a:cs typeface="Carlito"/>
              </a:rPr>
              <a:t>inside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div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blue </a:t>
            </a:r>
            <a:r>
              <a:rPr sz="2100" spc="-10" dirty="0">
                <a:latin typeface="Carlito"/>
                <a:cs typeface="Carlito"/>
              </a:rPr>
              <a:t>(by evaluating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7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style</a:t>
            </a:r>
            <a:endParaRPr sz="2100">
              <a:latin typeface="Carlito"/>
              <a:cs typeface="Carlito"/>
            </a:endParaRPr>
          </a:p>
          <a:p>
            <a:pPr marL="70485">
              <a:lnSpc>
                <a:spcPts val="2395"/>
              </a:lnSpc>
            </a:pPr>
            <a:r>
              <a:rPr sz="2100" spc="-10" dirty="0">
                <a:latin typeface="Carlito"/>
                <a:cs typeface="Carlito"/>
              </a:rPr>
              <a:t>attribute)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28676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&lt;div&gt; </a:t>
            </a:r>
            <a:r>
              <a:rPr spc="-50" dirty="0"/>
              <a:t>: </a:t>
            </a:r>
            <a:r>
              <a:rPr spc="-120" dirty="0"/>
              <a:t>more</a:t>
            </a:r>
            <a:r>
              <a:rPr spc="-370" dirty="0"/>
              <a:t> </a:t>
            </a:r>
            <a:r>
              <a:rPr spc="-70"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472680" cy="22860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In </a:t>
            </a:r>
            <a:r>
              <a:rPr sz="2100" spc="-10" dirty="0">
                <a:latin typeface="Carlito"/>
                <a:cs typeface="Carlito"/>
              </a:rPr>
              <a:t>order to </a:t>
            </a:r>
            <a:r>
              <a:rPr sz="2100" spc="-20" dirty="0">
                <a:latin typeface="Carlito"/>
                <a:cs typeface="Carlito"/>
              </a:rPr>
              <a:t>make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link </a:t>
            </a:r>
            <a:r>
              <a:rPr sz="2100" spc="-10" dirty="0">
                <a:latin typeface="Carlito"/>
                <a:cs typeface="Carlito"/>
              </a:rPr>
              <a:t>between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div </a:t>
            </a:r>
            <a:r>
              <a:rPr sz="2100" spc="-10" dirty="0">
                <a:latin typeface="Carlito"/>
                <a:cs typeface="Carlito"/>
              </a:rPr>
              <a:t>tag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JavaScript </a:t>
            </a:r>
            <a:r>
              <a:rPr sz="2100" spc="-5" dirty="0">
                <a:latin typeface="Carlito"/>
                <a:cs typeface="Carlito"/>
              </a:rPr>
              <a:t>(or css) </a:t>
            </a:r>
            <a:r>
              <a:rPr sz="2100" dirty="0">
                <a:latin typeface="Carlito"/>
                <a:cs typeface="Carlito"/>
              </a:rPr>
              <a:t>the  </a:t>
            </a:r>
            <a:r>
              <a:rPr sz="2100" spc="-5" dirty="0">
                <a:latin typeface="Carlito"/>
                <a:cs typeface="Carlito"/>
              </a:rPr>
              <a:t>div </a:t>
            </a:r>
            <a:r>
              <a:rPr sz="2100" spc="-10" dirty="0">
                <a:latin typeface="Carlito"/>
                <a:cs typeface="Carlito"/>
              </a:rPr>
              <a:t>tag </a:t>
            </a:r>
            <a:r>
              <a:rPr sz="2100" spc="-5" dirty="0">
                <a:latin typeface="Carlito"/>
                <a:cs typeface="Carlito"/>
              </a:rPr>
              <a:t>needs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be </a:t>
            </a:r>
            <a:r>
              <a:rPr sz="2100" spc="-10" dirty="0">
                <a:latin typeface="Carlito"/>
                <a:cs typeface="Carlito"/>
              </a:rPr>
              <a:t>given </a:t>
            </a:r>
            <a:r>
              <a:rPr sz="2100" dirty="0">
                <a:latin typeface="Carlito"/>
                <a:cs typeface="Carlito"/>
              </a:rPr>
              <a:t>an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id</a:t>
            </a:r>
            <a:endParaRPr sz="21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&lt;div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id="myDiv"&gt;……..&lt;/div&gt;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60" dirty="0">
                <a:latin typeface="Carlito"/>
                <a:cs typeface="Carlito"/>
              </a:rPr>
              <a:t>You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then </a:t>
            </a:r>
            <a:r>
              <a:rPr sz="2100" spc="-15" dirty="0">
                <a:latin typeface="Carlito"/>
                <a:cs typeface="Carlito"/>
              </a:rPr>
              <a:t>reference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div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10" dirty="0">
                <a:latin typeface="Carlito"/>
                <a:cs typeface="Carlito"/>
              </a:rPr>
              <a:t>your</a:t>
            </a:r>
            <a:r>
              <a:rPr sz="2100" spc="6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JavaScript</a:t>
            </a:r>
            <a:endParaRPr sz="2100">
              <a:latin typeface="Carlito"/>
              <a:cs typeface="Carlito"/>
            </a:endParaRPr>
          </a:p>
          <a:p>
            <a:pPr marL="184785" marR="6350" indent="-172720">
              <a:lnSpc>
                <a:spcPts val="227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This </a:t>
            </a:r>
            <a:r>
              <a:rPr sz="2100" spc="-20" dirty="0">
                <a:latin typeface="Carlito"/>
                <a:cs typeface="Carlito"/>
              </a:rPr>
              <a:t>way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15" dirty="0">
                <a:latin typeface="Carlito"/>
                <a:cs typeface="Carlito"/>
              </a:rPr>
              <a:t>referencing </a:t>
            </a:r>
            <a:r>
              <a:rPr sz="2100" spc="-10" dirty="0">
                <a:latin typeface="Carlito"/>
                <a:cs typeface="Carlito"/>
              </a:rPr>
              <a:t>page components </a:t>
            </a:r>
            <a:r>
              <a:rPr sz="2100" spc="-5" dirty="0">
                <a:latin typeface="Carlito"/>
                <a:cs typeface="Carlito"/>
              </a:rPr>
              <a:t>by </a:t>
            </a:r>
            <a:r>
              <a:rPr sz="2100" dirty="0">
                <a:latin typeface="Carlito"/>
                <a:cs typeface="Carlito"/>
              </a:rPr>
              <a:t>ID is also </a:t>
            </a:r>
            <a:r>
              <a:rPr sz="2100" spc="-10" dirty="0">
                <a:latin typeface="Carlito"/>
                <a:cs typeface="Carlito"/>
              </a:rPr>
              <a:t>valid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all  </a:t>
            </a:r>
            <a:r>
              <a:rPr sz="2100" spc="-5" dirty="0">
                <a:latin typeface="Carlito"/>
                <a:cs typeface="Carlito"/>
              </a:rPr>
              <a:t>other elements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10" dirty="0">
                <a:latin typeface="Carlito"/>
                <a:cs typeface="Carlito"/>
              </a:rPr>
              <a:t>Document </a:t>
            </a:r>
            <a:r>
              <a:rPr sz="2100" spc="-5" dirty="0">
                <a:latin typeface="Carlito"/>
                <a:cs typeface="Carlito"/>
              </a:rPr>
              <a:t>Object </a:t>
            </a:r>
            <a:r>
              <a:rPr sz="2100" dirty="0">
                <a:latin typeface="Carlito"/>
                <a:cs typeface="Carlito"/>
              </a:rPr>
              <a:t>Model </a:t>
            </a:r>
            <a:r>
              <a:rPr sz="2100" spc="-5" dirty="0">
                <a:latin typeface="Carlito"/>
                <a:cs typeface="Carlito"/>
              </a:rPr>
              <a:t>(i.e. anything that </a:t>
            </a:r>
            <a:r>
              <a:rPr sz="2100" dirty="0">
                <a:latin typeface="Carlito"/>
                <a:cs typeface="Carlito"/>
              </a:rPr>
              <a:t>is  in </a:t>
            </a:r>
            <a:r>
              <a:rPr sz="2100" spc="-10" dirty="0">
                <a:latin typeface="Carlito"/>
                <a:cs typeface="Carlito"/>
              </a:rPr>
              <a:t>your web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page)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24364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JQuery</a:t>
            </a:r>
            <a:r>
              <a:rPr spc="-250" dirty="0"/>
              <a:t> </a:t>
            </a:r>
            <a:r>
              <a:rPr spc="-150" dirty="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514590" cy="19888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229235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There are many prewritten JavaScript libraries </a:t>
            </a:r>
            <a:r>
              <a:rPr sz="2100" spc="-5" dirty="0">
                <a:latin typeface="Carlito"/>
                <a:cs typeface="Carlito"/>
              </a:rPr>
              <a:t>that </a:t>
            </a:r>
            <a:r>
              <a:rPr sz="2100" spc="-15" dirty="0">
                <a:latin typeface="Carlito"/>
                <a:cs typeface="Carlito"/>
              </a:rPr>
              <a:t>you </a:t>
            </a:r>
            <a:r>
              <a:rPr sz="2100" spc="-5" dirty="0">
                <a:latin typeface="Carlito"/>
                <a:cs typeface="Carlito"/>
              </a:rPr>
              <a:t>can use </a:t>
            </a:r>
            <a:r>
              <a:rPr sz="2100" spc="-10" dirty="0">
                <a:latin typeface="Carlito"/>
                <a:cs typeface="Carlito"/>
              </a:rPr>
              <a:t>to  </a:t>
            </a:r>
            <a:r>
              <a:rPr sz="2100" spc="-5" dirty="0">
                <a:latin typeface="Carlito"/>
                <a:cs typeface="Carlito"/>
              </a:rPr>
              <a:t>increase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power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base </a:t>
            </a:r>
            <a:r>
              <a:rPr sz="2100" spc="-10" dirty="0">
                <a:latin typeface="Carlito"/>
                <a:cs typeface="Carlito"/>
              </a:rPr>
              <a:t>JavaScript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language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ts val="2395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One of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most </a:t>
            </a:r>
            <a:r>
              <a:rPr sz="2100" spc="-5" dirty="0">
                <a:latin typeface="Carlito"/>
                <a:cs typeface="Carlito"/>
              </a:rPr>
              <a:t>popular ones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called </a:t>
            </a:r>
            <a:r>
              <a:rPr sz="2100" dirty="0">
                <a:latin typeface="Carlito"/>
                <a:cs typeface="Carlito"/>
              </a:rPr>
              <a:t>JQuery and </a:t>
            </a:r>
            <a:r>
              <a:rPr sz="2100" spc="-15" dirty="0">
                <a:latin typeface="Carlito"/>
                <a:cs typeface="Carlito"/>
              </a:rPr>
              <a:t>today </a:t>
            </a:r>
            <a:r>
              <a:rPr sz="2100" dirty="0">
                <a:latin typeface="Carlito"/>
                <a:cs typeface="Carlito"/>
              </a:rPr>
              <a:t>it is </a:t>
            </a:r>
            <a:r>
              <a:rPr sz="2100" spc="-5" dirty="0">
                <a:latin typeface="Carlito"/>
                <a:cs typeface="Carlito"/>
              </a:rPr>
              <a:t>widely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spc="-5" dirty="0">
                <a:latin typeface="Carlito"/>
                <a:cs typeface="Carlito"/>
              </a:rPr>
              <a:t>used</a:t>
            </a:r>
            <a:endParaRPr sz="2100">
              <a:latin typeface="Carlito"/>
              <a:cs typeface="Carlito"/>
            </a:endParaRPr>
          </a:p>
          <a:p>
            <a:pPr marL="184785" marR="231140" indent="-172720">
              <a:lnSpc>
                <a:spcPts val="2270"/>
              </a:lnSpc>
              <a:spcBef>
                <a:spcPts val="8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Download </a:t>
            </a:r>
            <a:r>
              <a:rPr sz="2100" dirty="0">
                <a:latin typeface="Carlito"/>
                <a:cs typeface="Carlito"/>
              </a:rPr>
              <a:t>the JQuery </a:t>
            </a:r>
            <a:r>
              <a:rPr sz="2100" spc="-10" dirty="0">
                <a:latin typeface="Carlito"/>
                <a:cs typeface="Carlito"/>
              </a:rPr>
              <a:t>library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course </a:t>
            </a:r>
            <a:r>
              <a:rPr sz="2100" spc="-10" dirty="0">
                <a:latin typeface="Carlito"/>
                <a:cs typeface="Carlito"/>
              </a:rPr>
              <a:t>site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20" dirty="0">
                <a:latin typeface="Carlito"/>
                <a:cs typeface="Carlito"/>
              </a:rPr>
              <a:t>store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the  same </a:t>
            </a:r>
            <a:r>
              <a:rPr sz="2100" spc="-10" dirty="0">
                <a:latin typeface="Carlito"/>
                <a:cs typeface="Carlito"/>
              </a:rPr>
              <a:t>directory </a:t>
            </a:r>
            <a:r>
              <a:rPr sz="2100" dirty="0">
                <a:latin typeface="Carlito"/>
                <a:cs typeface="Carlito"/>
              </a:rPr>
              <a:t>as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web </a:t>
            </a:r>
            <a:r>
              <a:rPr sz="2100" spc="-5" dirty="0">
                <a:latin typeface="Carlito"/>
                <a:cs typeface="Carlito"/>
              </a:rPr>
              <a:t>pages </a:t>
            </a:r>
            <a:r>
              <a:rPr sz="2100" spc="-15" dirty="0">
                <a:latin typeface="Carlito"/>
                <a:cs typeface="Carlito"/>
              </a:rPr>
              <a:t>we </a:t>
            </a:r>
            <a:r>
              <a:rPr sz="2100" spc="-20" dirty="0">
                <a:latin typeface="Carlito"/>
                <a:cs typeface="Carlito"/>
              </a:rPr>
              <a:t>have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made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832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JQuery </a:t>
            </a:r>
            <a:r>
              <a:rPr spc="-145" dirty="0"/>
              <a:t>reference </a:t>
            </a:r>
            <a:r>
              <a:rPr spc="-235" dirty="0"/>
              <a:t>page</a:t>
            </a:r>
            <a:r>
              <a:rPr spc="-215" dirty="0"/>
              <a:t> </a:t>
            </a:r>
            <a:r>
              <a:rPr spc="-125" dirty="0"/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3695700"/>
            <a:ext cx="8610600" cy="3162300"/>
          </a:xfrm>
          <a:custGeom>
            <a:avLst/>
            <a:gdLst/>
            <a:ahLst/>
            <a:cxnLst/>
            <a:rect l="l" t="t" r="r" b="b"/>
            <a:pathLst>
              <a:path w="8610600" h="3162300">
                <a:moveTo>
                  <a:pt x="8610600" y="0"/>
                </a:moveTo>
                <a:lnTo>
                  <a:pt x="0" y="0"/>
                </a:lnTo>
                <a:lnTo>
                  <a:pt x="0" y="3162296"/>
                </a:lnTo>
                <a:lnTo>
                  <a:pt x="8610600" y="3162296"/>
                </a:lnTo>
                <a:lnTo>
                  <a:pt x="86106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700" y="3691254"/>
            <a:ext cx="7761605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&lt;! doctype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html&gt;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&lt;html&gt;</a:t>
            </a:r>
            <a:endParaRPr sz="1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&lt;head&gt;</a:t>
            </a:r>
            <a:endParaRPr sz="12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&lt;title&gt;JQuery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Example&lt;/title&gt;</a:t>
            </a:r>
            <a:endParaRPr sz="12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&lt;script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src="jquery.js"&gt;&lt;/script&gt;</a:t>
            </a:r>
            <a:endParaRPr sz="1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&lt;/head&gt;</a:t>
            </a:r>
            <a:endParaRPr sz="1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&lt;body&gt;</a:t>
            </a:r>
            <a:endParaRPr sz="12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&lt;div </a:t>
            </a:r>
            <a:r>
              <a:rPr sz="1200" spc="-5" dirty="0">
                <a:latin typeface="Carlito"/>
                <a:cs typeface="Carlito"/>
              </a:rPr>
              <a:t>id="notMe" style="font: 15px </a:t>
            </a:r>
            <a:r>
              <a:rPr sz="1200" dirty="0">
                <a:latin typeface="Carlito"/>
                <a:cs typeface="Carlito"/>
              </a:rPr>
              <a:t>arial, </a:t>
            </a:r>
            <a:r>
              <a:rPr sz="1200" spc="-5" dirty="0">
                <a:latin typeface="Carlito"/>
                <a:cs typeface="Carlito"/>
              </a:rPr>
              <a:t>sans-serif;"&gt;&lt;p&gt;Div </a:t>
            </a:r>
            <a:r>
              <a:rPr sz="1200" spc="-10" dirty="0">
                <a:latin typeface="Carlito"/>
                <a:cs typeface="Carlito"/>
              </a:rPr>
              <a:t>statement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id="notMe"&lt;/p&gt;&lt;/div&gt;</a:t>
            </a:r>
            <a:endParaRPr sz="12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&lt;div </a:t>
            </a:r>
            <a:r>
              <a:rPr sz="1200" spc="-5" dirty="0">
                <a:latin typeface="Carlito"/>
                <a:cs typeface="Carlito"/>
              </a:rPr>
              <a:t>id="myDiv" style="font: 15px </a:t>
            </a:r>
            <a:r>
              <a:rPr sz="1200" dirty="0">
                <a:latin typeface="Carlito"/>
                <a:cs typeface="Carlito"/>
              </a:rPr>
              <a:t>arial, </a:t>
            </a:r>
            <a:r>
              <a:rPr sz="1200" spc="-5" dirty="0">
                <a:latin typeface="Carlito"/>
                <a:cs typeface="Carlito"/>
              </a:rPr>
              <a:t>sans-serif;"&gt;&lt;p&gt;second </a:t>
            </a:r>
            <a:r>
              <a:rPr sz="1200" dirty="0">
                <a:latin typeface="Carlito"/>
                <a:cs typeface="Carlito"/>
              </a:rPr>
              <a:t>div </a:t>
            </a:r>
            <a:r>
              <a:rPr sz="1200" spc="-10" dirty="0">
                <a:latin typeface="Carlito"/>
                <a:cs typeface="Carlito"/>
              </a:rPr>
              <a:t>statement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id="myDiv"&lt;/div&gt;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&lt;script&gt;</a:t>
            </a:r>
            <a:endParaRPr sz="1200">
              <a:latin typeface="Carlito"/>
              <a:cs typeface="Carlito"/>
            </a:endParaRPr>
          </a:p>
          <a:p>
            <a:pPr marL="2756535" marR="21532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rlito"/>
                <a:cs typeface="Carlito"/>
              </a:rPr>
              <a:t>var div_element=$(“#myDiv");  div_element.css( "border", "3px dotted red" );  </a:t>
            </a:r>
            <a:r>
              <a:rPr sz="1200" dirty="0">
                <a:latin typeface="Carlito"/>
                <a:cs typeface="Carlito"/>
              </a:rPr>
              <a:t>div_element </a:t>
            </a:r>
            <a:r>
              <a:rPr sz="1200" spc="-10" dirty="0">
                <a:latin typeface="Carlito"/>
                <a:cs typeface="Carlito"/>
              </a:rPr>
              <a:t>css("font-size",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"27px");</a:t>
            </a:r>
            <a:endParaRPr sz="12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&lt;/script&gt;</a:t>
            </a:r>
            <a:endParaRPr sz="1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&lt;/body&gt;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1343266"/>
            <a:ext cx="7683500" cy="19335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rlito"/>
                <a:cs typeface="Carlito"/>
              </a:rPr>
              <a:t>var</a:t>
            </a:r>
            <a:r>
              <a:rPr sz="2400" spc="-5" dirty="0">
                <a:latin typeface="Carlito"/>
                <a:cs typeface="Carlito"/>
              </a:rPr>
              <a:t> div_element=$(“#myDiv");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ts val="2395"/>
              </a:lnSpc>
              <a:spcBef>
                <a:spcPts val="56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JavaScript </a:t>
            </a:r>
            <a:r>
              <a:rPr sz="2100" spc="-15" dirty="0">
                <a:latin typeface="Carlito"/>
                <a:cs typeface="Carlito"/>
              </a:rPr>
              <a:t>statement </a:t>
            </a:r>
            <a:r>
              <a:rPr sz="2100" spc="-10" dirty="0">
                <a:latin typeface="Carlito"/>
                <a:cs typeface="Carlito"/>
              </a:rPr>
              <a:t>above </a:t>
            </a:r>
            <a:r>
              <a:rPr sz="2100" spc="-5" dirty="0">
                <a:latin typeface="Carlito"/>
                <a:cs typeface="Carlito"/>
              </a:rPr>
              <a:t>returns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20" dirty="0">
                <a:latin typeface="Carlito"/>
                <a:cs typeface="Carlito"/>
              </a:rPr>
              <a:t>reference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element</a:t>
            </a:r>
            <a:r>
              <a:rPr sz="2100" spc="1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HTML </a:t>
            </a:r>
            <a:r>
              <a:rPr sz="2100" spc="-10" dirty="0">
                <a:latin typeface="Carlito"/>
                <a:cs typeface="Carlito"/>
              </a:rPr>
              <a:t>document </a:t>
            </a:r>
            <a:r>
              <a:rPr sz="2100" spc="-5" dirty="0">
                <a:latin typeface="Carlito"/>
                <a:cs typeface="Carlito"/>
              </a:rPr>
              <a:t>with </a:t>
            </a:r>
            <a:r>
              <a:rPr sz="2100" dirty="0">
                <a:latin typeface="Carlito"/>
                <a:cs typeface="Carlito"/>
              </a:rPr>
              <a:t>the id</a:t>
            </a:r>
            <a:r>
              <a:rPr sz="2100" spc="3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myDiv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Once </a:t>
            </a:r>
            <a:r>
              <a:rPr sz="2100" spc="-15" dirty="0">
                <a:latin typeface="Carlito"/>
                <a:cs typeface="Carlito"/>
              </a:rPr>
              <a:t>you have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handle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the element </a:t>
            </a:r>
            <a:r>
              <a:rPr sz="2100" spc="-15" dirty="0">
                <a:latin typeface="Carlito"/>
                <a:cs typeface="Carlito"/>
              </a:rPr>
              <a:t>you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then </a:t>
            </a:r>
            <a:r>
              <a:rPr sz="2100" spc="-5" dirty="0">
                <a:latin typeface="Carlito"/>
                <a:cs typeface="Carlito"/>
              </a:rPr>
              <a:t>manipulate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it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JavaScript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CASE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SENSITIVE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7712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Javascript </a:t>
            </a:r>
            <a:r>
              <a:rPr spc="30" dirty="0"/>
              <a:t>if</a:t>
            </a:r>
            <a:r>
              <a:rPr spc="-160" dirty="0"/>
              <a:t> </a:t>
            </a:r>
            <a:r>
              <a:rPr spc="-12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4767580" cy="3434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//gender1 </a:t>
            </a:r>
            <a:r>
              <a:rPr sz="2800" spc="-5" dirty="0">
                <a:latin typeface="Carlito"/>
                <a:cs typeface="Carlito"/>
              </a:rPr>
              <a:t>is a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checkbox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if($("#gender1").is(":checked")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){</a:t>
            </a:r>
            <a:endParaRPr sz="28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455"/>
              </a:spcBef>
            </a:pPr>
            <a:r>
              <a:rPr sz="2800" spc="-5" dirty="0">
                <a:latin typeface="Carlito"/>
                <a:cs typeface="Carlito"/>
              </a:rPr>
              <a:t>…..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50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latin typeface="Carlito"/>
                <a:cs typeface="Carlito"/>
              </a:rPr>
              <a:t>else{</a:t>
            </a:r>
            <a:endParaRPr sz="24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110"/>
              </a:spcBef>
            </a:pPr>
            <a:r>
              <a:rPr sz="2400" spc="-5" dirty="0">
                <a:latin typeface="Carlito"/>
                <a:cs typeface="Carlito"/>
              </a:rPr>
              <a:t>……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74218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Manipulate </a:t>
            </a:r>
            <a:r>
              <a:rPr spc="-355" dirty="0"/>
              <a:t>Page </a:t>
            </a:r>
            <a:r>
              <a:rPr spc="-220" dirty="0"/>
              <a:t>Data </a:t>
            </a:r>
            <a:r>
              <a:rPr spc="-125" dirty="0"/>
              <a:t>on </a:t>
            </a:r>
            <a:r>
              <a:rPr spc="-55" dirty="0"/>
              <a:t>the </a:t>
            </a:r>
            <a:r>
              <a:rPr spc="-240" dirty="0"/>
              <a:t>Fly </a:t>
            </a:r>
            <a:r>
              <a:rPr spc="-50" dirty="0"/>
              <a:t>: </a:t>
            </a:r>
            <a:r>
              <a:rPr spc="-254" dirty="0"/>
              <a:t>Exercise</a:t>
            </a:r>
            <a:r>
              <a:rPr spc="-260" dirty="0"/>
              <a:t> </a:t>
            </a:r>
            <a:r>
              <a:rPr spc="-16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831593"/>
            <a:ext cx="7557134" cy="3780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  <a:hlinkClick r:id="rId2"/>
              </a:rPr>
              <a:t>chris.tomlinson@imperial.ac.uk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Example of changing </a:t>
            </a:r>
            <a:r>
              <a:rPr sz="1600" spc="-10" dirty="0">
                <a:latin typeface="Carlito"/>
                <a:cs typeface="Carlito"/>
              </a:rPr>
              <a:t>page </a:t>
            </a:r>
            <a:r>
              <a:rPr sz="1600" spc="-15" dirty="0">
                <a:latin typeface="Carlito"/>
                <a:cs typeface="Carlito"/>
              </a:rPr>
              <a:t>content from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Javascript;</a:t>
            </a:r>
            <a:endParaRPr sz="16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rlito"/>
                <a:cs typeface="Carlito"/>
              </a:rPr>
              <a:t>var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div_element=$(“#myDiv");</a:t>
            </a:r>
            <a:endParaRPr sz="1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35"/>
              </a:spcBef>
            </a:pPr>
            <a:r>
              <a:rPr sz="1000" spc="-5" dirty="0">
                <a:latin typeface="Carlito"/>
                <a:cs typeface="Carlito"/>
              </a:rPr>
              <a:t>div_element.html("Change text between div tags of myDiv to</a:t>
            </a:r>
            <a:r>
              <a:rPr sz="1000" spc="10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this“);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ts val="1889"/>
              </a:lnSpc>
              <a:buFont typeface="Arial"/>
              <a:buChar char="•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Using the </a:t>
            </a:r>
            <a:r>
              <a:rPr sz="1600" spc="-10" dirty="0">
                <a:latin typeface="Carlito"/>
                <a:cs typeface="Carlito"/>
              </a:rPr>
              <a:t>page that </a:t>
            </a:r>
            <a:r>
              <a:rPr sz="1600" spc="-15" dirty="0">
                <a:latin typeface="Carlito"/>
                <a:cs typeface="Carlito"/>
              </a:rPr>
              <a:t>you have </a:t>
            </a:r>
            <a:r>
              <a:rPr sz="1600" spc="-10" dirty="0">
                <a:latin typeface="Carlito"/>
                <a:cs typeface="Carlito"/>
              </a:rPr>
              <a:t>developed </a:t>
            </a:r>
            <a:r>
              <a:rPr sz="1600" spc="-5" dirty="0">
                <a:latin typeface="Carlito"/>
                <a:cs typeface="Carlito"/>
              </a:rPr>
              <a:t>with a </a:t>
            </a:r>
            <a:r>
              <a:rPr sz="1600" spc="-10" dirty="0">
                <a:latin typeface="Carlito"/>
                <a:cs typeface="Carlito"/>
              </a:rPr>
              <a:t>web </a:t>
            </a:r>
            <a:r>
              <a:rPr sz="1600" spc="-15" dirty="0">
                <a:latin typeface="Carlito"/>
                <a:cs typeface="Carlito"/>
              </a:rPr>
              <a:t>form </a:t>
            </a:r>
            <a:r>
              <a:rPr sz="1600" spc="-5" dirty="0">
                <a:latin typeface="Carlito"/>
                <a:cs typeface="Carlito"/>
              </a:rPr>
              <a:t>on it </a:t>
            </a:r>
            <a:r>
              <a:rPr sz="1600" spc="-15" dirty="0">
                <a:latin typeface="Carlito"/>
                <a:cs typeface="Carlito"/>
              </a:rPr>
              <a:t>(exercise</a:t>
            </a:r>
            <a:r>
              <a:rPr sz="1600" spc="1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3);</a:t>
            </a:r>
            <a:endParaRPr sz="1600">
              <a:latin typeface="Carlito"/>
              <a:cs typeface="Carlito"/>
            </a:endParaRPr>
          </a:p>
          <a:p>
            <a:pPr marL="527685" lvl="1" indent="-173355">
              <a:lnSpc>
                <a:spcPts val="1515"/>
              </a:lnSpc>
              <a:buFont typeface="Arial"/>
              <a:buChar char="•"/>
              <a:tabLst>
                <a:tab pos="528320" algn="l"/>
              </a:tabLst>
            </a:pPr>
            <a:r>
              <a:rPr sz="1300" spc="-5" dirty="0">
                <a:latin typeface="Carlito"/>
                <a:cs typeface="Carlito"/>
              </a:rPr>
              <a:t>Include the jquery library in the head </a:t>
            </a:r>
            <a:r>
              <a:rPr sz="1300" spc="-10" dirty="0">
                <a:latin typeface="Carlito"/>
                <a:cs typeface="Carlito"/>
              </a:rPr>
              <a:t>section </a:t>
            </a:r>
            <a:r>
              <a:rPr sz="1300" spc="-5" dirty="0">
                <a:latin typeface="Carlito"/>
                <a:cs typeface="Carlito"/>
              </a:rPr>
              <a:t>of the</a:t>
            </a:r>
            <a:r>
              <a:rPr sz="1300" spc="19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code</a:t>
            </a:r>
            <a:endParaRPr sz="1300">
              <a:latin typeface="Carlito"/>
              <a:cs typeface="Carlito"/>
            </a:endParaRPr>
          </a:p>
          <a:p>
            <a:pPr marL="527685" lvl="1" indent="-173355">
              <a:lnSpc>
                <a:spcPts val="1405"/>
              </a:lnSpc>
              <a:buFont typeface="Arial"/>
              <a:buChar char="•"/>
              <a:tabLst>
                <a:tab pos="528320" algn="l"/>
              </a:tabLst>
            </a:pPr>
            <a:r>
              <a:rPr sz="1200" spc="-10" dirty="0">
                <a:latin typeface="Carlito"/>
                <a:cs typeface="Carlito"/>
              </a:rPr>
              <a:t>Remove form </a:t>
            </a:r>
            <a:r>
              <a:rPr sz="1200" spc="-5" dirty="0">
                <a:latin typeface="Carlito"/>
                <a:cs typeface="Carlito"/>
              </a:rPr>
              <a:t>tag </a:t>
            </a:r>
            <a:r>
              <a:rPr sz="1200" spc="-10" dirty="0">
                <a:latin typeface="Carlito"/>
                <a:cs typeface="Carlito"/>
              </a:rPr>
              <a:t>from </a:t>
            </a:r>
            <a:r>
              <a:rPr sz="1200" spc="-5" dirty="0">
                <a:latin typeface="Carlito"/>
                <a:cs typeface="Carlito"/>
              </a:rPr>
              <a:t>your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code</a:t>
            </a:r>
            <a:endParaRPr sz="1200">
              <a:latin typeface="Carlito"/>
              <a:cs typeface="Carlito"/>
            </a:endParaRPr>
          </a:p>
          <a:p>
            <a:pPr marL="527685" lvl="1" indent="-173355">
              <a:lnSpc>
                <a:spcPts val="1405"/>
              </a:lnSpc>
              <a:buFont typeface="Arial"/>
              <a:buChar char="•"/>
              <a:tabLst>
                <a:tab pos="528320" algn="l"/>
              </a:tabLst>
            </a:pPr>
            <a:r>
              <a:rPr sz="1200" dirty="0">
                <a:latin typeface="Carlito"/>
                <a:cs typeface="Carlito"/>
              </a:rPr>
              <a:t>In the </a:t>
            </a:r>
            <a:r>
              <a:rPr sz="1200" spc="-5" dirty="0">
                <a:latin typeface="Carlito"/>
                <a:cs typeface="Carlito"/>
              </a:rPr>
              <a:t>HTML code insert </a:t>
            </a:r>
            <a:r>
              <a:rPr sz="1200" dirty="0">
                <a:latin typeface="Carlito"/>
                <a:cs typeface="Carlito"/>
              </a:rPr>
              <a:t>a div </a:t>
            </a:r>
            <a:r>
              <a:rPr sz="1200" spc="-5" dirty="0">
                <a:latin typeface="Carlito"/>
                <a:cs typeface="Carlito"/>
              </a:rPr>
              <a:t>tag </a:t>
            </a:r>
            <a:r>
              <a:rPr sz="1200" dirty="0">
                <a:latin typeface="Carlito"/>
                <a:cs typeface="Carlito"/>
              </a:rPr>
              <a:t>below the </a:t>
            </a:r>
            <a:r>
              <a:rPr sz="1200" spc="-10" dirty="0">
                <a:latin typeface="Carlito"/>
                <a:cs typeface="Carlito"/>
              </a:rPr>
              <a:t>web form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give </a:t>
            </a:r>
            <a:r>
              <a:rPr sz="1200" dirty="0">
                <a:latin typeface="Carlito"/>
                <a:cs typeface="Carlito"/>
              </a:rPr>
              <a:t>it an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ID</a:t>
            </a:r>
            <a:endParaRPr sz="1200">
              <a:latin typeface="Carlito"/>
              <a:cs typeface="Carlito"/>
            </a:endParaRPr>
          </a:p>
          <a:p>
            <a:pPr marL="527685" marR="304800" lvl="1" indent="-172720">
              <a:lnSpc>
                <a:spcPct val="70000"/>
              </a:lnSpc>
              <a:spcBef>
                <a:spcPts val="415"/>
              </a:spcBef>
              <a:buFont typeface="Arial"/>
              <a:buChar char="•"/>
              <a:tabLst>
                <a:tab pos="528320" algn="l"/>
              </a:tabLst>
            </a:pPr>
            <a:r>
              <a:rPr sz="1200" spc="-5" dirty="0">
                <a:latin typeface="Carlito"/>
                <a:cs typeface="Carlito"/>
              </a:rPr>
              <a:t>Insert </a:t>
            </a:r>
            <a:r>
              <a:rPr sz="1200" dirty="0">
                <a:latin typeface="Carlito"/>
                <a:cs typeface="Carlito"/>
              </a:rPr>
              <a:t>a new </a:t>
            </a:r>
            <a:r>
              <a:rPr sz="1200" spc="-5" dirty="0">
                <a:latin typeface="Carlito"/>
                <a:cs typeface="Carlito"/>
              </a:rPr>
              <a:t>javascript function into your code that will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-5" dirty="0">
                <a:latin typeface="Carlito"/>
                <a:cs typeface="Carlito"/>
              </a:rPr>
              <a:t>triggered when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form </a:t>
            </a:r>
            <a:r>
              <a:rPr sz="1200" dirty="0">
                <a:latin typeface="Carlito"/>
                <a:cs typeface="Carlito"/>
              </a:rPr>
              <a:t>Submit </a:t>
            </a:r>
            <a:r>
              <a:rPr sz="1200" spc="-10" dirty="0">
                <a:latin typeface="Carlito"/>
                <a:cs typeface="Carlito"/>
              </a:rPr>
              <a:t>button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pressed  (onClick=‘myFunction();’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).</a:t>
            </a:r>
            <a:endParaRPr sz="1200">
              <a:latin typeface="Carlito"/>
              <a:cs typeface="Carlito"/>
            </a:endParaRPr>
          </a:p>
          <a:p>
            <a:pPr marL="527685" marR="5080" lvl="1" indent="-172720">
              <a:lnSpc>
                <a:spcPct val="70000"/>
              </a:lnSpc>
              <a:spcBef>
                <a:spcPts val="409"/>
              </a:spcBef>
              <a:buFont typeface="Arial"/>
              <a:buChar char="•"/>
              <a:tabLst>
                <a:tab pos="528320" algn="l"/>
              </a:tabLst>
            </a:pPr>
            <a:r>
              <a:rPr sz="1200" dirty="0">
                <a:latin typeface="Carlito"/>
                <a:cs typeface="Carlito"/>
              </a:rPr>
              <a:t>In the </a:t>
            </a:r>
            <a:r>
              <a:rPr sz="1200" spc="-5" dirty="0">
                <a:latin typeface="Carlito"/>
                <a:cs typeface="Carlito"/>
              </a:rPr>
              <a:t>script declare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variable called str that will </a:t>
            </a:r>
            <a:r>
              <a:rPr sz="1200" spc="-10" dirty="0">
                <a:latin typeface="Carlito"/>
                <a:cs typeface="Carlito"/>
              </a:rPr>
              <a:t>contain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output. Use </a:t>
            </a:r>
            <a:r>
              <a:rPr sz="1200" dirty="0">
                <a:latin typeface="Carlito"/>
                <a:cs typeface="Carlito"/>
              </a:rPr>
              <a:t>alert </a:t>
            </a:r>
            <a:r>
              <a:rPr sz="1200" spc="-5" dirty="0">
                <a:latin typeface="Carlito"/>
                <a:cs typeface="Carlito"/>
              </a:rPr>
              <a:t>to display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contents </a:t>
            </a:r>
            <a:r>
              <a:rPr sz="1200" spc="-5" dirty="0">
                <a:latin typeface="Carlito"/>
                <a:cs typeface="Carlito"/>
              </a:rPr>
              <a:t>of str while  developing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(alert(str);)</a:t>
            </a:r>
            <a:endParaRPr sz="1200">
              <a:latin typeface="Carlito"/>
              <a:cs typeface="Carlito"/>
            </a:endParaRPr>
          </a:p>
          <a:p>
            <a:pPr marL="527685" lvl="1" indent="-173355">
              <a:lnSpc>
                <a:spcPts val="1385"/>
              </a:lnSpc>
              <a:buFont typeface="Arial"/>
              <a:buChar char="•"/>
              <a:tabLst>
                <a:tab pos="528320" algn="l"/>
              </a:tabLst>
            </a:pPr>
            <a:r>
              <a:rPr sz="1200" spc="-5" dirty="0">
                <a:latin typeface="Carlito"/>
                <a:cs typeface="Carlito"/>
              </a:rPr>
              <a:t>Get </a:t>
            </a:r>
            <a:r>
              <a:rPr sz="1200" spc="-10" dirty="0">
                <a:latin typeface="Carlito"/>
                <a:cs typeface="Carlito"/>
              </a:rPr>
              <a:t>references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form </a:t>
            </a:r>
            <a:r>
              <a:rPr sz="1200" dirty="0">
                <a:latin typeface="Carlito"/>
                <a:cs typeface="Carlito"/>
              </a:rPr>
              <a:t>elements </a:t>
            </a:r>
            <a:r>
              <a:rPr sz="1200" spc="-5" dirty="0">
                <a:latin typeface="Carlito"/>
                <a:cs typeface="Carlito"/>
              </a:rPr>
              <a:t>into variables </a:t>
            </a:r>
            <a:r>
              <a:rPr sz="1200" dirty="0">
                <a:latin typeface="Carlito"/>
                <a:cs typeface="Carlito"/>
              </a:rPr>
              <a:t>jquery </a:t>
            </a:r>
            <a:r>
              <a:rPr sz="1200" spc="-15" dirty="0">
                <a:latin typeface="Carlito"/>
                <a:cs typeface="Carlito"/>
              </a:rPr>
              <a:t>$(“#....”)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notation;</a:t>
            </a:r>
            <a:endParaRPr sz="1200">
              <a:latin typeface="Carlito"/>
              <a:cs typeface="Carlito"/>
            </a:endParaRPr>
          </a:p>
          <a:p>
            <a:pPr marL="527685" lvl="1" indent="-173355">
              <a:lnSpc>
                <a:spcPts val="1420"/>
              </a:lnSpc>
              <a:buFont typeface="Arial"/>
              <a:buChar char="•"/>
              <a:tabLst>
                <a:tab pos="528320" algn="l"/>
              </a:tabLst>
            </a:pPr>
            <a:r>
              <a:rPr sz="1200" spc="-5" dirty="0">
                <a:latin typeface="Carlito"/>
                <a:cs typeface="Carlito"/>
              </a:rPr>
              <a:t>Build </a:t>
            </a:r>
            <a:r>
              <a:rPr sz="1200" dirty="0">
                <a:latin typeface="Carlito"/>
                <a:cs typeface="Carlito"/>
              </a:rPr>
              <a:t>up the </a:t>
            </a:r>
            <a:r>
              <a:rPr sz="1200" spc="-5" dirty="0">
                <a:latin typeface="Carlito"/>
                <a:cs typeface="Carlito"/>
              </a:rPr>
              <a:t>string using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following;</a:t>
            </a:r>
            <a:endParaRPr sz="1200">
              <a:latin typeface="Carlito"/>
              <a:cs typeface="Carlito"/>
            </a:endParaRPr>
          </a:p>
          <a:p>
            <a:pPr marL="870585" lvl="2" indent="-17272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900" spc="-5" dirty="0">
                <a:latin typeface="Carlito"/>
                <a:cs typeface="Carlito"/>
              </a:rPr>
              <a:t>$(“#input1”).val() </a:t>
            </a:r>
            <a:r>
              <a:rPr sz="900" dirty="0">
                <a:latin typeface="Carlito"/>
                <a:cs typeface="Carlito"/>
              </a:rPr>
              <a:t>– </a:t>
            </a:r>
            <a:r>
              <a:rPr sz="900" spc="-5" dirty="0">
                <a:latin typeface="Carlito"/>
                <a:cs typeface="Carlito"/>
              </a:rPr>
              <a:t>will give </a:t>
            </a:r>
            <a:r>
              <a:rPr sz="900" dirty="0">
                <a:latin typeface="Carlito"/>
                <a:cs typeface="Carlito"/>
              </a:rPr>
              <a:t>you </a:t>
            </a:r>
            <a:r>
              <a:rPr sz="900" spc="-5" dirty="0">
                <a:latin typeface="Carlito"/>
                <a:cs typeface="Carlito"/>
              </a:rPr>
              <a:t>the value </a:t>
            </a:r>
            <a:r>
              <a:rPr sz="900" dirty="0">
                <a:latin typeface="Carlito"/>
                <a:cs typeface="Carlito"/>
              </a:rPr>
              <a:t>of a </a:t>
            </a:r>
            <a:r>
              <a:rPr sz="900" spc="-5" dirty="0">
                <a:latin typeface="Carlito"/>
                <a:cs typeface="Carlito"/>
              </a:rPr>
              <a:t>text input called</a:t>
            </a:r>
            <a:r>
              <a:rPr sz="900" spc="8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input1</a:t>
            </a:r>
            <a:endParaRPr sz="900">
              <a:latin typeface="Carlito"/>
              <a:cs typeface="Carlito"/>
            </a:endParaRPr>
          </a:p>
          <a:p>
            <a:pPr marL="870585" lvl="2" indent="-17272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900" spc="-5" dirty="0">
                <a:latin typeface="Carlito"/>
                <a:cs typeface="Carlito"/>
              </a:rPr>
              <a:t>use $("#gender1").is(":checked") </a:t>
            </a:r>
            <a:r>
              <a:rPr sz="900" dirty="0">
                <a:latin typeface="Carlito"/>
                <a:cs typeface="Carlito"/>
              </a:rPr>
              <a:t>to </a:t>
            </a:r>
            <a:r>
              <a:rPr sz="900" spc="-5" dirty="0">
                <a:latin typeface="Carlito"/>
                <a:cs typeface="Carlito"/>
              </a:rPr>
              <a:t>find out if </a:t>
            </a:r>
            <a:r>
              <a:rPr sz="900" dirty="0">
                <a:latin typeface="Carlito"/>
                <a:cs typeface="Carlito"/>
              </a:rPr>
              <a:t>a </a:t>
            </a:r>
            <a:r>
              <a:rPr sz="900" spc="-5" dirty="0">
                <a:latin typeface="Carlito"/>
                <a:cs typeface="Carlito"/>
              </a:rPr>
              <a:t>checkbox </a:t>
            </a:r>
            <a:r>
              <a:rPr sz="900" dirty="0">
                <a:latin typeface="Carlito"/>
                <a:cs typeface="Carlito"/>
              </a:rPr>
              <a:t>/ </a:t>
            </a:r>
            <a:r>
              <a:rPr sz="900" spc="-5" dirty="0">
                <a:latin typeface="Carlito"/>
                <a:cs typeface="Carlito"/>
              </a:rPr>
              <a:t>radiobutton is checked (in this case id is</a:t>
            </a:r>
            <a:r>
              <a:rPr sz="900" spc="12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gender1)</a:t>
            </a:r>
            <a:endParaRPr sz="900">
              <a:latin typeface="Carlito"/>
              <a:cs typeface="Carlito"/>
            </a:endParaRPr>
          </a:p>
          <a:p>
            <a:pPr marL="870585" lvl="2" indent="-17272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900" spc="-5" dirty="0">
                <a:latin typeface="Carlito"/>
                <a:cs typeface="Carlito"/>
              </a:rPr>
              <a:t>Use $("#study").children("option:selected").text(); </a:t>
            </a:r>
            <a:r>
              <a:rPr sz="900" dirty="0">
                <a:latin typeface="Carlito"/>
                <a:cs typeface="Carlito"/>
              </a:rPr>
              <a:t>to </a:t>
            </a:r>
            <a:r>
              <a:rPr sz="900" spc="-5" dirty="0">
                <a:latin typeface="Carlito"/>
                <a:cs typeface="Carlito"/>
              </a:rPr>
              <a:t>get the value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5" dirty="0">
                <a:latin typeface="Carlito"/>
                <a:cs typeface="Carlito"/>
              </a:rPr>
              <a:t>the pull down menu (if the pulldown has the id</a:t>
            </a:r>
            <a:r>
              <a:rPr sz="900" spc="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study)</a:t>
            </a:r>
            <a:endParaRPr sz="900">
              <a:latin typeface="Carlito"/>
              <a:cs typeface="Carlito"/>
            </a:endParaRPr>
          </a:p>
          <a:p>
            <a:pPr marL="870585" lvl="2" indent="-17272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900" spc="-5" dirty="0">
                <a:latin typeface="Carlito"/>
                <a:cs typeface="Carlito"/>
              </a:rPr>
              <a:t>$("#displayDetails").html(str); </a:t>
            </a:r>
            <a:r>
              <a:rPr sz="900" dirty="0">
                <a:latin typeface="Carlito"/>
                <a:cs typeface="Carlito"/>
              </a:rPr>
              <a:t>: </a:t>
            </a:r>
            <a:r>
              <a:rPr sz="900" spc="-5" dirty="0">
                <a:latin typeface="Carlito"/>
                <a:cs typeface="Carlito"/>
              </a:rPr>
              <a:t>use this </a:t>
            </a:r>
            <a:r>
              <a:rPr sz="900" dirty="0">
                <a:latin typeface="Carlito"/>
                <a:cs typeface="Carlito"/>
              </a:rPr>
              <a:t>to </a:t>
            </a:r>
            <a:r>
              <a:rPr sz="900" spc="-5" dirty="0">
                <a:latin typeface="Carlito"/>
                <a:cs typeface="Carlito"/>
              </a:rPr>
              <a:t>set the inner text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5" dirty="0">
                <a:latin typeface="Carlito"/>
                <a:cs typeface="Carlito"/>
              </a:rPr>
              <a:t>the</a:t>
            </a:r>
            <a:r>
              <a:rPr sz="900" spc="9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div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837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Client </a:t>
            </a:r>
            <a:r>
              <a:rPr spc="-260" dirty="0"/>
              <a:t>Side </a:t>
            </a:r>
            <a:r>
              <a:rPr spc="-140" dirty="0"/>
              <a:t>Validation </a:t>
            </a:r>
            <a:r>
              <a:rPr spc="-30" dirty="0"/>
              <a:t>of </a:t>
            </a:r>
            <a:r>
              <a:rPr spc="-195" dirty="0"/>
              <a:t>Form</a:t>
            </a:r>
            <a:r>
              <a:rPr spc="-385" dirty="0"/>
              <a:t> </a:t>
            </a:r>
            <a:r>
              <a:rPr spc="-2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335520" cy="19602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Exercise </a:t>
            </a:r>
            <a:r>
              <a:rPr sz="2100" dirty="0">
                <a:latin typeface="Carlito"/>
                <a:cs typeface="Carlito"/>
              </a:rPr>
              <a:t>6 </a:t>
            </a:r>
            <a:r>
              <a:rPr sz="2100" spc="-10" dirty="0">
                <a:latin typeface="Carlito"/>
                <a:cs typeface="Carlito"/>
              </a:rPr>
              <a:t>showed how </a:t>
            </a:r>
            <a:r>
              <a:rPr sz="2100" spc="-20" dirty="0">
                <a:latin typeface="Carlito"/>
                <a:cs typeface="Carlito"/>
              </a:rPr>
              <a:t>form </a:t>
            </a:r>
            <a:r>
              <a:rPr sz="2100" spc="-15" dirty="0">
                <a:latin typeface="Carlito"/>
                <a:cs typeface="Carlito"/>
              </a:rPr>
              <a:t>data </a:t>
            </a:r>
            <a:r>
              <a:rPr sz="2100" spc="-5" dirty="0">
                <a:latin typeface="Carlito"/>
                <a:cs typeface="Carlito"/>
              </a:rPr>
              <a:t>can be accessed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spc="-10" dirty="0">
                <a:latin typeface="Carlito"/>
                <a:cs typeface="Carlito"/>
              </a:rPr>
              <a:t>JavaScript 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processed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100" spc="-20" dirty="0">
                <a:latin typeface="Carlito"/>
                <a:cs typeface="Carlito"/>
              </a:rPr>
              <a:t>Techniques like </a:t>
            </a:r>
            <a:r>
              <a:rPr sz="2100" dirty="0">
                <a:latin typeface="Carlito"/>
                <a:cs typeface="Carlito"/>
              </a:rPr>
              <a:t>this </a:t>
            </a:r>
            <a:r>
              <a:rPr sz="2100" spc="-10" dirty="0">
                <a:latin typeface="Carlito"/>
                <a:cs typeface="Carlito"/>
              </a:rPr>
              <a:t>are often </a:t>
            </a:r>
            <a:r>
              <a:rPr sz="2100" spc="-5" dirty="0">
                <a:latin typeface="Carlito"/>
                <a:cs typeface="Carlito"/>
              </a:rPr>
              <a:t>used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spc="-10" dirty="0">
                <a:latin typeface="Carlito"/>
                <a:cs typeface="Carlito"/>
              </a:rPr>
              <a:t>client </a:t>
            </a:r>
            <a:r>
              <a:rPr sz="2100" spc="-5" dirty="0">
                <a:latin typeface="Carlito"/>
                <a:cs typeface="Carlito"/>
              </a:rPr>
              <a:t>side </a:t>
            </a:r>
            <a:r>
              <a:rPr sz="2100" spc="-20" dirty="0">
                <a:latin typeface="Carlito"/>
                <a:cs typeface="Carlito"/>
              </a:rPr>
              <a:t>form</a:t>
            </a:r>
            <a:r>
              <a:rPr sz="2100" spc="16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validation</a:t>
            </a:r>
            <a:endParaRPr sz="2100">
              <a:latin typeface="Carlito"/>
              <a:cs typeface="Carlito"/>
            </a:endParaRPr>
          </a:p>
          <a:p>
            <a:pPr marL="527685" marR="201930" lvl="1" indent="-172720">
              <a:lnSpc>
                <a:spcPts val="1939"/>
              </a:lnSpc>
              <a:spcBef>
                <a:spcPts val="455"/>
              </a:spcBef>
              <a:buFont typeface="Arial"/>
              <a:buChar char="•"/>
              <a:tabLst>
                <a:tab pos="528320" algn="l"/>
              </a:tabLst>
            </a:pPr>
            <a:r>
              <a:rPr sz="1800" dirty="0">
                <a:latin typeface="Carlito"/>
                <a:cs typeface="Carlito"/>
              </a:rPr>
              <a:t>As </a:t>
            </a:r>
            <a:r>
              <a:rPr sz="1800" spc="-10" dirty="0">
                <a:latin typeface="Carlito"/>
                <a:cs typeface="Carlito"/>
              </a:rPr>
              <a:t>your validation </a:t>
            </a:r>
            <a:r>
              <a:rPr sz="1800" spc="-5" dirty="0">
                <a:latin typeface="Carlito"/>
                <a:cs typeface="Carlito"/>
              </a:rPr>
              <a:t>is exposed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html document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should </a:t>
            </a:r>
            <a:r>
              <a:rPr sz="1800" dirty="0">
                <a:latin typeface="Carlito"/>
                <a:cs typeface="Carlito"/>
              </a:rPr>
              <a:t>also </a:t>
            </a:r>
            <a:r>
              <a:rPr sz="1800" spc="-5" dirty="0">
                <a:latin typeface="Carlito"/>
                <a:cs typeface="Carlito"/>
              </a:rPr>
              <a:t>be  </a:t>
            </a:r>
            <a:r>
              <a:rPr sz="1800" spc="-10" dirty="0">
                <a:latin typeface="Carlito"/>
                <a:cs typeface="Carlito"/>
              </a:rPr>
              <a:t>validated </a:t>
            </a: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5" dirty="0">
                <a:latin typeface="Carlito"/>
                <a:cs typeface="Carlito"/>
              </a:rPr>
              <a:t>sent back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0346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HTML</a:t>
            </a:r>
            <a:r>
              <a:rPr spc="-235" dirty="0"/>
              <a:t> </a:t>
            </a:r>
            <a:r>
              <a:rPr spc="-175" dirty="0"/>
              <a:t>Documents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7164"/>
            <a:ext cx="7706359" cy="408177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HTML </a:t>
            </a:r>
            <a:r>
              <a:rPr sz="1900" spc="-5" dirty="0">
                <a:latin typeface="Carlito"/>
                <a:cs typeface="Carlito"/>
              </a:rPr>
              <a:t>is the language of the </a:t>
            </a:r>
            <a:r>
              <a:rPr sz="1900" spc="-10" dirty="0">
                <a:latin typeface="Carlito"/>
                <a:cs typeface="Carlito"/>
              </a:rPr>
              <a:t>web </a:t>
            </a:r>
            <a:r>
              <a:rPr sz="1900" spc="-5" dirty="0">
                <a:latin typeface="Carlito"/>
                <a:cs typeface="Carlito"/>
              </a:rPr>
              <a:t>(</a:t>
            </a:r>
            <a:r>
              <a:rPr sz="19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</a:t>
            </a:r>
            <a:r>
              <a:rPr sz="1900" spc="-5" dirty="0">
                <a:latin typeface="Carlito"/>
                <a:cs typeface="Carlito"/>
              </a:rPr>
              <a:t>yper </a:t>
            </a:r>
            <a:r>
              <a:rPr sz="1900" u="heavy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</a:t>
            </a:r>
            <a:r>
              <a:rPr sz="1900" spc="-55" dirty="0">
                <a:latin typeface="Carlito"/>
                <a:cs typeface="Carlito"/>
              </a:rPr>
              <a:t>ext </a:t>
            </a:r>
            <a:r>
              <a:rPr sz="19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</a:t>
            </a:r>
            <a:r>
              <a:rPr sz="1900" spc="-10" dirty="0">
                <a:latin typeface="Carlito"/>
                <a:cs typeface="Carlito"/>
              </a:rPr>
              <a:t>arkup</a:t>
            </a:r>
            <a:r>
              <a:rPr sz="1900" spc="165" dirty="0">
                <a:latin typeface="Carlito"/>
                <a:cs typeface="Carlito"/>
              </a:rPr>
              <a:t> </a:t>
            </a:r>
            <a:r>
              <a:rPr sz="19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</a:t>
            </a:r>
            <a:r>
              <a:rPr sz="1900" spc="-5" dirty="0">
                <a:latin typeface="Carlito"/>
                <a:cs typeface="Carlito"/>
              </a:rPr>
              <a:t>anguage)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20" dirty="0">
                <a:latin typeface="Carlito"/>
                <a:cs typeface="Carlito"/>
              </a:rPr>
              <a:t>Every </a:t>
            </a:r>
            <a:r>
              <a:rPr sz="1900" spc="-10" dirty="0">
                <a:latin typeface="Carlito"/>
                <a:cs typeface="Carlito"/>
              </a:rPr>
              <a:t>internet </a:t>
            </a:r>
            <a:r>
              <a:rPr sz="1900" spc="-15" dirty="0">
                <a:latin typeface="Carlito"/>
                <a:cs typeface="Carlito"/>
              </a:rPr>
              <a:t>browser </a:t>
            </a:r>
            <a:r>
              <a:rPr sz="1900" spc="-10" dirty="0">
                <a:latin typeface="Carlito"/>
                <a:cs typeface="Carlito"/>
              </a:rPr>
              <a:t>can </a:t>
            </a:r>
            <a:r>
              <a:rPr sz="1900" spc="-15" dirty="0">
                <a:latin typeface="Carlito"/>
                <a:cs typeface="Carlito"/>
              </a:rPr>
              <a:t>interpret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5" dirty="0">
                <a:latin typeface="Carlito"/>
                <a:cs typeface="Carlito"/>
              </a:rPr>
              <a:t>display </a:t>
            </a:r>
            <a:r>
              <a:rPr sz="1900" spc="-10" dirty="0">
                <a:latin typeface="Carlito"/>
                <a:cs typeface="Carlito"/>
              </a:rPr>
              <a:t>HTML</a:t>
            </a:r>
            <a:r>
              <a:rPr sz="1900" spc="18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documents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ts val="2055"/>
              </a:lnSpc>
              <a:spcBef>
                <a:spcPts val="33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In reality </a:t>
            </a:r>
            <a:r>
              <a:rPr sz="1900" spc="-10" dirty="0">
                <a:latin typeface="Carlito"/>
                <a:cs typeface="Carlito"/>
              </a:rPr>
              <a:t>HTML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0" dirty="0">
                <a:latin typeface="Carlito"/>
                <a:cs typeface="Carlito"/>
              </a:rPr>
              <a:t>just </a:t>
            </a: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0" dirty="0">
                <a:latin typeface="Carlito"/>
                <a:cs typeface="Carlito"/>
              </a:rPr>
              <a:t>stream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5" dirty="0">
                <a:latin typeface="Carlito"/>
                <a:cs typeface="Carlito"/>
              </a:rPr>
              <a:t>text </a:t>
            </a:r>
            <a:r>
              <a:rPr sz="1900" spc="-5" dirty="0">
                <a:latin typeface="Carlito"/>
                <a:cs typeface="Carlito"/>
              </a:rPr>
              <a:t>that is </a:t>
            </a:r>
            <a:r>
              <a:rPr sz="1900" spc="-15" dirty="0">
                <a:latin typeface="Carlito"/>
                <a:cs typeface="Carlito"/>
              </a:rPr>
              <a:t>formatted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5" dirty="0">
                <a:latin typeface="Carlito"/>
                <a:cs typeface="Carlito"/>
              </a:rPr>
              <a:t>displayed</a:t>
            </a:r>
            <a:r>
              <a:rPr sz="1900" spc="95" dirty="0">
                <a:latin typeface="Carlito"/>
                <a:cs typeface="Carlito"/>
              </a:rPr>
              <a:t> </a:t>
            </a:r>
            <a:r>
              <a:rPr sz="1900" spc="-20" dirty="0">
                <a:latin typeface="Carlito"/>
                <a:cs typeface="Carlito"/>
              </a:rPr>
              <a:t>for</a:t>
            </a:r>
            <a:endParaRPr sz="1900">
              <a:latin typeface="Carlito"/>
              <a:cs typeface="Carlito"/>
            </a:endParaRPr>
          </a:p>
          <a:p>
            <a:pPr marL="184785">
              <a:lnSpc>
                <a:spcPts val="2055"/>
              </a:lnSpc>
            </a:pPr>
            <a:r>
              <a:rPr sz="1900" spc="-15" dirty="0">
                <a:latin typeface="Carlito"/>
                <a:cs typeface="Carlito"/>
              </a:rPr>
              <a:t>you </a:t>
            </a:r>
            <a:r>
              <a:rPr sz="1900" spc="-5" dirty="0">
                <a:latin typeface="Carlito"/>
                <a:cs typeface="Carlito"/>
              </a:rPr>
              <a:t>on the </a:t>
            </a:r>
            <a:r>
              <a:rPr sz="1900" spc="-10" dirty="0">
                <a:latin typeface="Carlito"/>
                <a:cs typeface="Carlito"/>
              </a:rPr>
              <a:t>screen by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web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browser</a:t>
            </a:r>
            <a:endParaRPr sz="1900">
              <a:latin typeface="Carlito"/>
              <a:cs typeface="Carlito"/>
            </a:endParaRPr>
          </a:p>
          <a:p>
            <a:pPr marL="184785" marR="5080" indent="-172720">
              <a:lnSpc>
                <a:spcPts val="1820"/>
              </a:lnSpc>
              <a:spcBef>
                <a:spcPts val="79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HTML documents </a:t>
            </a:r>
            <a:r>
              <a:rPr sz="1900" spc="-15" dirty="0">
                <a:latin typeface="Carlito"/>
                <a:cs typeface="Carlito"/>
              </a:rPr>
              <a:t>consist </a:t>
            </a:r>
            <a:r>
              <a:rPr sz="1900" spc="-5" dirty="0">
                <a:latin typeface="Carlito"/>
                <a:cs typeface="Carlito"/>
              </a:rPr>
              <a:t>of a series </a:t>
            </a:r>
            <a:r>
              <a:rPr sz="1900" spc="-10" dirty="0">
                <a:latin typeface="Carlito"/>
                <a:cs typeface="Carlito"/>
              </a:rPr>
              <a:t>of </a:t>
            </a:r>
            <a:r>
              <a:rPr sz="1900" spc="-15" dirty="0">
                <a:latin typeface="Carlito"/>
                <a:cs typeface="Carlito"/>
              </a:rPr>
              <a:t>pairs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0" dirty="0">
                <a:latin typeface="Carlito"/>
                <a:cs typeface="Carlito"/>
              </a:rPr>
              <a:t>tags often </a:t>
            </a:r>
            <a:r>
              <a:rPr sz="1900" spc="-5" dirty="0">
                <a:latin typeface="Carlito"/>
                <a:cs typeface="Carlito"/>
              </a:rPr>
              <a:t>with </a:t>
            </a:r>
            <a:r>
              <a:rPr sz="1900" spc="-15" dirty="0">
                <a:latin typeface="Carlito"/>
                <a:cs typeface="Carlito"/>
              </a:rPr>
              <a:t>text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0" dirty="0">
                <a:latin typeface="Carlito"/>
                <a:cs typeface="Carlito"/>
              </a:rPr>
              <a:t>other  tags </a:t>
            </a:r>
            <a:r>
              <a:rPr sz="1900" spc="-5" dirty="0">
                <a:latin typeface="Carlito"/>
                <a:cs typeface="Carlito"/>
              </a:rPr>
              <a:t>in </a:t>
            </a:r>
            <a:r>
              <a:rPr sz="1900" spc="-10" dirty="0">
                <a:latin typeface="Carlito"/>
                <a:cs typeface="Carlito"/>
              </a:rPr>
              <a:t>between </a:t>
            </a:r>
            <a:r>
              <a:rPr sz="1900" spc="-5" dirty="0">
                <a:latin typeface="Carlito"/>
                <a:cs typeface="Carlito"/>
              </a:rPr>
              <a:t>the</a:t>
            </a:r>
            <a:r>
              <a:rPr sz="1900" spc="3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tags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0" dirty="0">
                <a:latin typeface="Carlito"/>
                <a:cs typeface="Carlito"/>
              </a:rPr>
              <a:t>tag pair </a:t>
            </a:r>
            <a:r>
              <a:rPr sz="1900" spc="-5" dirty="0">
                <a:latin typeface="Carlito"/>
                <a:cs typeface="Carlito"/>
              </a:rPr>
              <a:t>has an </a:t>
            </a:r>
            <a:r>
              <a:rPr sz="1900" spc="-10" dirty="0">
                <a:latin typeface="Carlito"/>
                <a:cs typeface="Carlito"/>
              </a:rPr>
              <a:t>opening </a:t>
            </a:r>
            <a:r>
              <a:rPr sz="1900" spc="-15" dirty="0">
                <a:latin typeface="Carlito"/>
                <a:cs typeface="Carlito"/>
              </a:rPr>
              <a:t>tag </a:t>
            </a:r>
            <a:r>
              <a:rPr sz="1900" spc="-5" dirty="0">
                <a:latin typeface="Carlito"/>
                <a:cs typeface="Carlito"/>
              </a:rPr>
              <a:t>and a closing</a:t>
            </a:r>
            <a:r>
              <a:rPr sz="1900" spc="7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tag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HTML tags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10" dirty="0">
                <a:latin typeface="Carlito"/>
                <a:cs typeface="Carlito"/>
              </a:rPr>
              <a:t>contained </a:t>
            </a:r>
            <a:r>
              <a:rPr sz="1900" spc="-5" dirty="0">
                <a:latin typeface="Carlito"/>
                <a:cs typeface="Carlito"/>
              </a:rPr>
              <a:t>within &lt;&gt;</a:t>
            </a:r>
            <a:r>
              <a:rPr sz="1900" spc="9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(chevrons)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An opening </a:t>
            </a:r>
            <a:r>
              <a:rPr sz="1900" spc="-15" dirty="0">
                <a:latin typeface="Carlito"/>
                <a:cs typeface="Carlito"/>
              </a:rPr>
              <a:t>tag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20" dirty="0">
                <a:latin typeface="Carlito"/>
                <a:cs typeface="Carlito"/>
              </a:rPr>
              <a:t>like </a:t>
            </a:r>
            <a:r>
              <a:rPr sz="1900" spc="-5" dirty="0">
                <a:latin typeface="Carlito"/>
                <a:cs typeface="Carlito"/>
              </a:rPr>
              <a:t>this</a:t>
            </a:r>
            <a:r>
              <a:rPr sz="1900" spc="6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&lt;html&gt;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A closing </a:t>
            </a:r>
            <a:r>
              <a:rPr sz="1900" spc="-15" dirty="0">
                <a:latin typeface="Carlito"/>
                <a:cs typeface="Carlito"/>
              </a:rPr>
              <a:t>tag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20" dirty="0">
                <a:latin typeface="Carlito"/>
                <a:cs typeface="Carlito"/>
              </a:rPr>
              <a:t>like </a:t>
            </a:r>
            <a:r>
              <a:rPr sz="1900" spc="-5" dirty="0">
                <a:latin typeface="Carlito"/>
                <a:cs typeface="Carlito"/>
              </a:rPr>
              <a:t>this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&lt;/html&gt;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40" dirty="0">
                <a:latin typeface="Carlito"/>
                <a:cs typeface="Carlito"/>
              </a:rPr>
              <a:t>Tags </a:t>
            </a:r>
            <a:r>
              <a:rPr sz="1900" spc="-10" dirty="0">
                <a:latin typeface="Carlito"/>
                <a:cs typeface="Carlito"/>
              </a:rPr>
              <a:t>should match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(generally)</a:t>
            </a: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ts val="228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HTML documents can </a:t>
            </a:r>
            <a:r>
              <a:rPr sz="1900" spc="-5" dirty="0">
                <a:latin typeface="Carlito"/>
                <a:cs typeface="Carlito"/>
              </a:rPr>
              <a:t>be </a:t>
            </a:r>
            <a:r>
              <a:rPr sz="1900" spc="-10" dirty="0">
                <a:latin typeface="Carlito"/>
                <a:cs typeface="Carlito"/>
              </a:rPr>
              <a:t>written </a:t>
            </a:r>
            <a:r>
              <a:rPr sz="1900" spc="-5" dirty="0">
                <a:latin typeface="Carlito"/>
                <a:cs typeface="Carlito"/>
              </a:rPr>
              <a:t>in files with the </a:t>
            </a:r>
            <a:r>
              <a:rPr sz="1900" spc="-10" dirty="0">
                <a:latin typeface="Carlito"/>
                <a:cs typeface="Carlito"/>
              </a:rPr>
              <a:t>postfix</a:t>
            </a:r>
            <a:r>
              <a:rPr sz="1900" spc="114" dirty="0">
                <a:latin typeface="Carlito"/>
                <a:cs typeface="Carlito"/>
              </a:rPr>
              <a:t> </a:t>
            </a:r>
            <a:r>
              <a:rPr sz="1900" spc="-35" dirty="0">
                <a:latin typeface="Carlito"/>
                <a:cs typeface="Carlito"/>
              </a:rPr>
              <a:t>‘.html’</a:t>
            </a:r>
            <a:endParaRPr sz="1900">
              <a:latin typeface="Carlito"/>
              <a:cs typeface="Carlito"/>
            </a:endParaRPr>
          </a:p>
          <a:p>
            <a:pPr marL="527685" lvl="1" indent="-172720">
              <a:lnSpc>
                <a:spcPts val="2039"/>
              </a:lnSpc>
              <a:buFont typeface="Arial"/>
              <a:buChar char="•"/>
              <a:tabLst>
                <a:tab pos="528320" algn="l"/>
              </a:tabLst>
            </a:pPr>
            <a:r>
              <a:rPr sz="1700" dirty="0">
                <a:latin typeface="Carlito"/>
                <a:cs typeface="Carlito"/>
              </a:rPr>
              <a:t>i.e.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page1.html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6576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AJAX </a:t>
            </a:r>
            <a:r>
              <a:rPr spc="-50" dirty="0"/>
              <a:t>:</a:t>
            </a:r>
            <a:r>
              <a:rPr spc="-370" dirty="0"/>
              <a:t> </a:t>
            </a:r>
            <a:r>
              <a:rPr spc="-130" dirty="0"/>
              <a:t>Demonstration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80032"/>
            <a:ext cx="7650480" cy="23869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JavaScript </a:t>
            </a:r>
            <a:r>
              <a:rPr sz="2100" dirty="0">
                <a:latin typeface="Carlito"/>
                <a:cs typeface="Carlito"/>
              </a:rPr>
              <a:t>is also </a:t>
            </a:r>
            <a:r>
              <a:rPr sz="2100" spc="-5" dirty="0">
                <a:latin typeface="Carlito"/>
                <a:cs typeface="Carlito"/>
              </a:rPr>
              <a:t>used </a:t>
            </a:r>
            <a:r>
              <a:rPr sz="2100" dirty="0">
                <a:latin typeface="Carlito"/>
                <a:cs typeface="Carlito"/>
              </a:rPr>
              <a:t>in lots </a:t>
            </a:r>
            <a:r>
              <a:rPr sz="2100" spc="-5" dirty="0">
                <a:latin typeface="Carlito"/>
                <a:cs typeface="Carlito"/>
              </a:rPr>
              <a:t>of other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ways</a:t>
            </a:r>
            <a:endParaRPr sz="21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AJAX </a:t>
            </a:r>
            <a:r>
              <a:rPr sz="1800" spc="-10" dirty="0">
                <a:latin typeface="Carlito"/>
                <a:cs typeface="Carlito"/>
              </a:rPr>
              <a:t>stands </a:t>
            </a:r>
            <a:r>
              <a:rPr sz="1800" spc="-15" dirty="0">
                <a:latin typeface="Carlito"/>
                <a:cs typeface="Carlito"/>
              </a:rPr>
              <a:t>for Asychronous </a:t>
            </a:r>
            <a:r>
              <a:rPr sz="1800" spc="-10" dirty="0">
                <a:latin typeface="Carlito"/>
                <a:cs typeface="Carlito"/>
              </a:rPr>
              <a:t>JavaScript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XML</a:t>
            </a:r>
            <a:endParaRPr sz="1800">
              <a:latin typeface="Carlito"/>
              <a:cs typeface="Carlito"/>
            </a:endParaRPr>
          </a:p>
          <a:p>
            <a:pPr marL="527685" marR="5080" lvl="1" indent="-172720">
              <a:lnSpc>
                <a:spcPct val="90100"/>
              </a:lnSpc>
              <a:spcBef>
                <a:spcPts val="395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AJAX </a:t>
            </a:r>
            <a:r>
              <a:rPr sz="1800" dirty="0">
                <a:latin typeface="Carlito"/>
                <a:cs typeface="Carlito"/>
              </a:rPr>
              <a:t>enables </a:t>
            </a:r>
            <a:r>
              <a:rPr sz="1800" spc="-10" dirty="0">
                <a:latin typeface="Carlito"/>
                <a:cs typeface="Carlito"/>
              </a:rPr>
              <a:t>you to </a:t>
            </a:r>
            <a:r>
              <a:rPr sz="1800" spc="-15" dirty="0">
                <a:latin typeface="Carlito"/>
                <a:cs typeface="Carlito"/>
              </a:rPr>
              <a:t>communicate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a server in an </a:t>
            </a:r>
            <a:r>
              <a:rPr sz="1800" spc="-10" dirty="0">
                <a:latin typeface="Carlito"/>
                <a:cs typeface="Carlito"/>
              </a:rPr>
              <a:t>asynchronous </a:t>
            </a:r>
            <a:r>
              <a:rPr sz="1800" spc="-20" dirty="0">
                <a:latin typeface="Carlito"/>
                <a:cs typeface="Carlito"/>
              </a:rPr>
              <a:t>way </a:t>
            </a:r>
            <a:r>
              <a:rPr sz="1800" spc="-5" dirty="0">
                <a:latin typeface="Carlito"/>
                <a:cs typeface="Carlito"/>
              </a:rPr>
              <a:t>(i.e.  </a:t>
            </a:r>
            <a:r>
              <a:rPr sz="1800" spc="-10" dirty="0">
                <a:latin typeface="Carlito"/>
                <a:cs typeface="Carlito"/>
              </a:rPr>
              <a:t>JavaScript can </a:t>
            </a:r>
            <a:r>
              <a:rPr sz="1800" spc="-5" dirty="0">
                <a:latin typeface="Carlito"/>
                <a:cs typeface="Carlito"/>
              </a:rPr>
              <a:t>send </a:t>
            </a:r>
            <a:r>
              <a:rPr sz="1800" spc="-10" dirty="0">
                <a:latin typeface="Carlito"/>
                <a:cs typeface="Carlito"/>
              </a:rPr>
              <a:t>requests 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server in response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GUI </a:t>
            </a:r>
            <a:r>
              <a:rPr sz="1800" spc="-5" dirty="0">
                <a:latin typeface="Carlito"/>
                <a:cs typeface="Carlito"/>
              </a:rPr>
              <a:t>actions </a:t>
            </a:r>
            <a:r>
              <a:rPr sz="1800" spc="-10" dirty="0">
                <a:latin typeface="Carlito"/>
                <a:cs typeface="Carlito"/>
              </a:rPr>
              <a:t>rather  </a:t>
            </a:r>
            <a:r>
              <a:rPr sz="1800" dirty="0">
                <a:latin typeface="Carlito"/>
                <a:cs typeface="Carlito"/>
              </a:rPr>
              <a:t>than when the </a:t>
            </a:r>
            <a:r>
              <a:rPr sz="1800" spc="-5" dirty="0">
                <a:latin typeface="Carlito"/>
                <a:cs typeface="Carlito"/>
              </a:rPr>
              <a:t>page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loaded)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One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great </a:t>
            </a:r>
            <a:r>
              <a:rPr sz="1800" spc="-5" dirty="0">
                <a:latin typeface="Carlito"/>
                <a:cs typeface="Carlito"/>
              </a:rPr>
              <a:t>things </a:t>
            </a:r>
            <a:r>
              <a:rPr sz="1800" dirty="0">
                <a:latin typeface="Carlito"/>
                <a:cs typeface="Carlito"/>
              </a:rPr>
              <a:t>about JQuery is </a:t>
            </a:r>
            <a:r>
              <a:rPr sz="1800" spc="-5" dirty="0">
                <a:latin typeface="Carlito"/>
                <a:cs typeface="Carlito"/>
              </a:rPr>
              <a:t>that it has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AJAX API built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Look </a:t>
            </a:r>
            <a:r>
              <a:rPr sz="1800" spc="-10" dirty="0">
                <a:latin typeface="Carlito"/>
                <a:cs typeface="Carlito"/>
              </a:rPr>
              <a:t>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AJAX </a:t>
            </a:r>
            <a:r>
              <a:rPr sz="1800" spc="-10" dirty="0">
                <a:latin typeface="Carlito"/>
                <a:cs typeface="Carlito"/>
              </a:rPr>
              <a:t>Demonstration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at;</a:t>
            </a:r>
            <a:endParaRPr sz="1800">
              <a:latin typeface="Carlito"/>
              <a:cs typeface="Carlito"/>
            </a:endParaRPr>
          </a:p>
          <a:p>
            <a:pPr marL="870585" lvl="2" indent="-17335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Font typeface="Arial"/>
              <a:buChar char="•"/>
              <a:tabLst>
                <a:tab pos="871219" algn="l"/>
              </a:tabLst>
            </a:pP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http://glycosciences.med.ic.ac.uk/structures.html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0" y="3729227"/>
            <a:ext cx="1520952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6652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JavaScript </a:t>
            </a:r>
            <a:r>
              <a:rPr spc="-175" dirty="0"/>
              <a:t>and</a:t>
            </a:r>
            <a:r>
              <a:rPr spc="-155" dirty="0"/>
              <a:t> </a:t>
            </a:r>
            <a:r>
              <a:rPr spc="-250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588884" cy="38360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15875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35" dirty="0">
                <a:latin typeface="Carlito"/>
                <a:cs typeface="Carlito"/>
              </a:rPr>
              <a:t>We </a:t>
            </a:r>
            <a:r>
              <a:rPr sz="2100" spc="-20" dirty="0">
                <a:latin typeface="Carlito"/>
                <a:cs typeface="Carlito"/>
              </a:rPr>
              <a:t>have </a:t>
            </a:r>
            <a:r>
              <a:rPr sz="2100" spc="-15" dirty="0">
                <a:latin typeface="Carlito"/>
                <a:cs typeface="Carlito"/>
              </a:rPr>
              <a:t>looked at </a:t>
            </a:r>
            <a:r>
              <a:rPr sz="2100" spc="-5" dirty="0">
                <a:latin typeface="Carlito"/>
                <a:cs typeface="Carlito"/>
              </a:rPr>
              <a:t>some very simple </a:t>
            </a:r>
            <a:r>
              <a:rPr sz="2100" spc="-10" dirty="0">
                <a:latin typeface="Carlito"/>
                <a:cs typeface="Carlito"/>
              </a:rPr>
              <a:t>JavaScripts </a:t>
            </a:r>
            <a:r>
              <a:rPr sz="2100" spc="-15" dirty="0">
                <a:latin typeface="Carlito"/>
                <a:cs typeface="Carlito"/>
              </a:rPr>
              <a:t>today </a:t>
            </a:r>
            <a:r>
              <a:rPr sz="2100" spc="-10" dirty="0">
                <a:latin typeface="Carlito"/>
                <a:cs typeface="Carlito"/>
              </a:rPr>
              <a:t>briefly using  </a:t>
            </a:r>
            <a:r>
              <a:rPr sz="2100" dirty="0">
                <a:latin typeface="Carlito"/>
                <a:cs typeface="Carlito"/>
              </a:rPr>
              <a:t>JQuery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ts val="2395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JavaScript allows </a:t>
            </a:r>
            <a:r>
              <a:rPr sz="2100" spc="-15" dirty="0">
                <a:latin typeface="Carlito"/>
                <a:cs typeface="Carlito"/>
              </a:rPr>
              <a:t>you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insert </a:t>
            </a:r>
            <a:r>
              <a:rPr sz="2100" spc="-15" dirty="0">
                <a:latin typeface="Carlito"/>
                <a:cs typeface="Carlito"/>
              </a:rPr>
              <a:t>programs into </a:t>
            </a:r>
            <a:r>
              <a:rPr sz="2100" spc="-10" dirty="0">
                <a:latin typeface="Carlito"/>
                <a:cs typeface="Carlito"/>
              </a:rPr>
              <a:t>your web </a:t>
            </a:r>
            <a:r>
              <a:rPr sz="2100" spc="-5" dirty="0">
                <a:latin typeface="Carlito"/>
                <a:cs typeface="Carlito"/>
              </a:rPr>
              <a:t>pages so</a:t>
            </a:r>
            <a:r>
              <a:rPr sz="2100" spc="1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that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spc="-15" dirty="0">
                <a:latin typeface="Carlito"/>
                <a:cs typeface="Carlito"/>
              </a:rPr>
              <a:t>you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spc="-20" dirty="0">
                <a:latin typeface="Carlito"/>
                <a:cs typeface="Carlito"/>
              </a:rPr>
              <a:t>make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pages </a:t>
            </a:r>
            <a:r>
              <a:rPr sz="2100" spc="-15" dirty="0">
                <a:latin typeface="Carlito"/>
                <a:cs typeface="Carlito"/>
              </a:rPr>
              <a:t>interactive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JavaScripts are often </a:t>
            </a:r>
            <a:r>
              <a:rPr sz="2100" spc="-5" dirty="0">
                <a:latin typeface="Carlito"/>
                <a:cs typeface="Carlito"/>
              </a:rPr>
              <a:t>(but not </a:t>
            </a:r>
            <a:r>
              <a:rPr sz="2100" spc="-15" dirty="0">
                <a:latin typeface="Carlito"/>
                <a:cs typeface="Carlito"/>
              </a:rPr>
              <a:t>always) </a:t>
            </a:r>
            <a:r>
              <a:rPr sz="2100" spc="-5" dirty="0">
                <a:latin typeface="Carlito"/>
                <a:cs typeface="Carlito"/>
              </a:rPr>
              <a:t>triggered by </a:t>
            </a:r>
            <a:r>
              <a:rPr sz="2100" dirty="0">
                <a:latin typeface="Carlito"/>
                <a:cs typeface="Carlito"/>
              </a:rPr>
              <a:t>GUI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functions</a:t>
            </a:r>
            <a:endParaRPr sz="2100">
              <a:latin typeface="Carlito"/>
              <a:cs typeface="Carlito"/>
            </a:endParaRPr>
          </a:p>
          <a:p>
            <a:pPr marL="184785" marR="903605" indent="-172720">
              <a:lnSpc>
                <a:spcPts val="2270"/>
              </a:lnSpc>
              <a:spcBef>
                <a:spcPts val="8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JQuery is a </a:t>
            </a:r>
            <a:r>
              <a:rPr sz="2100" spc="-10" dirty="0">
                <a:latin typeface="Carlito"/>
                <a:cs typeface="Carlito"/>
              </a:rPr>
              <a:t>JavaScript library </a:t>
            </a:r>
            <a:r>
              <a:rPr sz="2100" spc="-5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widely used </a:t>
            </a:r>
            <a:r>
              <a:rPr sz="2100" spc="-10" dirty="0">
                <a:latin typeface="Carlito"/>
                <a:cs typeface="Carlito"/>
              </a:rPr>
              <a:t>to construct  sophisticated JavaScript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interfaces.</a:t>
            </a:r>
            <a:endParaRPr sz="2100">
              <a:latin typeface="Carlito"/>
              <a:cs typeface="Carlito"/>
            </a:endParaRPr>
          </a:p>
          <a:p>
            <a:pPr marL="184785" marR="1101725" indent="-172720">
              <a:lnSpc>
                <a:spcPts val="2270"/>
              </a:lnSpc>
              <a:spcBef>
                <a:spcPts val="79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My advice is, </a:t>
            </a:r>
            <a:r>
              <a:rPr sz="2100" spc="-65" dirty="0">
                <a:latin typeface="Carlito"/>
                <a:cs typeface="Carlito"/>
              </a:rPr>
              <a:t>ALWAYS </a:t>
            </a:r>
            <a:r>
              <a:rPr sz="2100" spc="-5" dirty="0">
                <a:latin typeface="Carlito"/>
                <a:cs typeface="Carlito"/>
              </a:rPr>
              <a:t>USE </a:t>
            </a:r>
            <a:r>
              <a:rPr sz="2100" dirty="0">
                <a:latin typeface="Carlito"/>
                <a:cs typeface="Carlito"/>
              </a:rPr>
              <a:t>the JQuery </a:t>
            </a:r>
            <a:r>
              <a:rPr sz="2100" spc="-10" dirty="0">
                <a:latin typeface="Carlito"/>
                <a:cs typeface="Carlito"/>
              </a:rPr>
              <a:t>library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spc="-10" dirty="0">
                <a:latin typeface="Carlito"/>
                <a:cs typeface="Carlito"/>
              </a:rPr>
              <a:t>JavaScript  </a:t>
            </a:r>
            <a:r>
              <a:rPr sz="2100" spc="-5" dirty="0">
                <a:latin typeface="Carlito"/>
                <a:cs typeface="Carlito"/>
              </a:rPr>
              <a:t>implementations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It </a:t>
            </a:r>
            <a:r>
              <a:rPr sz="2100" spc="-5" dirty="0">
                <a:latin typeface="Carlito"/>
                <a:cs typeface="Carlito"/>
              </a:rPr>
              <a:t>simplifies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access of page elements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5" dirty="0">
                <a:latin typeface="Carlito"/>
                <a:cs typeface="Carlito"/>
              </a:rPr>
              <a:t>AJAX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implementation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Libraries </a:t>
            </a:r>
            <a:r>
              <a:rPr sz="2100" spc="-20" dirty="0">
                <a:latin typeface="Carlito"/>
                <a:cs typeface="Carlito"/>
              </a:rPr>
              <a:t>like </a:t>
            </a:r>
            <a:r>
              <a:rPr sz="2100" spc="-5" dirty="0">
                <a:latin typeface="Carlito"/>
                <a:cs typeface="Carlito"/>
              </a:rPr>
              <a:t>d3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5" dirty="0">
                <a:latin typeface="Carlito"/>
                <a:cs typeface="Carlito"/>
              </a:rPr>
              <a:t>built on </a:t>
            </a:r>
            <a:r>
              <a:rPr sz="2100" spc="-10" dirty="0">
                <a:latin typeface="Carlito"/>
                <a:cs typeface="Carlito"/>
              </a:rPr>
              <a:t>top </a:t>
            </a:r>
            <a:r>
              <a:rPr sz="2100" spc="-5" dirty="0">
                <a:latin typeface="Carlito"/>
                <a:cs typeface="Carlito"/>
              </a:rPr>
              <a:t>of JQuery </a:t>
            </a:r>
            <a:r>
              <a:rPr sz="2100" dirty="0">
                <a:latin typeface="Carlito"/>
                <a:cs typeface="Carlito"/>
              </a:rPr>
              <a:t>-</a:t>
            </a:r>
            <a:r>
              <a:rPr sz="2100" spc="9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demonstration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0501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Quiz </a:t>
            </a:r>
            <a:r>
              <a:rPr spc="-170" dirty="0"/>
              <a:t>Part </a:t>
            </a:r>
            <a:r>
              <a:rPr spc="-114" dirty="0"/>
              <a:t>II </a:t>
            </a:r>
            <a:r>
              <a:rPr spc="-50" dirty="0"/>
              <a:t>: </a:t>
            </a:r>
            <a:r>
              <a:rPr spc="-225" dirty="0"/>
              <a:t>Then </a:t>
            </a:r>
            <a:r>
              <a:rPr spc="-155" dirty="0"/>
              <a:t>Short</a:t>
            </a:r>
            <a:r>
              <a:rPr spc="-290" dirty="0"/>
              <a:t> </a:t>
            </a:r>
            <a:r>
              <a:rPr spc="-229" dirty="0"/>
              <a:t>Break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6672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Cascading </a:t>
            </a:r>
            <a:r>
              <a:rPr spc="-195" dirty="0"/>
              <a:t>Style </a:t>
            </a:r>
            <a:r>
              <a:rPr spc="-250" dirty="0"/>
              <a:t>Sheets</a:t>
            </a:r>
            <a:r>
              <a:rPr spc="-70" dirty="0"/>
              <a:t> </a:t>
            </a:r>
            <a:r>
              <a:rPr spc="-254" dirty="0"/>
              <a:t>(css)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673975" cy="25971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44450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css </a:t>
            </a:r>
            <a:r>
              <a:rPr sz="2100" spc="-10" dirty="0">
                <a:latin typeface="Carlito"/>
                <a:cs typeface="Carlito"/>
              </a:rPr>
              <a:t>was introduced </a:t>
            </a:r>
            <a:r>
              <a:rPr sz="2100" dirty="0">
                <a:latin typeface="Carlito"/>
                <a:cs typeface="Carlito"/>
              </a:rPr>
              <a:t>as a </a:t>
            </a:r>
            <a:r>
              <a:rPr sz="2100" spc="-25" dirty="0">
                <a:latin typeface="Carlito"/>
                <a:cs typeface="Carlito"/>
              </a:rPr>
              <a:t>way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separating web page presentation 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logic of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3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page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ts val="2395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css </a:t>
            </a:r>
            <a:r>
              <a:rPr sz="2100" spc="-10" dirty="0">
                <a:latin typeface="Carlito"/>
                <a:cs typeface="Carlito"/>
              </a:rPr>
              <a:t>directives define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look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5" dirty="0">
                <a:latin typeface="Carlito"/>
                <a:cs typeface="Carlito"/>
              </a:rPr>
              <a:t>feel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5" dirty="0">
                <a:latin typeface="Carlito"/>
                <a:cs typeface="Carlito"/>
              </a:rPr>
              <a:t>web </a:t>
            </a:r>
            <a:r>
              <a:rPr sz="2100" spc="-10" dirty="0">
                <a:latin typeface="Carlito"/>
                <a:cs typeface="Carlito"/>
              </a:rPr>
              <a:t>page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5" dirty="0">
                <a:latin typeface="Carlito"/>
                <a:cs typeface="Carlito"/>
              </a:rPr>
              <a:t>solely</a:t>
            </a:r>
            <a:r>
              <a:rPr sz="2100" spc="18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to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spc="-5" dirty="0">
                <a:latin typeface="Carlito"/>
                <a:cs typeface="Carlito"/>
              </a:rPr>
              <a:t>do </a:t>
            </a:r>
            <a:r>
              <a:rPr sz="2100" dirty="0">
                <a:latin typeface="Carlito"/>
                <a:cs typeface="Carlito"/>
              </a:rPr>
              <a:t>with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presentation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css </a:t>
            </a:r>
            <a:r>
              <a:rPr sz="2100" spc="-5" dirty="0">
                <a:latin typeface="Carlito"/>
                <a:cs typeface="Carlito"/>
              </a:rPr>
              <a:t>commands can be </a:t>
            </a:r>
            <a:r>
              <a:rPr sz="2100" dirty="0">
                <a:latin typeface="Carlito"/>
                <a:cs typeface="Carlito"/>
              </a:rPr>
              <a:t>applied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page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three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ways;</a:t>
            </a:r>
            <a:endParaRPr sz="21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8320" algn="l"/>
              </a:tabLst>
            </a:pP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line </a:t>
            </a:r>
            <a:r>
              <a:rPr sz="1800" dirty="0">
                <a:latin typeface="Carlito"/>
                <a:cs typeface="Carlito"/>
              </a:rPr>
              <a:t>as a part </a:t>
            </a:r>
            <a:r>
              <a:rPr sz="1800" spc="-5" dirty="0">
                <a:latin typeface="Carlito"/>
                <a:cs typeface="Carlito"/>
              </a:rPr>
              <a:t>of HTML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tags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Inside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page defined inside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&lt;style&gt;&lt;/style&gt;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tag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8320" algn="l"/>
              </a:tabLst>
            </a:pPr>
            <a:r>
              <a:rPr sz="1800" dirty="0">
                <a:latin typeface="Carlito"/>
                <a:cs typeface="Carlito"/>
              </a:rPr>
              <a:t>In a </a:t>
            </a:r>
            <a:r>
              <a:rPr sz="1800" spc="-15" dirty="0">
                <a:latin typeface="Carlito"/>
                <a:cs typeface="Carlito"/>
              </a:rPr>
              <a:t>separate </a:t>
            </a:r>
            <a:r>
              <a:rPr sz="1800" spc="-5" dirty="0">
                <a:latin typeface="Carlito"/>
                <a:cs typeface="Carlito"/>
              </a:rPr>
              <a:t>file that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web </a:t>
            </a:r>
            <a:r>
              <a:rPr sz="1800" spc="-5" dirty="0">
                <a:latin typeface="Carlito"/>
                <a:cs typeface="Carlito"/>
              </a:rPr>
              <a:t>page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accesses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6732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css</a:t>
            </a:r>
            <a:r>
              <a:rPr spc="-250" dirty="0"/>
              <a:t> </a:t>
            </a:r>
            <a:r>
              <a:rPr spc="-21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33020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rlito"/>
                <a:cs typeface="Carlito"/>
              </a:rPr>
              <a:t>p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{color:red;text-align:center;}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758310"/>
            <a:ext cx="3181350" cy="236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sz="2100" spc="-5" dirty="0">
                <a:latin typeface="Carlito"/>
                <a:cs typeface="Carlito"/>
              </a:rPr>
              <a:t>/*This </a:t>
            </a:r>
            <a:r>
              <a:rPr sz="2100" dirty="0">
                <a:latin typeface="Carlito"/>
                <a:cs typeface="Carlito"/>
              </a:rPr>
              <a:t>is a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comment*/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ts val="2270"/>
              </a:lnSpc>
            </a:pPr>
            <a:r>
              <a:rPr sz="2100" dirty="0">
                <a:latin typeface="Carlito"/>
                <a:cs typeface="Carlito"/>
              </a:rPr>
              <a:t>p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ts val="2270"/>
              </a:lnSpc>
            </a:pPr>
            <a:r>
              <a:rPr sz="2100" dirty="0">
                <a:latin typeface="Carlito"/>
                <a:cs typeface="Carlito"/>
              </a:rPr>
              <a:t>{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ts val="2270"/>
              </a:lnSpc>
            </a:pPr>
            <a:r>
              <a:rPr sz="2100" spc="-10" dirty="0">
                <a:latin typeface="Carlito"/>
                <a:cs typeface="Carlito"/>
              </a:rPr>
              <a:t>text-align:center;</a:t>
            </a:r>
            <a:endParaRPr sz="2100">
              <a:latin typeface="Carlito"/>
              <a:cs typeface="Carlito"/>
            </a:endParaRPr>
          </a:p>
          <a:p>
            <a:pPr marL="12700" marR="5080">
              <a:lnSpc>
                <a:spcPts val="2270"/>
              </a:lnSpc>
              <a:spcBef>
                <a:spcPts val="155"/>
              </a:spcBef>
            </a:pPr>
            <a:r>
              <a:rPr sz="2100" spc="-5" dirty="0">
                <a:latin typeface="Carlito"/>
                <a:cs typeface="Carlito"/>
              </a:rPr>
              <a:t>/*This </a:t>
            </a:r>
            <a:r>
              <a:rPr sz="2100" dirty="0">
                <a:latin typeface="Carlito"/>
                <a:cs typeface="Carlito"/>
              </a:rPr>
              <a:t>is another </a:t>
            </a:r>
            <a:r>
              <a:rPr sz="2100" spc="-10" dirty="0">
                <a:latin typeface="Carlito"/>
                <a:cs typeface="Carlito"/>
              </a:rPr>
              <a:t>comment*/  </a:t>
            </a:r>
            <a:r>
              <a:rPr sz="2100" spc="-5" dirty="0">
                <a:latin typeface="Carlito"/>
                <a:cs typeface="Carlito"/>
              </a:rPr>
              <a:t>color:black;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ts val="2105"/>
              </a:lnSpc>
            </a:pPr>
            <a:r>
              <a:rPr sz="2100" spc="-10" dirty="0">
                <a:latin typeface="Carlito"/>
                <a:cs typeface="Carlito"/>
              </a:rPr>
              <a:t>font-family:arial;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ts val="2395"/>
              </a:lnSpc>
            </a:pPr>
            <a:r>
              <a:rPr sz="2100" dirty="0"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300" y="2182367"/>
            <a:ext cx="179705" cy="459740"/>
          </a:xfrm>
          <a:custGeom>
            <a:avLst/>
            <a:gdLst/>
            <a:ahLst/>
            <a:cxnLst/>
            <a:rect l="l" t="t" r="r" b="b"/>
            <a:pathLst>
              <a:path w="179705" h="459739">
                <a:moveTo>
                  <a:pt x="28994" y="23831"/>
                </a:moveTo>
                <a:lnTo>
                  <a:pt x="26402" y="36218"/>
                </a:lnTo>
                <a:lnTo>
                  <a:pt x="167411" y="459232"/>
                </a:lnTo>
                <a:lnTo>
                  <a:pt x="179451" y="455168"/>
                </a:lnTo>
                <a:lnTo>
                  <a:pt x="38436" y="32137"/>
                </a:lnTo>
                <a:lnTo>
                  <a:pt x="28994" y="23831"/>
                </a:lnTo>
                <a:close/>
              </a:path>
              <a:path w="179705" h="459739">
                <a:moveTo>
                  <a:pt x="21018" y="0"/>
                </a:moveTo>
                <a:lnTo>
                  <a:pt x="0" y="100457"/>
                </a:lnTo>
                <a:lnTo>
                  <a:pt x="2197" y="103759"/>
                </a:lnTo>
                <a:lnTo>
                  <a:pt x="5638" y="104521"/>
                </a:lnTo>
                <a:lnTo>
                  <a:pt x="9067" y="105156"/>
                </a:lnTo>
                <a:lnTo>
                  <a:pt x="12433" y="102997"/>
                </a:lnTo>
                <a:lnTo>
                  <a:pt x="26402" y="36218"/>
                </a:lnTo>
                <a:lnTo>
                  <a:pt x="18986" y="13970"/>
                </a:lnTo>
                <a:lnTo>
                  <a:pt x="31026" y="9906"/>
                </a:lnTo>
                <a:lnTo>
                  <a:pt x="32294" y="9906"/>
                </a:lnTo>
                <a:lnTo>
                  <a:pt x="21018" y="0"/>
                </a:lnTo>
                <a:close/>
              </a:path>
              <a:path w="179705" h="459739">
                <a:moveTo>
                  <a:pt x="32294" y="9906"/>
                </a:moveTo>
                <a:lnTo>
                  <a:pt x="31026" y="9906"/>
                </a:lnTo>
                <a:lnTo>
                  <a:pt x="38436" y="32137"/>
                </a:lnTo>
                <a:lnTo>
                  <a:pt x="87083" y="74930"/>
                </a:lnTo>
                <a:lnTo>
                  <a:pt x="89712" y="77216"/>
                </a:lnTo>
                <a:lnTo>
                  <a:pt x="93726" y="76962"/>
                </a:lnTo>
                <a:lnTo>
                  <a:pt x="96037" y="74295"/>
                </a:lnTo>
                <a:lnTo>
                  <a:pt x="98361" y="71755"/>
                </a:lnTo>
                <a:lnTo>
                  <a:pt x="98094" y="67691"/>
                </a:lnTo>
                <a:lnTo>
                  <a:pt x="32294" y="9906"/>
                </a:lnTo>
                <a:close/>
              </a:path>
              <a:path w="179705" h="459739">
                <a:moveTo>
                  <a:pt x="31026" y="9906"/>
                </a:moveTo>
                <a:lnTo>
                  <a:pt x="18986" y="13970"/>
                </a:lnTo>
                <a:lnTo>
                  <a:pt x="26402" y="36218"/>
                </a:lnTo>
                <a:lnTo>
                  <a:pt x="28994" y="23831"/>
                </a:lnTo>
                <a:lnTo>
                  <a:pt x="20815" y="16637"/>
                </a:lnTo>
                <a:lnTo>
                  <a:pt x="31216" y="13208"/>
                </a:lnTo>
                <a:lnTo>
                  <a:pt x="32126" y="13208"/>
                </a:lnTo>
                <a:lnTo>
                  <a:pt x="31026" y="9906"/>
                </a:lnTo>
                <a:close/>
              </a:path>
              <a:path w="179705" h="459739">
                <a:moveTo>
                  <a:pt x="32126" y="13208"/>
                </a:moveTo>
                <a:lnTo>
                  <a:pt x="31216" y="13208"/>
                </a:lnTo>
                <a:lnTo>
                  <a:pt x="28994" y="23831"/>
                </a:lnTo>
                <a:lnTo>
                  <a:pt x="38436" y="32137"/>
                </a:lnTo>
                <a:lnTo>
                  <a:pt x="32126" y="13208"/>
                </a:lnTo>
                <a:close/>
              </a:path>
              <a:path w="179705" h="459739">
                <a:moveTo>
                  <a:pt x="31216" y="13208"/>
                </a:moveTo>
                <a:lnTo>
                  <a:pt x="20815" y="16637"/>
                </a:lnTo>
                <a:lnTo>
                  <a:pt x="28994" y="23831"/>
                </a:lnTo>
                <a:lnTo>
                  <a:pt x="31216" y="132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568" y="2625978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HTML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794" y="2617089"/>
            <a:ext cx="83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property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3038" y="2191511"/>
            <a:ext cx="179705" cy="459740"/>
          </a:xfrm>
          <a:custGeom>
            <a:avLst/>
            <a:gdLst/>
            <a:ahLst/>
            <a:cxnLst/>
            <a:rect l="l" t="t" r="r" b="b"/>
            <a:pathLst>
              <a:path w="179705" h="459739">
                <a:moveTo>
                  <a:pt x="29021" y="23841"/>
                </a:moveTo>
                <a:lnTo>
                  <a:pt x="26448" y="36160"/>
                </a:lnTo>
                <a:lnTo>
                  <a:pt x="167512" y="459232"/>
                </a:lnTo>
                <a:lnTo>
                  <a:pt x="179450" y="455167"/>
                </a:lnTo>
                <a:lnTo>
                  <a:pt x="38548" y="32218"/>
                </a:lnTo>
                <a:lnTo>
                  <a:pt x="29021" y="23841"/>
                </a:lnTo>
                <a:close/>
              </a:path>
              <a:path w="179705" h="459739">
                <a:moveTo>
                  <a:pt x="21081" y="0"/>
                </a:moveTo>
                <a:lnTo>
                  <a:pt x="762" y="97027"/>
                </a:lnTo>
                <a:lnTo>
                  <a:pt x="0" y="100457"/>
                </a:lnTo>
                <a:lnTo>
                  <a:pt x="2286" y="103759"/>
                </a:lnTo>
                <a:lnTo>
                  <a:pt x="5714" y="104521"/>
                </a:lnTo>
                <a:lnTo>
                  <a:pt x="9143" y="105155"/>
                </a:lnTo>
                <a:lnTo>
                  <a:pt x="12445" y="102997"/>
                </a:lnTo>
                <a:lnTo>
                  <a:pt x="13207" y="99567"/>
                </a:lnTo>
                <a:lnTo>
                  <a:pt x="26448" y="36160"/>
                </a:lnTo>
                <a:lnTo>
                  <a:pt x="19050" y="13970"/>
                </a:lnTo>
                <a:lnTo>
                  <a:pt x="31114" y="9905"/>
                </a:lnTo>
                <a:lnTo>
                  <a:pt x="32353" y="9905"/>
                </a:lnTo>
                <a:lnTo>
                  <a:pt x="21081" y="0"/>
                </a:lnTo>
                <a:close/>
              </a:path>
              <a:path w="179705" h="459739">
                <a:moveTo>
                  <a:pt x="32353" y="9905"/>
                </a:moveTo>
                <a:lnTo>
                  <a:pt x="31114" y="9905"/>
                </a:lnTo>
                <a:lnTo>
                  <a:pt x="38548" y="32218"/>
                </a:lnTo>
                <a:lnTo>
                  <a:pt x="87122" y="74929"/>
                </a:lnTo>
                <a:lnTo>
                  <a:pt x="89788" y="77215"/>
                </a:lnTo>
                <a:lnTo>
                  <a:pt x="93725" y="76962"/>
                </a:lnTo>
                <a:lnTo>
                  <a:pt x="98425" y="71754"/>
                </a:lnTo>
                <a:lnTo>
                  <a:pt x="98170" y="67690"/>
                </a:lnTo>
                <a:lnTo>
                  <a:pt x="95504" y="65404"/>
                </a:lnTo>
                <a:lnTo>
                  <a:pt x="32353" y="9905"/>
                </a:lnTo>
                <a:close/>
              </a:path>
              <a:path w="179705" h="459739">
                <a:moveTo>
                  <a:pt x="31114" y="9905"/>
                </a:moveTo>
                <a:lnTo>
                  <a:pt x="19050" y="13970"/>
                </a:lnTo>
                <a:lnTo>
                  <a:pt x="26448" y="36160"/>
                </a:lnTo>
                <a:lnTo>
                  <a:pt x="29021" y="23841"/>
                </a:lnTo>
                <a:lnTo>
                  <a:pt x="20828" y="16637"/>
                </a:lnTo>
                <a:lnTo>
                  <a:pt x="31242" y="13208"/>
                </a:lnTo>
                <a:lnTo>
                  <a:pt x="32215" y="13208"/>
                </a:lnTo>
                <a:lnTo>
                  <a:pt x="31114" y="9905"/>
                </a:lnTo>
                <a:close/>
              </a:path>
              <a:path w="179705" h="459739">
                <a:moveTo>
                  <a:pt x="32215" y="13208"/>
                </a:moveTo>
                <a:lnTo>
                  <a:pt x="31242" y="13208"/>
                </a:lnTo>
                <a:lnTo>
                  <a:pt x="29021" y="23841"/>
                </a:lnTo>
                <a:lnTo>
                  <a:pt x="38548" y="32218"/>
                </a:lnTo>
                <a:lnTo>
                  <a:pt x="32215" y="13208"/>
                </a:lnTo>
                <a:close/>
              </a:path>
              <a:path w="179705" h="459739">
                <a:moveTo>
                  <a:pt x="31242" y="13208"/>
                </a:moveTo>
                <a:lnTo>
                  <a:pt x="20828" y="16637"/>
                </a:lnTo>
                <a:lnTo>
                  <a:pt x="29021" y="23841"/>
                </a:lnTo>
                <a:lnTo>
                  <a:pt x="31242" y="132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4702" y="2142744"/>
            <a:ext cx="179705" cy="459740"/>
          </a:xfrm>
          <a:custGeom>
            <a:avLst/>
            <a:gdLst/>
            <a:ahLst/>
            <a:cxnLst/>
            <a:rect l="l" t="t" r="r" b="b"/>
            <a:pathLst>
              <a:path w="179704" h="459739">
                <a:moveTo>
                  <a:pt x="29021" y="23841"/>
                </a:moveTo>
                <a:lnTo>
                  <a:pt x="26448" y="36160"/>
                </a:lnTo>
                <a:lnTo>
                  <a:pt x="167512" y="459231"/>
                </a:lnTo>
                <a:lnTo>
                  <a:pt x="179450" y="455167"/>
                </a:lnTo>
                <a:lnTo>
                  <a:pt x="38548" y="32218"/>
                </a:lnTo>
                <a:lnTo>
                  <a:pt x="29021" y="23841"/>
                </a:lnTo>
                <a:close/>
              </a:path>
              <a:path w="179704" h="459739">
                <a:moveTo>
                  <a:pt x="21082" y="0"/>
                </a:moveTo>
                <a:lnTo>
                  <a:pt x="762" y="97027"/>
                </a:lnTo>
                <a:lnTo>
                  <a:pt x="0" y="100456"/>
                </a:lnTo>
                <a:lnTo>
                  <a:pt x="2286" y="103758"/>
                </a:lnTo>
                <a:lnTo>
                  <a:pt x="5714" y="104520"/>
                </a:lnTo>
                <a:lnTo>
                  <a:pt x="9144" y="105155"/>
                </a:lnTo>
                <a:lnTo>
                  <a:pt x="12446" y="102996"/>
                </a:lnTo>
                <a:lnTo>
                  <a:pt x="13208" y="99567"/>
                </a:lnTo>
                <a:lnTo>
                  <a:pt x="26448" y="36160"/>
                </a:lnTo>
                <a:lnTo>
                  <a:pt x="19050" y="13969"/>
                </a:lnTo>
                <a:lnTo>
                  <a:pt x="31114" y="9905"/>
                </a:lnTo>
                <a:lnTo>
                  <a:pt x="32353" y="9905"/>
                </a:lnTo>
                <a:lnTo>
                  <a:pt x="21082" y="0"/>
                </a:lnTo>
                <a:close/>
              </a:path>
              <a:path w="179704" h="459739">
                <a:moveTo>
                  <a:pt x="32353" y="9905"/>
                </a:moveTo>
                <a:lnTo>
                  <a:pt x="31114" y="9905"/>
                </a:lnTo>
                <a:lnTo>
                  <a:pt x="38548" y="32218"/>
                </a:lnTo>
                <a:lnTo>
                  <a:pt x="87122" y="74929"/>
                </a:lnTo>
                <a:lnTo>
                  <a:pt x="89788" y="77215"/>
                </a:lnTo>
                <a:lnTo>
                  <a:pt x="93725" y="76961"/>
                </a:lnTo>
                <a:lnTo>
                  <a:pt x="98425" y="71754"/>
                </a:lnTo>
                <a:lnTo>
                  <a:pt x="98171" y="67690"/>
                </a:lnTo>
                <a:lnTo>
                  <a:pt x="95503" y="65404"/>
                </a:lnTo>
                <a:lnTo>
                  <a:pt x="32353" y="9905"/>
                </a:lnTo>
                <a:close/>
              </a:path>
              <a:path w="179704" h="459739">
                <a:moveTo>
                  <a:pt x="31114" y="9905"/>
                </a:moveTo>
                <a:lnTo>
                  <a:pt x="19050" y="13969"/>
                </a:lnTo>
                <a:lnTo>
                  <a:pt x="26448" y="36160"/>
                </a:lnTo>
                <a:lnTo>
                  <a:pt x="29021" y="23841"/>
                </a:lnTo>
                <a:lnTo>
                  <a:pt x="20827" y="16636"/>
                </a:lnTo>
                <a:lnTo>
                  <a:pt x="31242" y="13207"/>
                </a:lnTo>
                <a:lnTo>
                  <a:pt x="32215" y="13207"/>
                </a:lnTo>
                <a:lnTo>
                  <a:pt x="31114" y="9905"/>
                </a:lnTo>
                <a:close/>
              </a:path>
              <a:path w="179704" h="459739">
                <a:moveTo>
                  <a:pt x="32215" y="13207"/>
                </a:moveTo>
                <a:lnTo>
                  <a:pt x="31242" y="13207"/>
                </a:lnTo>
                <a:lnTo>
                  <a:pt x="29021" y="23841"/>
                </a:lnTo>
                <a:lnTo>
                  <a:pt x="38548" y="32218"/>
                </a:lnTo>
                <a:lnTo>
                  <a:pt x="32215" y="13207"/>
                </a:lnTo>
                <a:close/>
              </a:path>
              <a:path w="179704" h="459739">
                <a:moveTo>
                  <a:pt x="31242" y="13207"/>
                </a:moveTo>
                <a:lnTo>
                  <a:pt x="20827" y="16636"/>
                </a:lnTo>
                <a:lnTo>
                  <a:pt x="29021" y="23841"/>
                </a:lnTo>
                <a:lnTo>
                  <a:pt x="31242" y="1320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04590" y="2617723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alue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65036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Inline</a:t>
            </a:r>
            <a:r>
              <a:rPr spc="-270" dirty="0"/>
              <a:t> </a:t>
            </a:r>
            <a:r>
              <a:rPr spc="-68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06030" cy="25247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15620" indent="-3429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Inside a </a:t>
            </a:r>
            <a:r>
              <a:rPr sz="2800" spc="-15" dirty="0">
                <a:latin typeface="Carlito"/>
                <a:cs typeface="Carlito"/>
              </a:rPr>
              <a:t>tag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style property </a:t>
            </a:r>
            <a:r>
              <a:rPr sz="2800" spc="-5" dirty="0">
                <a:latin typeface="Carlito"/>
                <a:cs typeface="Carlito"/>
              </a:rPr>
              <a:t>is added and css  </a:t>
            </a:r>
            <a:r>
              <a:rPr sz="2800" spc="-15" dirty="0">
                <a:latin typeface="Carlito"/>
                <a:cs typeface="Carlito"/>
              </a:rPr>
              <a:t>directives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added </a:t>
            </a:r>
            <a:r>
              <a:rPr sz="2800" spc="-10" dirty="0">
                <a:latin typeface="Carlito"/>
                <a:cs typeface="Carlito"/>
              </a:rPr>
              <a:t>inside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quotes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format </a:t>
            </a:r>
            <a:r>
              <a:rPr sz="2800" spc="-5" dirty="0">
                <a:latin typeface="Carlito"/>
                <a:cs typeface="Carlito"/>
              </a:rPr>
              <a:t>of the css is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&lt;property&gt;:&lt;value&gt;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ts val="3020"/>
              </a:lnSpc>
              <a:spcBef>
                <a:spcPts val="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css </a:t>
            </a:r>
            <a:r>
              <a:rPr sz="2800" spc="-15" dirty="0">
                <a:latin typeface="Carlito"/>
                <a:cs typeface="Carlito"/>
              </a:rPr>
              <a:t>property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separated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semicolon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already </a:t>
            </a:r>
            <a:r>
              <a:rPr sz="2800" spc="-5" dirty="0">
                <a:latin typeface="Carlito"/>
                <a:cs typeface="Carlito"/>
              </a:rPr>
              <a:t>seen an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this;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570857"/>
            <a:ext cx="1983105" cy="787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35"/>
              </a:lnSpc>
              <a:spcBef>
                <a:spcPts val="105"/>
              </a:spcBef>
            </a:pPr>
            <a:r>
              <a:rPr sz="1350" spc="-5" dirty="0">
                <a:latin typeface="Carlito"/>
                <a:cs typeface="Carlito"/>
              </a:rPr>
              <a:t>&lt;div style="color:#0000FF"&gt;</a:t>
            </a:r>
            <a:endParaRPr sz="1350">
              <a:latin typeface="Carlito"/>
              <a:cs typeface="Carlito"/>
            </a:endParaRPr>
          </a:p>
          <a:p>
            <a:pPr marL="12700">
              <a:lnSpc>
                <a:spcPts val="1460"/>
              </a:lnSpc>
            </a:pPr>
            <a:r>
              <a:rPr sz="1350" spc="-5" dirty="0">
                <a:latin typeface="Carlito"/>
                <a:cs typeface="Carlito"/>
              </a:rPr>
              <a:t>&lt;h3&gt;This </a:t>
            </a:r>
            <a:r>
              <a:rPr sz="1350" dirty="0">
                <a:latin typeface="Carlito"/>
                <a:cs typeface="Carlito"/>
              </a:rPr>
              <a:t>is a</a:t>
            </a:r>
            <a:r>
              <a:rPr sz="1350" spc="-4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heading&lt;/h3&gt;</a:t>
            </a:r>
            <a:endParaRPr sz="1350">
              <a:latin typeface="Carlito"/>
              <a:cs typeface="Carlito"/>
            </a:endParaRPr>
          </a:p>
          <a:p>
            <a:pPr marL="12700">
              <a:lnSpc>
                <a:spcPts val="1460"/>
              </a:lnSpc>
            </a:pPr>
            <a:r>
              <a:rPr sz="1350" spc="-5" dirty="0">
                <a:latin typeface="Carlito"/>
                <a:cs typeface="Carlito"/>
              </a:rPr>
              <a:t>&lt;p&gt;This </a:t>
            </a:r>
            <a:r>
              <a:rPr sz="1350" dirty="0">
                <a:latin typeface="Carlito"/>
                <a:cs typeface="Carlito"/>
              </a:rPr>
              <a:t>is a</a:t>
            </a:r>
            <a:r>
              <a:rPr sz="1350" spc="-30" dirty="0">
                <a:latin typeface="Carlito"/>
                <a:cs typeface="Carlito"/>
              </a:rPr>
              <a:t> </a:t>
            </a:r>
            <a:r>
              <a:rPr sz="1350" spc="-10" dirty="0">
                <a:latin typeface="Carlito"/>
                <a:cs typeface="Carlito"/>
              </a:rPr>
              <a:t>paragraph.&lt;/p&gt;</a:t>
            </a:r>
            <a:endParaRPr sz="1350">
              <a:latin typeface="Carlito"/>
              <a:cs typeface="Carlito"/>
            </a:endParaRPr>
          </a:p>
          <a:p>
            <a:pPr marL="12700">
              <a:lnSpc>
                <a:spcPts val="1535"/>
              </a:lnSpc>
            </a:pPr>
            <a:r>
              <a:rPr sz="1350" spc="-5" dirty="0">
                <a:latin typeface="Carlito"/>
                <a:cs typeface="Carlito"/>
              </a:rPr>
              <a:t>&lt;/div&gt;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5631281"/>
            <a:ext cx="48317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65" dirty="0">
                <a:latin typeface="Carlito"/>
                <a:cs typeface="Carlito"/>
              </a:rPr>
              <a:t>Text </a:t>
            </a:r>
            <a:r>
              <a:rPr sz="2100" spc="-5" dirty="0">
                <a:latin typeface="Carlito"/>
                <a:cs typeface="Carlito"/>
              </a:rPr>
              <a:t>within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div will be </a:t>
            </a:r>
            <a:r>
              <a:rPr sz="2100" spc="-15" dirty="0">
                <a:latin typeface="Carlito"/>
                <a:cs typeface="Carlito"/>
              </a:rPr>
              <a:t>displayed </a:t>
            </a:r>
            <a:r>
              <a:rPr sz="2100" dirty="0">
                <a:latin typeface="Carlito"/>
                <a:cs typeface="Carlito"/>
              </a:rPr>
              <a:t>in</a:t>
            </a:r>
            <a:r>
              <a:rPr sz="2100" spc="12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blue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5712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Css: </a:t>
            </a:r>
            <a:r>
              <a:rPr spc="-215" dirty="0"/>
              <a:t>Using </a:t>
            </a:r>
            <a:r>
              <a:rPr spc="-285" dirty="0"/>
              <a:t>a </a:t>
            </a:r>
            <a:r>
              <a:rPr spc="-195" dirty="0"/>
              <a:t>Style</a:t>
            </a:r>
            <a:r>
              <a:rPr spc="120" dirty="0"/>
              <a:t> </a:t>
            </a:r>
            <a:r>
              <a:rPr spc="-420"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9907"/>
            <a:ext cx="3317240" cy="50742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latin typeface="Carlito"/>
                <a:cs typeface="Carlito"/>
              </a:rPr>
              <a:t>&lt;!doctype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html&gt;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rlito"/>
                <a:cs typeface="Carlito"/>
              </a:rPr>
              <a:t>&lt;html&gt;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Carlito"/>
                <a:cs typeface="Carlito"/>
              </a:rPr>
              <a:t>&lt;head&gt;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&lt;style</a:t>
            </a:r>
            <a:r>
              <a:rPr sz="11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type="text/css"&gt;</a:t>
            </a:r>
            <a:endParaRPr sz="1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h2 </a:t>
            </a: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{color:</a:t>
            </a:r>
            <a:r>
              <a:rPr sz="11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arlito"/>
                <a:cs typeface="Carlito"/>
              </a:rPr>
              <a:t>purple;}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dirty="0">
                <a:solidFill>
                  <a:srgbClr val="FF0000"/>
                </a:solidFill>
                <a:latin typeface="Carlito"/>
                <a:cs typeface="Carlito"/>
              </a:rPr>
              <a:t>&lt;/style&gt;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rlito"/>
                <a:cs typeface="Carlito"/>
              </a:rPr>
              <a:t>&lt;/head&gt;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&lt;body&gt;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rlito"/>
                <a:cs typeface="Carlito"/>
              </a:rPr>
              <a:t>&lt;h2&gt;title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2&lt;h2&gt;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spc="-5" dirty="0">
                <a:latin typeface="Carlito"/>
                <a:cs typeface="Carlito"/>
              </a:rPr>
              <a:t>&lt;p&gt;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50500"/>
              </a:lnSpc>
              <a:spcBef>
                <a:spcPts val="5"/>
              </a:spcBef>
            </a:pPr>
            <a:r>
              <a:rPr sz="1100" dirty="0">
                <a:latin typeface="Carlito"/>
                <a:cs typeface="Carlito"/>
              </a:rPr>
              <a:t>Lorem </a:t>
            </a:r>
            <a:r>
              <a:rPr sz="1100" spc="-5" dirty="0">
                <a:latin typeface="Carlito"/>
                <a:cs typeface="Carlito"/>
              </a:rPr>
              <a:t>ipsum </a:t>
            </a:r>
            <a:r>
              <a:rPr sz="1100" dirty="0">
                <a:latin typeface="Carlito"/>
                <a:cs typeface="Carlito"/>
              </a:rPr>
              <a:t>dolor </a:t>
            </a:r>
            <a:r>
              <a:rPr sz="1100" spc="-5" dirty="0">
                <a:latin typeface="Carlito"/>
                <a:cs typeface="Carlito"/>
              </a:rPr>
              <a:t>sit </a:t>
            </a:r>
            <a:r>
              <a:rPr sz="1100" dirty="0">
                <a:latin typeface="Carlito"/>
                <a:cs typeface="Carlito"/>
              </a:rPr>
              <a:t>amet, </a:t>
            </a:r>
            <a:r>
              <a:rPr sz="1100" spc="-5" dirty="0">
                <a:latin typeface="Carlito"/>
                <a:cs typeface="Carlito"/>
              </a:rPr>
              <a:t>consectetur adipisicing </a:t>
            </a:r>
            <a:r>
              <a:rPr sz="1100" dirty="0">
                <a:latin typeface="Carlito"/>
                <a:cs typeface="Carlito"/>
              </a:rPr>
              <a:t>elit,  </a:t>
            </a:r>
            <a:r>
              <a:rPr sz="1100" spc="-5" dirty="0">
                <a:latin typeface="Carlito"/>
                <a:cs typeface="Carlito"/>
              </a:rPr>
              <a:t>sed do eiusmod </a:t>
            </a:r>
            <a:r>
              <a:rPr sz="1100" dirty="0">
                <a:latin typeface="Carlito"/>
                <a:cs typeface="Carlito"/>
              </a:rPr>
              <a:t>tempor </a:t>
            </a:r>
            <a:r>
              <a:rPr sz="1100" spc="-5" dirty="0">
                <a:latin typeface="Carlito"/>
                <a:cs typeface="Carlito"/>
              </a:rPr>
              <a:t>incididunt ut </a:t>
            </a:r>
            <a:r>
              <a:rPr sz="1100" dirty="0">
                <a:latin typeface="Carlito"/>
                <a:cs typeface="Carlito"/>
              </a:rPr>
              <a:t>labore et dolore  magna </a:t>
            </a:r>
            <a:r>
              <a:rPr sz="1100" spc="-5" dirty="0">
                <a:latin typeface="Carlito"/>
                <a:cs typeface="Carlito"/>
              </a:rPr>
              <a:t>aliqua. Ut </a:t>
            </a:r>
            <a:r>
              <a:rPr sz="1100" dirty="0">
                <a:latin typeface="Carlito"/>
                <a:cs typeface="Carlito"/>
              </a:rPr>
              <a:t>enim ad minim veniam, </a:t>
            </a:r>
            <a:r>
              <a:rPr sz="1100" spc="-5" dirty="0">
                <a:latin typeface="Carlito"/>
                <a:cs typeface="Carlito"/>
              </a:rPr>
              <a:t>quis nostrud  </a:t>
            </a:r>
            <a:r>
              <a:rPr sz="1100" dirty="0">
                <a:latin typeface="Carlito"/>
                <a:cs typeface="Carlito"/>
              </a:rPr>
              <a:t>exercitation ullamco laboris nisi </a:t>
            </a:r>
            <a:r>
              <a:rPr sz="1100" spc="-5" dirty="0">
                <a:latin typeface="Carlito"/>
                <a:cs typeface="Carlito"/>
              </a:rPr>
              <a:t>ut aliquip </a:t>
            </a:r>
            <a:r>
              <a:rPr sz="1100" dirty="0">
                <a:latin typeface="Carlito"/>
                <a:cs typeface="Carlito"/>
              </a:rPr>
              <a:t>ex ea</a:t>
            </a:r>
            <a:r>
              <a:rPr sz="1100" spc="-15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commodo  consequat. </a:t>
            </a:r>
            <a:r>
              <a:rPr sz="1100" dirty="0">
                <a:latin typeface="Carlito"/>
                <a:cs typeface="Carlito"/>
              </a:rPr>
              <a:t>Duis aute </a:t>
            </a:r>
            <a:r>
              <a:rPr sz="1100" spc="-5" dirty="0">
                <a:latin typeface="Carlito"/>
                <a:cs typeface="Carlito"/>
              </a:rPr>
              <a:t>irure </a:t>
            </a:r>
            <a:r>
              <a:rPr sz="1100" dirty="0">
                <a:latin typeface="Carlito"/>
                <a:cs typeface="Carlito"/>
              </a:rPr>
              <a:t>dolor in reprehenderit </a:t>
            </a:r>
            <a:r>
              <a:rPr sz="1100" spc="-5" dirty="0">
                <a:latin typeface="Carlito"/>
                <a:cs typeface="Carlito"/>
              </a:rPr>
              <a:t>in  </a:t>
            </a:r>
            <a:r>
              <a:rPr sz="1100" dirty="0">
                <a:latin typeface="Carlito"/>
                <a:cs typeface="Carlito"/>
              </a:rPr>
              <a:t>voluptate velit esse cillum dolore eu </a:t>
            </a:r>
            <a:r>
              <a:rPr sz="1100" spc="-5" dirty="0">
                <a:latin typeface="Carlito"/>
                <a:cs typeface="Carlito"/>
              </a:rPr>
              <a:t>fugiat nulla pariatur.  </a:t>
            </a:r>
            <a:r>
              <a:rPr sz="1100" dirty="0">
                <a:latin typeface="Carlito"/>
                <a:cs typeface="Carlito"/>
              </a:rPr>
              <a:t>Excepteur </a:t>
            </a:r>
            <a:r>
              <a:rPr sz="1100" spc="-5" dirty="0">
                <a:latin typeface="Carlito"/>
                <a:cs typeface="Carlito"/>
              </a:rPr>
              <a:t>sint </a:t>
            </a:r>
            <a:r>
              <a:rPr sz="1100" dirty="0">
                <a:latin typeface="Carlito"/>
                <a:cs typeface="Carlito"/>
              </a:rPr>
              <a:t>occaecat cupidatat non proident, </a:t>
            </a:r>
            <a:r>
              <a:rPr sz="1100" spc="-5" dirty="0">
                <a:latin typeface="Carlito"/>
                <a:cs typeface="Carlito"/>
              </a:rPr>
              <a:t>sunt in  culpa qui </a:t>
            </a:r>
            <a:r>
              <a:rPr sz="1100" dirty="0">
                <a:latin typeface="Carlito"/>
                <a:cs typeface="Carlito"/>
              </a:rPr>
              <a:t>officia </a:t>
            </a:r>
            <a:r>
              <a:rPr sz="1100" spc="-5" dirty="0">
                <a:latin typeface="Carlito"/>
                <a:cs typeface="Carlito"/>
              </a:rPr>
              <a:t>deserunt </a:t>
            </a:r>
            <a:r>
              <a:rPr sz="1100" dirty="0">
                <a:latin typeface="Carlito"/>
                <a:cs typeface="Carlito"/>
              </a:rPr>
              <a:t>mollit anim id est</a:t>
            </a:r>
            <a:r>
              <a:rPr sz="1100" spc="-1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laborum.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5364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9" dirty="0"/>
              <a:t>Css </a:t>
            </a:r>
            <a:r>
              <a:rPr spc="-50" dirty="0"/>
              <a:t>: </a:t>
            </a:r>
            <a:r>
              <a:rPr spc="-215" dirty="0"/>
              <a:t>Using </a:t>
            </a:r>
            <a:r>
              <a:rPr spc="-210" dirty="0"/>
              <a:t>an </a:t>
            </a:r>
            <a:r>
              <a:rPr spc="-120" dirty="0"/>
              <a:t>included</a:t>
            </a:r>
            <a:r>
              <a:rPr spc="-430" dirty="0"/>
              <a:t> </a:t>
            </a:r>
            <a:r>
              <a:rPr spc="-18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270750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It </a:t>
            </a:r>
            <a:r>
              <a:rPr sz="2100" spc="-5" dirty="0">
                <a:latin typeface="Carlito"/>
                <a:cs typeface="Carlito"/>
              </a:rPr>
              <a:t>is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good </a:t>
            </a:r>
            <a:r>
              <a:rPr sz="2100" dirty="0">
                <a:latin typeface="Carlito"/>
                <a:cs typeface="Carlito"/>
              </a:rPr>
              <a:t>idea </a:t>
            </a:r>
            <a:r>
              <a:rPr sz="2100" spc="-10" dirty="0">
                <a:latin typeface="Carlito"/>
                <a:cs typeface="Carlito"/>
              </a:rPr>
              <a:t>to completely </a:t>
            </a:r>
            <a:r>
              <a:rPr sz="2100" spc="-15" dirty="0">
                <a:latin typeface="Carlito"/>
                <a:cs typeface="Carlito"/>
              </a:rPr>
              <a:t>separate </a:t>
            </a:r>
            <a:r>
              <a:rPr sz="2100" dirty="0">
                <a:latin typeface="Carlito"/>
                <a:cs typeface="Carlito"/>
              </a:rPr>
              <a:t>the css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HTML </a:t>
            </a:r>
            <a:r>
              <a:rPr sz="2100" spc="-10" dirty="0">
                <a:latin typeface="Carlito"/>
                <a:cs typeface="Carlito"/>
              </a:rPr>
              <a:t>by  </a:t>
            </a:r>
            <a:r>
              <a:rPr sz="2100" spc="-5" dirty="0">
                <a:latin typeface="Carlito"/>
                <a:cs typeface="Carlito"/>
              </a:rPr>
              <a:t>putting </a:t>
            </a:r>
            <a:r>
              <a:rPr sz="2100" dirty="0">
                <a:latin typeface="Carlito"/>
                <a:cs typeface="Carlito"/>
              </a:rPr>
              <a:t>the css </a:t>
            </a:r>
            <a:r>
              <a:rPr sz="2100" spc="-10" dirty="0">
                <a:latin typeface="Carlito"/>
                <a:cs typeface="Carlito"/>
              </a:rPr>
              <a:t>code </a:t>
            </a:r>
            <a:r>
              <a:rPr sz="2100" dirty="0">
                <a:latin typeface="Carlito"/>
                <a:cs typeface="Carlito"/>
              </a:rPr>
              <a:t>in a </a:t>
            </a:r>
            <a:r>
              <a:rPr sz="2100" spc="-15" dirty="0">
                <a:latin typeface="Carlito"/>
                <a:cs typeface="Carlito"/>
              </a:rPr>
              <a:t>separate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29603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Course </a:t>
            </a:r>
            <a:r>
              <a:rPr spc="-225" dirty="0"/>
              <a:t>Web</a:t>
            </a:r>
            <a:r>
              <a:rPr spc="-140" dirty="0"/>
              <a:t> </a:t>
            </a:r>
            <a:r>
              <a:rPr spc="-355" dirty="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752600"/>
            <a:ext cx="7414259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3187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Course </a:t>
            </a:r>
            <a:r>
              <a:rPr spc="-155" dirty="0"/>
              <a:t>web </a:t>
            </a:r>
            <a:r>
              <a:rPr spc="-235" dirty="0"/>
              <a:t>page </a:t>
            </a:r>
            <a:r>
              <a:rPr spc="-190" dirty="0"/>
              <a:t>Header</a:t>
            </a:r>
            <a:r>
              <a:rPr spc="-125" dirty="0"/>
              <a:t> </a:t>
            </a:r>
            <a:r>
              <a:rPr spc="-300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2674747"/>
            <a:ext cx="811212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BPG Courier S GPL&amp;GNU"/>
                <a:cs typeface="BPG Courier S GPL&amp;GNU"/>
              </a:rPr>
              <a:t>&lt;HEAD&gt;</a:t>
            </a:r>
            <a:endParaRPr sz="14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BPG Courier S GPL&amp;GNU"/>
                <a:cs typeface="BPG Courier S GPL&amp;GNU"/>
              </a:rPr>
              <a:t>&lt;TITLE&gt;Computer Skills for</a:t>
            </a:r>
            <a:r>
              <a:rPr sz="1400" spc="-15" dirty="0">
                <a:latin typeface="BPG Courier S GPL&amp;GNU"/>
                <a:cs typeface="BPG Courier S GPL&amp;GNU"/>
              </a:rPr>
              <a:t> </a:t>
            </a:r>
            <a:r>
              <a:rPr sz="1400" spc="-10" dirty="0">
                <a:latin typeface="BPG Courier S GPL&amp;GNU"/>
                <a:cs typeface="BPG Courier S GPL&amp;GNU"/>
              </a:rPr>
              <a:t>Bioinformatics&lt;/TITLE&gt;</a:t>
            </a:r>
            <a:endParaRPr sz="14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BPG Courier S GPL&amp;GNU"/>
              <a:cs typeface="BPG Courier S GPL&amp;GNU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BPG Courier S GPL&amp;GNU"/>
                <a:cs typeface="BPG Courier S GPL&amp;GNU"/>
              </a:rPr>
              <a:t>&lt;LINK </a:t>
            </a:r>
            <a:r>
              <a:rPr sz="1400" spc="-10" dirty="0">
                <a:solidFill>
                  <a:srgbClr val="FF0000"/>
                </a:solidFill>
                <a:latin typeface="BPG Courier S GPL&amp;GNU"/>
                <a:cs typeface="BPG Courier S GPL&amp;GNU"/>
              </a:rPr>
              <a:t>media=all  href="https://dataman.bioinformatics.ic.ac.uk/computer_skills/css/style.css"  type=text/css</a:t>
            </a:r>
            <a:r>
              <a:rPr sz="1400" spc="-30" dirty="0">
                <a:solidFill>
                  <a:srgbClr val="FF0000"/>
                </a:solidFill>
                <a:latin typeface="BPG Courier S GPL&amp;GNU"/>
                <a:cs typeface="BPG Courier S GPL&amp;GNU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BPG Courier S GPL&amp;GNU"/>
                <a:cs typeface="BPG Courier S GPL&amp;GNU"/>
              </a:rPr>
              <a:t>rel=stylesheet&gt;</a:t>
            </a:r>
            <a:endParaRPr sz="14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BPG Courier S GPL&amp;GNU"/>
                <a:cs typeface="BPG Courier S GPL&amp;GNU"/>
              </a:rPr>
              <a:t>&lt;/HEAD&gt;</a:t>
            </a:r>
            <a:endParaRPr sz="1400">
              <a:latin typeface="BPG Courier S GPL&amp;GNU"/>
              <a:cs typeface="BPG Courier S GPL&amp;GN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98056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HTML</a:t>
            </a:r>
            <a:r>
              <a:rPr spc="-240" dirty="0"/>
              <a:t> </a:t>
            </a:r>
            <a:r>
              <a:rPr spc="-27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6044565" cy="2362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Visit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web </a:t>
            </a:r>
            <a:r>
              <a:rPr sz="2100" spc="-5" dirty="0">
                <a:latin typeface="Carlito"/>
                <a:cs typeface="Carlito"/>
              </a:rPr>
              <a:t>page that </a:t>
            </a:r>
            <a:r>
              <a:rPr sz="2100" spc="-15" dirty="0">
                <a:latin typeface="Carlito"/>
                <a:cs typeface="Carlito"/>
              </a:rPr>
              <a:t>you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like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Right </a:t>
            </a:r>
            <a:r>
              <a:rPr sz="2100" spc="-5" dirty="0">
                <a:latin typeface="Carlito"/>
                <a:cs typeface="Carlito"/>
              </a:rPr>
              <a:t>click on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page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Select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5" dirty="0">
                <a:latin typeface="Carlito"/>
                <a:cs typeface="Carlito"/>
              </a:rPr>
              <a:t>‘View </a:t>
            </a:r>
            <a:r>
              <a:rPr sz="2100" spc="-10" dirty="0">
                <a:latin typeface="Carlito"/>
                <a:cs typeface="Carlito"/>
              </a:rPr>
              <a:t>Source’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option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95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This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what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web </a:t>
            </a:r>
            <a:r>
              <a:rPr sz="2100" spc="-5" dirty="0">
                <a:latin typeface="Carlito"/>
                <a:cs typeface="Carlito"/>
              </a:rPr>
              <a:t>server sends back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browser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browser </a:t>
            </a:r>
            <a:r>
              <a:rPr sz="2100" spc="-10" dirty="0">
                <a:latin typeface="Carlito"/>
                <a:cs typeface="Carlito"/>
              </a:rPr>
              <a:t>interprets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5" dirty="0">
                <a:latin typeface="Carlito"/>
                <a:cs typeface="Carlito"/>
              </a:rPr>
              <a:t>displays</a:t>
            </a:r>
            <a:r>
              <a:rPr sz="2100" spc="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it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69088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Exercise </a:t>
            </a:r>
            <a:r>
              <a:rPr spc="-165" dirty="0"/>
              <a:t>7 </a:t>
            </a:r>
            <a:r>
              <a:rPr spc="-50" dirty="0"/>
              <a:t>: </a:t>
            </a:r>
            <a:r>
              <a:rPr spc="-165" dirty="0"/>
              <a:t>Apply </a:t>
            </a:r>
            <a:r>
              <a:rPr spc="-335" dirty="0"/>
              <a:t>css </a:t>
            </a:r>
            <a:r>
              <a:rPr spc="-125" dirty="0"/>
              <a:t>styling </a:t>
            </a:r>
            <a:r>
              <a:rPr dirty="0"/>
              <a:t>to </a:t>
            </a:r>
            <a:r>
              <a:rPr spc="-114" dirty="0"/>
              <a:t>your</a:t>
            </a:r>
            <a:r>
              <a:rPr spc="-280" dirty="0"/>
              <a:t> </a:t>
            </a:r>
            <a:r>
              <a:rPr spc="-6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1782"/>
            <a:ext cx="7713345" cy="42716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marR="829310" indent="-17272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Download the </a:t>
            </a:r>
            <a:r>
              <a:rPr sz="2000" spc="-5" dirty="0">
                <a:latin typeface="Carlito"/>
                <a:cs typeface="Carlito"/>
              </a:rPr>
              <a:t>style.css file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web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store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 directory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10" dirty="0">
                <a:latin typeface="Carlito"/>
                <a:cs typeface="Carlito"/>
              </a:rPr>
              <a:t>your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form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https://dataman.bioinformatics.ic.ac.uk/computer_skills/css/style.css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look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dirty="0">
                <a:latin typeface="Carlito"/>
                <a:cs typeface="Carlito"/>
              </a:rPr>
              <a:t>and the css </a:t>
            </a:r>
            <a:r>
              <a:rPr sz="2000" spc="-10" dirty="0">
                <a:latin typeface="Carlito"/>
                <a:cs typeface="Carlito"/>
              </a:rPr>
              <a:t>directives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it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100">
              <a:latin typeface="Carlito"/>
              <a:cs typeface="Carlito"/>
            </a:endParaRPr>
          </a:p>
          <a:p>
            <a:pPr marL="184785" marR="5080" indent="-172720">
              <a:lnSpc>
                <a:spcPts val="2160"/>
              </a:lnSpc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Apply it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5" dirty="0">
                <a:latin typeface="Carlito"/>
                <a:cs typeface="Carlito"/>
              </a:rPr>
              <a:t>web </a:t>
            </a:r>
            <a:r>
              <a:rPr sz="2000" spc="-15" dirty="0">
                <a:latin typeface="Carlito"/>
                <a:cs typeface="Carlito"/>
              </a:rPr>
              <a:t>form (exercise </a:t>
            </a:r>
            <a:r>
              <a:rPr sz="2000" dirty="0">
                <a:latin typeface="Carlito"/>
                <a:cs typeface="Carlito"/>
              </a:rPr>
              <a:t>3) </a:t>
            </a:r>
            <a:r>
              <a:rPr sz="2000" spc="-5" dirty="0">
                <a:latin typeface="Carlito"/>
                <a:cs typeface="Carlito"/>
              </a:rPr>
              <a:t>by copying </a:t>
            </a:r>
            <a:r>
              <a:rPr sz="2000" dirty="0">
                <a:latin typeface="Carlito"/>
                <a:cs typeface="Carlito"/>
              </a:rPr>
              <a:t>the link </a:t>
            </a:r>
            <a:r>
              <a:rPr sz="2000" spc="-5" dirty="0">
                <a:latin typeface="Carlito"/>
                <a:cs typeface="Carlito"/>
              </a:rPr>
              <a:t>line </a:t>
            </a:r>
            <a:r>
              <a:rPr sz="2000" dirty="0">
                <a:latin typeface="Carlito"/>
                <a:cs typeface="Carlito"/>
              </a:rPr>
              <a:t>in the head  </a:t>
            </a:r>
            <a:r>
              <a:rPr sz="2000" spc="-5" dirty="0">
                <a:latin typeface="Carlito"/>
                <a:cs typeface="Carlito"/>
              </a:rPr>
              <a:t>section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10" dirty="0">
                <a:latin typeface="Carlito"/>
                <a:cs typeface="Carlito"/>
              </a:rPr>
              <a:t>course </a:t>
            </a:r>
            <a:r>
              <a:rPr sz="2000" spc="-5" dirty="0">
                <a:latin typeface="Carlito"/>
                <a:cs typeface="Carlito"/>
              </a:rPr>
              <a:t>html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10" dirty="0">
                <a:latin typeface="Carlito"/>
                <a:cs typeface="Carlito"/>
              </a:rPr>
              <a:t>your webform </a:t>
            </a:r>
            <a:r>
              <a:rPr sz="2000" spc="-5" dirty="0">
                <a:latin typeface="Carlito"/>
                <a:cs typeface="Carlito"/>
              </a:rPr>
              <a:t>html head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section</a:t>
            </a:r>
            <a:endParaRPr sz="2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85420" algn="l"/>
              </a:tabLst>
            </a:pPr>
            <a:r>
              <a:rPr sz="2000" spc="-5" dirty="0">
                <a:latin typeface="Carlito"/>
                <a:cs typeface="Carlito"/>
              </a:rPr>
              <a:t>Then </a:t>
            </a:r>
            <a:r>
              <a:rPr sz="2000" dirty="0">
                <a:latin typeface="Carlito"/>
                <a:cs typeface="Carlito"/>
              </a:rPr>
              <a:t>put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15" dirty="0">
                <a:latin typeface="Carlito"/>
                <a:cs typeface="Carlito"/>
              </a:rPr>
              <a:t>form </a:t>
            </a:r>
            <a:r>
              <a:rPr sz="2000" spc="-5" dirty="0">
                <a:latin typeface="Carlito"/>
                <a:cs typeface="Carlito"/>
              </a:rPr>
              <a:t>inside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div tag </a:t>
            </a:r>
            <a:r>
              <a:rPr sz="2000" spc="-20" dirty="0">
                <a:latin typeface="Carlito"/>
                <a:cs typeface="Carlito"/>
              </a:rPr>
              <a:t>like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this;</a:t>
            </a:r>
            <a:endParaRPr sz="20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8320" algn="l"/>
              </a:tabLst>
            </a:pPr>
            <a:r>
              <a:rPr sz="1600" spc="-10" dirty="0">
                <a:latin typeface="Carlito"/>
                <a:cs typeface="Carlito"/>
              </a:rPr>
              <a:t>&lt;div id=container&gt;</a:t>
            </a:r>
            <a:endParaRPr sz="1600">
              <a:latin typeface="Carlito"/>
              <a:cs typeface="Carlito"/>
            </a:endParaRPr>
          </a:p>
          <a:p>
            <a:pPr marL="870585" lvl="2" indent="-17335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871219" algn="l"/>
              </a:tabLst>
            </a:pPr>
            <a:r>
              <a:rPr sz="1200" spc="-25" dirty="0">
                <a:latin typeface="Carlito"/>
                <a:cs typeface="Carlito"/>
              </a:rPr>
              <a:t>Your </a:t>
            </a:r>
            <a:r>
              <a:rPr sz="1200" spc="-10" dirty="0">
                <a:latin typeface="Carlito"/>
                <a:cs typeface="Carlito"/>
              </a:rPr>
              <a:t>form </a:t>
            </a:r>
            <a:r>
              <a:rPr sz="1200" spc="-5" dirty="0">
                <a:latin typeface="Carlito"/>
                <a:cs typeface="Carlito"/>
              </a:rPr>
              <a:t>html</a:t>
            </a:r>
            <a:endParaRPr sz="12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8320" algn="l"/>
              </a:tabLst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3122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9" dirty="0"/>
              <a:t>Css </a:t>
            </a:r>
            <a:r>
              <a:rPr spc="-50" dirty="0"/>
              <a:t>: </a:t>
            </a:r>
            <a:r>
              <a:rPr spc="-150" dirty="0"/>
              <a:t>apply </a:t>
            </a:r>
            <a:r>
              <a:rPr spc="-285" dirty="0"/>
              <a:t>a </a:t>
            </a:r>
            <a:r>
              <a:rPr spc="-135" dirty="0"/>
              <a:t>style </a:t>
            </a:r>
            <a:r>
              <a:rPr dirty="0"/>
              <a:t>to </a:t>
            </a:r>
            <a:r>
              <a:rPr spc="-204" dirty="0"/>
              <a:t>an</a:t>
            </a:r>
            <a:r>
              <a:rPr spc="-615" dirty="0"/>
              <a:t> </a:t>
            </a:r>
            <a:r>
              <a:rPr spc="-65" dirty="0"/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1358"/>
            <a:ext cx="7522209" cy="33826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In the css </a:t>
            </a:r>
            <a:r>
              <a:rPr sz="2100" spc="-5" dirty="0">
                <a:latin typeface="Carlito"/>
                <a:cs typeface="Carlito"/>
              </a:rPr>
              <a:t>file </a:t>
            </a:r>
            <a:r>
              <a:rPr sz="2100" spc="-15" dirty="0">
                <a:latin typeface="Carlito"/>
                <a:cs typeface="Carlito"/>
              </a:rPr>
              <a:t>you </a:t>
            </a:r>
            <a:r>
              <a:rPr sz="2100" dirty="0">
                <a:latin typeface="Carlito"/>
                <a:cs typeface="Carlito"/>
              </a:rPr>
              <a:t>will </a:t>
            </a:r>
            <a:r>
              <a:rPr sz="2100" spc="-20" dirty="0">
                <a:latin typeface="Carlito"/>
                <a:cs typeface="Carlito"/>
              </a:rPr>
              <a:t>have </a:t>
            </a:r>
            <a:r>
              <a:rPr sz="2100" spc="-5" dirty="0">
                <a:latin typeface="Carlito"/>
                <a:cs typeface="Carlito"/>
              </a:rPr>
              <a:t>seen </a:t>
            </a:r>
            <a:r>
              <a:rPr sz="2100" spc="-10" dirty="0">
                <a:latin typeface="Carlito"/>
                <a:cs typeface="Carlito"/>
              </a:rPr>
              <a:t>many </a:t>
            </a:r>
            <a:r>
              <a:rPr sz="2100" spc="-5" dirty="0">
                <a:latin typeface="Carlito"/>
                <a:cs typeface="Carlito"/>
              </a:rPr>
              <a:t>items </a:t>
            </a:r>
            <a:r>
              <a:rPr sz="2100" spc="-20" dirty="0">
                <a:latin typeface="Carlito"/>
                <a:cs typeface="Carlito"/>
              </a:rPr>
              <a:t>like</a:t>
            </a:r>
            <a:r>
              <a:rPr sz="2100" spc="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this;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arlito"/>
                <a:cs typeface="Carlito"/>
              </a:rPr>
              <a:t>#content</a:t>
            </a:r>
            <a:r>
              <a:rPr sz="1800" dirty="0">
                <a:latin typeface="Carlito"/>
                <a:cs typeface="Carlito"/>
              </a:rPr>
              <a:t> {</a:t>
            </a:r>
            <a:endParaRPr sz="18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585"/>
              </a:spcBef>
            </a:pPr>
            <a:r>
              <a:rPr sz="1800" spc="-15" dirty="0">
                <a:latin typeface="Carlito"/>
                <a:cs typeface="Carlito"/>
              </a:rPr>
              <a:t>MARGIN-LEFT: </a:t>
            </a:r>
            <a:r>
              <a:rPr sz="1800" spc="-10" dirty="0">
                <a:latin typeface="Carlito"/>
                <a:cs typeface="Carlito"/>
              </a:rPr>
              <a:t>180px; WIDTH: 720px; MARGIN-RIGHT: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100px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241300" marR="5080" lvl="1" indent="-170815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will apply the css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section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html </a:t>
            </a:r>
            <a:r>
              <a:rPr sz="2400" dirty="0">
                <a:latin typeface="Carlito"/>
                <a:cs typeface="Carlito"/>
              </a:rPr>
              <a:t>with the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id  </a:t>
            </a:r>
            <a:r>
              <a:rPr sz="2400" spc="-15" dirty="0">
                <a:latin typeface="Carlito"/>
                <a:cs typeface="Carlito"/>
              </a:rPr>
              <a:t>content</a:t>
            </a:r>
            <a:endParaRPr sz="2400">
              <a:latin typeface="Carlito"/>
              <a:cs typeface="Carlito"/>
            </a:endParaRPr>
          </a:p>
          <a:p>
            <a:pPr marL="20701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Carlito"/>
                <a:cs typeface="Carlito"/>
              </a:rPr>
              <a:t>&lt;div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id="content"&gt;</a:t>
            </a:r>
            <a:endParaRPr sz="1800">
              <a:latin typeface="Carlito"/>
              <a:cs typeface="Carlito"/>
            </a:endParaRPr>
          </a:p>
          <a:p>
            <a:pPr marL="2755900">
              <a:lnSpc>
                <a:spcPts val="2050"/>
              </a:lnSpc>
              <a:spcBef>
                <a:spcPts val="190"/>
              </a:spcBef>
            </a:pPr>
            <a:r>
              <a:rPr sz="1800" spc="-5" dirty="0">
                <a:latin typeface="Carlito"/>
                <a:cs typeface="Carlito"/>
              </a:rPr>
              <a:t>elements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here have </a:t>
            </a:r>
            <a:r>
              <a:rPr sz="1800" spc="-5" dirty="0">
                <a:latin typeface="Carlito"/>
                <a:cs typeface="Carlito"/>
              </a:rPr>
              <a:t>css </a:t>
            </a:r>
            <a:r>
              <a:rPr sz="1800" spc="-10" dirty="0">
                <a:latin typeface="Carlito"/>
                <a:cs typeface="Carlito"/>
              </a:rPr>
              <a:t>style </a:t>
            </a:r>
            <a:r>
              <a:rPr sz="1800" spc="-15" dirty="0">
                <a:latin typeface="Carlito"/>
                <a:cs typeface="Carlito"/>
              </a:rPr>
              <a:t>content </a:t>
            </a:r>
            <a:r>
              <a:rPr sz="1800" spc="-5" dirty="0">
                <a:latin typeface="Carlito"/>
                <a:cs typeface="Carlito"/>
              </a:rPr>
              <a:t>applied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marL="812165">
              <a:lnSpc>
                <a:spcPts val="2050"/>
              </a:lnSpc>
            </a:pPr>
            <a:r>
              <a:rPr sz="1800" dirty="0">
                <a:latin typeface="Carlito"/>
                <a:cs typeface="Carlito"/>
              </a:rPr>
              <a:t>them</a:t>
            </a:r>
            <a:endParaRPr sz="1800">
              <a:latin typeface="Carlito"/>
              <a:cs typeface="Carlito"/>
            </a:endParaRPr>
          </a:p>
          <a:p>
            <a:pPr marL="20701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Carlito"/>
                <a:cs typeface="Carlito"/>
              </a:rPr>
              <a:t>&lt;/div&gt;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5294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css </a:t>
            </a:r>
            <a:r>
              <a:rPr spc="-50" dirty="0"/>
              <a:t>: </a:t>
            </a:r>
            <a:r>
              <a:rPr spc="-150" dirty="0"/>
              <a:t>apply </a:t>
            </a:r>
            <a:r>
              <a:rPr spc="-135" dirty="0"/>
              <a:t>style </a:t>
            </a:r>
            <a:r>
              <a:rPr dirty="0"/>
              <a:t>to </a:t>
            </a:r>
            <a:r>
              <a:rPr spc="-204" dirty="0"/>
              <a:t>an </a:t>
            </a:r>
            <a:r>
              <a:rPr spc="-65" dirty="0"/>
              <a:t>id</a:t>
            </a:r>
            <a:r>
              <a:rPr spc="-360" dirty="0"/>
              <a:t> </a:t>
            </a:r>
            <a:r>
              <a:rPr spc="-14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638"/>
            <a:ext cx="74574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785" marR="508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  <a:tab pos="6295390" algn="l"/>
              </a:tabLst>
            </a:pPr>
            <a:r>
              <a:rPr sz="2400" spc="-5" dirty="0">
                <a:latin typeface="Carlito"/>
                <a:cs typeface="Carlito"/>
              </a:rPr>
              <a:t>Thi</a:t>
            </a:r>
            <a:r>
              <a:rPr sz="2400" dirty="0">
                <a:latin typeface="Carlito"/>
                <a:cs typeface="Carlito"/>
              </a:rPr>
              <a:t>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od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 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tyl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.cs</a:t>
            </a:r>
            <a:r>
              <a:rPr sz="2400" dirty="0">
                <a:latin typeface="Carlito"/>
                <a:cs typeface="Carlito"/>
              </a:rPr>
              <a:t>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fil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apply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css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o	el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me</a:t>
            </a:r>
            <a:r>
              <a:rPr sz="2400" spc="-2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ts  within the &lt;P&gt;&lt;/P&gt; </a:t>
            </a:r>
            <a:r>
              <a:rPr sz="2400" spc="-10" dirty="0">
                <a:latin typeface="Carlito"/>
                <a:cs typeface="Carlito"/>
              </a:rPr>
              <a:t>tags </a:t>
            </a:r>
            <a:r>
              <a:rPr sz="2400" dirty="0">
                <a:latin typeface="Carlito"/>
                <a:cs typeface="Carlito"/>
              </a:rPr>
              <a:t>within a </a:t>
            </a:r>
            <a:r>
              <a:rPr sz="2400" spc="-5" dirty="0">
                <a:latin typeface="Carlito"/>
                <a:cs typeface="Carlito"/>
              </a:rPr>
              <a:t>div </a:t>
            </a:r>
            <a:r>
              <a:rPr sz="2400" dirty="0">
                <a:latin typeface="Carlito"/>
                <a:cs typeface="Carlito"/>
              </a:rPr>
              <a:t>with the id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footer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746984"/>
            <a:ext cx="7652384" cy="10845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00" dirty="0">
                <a:latin typeface="Carlito"/>
                <a:cs typeface="Carlito"/>
              </a:rPr>
              <a:t>#footer P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697865">
              <a:lnSpc>
                <a:spcPts val="1255"/>
              </a:lnSpc>
              <a:spcBef>
                <a:spcPts val="670"/>
              </a:spcBef>
            </a:pPr>
            <a:r>
              <a:rPr sz="1100" dirty="0">
                <a:latin typeface="Carlito"/>
                <a:cs typeface="Carlito"/>
              </a:rPr>
              <a:t>PADDING-RIGHT: </a:t>
            </a:r>
            <a:r>
              <a:rPr sz="1100" spc="-5" dirty="0">
                <a:latin typeface="Carlito"/>
                <a:cs typeface="Carlito"/>
              </a:rPr>
              <a:t>5px; </a:t>
            </a:r>
            <a:r>
              <a:rPr sz="1100" dirty="0">
                <a:latin typeface="Carlito"/>
                <a:cs typeface="Carlito"/>
              </a:rPr>
              <a:t>PADDING-LEFT: </a:t>
            </a:r>
            <a:r>
              <a:rPr sz="1100" spc="-5" dirty="0">
                <a:latin typeface="Carlito"/>
                <a:cs typeface="Carlito"/>
              </a:rPr>
              <a:t>5px; </a:t>
            </a:r>
            <a:r>
              <a:rPr sz="1100" dirty="0">
                <a:latin typeface="Carlito"/>
                <a:cs typeface="Carlito"/>
              </a:rPr>
              <a:t>PADDING-BOTTOM: </a:t>
            </a:r>
            <a:r>
              <a:rPr sz="1100" spc="-5" dirty="0">
                <a:latin typeface="Carlito"/>
                <a:cs typeface="Carlito"/>
              </a:rPr>
              <a:t>5px; COLOR: </a:t>
            </a:r>
            <a:r>
              <a:rPr sz="1100" dirty="0">
                <a:latin typeface="Carlito"/>
                <a:cs typeface="Carlito"/>
              </a:rPr>
              <a:t>#000077; PADDING-TOP: </a:t>
            </a:r>
            <a:r>
              <a:rPr sz="1100" spc="-5" dirty="0">
                <a:latin typeface="Carlito"/>
                <a:cs typeface="Carlito"/>
              </a:rPr>
              <a:t>5px;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FONT-SIZE: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ts val="1190"/>
              </a:lnSpc>
              <a:spcBef>
                <a:spcPts val="85"/>
              </a:spcBef>
            </a:pPr>
            <a:r>
              <a:rPr sz="1100" spc="-5" dirty="0">
                <a:latin typeface="Carlito"/>
                <a:cs typeface="Carlito"/>
              </a:rPr>
              <a:t>12px; </a:t>
            </a:r>
            <a:r>
              <a:rPr sz="1100" dirty="0">
                <a:latin typeface="Carlito"/>
                <a:cs typeface="Carlito"/>
              </a:rPr>
              <a:t>MARGIN: 0px auto; WIDTH: 1200px; </a:t>
            </a:r>
            <a:r>
              <a:rPr sz="1100" spc="-5" dirty="0">
                <a:latin typeface="Carlito"/>
                <a:cs typeface="Carlito"/>
              </a:rPr>
              <a:t>COLOR: </a:t>
            </a:r>
            <a:r>
              <a:rPr sz="1100" dirty="0">
                <a:latin typeface="Carlito"/>
                <a:cs typeface="Carlito"/>
              </a:rPr>
              <a:t>#666; </a:t>
            </a:r>
            <a:r>
              <a:rPr sz="1100" spc="-5" dirty="0">
                <a:latin typeface="Carlito"/>
                <a:cs typeface="Carlito"/>
              </a:rPr>
              <a:t>LINE-HEIGHT: </a:t>
            </a:r>
            <a:r>
              <a:rPr sz="1100" dirty="0">
                <a:latin typeface="Carlito"/>
                <a:cs typeface="Carlito"/>
              </a:rPr>
              <a:t>1.6em; </a:t>
            </a:r>
            <a:r>
              <a:rPr sz="1100" spc="-5" dirty="0">
                <a:latin typeface="Carlito"/>
                <a:cs typeface="Carlito"/>
              </a:rPr>
              <a:t>FONT-FAMILY: </a:t>
            </a:r>
            <a:r>
              <a:rPr sz="1100" dirty="0">
                <a:latin typeface="Carlito"/>
                <a:cs typeface="Carlito"/>
              </a:rPr>
              <a:t>Lucida </a:t>
            </a:r>
            <a:r>
              <a:rPr sz="1100" spc="-5" dirty="0">
                <a:latin typeface="Carlito"/>
                <a:cs typeface="Carlito"/>
              </a:rPr>
              <a:t>Grande, Tahoma, Arial, </a:t>
            </a:r>
            <a:r>
              <a:rPr sz="1100" dirty="0">
                <a:latin typeface="Carlito"/>
                <a:cs typeface="Carlito"/>
              </a:rPr>
              <a:t>Helvetica,  </a:t>
            </a:r>
            <a:r>
              <a:rPr sz="1100" spc="-5" dirty="0">
                <a:latin typeface="Carlito"/>
                <a:cs typeface="Carlito"/>
              </a:rPr>
              <a:t>sans-serif;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dirty="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4228210"/>
            <a:ext cx="7401559" cy="12204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Exercise</a:t>
            </a:r>
            <a:r>
              <a:rPr sz="2100" spc="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8</a:t>
            </a:r>
            <a:endParaRPr sz="2100">
              <a:latin typeface="Carlito"/>
              <a:cs typeface="Carlito"/>
            </a:endParaRPr>
          </a:p>
          <a:p>
            <a:pPr marL="527685" lvl="1" indent="-172720">
              <a:lnSpc>
                <a:spcPts val="2050"/>
              </a:lnSpc>
              <a:spcBef>
                <a:spcPts val="204"/>
              </a:spcBef>
              <a:buFont typeface="Arial"/>
              <a:buChar char="•"/>
              <a:tabLst>
                <a:tab pos="528320" algn="l"/>
              </a:tabLst>
            </a:pPr>
            <a:r>
              <a:rPr sz="1800" dirty="0">
                <a:latin typeface="Carlito"/>
                <a:cs typeface="Carlito"/>
              </a:rPr>
              <a:t>Modify the js </a:t>
            </a:r>
            <a:r>
              <a:rPr sz="1800" spc="-5" dirty="0">
                <a:latin typeface="Carlito"/>
                <a:cs typeface="Carlito"/>
              </a:rPr>
              <a:t>function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exercise </a:t>
            </a:r>
            <a:r>
              <a:rPr sz="1800" dirty="0">
                <a:latin typeface="Carlito"/>
                <a:cs typeface="Carlito"/>
              </a:rPr>
              <a:t>6 so </a:t>
            </a:r>
            <a:r>
              <a:rPr sz="1800" spc="-5" dirty="0">
                <a:latin typeface="Carlito"/>
                <a:cs typeface="Carlito"/>
              </a:rPr>
              <a:t>that it </a:t>
            </a:r>
            <a:r>
              <a:rPr sz="1800" spc="-10" dirty="0">
                <a:latin typeface="Carlito"/>
                <a:cs typeface="Carlito"/>
              </a:rPr>
              <a:t>returns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string </a:t>
            </a:r>
            <a:r>
              <a:rPr sz="1800" spc="-5" dirty="0">
                <a:latin typeface="Carlito"/>
                <a:cs typeface="Carlito"/>
              </a:rPr>
              <a:t>inside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&lt;p&gt;</a:t>
            </a:r>
            <a:endParaRPr sz="1800">
              <a:latin typeface="Carlito"/>
              <a:cs typeface="Carlito"/>
            </a:endParaRPr>
          </a:p>
          <a:p>
            <a:pPr marL="527685">
              <a:lnSpc>
                <a:spcPts val="2050"/>
              </a:lnSpc>
            </a:pPr>
            <a:r>
              <a:rPr sz="1800" spc="-10" dirty="0">
                <a:latin typeface="Carlito"/>
                <a:cs typeface="Carlito"/>
              </a:rPr>
              <a:t>tags </a:t>
            </a:r>
            <a:r>
              <a:rPr sz="1800" spc="-5" dirty="0">
                <a:latin typeface="Carlito"/>
                <a:cs typeface="Carlito"/>
              </a:rPr>
              <a:t>inside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div with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id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‘footer’.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Include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css file in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header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74352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css </a:t>
            </a:r>
            <a:r>
              <a:rPr spc="-50" dirty="0"/>
              <a:t>: </a:t>
            </a:r>
            <a:r>
              <a:rPr spc="-150" dirty="0"/>
              <a:t>apply </a:t>
            </a:r>
            <a:r>
              <a:rPr spc="-285" dirty="0"/>
              <a:t>a </a:t>
            </a:r>
            <a:r>
              <a:rPr spc="-135" dirty="0"/>
              <a:t>style </a:t>
            </a:r>
            <a:r>
              <a:rPr dirty="0"/>
              <a:t>to </a:t>
            </a:r>
            <a:r>
              <a:rPr spc="-120" dirty="0"/>
              <a:t>more </a:t>
            </a:r>
            <a:r>
              <a:rPr spc="-95" dirty="0"/>
              <a:t>than </a:t>
            </a:r>
            <a:r>
              <a:rPr spc="-150" dirty="0"/>
              <a:t>one</a:t>
            </a:r>
            <a:r>
              <a:rPr spc="-405" dirty="0"/>
              <a:t> </a:t>
            </a:r>
            <a:r>
              <a:rPr spc="-110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7472045" cy="18713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values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id </a:t>
            </a:r>
            <a:r>
              <a:rPr sz="2100" spc="-10" dirty="0">
                <a:latin typeface="Carlito"/>
                <a:cs typeface="Carlito"/>
              </a:rPr>
              <a:t>attributes </a:t>
            </a:r>
            <a:r>
              <a:rPr sz="2100" spc="-20" dirty="0">
                <a:latin typeface="Carlito"/>
                <a:cs typeface="Carlito"/>
              </a:rPr>
              <a:t>have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be unique by </a:t>
            </a:r>
            <a:r>
              <a:rPr sz="2100" dirty="0">
                <a:latin typeface="Carlito"/>
                <a:cs typeface="Carlito"/>
              </a:rPr>
              <a:t>their</a:t>
            </a:r>
            <a:r>
              <a:rPr sz="2100" spc="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nature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ts val="2395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If </a:t>
            </a:r>
            <a:r>
              <a:rPr sz="2100" spc="-15" dirty="0">
                <a:latin typeface="Carlito"/>
                <a:cs typeface="Carlito"/>
              </a:rPr>
              <a:t>you want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apply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style to more </a:t>
            </a:r>
            <a:r>
              <a:rPr sz="2100" spc="-5" dirty="0">
                <a:latin typeface="Carlito"/>
                <a:cs typeface="Carlito"/>
              </a:rPr>
              <a:t>than one element </a:t>
            </a:r>
            <a:r>
              <a:rPr sz="2100" dirty="0">
                <a:latin typeface="Carlito"/>
                <a:cs typeface="Carlito"/>
              </a:rPr>
              <a:t>then </a:t>
            </a:r>
            <a:r>
              <a:rPr sz="2100" spc="-15" dirty="0">
                <a:latin typeface="Carlito"/>
                <a:cs typeface="Carlito"/>
              </a:rPr>
              <a:t>you</a:t>
            </a:r>
            <a:r>
              <a:rPr sz="2100" spc="4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can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spc="-5" dirty="0">
                <a:latin typeface="Carlito"/>
                <a:cs typeface="Carlito"/>
              </a:rPr>
              <a:t>use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class </a:t>
            </a:r>
            <a:r>
              <a:rPr sz="2100" spc="-10" dirty="0">
                <a:latin typeface="Carlito"/>
                <a:cs typeface="Carlito"/>
              </a:rPr>
              <a:t>attribute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tag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&lt;div class="data-table"&gt; </a:t>
            </a:r>
            <a:r>
              <a:rPr sz="2100" dirty="0">
                <a:latin typeface="Carlito"/>
                <a:cs typeface="Carlito"/>
              </a:rPr>
              <a:t>…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&lt;/div&gt;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&lt;table class="data-table"&gt; </a:t>
            </a:r>
            <a:r>
              <a:rPr sz="2100" dirty="0">
                <a:latin typeface="Carlito"/>
                <a:cs typeface="Carlito"/>
              </a:rPr>
              <a:t>…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&lt;/table&gt;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44792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css </a:t>
            </a:r>
            <a:r>
              <a:rPr spc="-50" dirty="0"/>
              <a:t>: </a:t>
            </a:r>
            <a:r>
              <a:rPr spc="-150" dirty="0"/>
              <a:t>apply </a:t>
            </a:r>
            <a:r>
              <a:rPr spc="-135" dirty="0"/>
              <a:t>style </a:t>
            </a:r>
            <a:r>
              <a:rPr spc="-185" dirty="0"/>
              <a:t>using</a:t>
            </a:r>
            <a:r>
              <a:rPr spc="-235" dirty="0"/>
              <a:t> </a:t>
            </a:r>
            <a:r>
              <a:rPr spc="-26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449184" cy="170116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These </a:t>
            </a:r>
            <a:r>
              <a:rPr sz="2100" spc="-10" dirty="0">
                <a:latin typeface="Carlito"/>
                <a:cs typeface="Carlito"/>
              </a:rPr>
              <a:t>correspond to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.data-table directives </a:t>
            </a:r>
            <a:r>
              <a:rPr sz="2100" spc="-15" dirty="0">
                <a:latin typeface="Carlito"/>
                <a:cs typeface="Carlito"/>
              </a:rPr>
              <a:t>at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bottom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the  css </a:t>
            </a:r>
            <a:r>
              <a:rPr sz="2100" spc="-5" dirty="0">
                <a:latin typeface="Carlito"/>
                <a:cs typeface="Carlito"/>
              </a:rPr>
              <a:t>file;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ts val="2395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So whenever </a:t>
            </a:r>
            <a:r>
              <a:rPr sz="2100" spc="-10" dirty="0">
                <a:latin typeface="Carlito"/>
                <a:cs typeface="Carlito"/>
              </a:rPr>
              <a:t>data-table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5" dirty="0">
                <a:latin typeface="Carlito"/>
                <a:cs typeface="Carlito"/>
              </a:rPr>
              <a:t>included </a:t>
            </a:r>
            <a:r>
              <a:rPr sz="2100" dirty="0">
                <a:latin typeface="Carlito"/>
                <a:cs typeface="Carlito"/>
              </a:rPr>
              <a:t>as a </a:t>
            </a:r>
            <a:r>
              <a:rPr sz="2100" spc="-5" dirty="0">
                <a:latin typeface="Carlito"/>
                <a:cs typeface="Carlito"/>
              </a:rPr>
              <a:t>class </a:t>
            </a:r>
            <a:r>
              <a:rPr sz="2100" spc="-10" dirty="0">
                <a:latin typeface="Carlito"/>
                <a:cs typeface="Carlito"/>
              </a:rPr>
              <a:t>attribute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css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rules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spc="-10" dirty="0">
                <a:latin typeface="Carlito"/>
                <a:cs typeface="Carlito"/>
              </a:rPr>
              <a:t>are</a:t>
            </a:r>
            <a:r>
              <a:rPr sz="2100" spc="-5" dirty="0">
                <a:latin typeface="Carlito"/>
                <a:cs typeface="Carlito"/>
              </a:rPr>
              <a:t> applied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This can be applied </a:t>
            </a:r>
            <a:r>
              <a:rPr sz="2100" spc="-10" dirty="0">
                <a:latin typeface="Carlito"/>
                <a:cs typeface="Carlito"/>
              </a:rPr>
              <a:t>to many </a:t>
            </a:r>
            <a:r>
              <a:rPr sz="2100" spc="-5" dirty="0">
                <a:latin typeface="Carlito"/>
                <a:cs typeface="Carlito"/>
              </a:rPr>
              <a:t>elements on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page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pc="-254" dirty="0"/>
              <a:t>Exercise </a:t>
            </a:r>
            <a:r>
              <a:rPr spc="-165" dirty="0"/>
              <a:t>9 </a:t>
            </a:r>
            <a:r>
              <a:rPr spc="-50" dirty="0"/>
              <a:t>: </a:t>
            </a:r>
            <a:r>
              <a:rPr spc="-165" dirty="0"/>
              <a:t>Apply </a:t>
            </a:r>
            <a:r>
              <a:rPr spc="-285" dirty="0"/>
              <a:t>a </a:t>
            </a:r>
            <a:r>
              <a:rPr spc="-685" dirty="0"/>
              <a:t>CSS </a:t>
            </a:r>
            <a:r>
              <a:rPr spc="-265" dirty="0"/>
              <a:t>class </a:t>
            </a:r>
            <a:r>
              <a:rPr dirty="0"/>
              <a:t>to </a:t>
            </a:r>
            <a:r>
              <a:rPr spc="-114" dirty="0"/>
              <a:t>your </a:t>
            </a:r>
            <a:r>
              <a:rPr spc="-65" dirty="0"/>
              <a:t>form  </a:t>
            </a:r>
            <a:r>
              <a:rPr spc="-10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0258"/>
            <a:ext cx="7515859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39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Apply the </a:t>
            </a:r>
            <a:r>
              <a:rPr sz="2100" spc="-10" dirty="0">
                <a:latin typeface="Carlito"/>
                <a:cs typeface="Carlito"/>
              </a:rPr>
              <a:t>data-table </a:t>
            </a:r>
            <a:r>
              <a:rPr sz="2100" dirty="0">
                <a:latin typeface="Carlito"/>
                <a:cs typeface="Carlito"/>
              </a:rPr>
              <a:t>rules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the table </a:t>
            </a:r>
            <a:r>
              <a:rPr sz="2100" spc="-10" dirty="0">
                <a:latin typeface="Carlito"/>
                <a:cs typeface="Carlito"/>
              </a:rPr>
              <a:t>containing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20" dirty="0">
                <a:latin typeface="Carlito"/>
                <a:cs typeface="Carlito"/>
              </a:rPr>
              <a:t>form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(exercise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395"/>
              </a:lnSpc>
            </a:pPr>
            <a:r>
              <a:rPr sz="2100" dirty="0">
                <a:latin typeface="Carlito"/>
                <a:cs typeface="Carlito"/>
              </a:rPr>
              <a:t>3) </a:t>
            </a:r>
            <a:r>
              <a:rPr sz="2100" spc="-10" dirty="0">
                <a:latin typeface="Carlito"/>
                <a:cs typeface="Carlito"/>
              </a:rPr>
              <a:t>by </a:t>
            </a:r>
            <a:r>
              <a:rPr sz="2100" dirty="0">
                <a:latin typeface="Carlito"/>
                <a:cs typeface="Carlito"/>
              </a:rPr>
              <a:t>including </a:t>
            </a:r>
            <a:r>
              <a:rPr sz="2100" spc="-10" dirty="0">
                <a:latin typeface="Carlito"/>
                <a:cs typeface="Carlito"/>
              </a:rPr>
              <a:t>class="data-table"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table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tag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70281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Working </a:t>
            </a:r>
            <a:r>
              <a:rPr spc="-10" dirty="0"/>
              <a:t>with </a:t>
            </a:r>
            <a:r>
              <a:rPr spc="-60" dirty="0"/>
              <a:t>multiple </a:t>
            </a:r>
            <a:r>
              <a:rPr spc="-195" dirty="0"/>
              <a:t>devices </a:t>
            </a:r>
            <a:r>
              <a:rPr spc="-50" dirty="0"/>
              <a:t>:</a:t>
            </a:r>
            <a:r>
              <a:rPr spc="-509" dirty="0"/>
              <a:t> </a:t>
            </a:r>
            <a:r>
              <a:rPr spc="-140" dirty="0"/>
              <a:t>Bootstrap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4114800"/>
            <a:ext cx="36576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348866"/>
            <a:ext cx="59905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Bootstrap </a:t>
            </a:r>
            <a:r>
              <a:rPr sz="1800" spc="-5" dirty="0">
                <a:latin typeface="Carlito"/>
                <a:cs typeface="Carlito"/>
              </a:rPr>
              <a:t>provides some powerful web </a:t>
            </a:r>
            <a:r>
              <a:rPr sz="1800" spc="-10" dirty="0">
                <a:latin typeface="Carlito"/>
                <a:cs typeface="Carlito"/>
              </a:rPr>
              <a:t>css/JavaScript templates 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designed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work on mobile devices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seamlessly</a:t>
            </a:r>
            <a:endParaRPr sz="1800">
              <a:latin typeface="Carlito"/>
              <a:cs typeface="Carlito"/>
            </a:endParaRPr>
          </a:p>
          <a:p>
            <a:pPr marL="12700" marR="3601720">
              <a:lnSpc>
                <a:spcPts val="4320"/>
              </a:lnSpc>
              <a:spcBef>
                <a:spcPts val="505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</a:t>
            </a:r>
            <a:r>
              <a:rPr sz="18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tp:/</a:t>
            </a: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/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ge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tboot</a:t>
            </a:r>
            <a:r>
              <a:rPr sz="18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t</a:t>
            </a:r>
            <a:r>
              <a:rPr sz="18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r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a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p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.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o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m/ </a:t>
            </a:r>
            <a:r>
              <a:rPr sz="1800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Demonstration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711453"/>
            <a:ext cx="13773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35" dirty="0">
                <a:latin typeface="Arial"/>
                <a:cs typeface="Arial"/>
              </a:rPr>
              <a:t>css</a:t>
            </a:r>
            <a:r>
              <a:rPr sz="3300" spc="-245" dirty="0">
                <a:latin typeface="Arial"/>
                <a:cs typeface="Arial"/>
              </a:rPr>
              <a:t> </a:t>
            </a:r>
            <a:r>
              <a:rPr sz="3300" spc="-220" dirty="0">
                <a:latin typeface="Arial"/>
                <a:cs typeface="Arial"/>
              </a:rPr>
              <a:t>Quiz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6375" y="2818257"/>
            <a:ext cx="335216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" dirty="0">
                <a:latin typeface="Carlito"/>
                <a:cs typeface="Carlito"/>
              </a:rPr>
              <a:t>The</a:t>
            </a:r>
            <a:r>
              <a:rPr sz="8000" spc="-85" dirty="0">
                <a:latin typeface="Carlito"/>
                <a:cs typeface="Carlito"/>
              </a:rPr>
              <a:t> </a:t>
            </a:r>
            <a:r>
              <a:rPr sz="8000" spc="-5" dirty="0">
                <a:latin typeface="Carlito"/>
                <a:cs typeface="Carlito"/>
              </a:rPr>
              <a:t>End</a:t>
            </a:r>
            <a:endParaRPr sz="8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373252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HTML </a:t>
            </a:r>
            <a:r>
              <a:rPr spc="-240" dirty="0"/>
              <a:t>Example </a:t>
            </a:r>
            <a:r>
              <a:rPr spc="-355" dirty="0"/>
              <a:t>Page</a:t>
            </a:r>
            <a:r>
              <a:rPr spc="-60" dirty="0"/>
              <a:t> </a:t>
            </a:r>
            <a:r>
              <a:rPr spc="-16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4473575" cy="35312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100" spc="-5" dirty="0">
                <a:latin typeface="Carlito"/>
                <a:cs typeface="Carlito"/>
              </a:rPr>
              <a:t>&lt;! doctype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html&gt;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spc="-10" dirty="0">
                <a:latin typeface="Carlito"/>
                <a:cs typeface="Carlito"/>
              </a:rPr>
              <a:t>&lt;html&gt;</a:t>
            </a:r>
            <a:endParaRPr sz="2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550"/>
              </a:spcBef>
            </a:pPr>
            <a:r>
              <a:rPr sz="2100" spc="-5" dirty="0">
                <a:latin typeface="Carlito"/>
                <a:cs typeface="Carlito"/>
              </a:rPr>
              <a:t>&lt;head&gt;</a:t>
            </a:r>
            <a:endParaRPr sz="21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  <a:spcBef>
                <a:spcPts val="555"/>
              </a:spcBef>
            </a:pPr>
            <a:r>
              <a:rPr sz="2100" spc="-10" dirty="0">
                <a:latin typeface="Carlito"/>
                <a:cs typeface="Carlito"/>
              </a:rPr>
              <a:t>&lt;title&gt;First web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page&lt;/title&gt;</a:t>
            </a:r>
            <a:endParaRPr sz="2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540"/>
              </a:spcBef>
            </a:pPr>
            <a:r>
              <a:rPr sz="2100" spc="-5" dirty="0">
                <a:latin typeface="Carlito"/>
                <a:cs typeface="Carlito"/>
              </a:rPr>
              <a:t>&lt;/head&gt;</a:t>
            </a:r>
            <a:endParaRPr sz="2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550"/>
              </a:spcBef>
            </a:pPr>
            <a:r>
              <a:rPr sz="2100" spc="-5" dirty="0">
                <a:latin typeface="Carlito"/>
                <a:cs typeface="Carlito"/>
              </a:rPr>
              <a:t>&lt;body&gt;</a:t>
            </a:r>
            <a:endParaRPr sz="21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latin typeface="Carlito"/>
                <a:cs typeface="Carlito"/>
              </a:rPr>
              <a:t>My </a:t>
            </a:r>
            <a:r>
              <a:rPr sz="2100" spc="-20" dirty="0">
                <a:latin typeface="Carlito"/>
                <a:cs typeface="Carlito"/>
              </a:rPr>
              <a:t>First </a:t>
            </a:r>
            <a:r>
              <a:rPr sz="2100" spc="-10" dirty="0">
                <a:latin typeface="Carlito"/>
                <a:cs typeface="Carlito"/>
              </a:rPr>
              <a:t>web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page</a:t>
            </a:r>
            <a:endParaRPr sz="21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540"/>
              </a:spcBef>
            </a:pPr>
            <a:r>
              <a:rPr sz="2100" spc="-5" dirty="0">
                <a:latin typeface="Carlito"/>
                <a:cs typeface="Carlito"/>
              </a:rPr>
              <a:t>&lt;/body&gt;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spc="-5" dirty="0">
                <a:latin typeface="Carlito"/>
                <a:cs typeface="Carlito"/>
              </a:rPr>
              <a:t>&lt;/html&gt;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9891" y="1269491"/>
            <a:ext cx="4407408" cy="2921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1295400"/>
            <a:ext cx="43053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29146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Other </a:t>
            </a:r>
            <a:r>
              <a:rPr spc="-300" dirty="0"/>
              <a:t>HTML</a:t>
            </a:r>
            <a:r>
              <a:rPr spc="-310" dirty="0"/>
              <a:t> </a:t>
            </a:r>
            <a:r>
              <a:rPr spc="-40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1969"/>
            <a:ext cx="3919854" cy="407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228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Hyperlink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tag;</a:t>
            </a:r>
            <a:endParaRPr sz="1900">
              <a:latin typeface="Carlito"/>
              <a:cs typeface="Carlito"/>
            </a:endParaRPr>
          </a:p>
          <a:p>
            <a:pPr marL="527685" lvl="1" indent="-172720">
              <a:lnSpc>
                <a:spcPts val="2039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&lt;a </a:t>
            </a:r>
            <a:r>
              <a:rPr sz="1700" spc="-10" dirty="0">
                <a:latin typeface="Carlito"/>
                <a:cs typeface="Carlito"/>
              </a:rPr>
              <a:t>href="target </a:t>
            </a:r>
            <a:r>
              <a:rPr sz="1700" dirty="0">
                <a:latin typeface="Carlito"/>
                <a:cs typeface="Carlito"/>
              </a:rPr>
              <a:t>url"&gt;Link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spc="-30" dirty="0">
                <a:latin typeface="Carlito"/>
                <a:cs typeface="Carlito"/>
              </a:rPr>
              <a:t>Text&lt;/a&gt;</a:t>
            </a:r>
            <a:endParaRPr sz="1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Headings</a:t>
            </a:r>
            <a:endParaRPr sz="1900">
              <a:latin typeface="Carlito"/>
              <a:cs typeface="Carlito"/>
            </a:endParaRPr>
          </a:p>
          <a:p>
            <a:pPr marL="527685" lvl="1" indent="-172720">
              <a:lnSpc>
                <a:spcPts val="2035"/>
              </a:lnSpc>
              <a:spcBef>
                <a:spcPts val="10"/>
              </a:spcBef>
              <a:buFont typeface="Arial"/>
              <a:buChar char="•"/>
              <a:tabLst>
                <a:tab pos="528320" algn="l"/>
              </a:tabLst>
            </a:pPr>
            <a:r>
              <a:rPr sz="1700" dirty="0">
                <a:latin typeface="Carlito"/>
                <a:cs typeface="Carlito"/>
              </a:rPr>
              <a:t>&lt;h1&gt;Big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Heading&lt;/h1&gt;</a:t>
            </a:r>
            <a:endParaRPr sz="1700">
              <a:latin typeface="Carlito"/>
              <a:cs typeface="Carlito"/>
            </a:endParaRPr>
          </a:p>
          <a:p>
            <a:pPr marL="527685" lvl="1" indent="-172720">
              <a:lnSpc>
                <a:spcPts val="2030"/>
              </a:lnSpc>
              <a:buFont typeface="Arial"/>
              <a:buChar char="•"/>
              <a:tabLst>
                <a:tab pos="528320" algn="l"/>
              </a:tabLst>
            </a:pPr>
            <a:r>
              <a:rPr sz="1700" dirty="0">
                <a:latin typeface="Carlito"/>
                <a:cs typeface="Carlito"/>
              </a:rPr>
              <a:t>&lt;h2&gt;Smaller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Heading&lt;/h2&gt;</a:t>
            </a:r>
            <a:endParaRPr sz="1700">
              <a:latin typeface="Carlito"/>
              <a:cs typeface="Carlito"/>
            </a:endParaRPr>
          </a:p>
          <a:p>
            <a:pPr marL="527685" lvl="1" indent="-172720">
              <a:lnSpc>
                <a:spcPts val="2035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&lt;h3&gt;Even </a:t>
            </a:r>
            <a:r>
              <a:rPr sz="1700" dirty="0">
                <a:latin typeface="Carlito"/>
                <a:cs typeface="Carlito"/>
              </a:rPr>
              <a:t>Smaller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Heading&lt;/h3&gt;</a:t>
            </a:r>
            <a:endParaRPr sz="1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5" dirty="0">
                <a:latin typeface="Carlito"/>
                <a:cs typeface="Carlito"/>
              </a:rPr>
              <a:t>Text</a:t>
            </a:r>
            <a:endParaRPr sz="1900">
              <a:latin typeface="Carlito"/>
              <a:cs typeface="Carlito"/>
            </a:endParaRPr>
          </a:p>
          <a:p>
            <a:pPr marL="527685" lvl="1" indent="-172720">
              <a:lnSpc>
                <a:spcPts val="2035"/>
              </a:lnSpc>
              <a:spcBef>
                <a:spcPts val="10"/>
              </a:spcBef>
              <a:buFont typeface="Arial"/>
              <a:buChar char="•"/>
              <a:tabLst>
                <a:tab pos="528320" algn="l"/>
              </a:tabLst>
            </a:pPr>
            <a:r>
              <a:rPr sz="1700" spc="-10" dirty="0">
                <a:latin typeface="Carlito"/>
                <a:cs typeface="Carlito"/>
              </a:rPr>
              <a:t>&lt;p&gt;Paragraph&lt;/p&gt;</a:t>
            </a:r>
            <a:endParaRPr sz="1700">
              <a:latin typeface="Carlito"/>
              <a:cs typeface="Carlito"/>
            </a:endParaRPr>
          </a:p>
          <a:p>
            <a:pPr marL="527685" lvl="1" indent="-172720">
              <a:lnSpc>
                <a:spcPts val="2030"/>
              </a:lnSpc>
              <a:buFont typeface="Arial"/>
              <a:buChar char="•"/>
              <a:tabLst>
                <a:tab pos="528320" algn="l"/>
              </a:tabLst>
            </a:pPr>
            <a:r>
              <a:rPr sz="1700" dirty="0">
                <a:latin typeface="Carlito"/>
                <a:cs typeface="Carlito"/>
              </a:rPr>
              <a:t>&lt;b&gt;</a:t>
            </a:r>
            <a:r>
              <a:rPr sz="1700" b="1" dirty="0">
                <a:latin typeface="Carlito"/>
                <a:cs typeface="Carlito"/>
              </a:rPr>
              <a:t>Bold</a:t>
            </a:r>
            <a:r>
              <a:rPr sz="1700" dirty="0">
                <a:latin typeface="Carlito"/>
                <a:cs typeface="Carlito"/>
              </a:rPr>
              <a:t>&lt;/b&gt;</a:t>
            </a:r>
            <a:endParaRPr sz="1700">
              <a:latin typeface="Carlito"/>
              <a:cs typeface="Carlito"/>
            </a:endParaRPr>
          </a:p>
          <a:p>
            <a:pPr marL="527685" lvl="1" indent="-172720">
              <a:lnSpc>
                <a:spcPts val="2035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&lt;i&gt;</a:t>
            </a:r>
            <a:r>
              <a:rPr sz="1700" i="1" spc="-5" dirty="0">
                <a:latin typeface="Carlito"/>
                <a:cs typeface="Carlito"/>
              </a:rPr>
              <a:t>Italic</a:t>
            </a:r>
            <a:r>
              <a:rPr sz="1700" spc="-5" dirty="0">
                <a:latin typeface="Carlito"/>
                <a:cs typeface="Carlito"/>
              </a:rPr>
              <a:t>&lt;/i&gt;</a:t>
            </a:r>
            <a:endParaRPr sz="1700">
              <a:latin typeface="Carlito"/>
              <a:cs typeface="Carlito"/>
            </a:endParaRPr>
          </a:p>
          <a:p>
            <a:pPr marL="527685" lvl="1" indent="-172720">
              <a:lnSpc>
                <a:spcPts val="2035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&lt;u&gt;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underline</a:t>
            </a:r>
            <a:r>
              <a:rPr sz="1700" spc="-5" dirty="0">
                <a:latin typeface="Carlito"/>
                <a:cs typeface="Carlito"/>
              </a:rPr>
              <a:t>&lt;/u&gt;</a:t>
            </a:r>
            <a:endParaRPr sz="1700">
              <a:latin typeface="Carlito"/>
              <a:cs typeface="Carlito"/>
            </a:endParaRPr>
          </a:p>
          <a:p>
            <a:pPr marL="527685" lvl="1" indent="-172720">
              <a:lnSpc>
                <a:spcPts val="2030"/>
              </a:lnSpc>
              <a:buFont typeface="Arial"/>
              <a:buChar char="•"/>
              <a:tabLst>
                <a:tab pos="528320" algn="l"/>
              </a:tabLst>
            </a:pPr>
            <a:r>
              <a:rPr sz="1700" dirty="0">
                <a:latin typeface="Carlito"/>
                <a:cs typeface="Carlito"/>
              </a:rPr>
              <a:t>&lt;br/&gt; </a:t>
            </a:r>
            <a:r>
              <a:rPr sz="1700" spc="-5" dirty="0">
                <a:latin typeface="Carlito"/>
                <a:cs typeface="Carlito"/>
              </a:rPr>
              <a:t>newline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tag</a:t>
            </a:r>
            <a:endParaRPr sz="1700">
              <a:latin typeface="Carlito"/>
              <a:cs typeface="Carlito"/>
            </a:endParaRPr>
          </a:p>
          <a:p>
            <a:pPr marL="527685" lvl="1" indent="-172720">
              <a:lnSpc>
                <a:spcPts val="2035"/>
              </a:lnSpc>
              <a:buFont typeface="Arial"/>
              <a:buChar char="•"/>
              <a:tabLst>
                <a:tab pos="528320" algn="l"/>
              </a:tabLst>
            </a:pPr>
            <a:r>
              <a:rPr sz="1700" dirty="0">
                <a:latin typeface="Carlito"/>
                <a:cs typeface="Carlito"/>
              </a:rPr>
              <a:t>&lt;hr/&gt; </a:t>
            </a:r>
            <a:r>
              <a:rPr sz="1700" spc="-10" dirty="0">
                <a:latin typeface="Carlito"/>
                <a:cs typeface="Carlito"/>
              </a:rPr>
              <a:t>horizontal </a:t>
            </a:r>
            <a:r>
              <a:rPr sz="1700" dirty="0">
                <a:latin typeface="Carlito"/>
                <a:cs typeface="Carlito"/>
              </a:rPr>
              <a:t>rule </a:t>
            </a:r>
            <a:r>
              <a:rPr sz="1700" spc="-5" dirty="0">
                <a:latin typeface="Carlito"/>
                <a:cs typeface="Carlito"/>
              </a:rPr>
              <a:t>(line) across</a:t>
            </a:r>
            <a:r>
              <a:rPr sz="1700" spc="-13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page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52158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Exercise </a:t>
            </a:r>
            <a:r>
              <a:rPr spc="-110" dirty="0"/>
              <a:t>1: </a:t>
            </a:r>
            <a:r>
              <a:rPr spc="-275" dirty="0"/>
              <a:t>Your </a:t>
            </a:r>
            <a:r>
              <a:rPr spc="-160" dirty="0"/>
              <a:t>First </a:t>
            </a:r>
            <a:r>
              <a:rPr spc="-225" dirty="0"/>
              <a:t>Web</a:t>
            </a:r>
            <a:r>
              <a:rPr spc="-95" dirty="0"/>
              <a:t> </a:t>
            </a:r>
            <a:r>
              <a:rPr spc="-355"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1677"/>
            <a:ext cx="7713980" cy="21488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20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0" dirty="0">
                <a:latin typeface="Carlito"/>
                <a:cs typeface="Carlito"/>
              </a:rPr>
              <a:t>folder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your </a:t>
            </a:r>
            <a:r>
              <a:rPr sz="1800" spc="-5" dirty="0">
                <a:latin typeface="Carlito"/>
                <a:cs typeface="Carlito"/>
              </a:rPr>
              <a:t>file </a:t>
            </a:r>
            <a:r>
              <a:rPr sz="1800" spc="-20" dirty="0">
                <a:latin typeface="Carlito"/>
                <a:cs typeface="Carlito"/>
              </a:rPr>
              <a:t>system </a:t>
            </a:r>
            <a:r>
              <a:rPr sz="1800" spc="-10" dirty="0">
                <a:latin typeface="Carlito"/>
                <a:cs typeface="Carlito"/>
              </a:rPr>
              <a:t>called </a:t>
            </a:r>
            <a:r>
              <a:rPr sz="1800" spc="-5" dirty="0">
                <a:latin typeface="Carlito"/>
                <a:cs typeface="Carlito"/>
              </a:rPr>
              <a:t>web files or something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like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20" dirty="0">
                <a:latin typeface="Carlito"/>
                <a:cs typeface="Carlito"/>
              </a:rPr>
              <a:t>Make </a:t>
            </a:r>
            <a:r>
              <a:rPr sz="1800" spc="-10" dirty="0">
                <a:latin typeface="Carlito"/>
                <a:cs typeface="Carlito"/>
              </a:rPr>
              <a:t>sure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file extensions are displayed </a:t>
            </a:r>
            <a:r>
              <a:rPr sz="1800" spc="-5" dirty="0">
                <a:latin typeface="Carlito"/>
                <a:cs typeface="Carlito"/>
              </a:rPr>
              <a:t>so that they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changed </a:t>
            </a:r>
            <a:r>
              <a:rPr sz="1800" spc="-10" dirty="0">
                <a:latin typeface="Carlito"/>
                <a:cs typeface="Carlito"/>
              </a:rPr>
              <a:t>to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.html</a:t>
            </a:r>
            <a:endParaRPr sz="18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528320" algn="l"/>
              </a:tabLst>
            </a:pPr>
            <a:r>
              <a:rPr sz="1400" spc="-5" dirty="0">
                <a:latin typeface="Carlito"/>
                <a:cs typeface="Carlito"/>
              </a:rPr>
              <a:t>In windows;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spc="-5" dirty="0">
                <a:latin typeface="Carlito"/>
                <a:cs typeface="Carlito"/>
              </a:rPr>
              <a:t>Panel-&gt;Appearance and Personalisation-&gt;Folder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Options</a:t>
            </a:r>
            <a:endParaRPr sz="14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528320" algn="l"/>
              </a:tabLst>
            </a:pPr>
            <a:r>
              <a:rPr sz="1400" spc="-5" dirty="0">
                <a:latin typeface="Carlito"/>
                <a:cs typeface="Carlito"/>
              </a:rPr>
              <a:t>Then un tick </a:t>
            </a:r>
            <a:r>
              <a:rPr sz="1400" dirty="0">
                <a:latin typeface="Carlito"/>
                <a:cs typeface="Carlito"/>
              </a:rPr>
              <a:t>‘Hide </a:t>
            </a:r>
            <a:r>
              <a:rPr sz="1400" spc="-5" dirty="0">
                <a:latin typeface="Carlito"/>
                <a:cs typeface="Carlito"/>
              </a:rPr>
              <a:t>extensions </a:t>
            </a: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dirty="0">
                <a:latin typeface="Carlito"/>
                <a:cs typeface="Carlito"/>
              </a:rPr>
              <a:t>known file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types’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800" spc="-20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5" dirty="0">
                <a:latin typeface="Carlito"/>
                <a:cs typeface="Carlito"/>
              </a:rPr>
              <a:t>text </a:t>
            </a:r>
            <a:r>
              <a:rPr sz="1800" spc="-10" dirty="0">
                <a:latin typeface="Carlito"/>
                <a:cs typeface="Carlito"/>
              </a:rPr>
              <a:t>file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directory called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page1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Change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file </a:t>
            </a:r>
            <a:r>
              <a:rPr sz="1800" spc="-10" dirty="0">
                <a:latin typeface="Carlito"/>
                <a:cs typeface="Carlito"/>
              </a:rPr>
              <a:t>extension </a:t>
            </a:r>
            <a:r>
              <a:rPr sz="1800" spc="-5" dirty="0">
                <a:latin typeface="Carlito"/>
                <a:cs typeface="Carlito"/>
              </a:rPr>
              <a:t>so that it is </a:t>
            </a:r>
            <a:r>
              <a:rPr sz="1800" spc="-10" dirty="0">
                <a:latin typeface="Carlito"/>
                <a:cs typeface="Carlito"/>
              </a:rPr>
              <a:t>called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page1.html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3476244"/>
            <a:ext cx="2895599" cy="338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pc="-195" dirty="0"/>
              <a:t>Make </a:t>
            </a:r>
            <a:r>
              <a:rPr spc="-55" dirty="0"/>
              <a:t>the </a:t>
            </a:r>
            <a:r>
              <a:rPr spc="-235" dirty="0"/>
              <a:t>page </a:t>
            </a:r>
            <a:r>
              <a:rPr spc="-110" dirty="0"/>
              <a:t>below </a:t>
            </a:r>
            <a:r>
              <a:rPr spc="-65" dirty="0"/>
              <a:t>in </a:t>
            </a:r>
            <a:r>
              <a:rPr spc="-114" dirty="0"/>
              <a:t>your </a:t>
            </a:r>
            <a:r>
              <a:rPr spc="-40" dirty="0"/>
              <a:t>file </a:t>
            </a:r>
            <a:r>
              <a:rPr spc="-185" dirty="0"/>
              <a:t>using</a:t>
            </a:r>
            <a:r>
              <a:rPr spc="-595" dirty="0"/>
              <a:t> </a:t>
            </a:r>
            <a:r>
              <a:rPr spc="-55" dirty="0"/>
              <a:t>the  </a:t>
            </a:r>
            <a:r>
              <a:rPr spc="-35" dirty="0"/>
              <a:t>html </a:t>
            </a:r>
            <a:r>
              <a:rPr spc="-210" dirty="0"/>
              <a:t>tags </a:t>
            </a:r>
            <a:r>
              <a:rPr spc="-160" dirty="0"/>
              <a:t>we </a:t>
            </a:r>
            <a:r>
              <a:rPr spc="-229" dirty="0"/>
              <a:t>have </a:t>
            </a:r>
            <a:r>
              <a:rPr spc="-90" dirty="0"/>
              <a:t>just</a:t>
            </a:r>
            <a:r>
              <a:rPr spc="-229" dirty="0"/>
              <a:t> </a:t>
            </a:r>
            <a:r>
              <a:rPr spc="-225" dirty="0"/>
              <a:t>seen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4458080"/>
            <a:ext cx="7338059" cy="1318053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84785" marR="1583055" indent="-172720">
              <a:lnSpc>
                <a:spcPct val="8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20" dirty="0">
                <a:latin typeface="Carlito"/>
                <a:cs typeface="Carlito"/>
              </a:rPr>
              <a:t>Make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link go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following web page  </a:t>
            </a:r>
            <a:r>
              <a:rPr sz="1900" spc="-5" dirty="0" err="1" smtClean="0">
                <a:latin typeface="Carlito"/>
                <a:cs typeface="Carlito"/>
              </a:rPr>
              <a:t>Visualise</a:t>
            </a:r>
            <a:r>
              <a:rPr sz="1900" spc="-5" dirty="0" smtClean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page by opening </a:t>
            </a:r>
            <a:r>
              <a:rPr sz="1900" spc="-5" dirty="0">
                <a:latin typeface="Carlito"/>
                <a:cs typeface="Carlito"/>
              </a:rPr>
              <a:t>it in a </a:t>
            </a:r>
            <a:r>
              <a:rPr sz="1900" spc="-10" dirty="0">
                <a:latin typeface="Carlito"/>
                <a:cs typeface="Carlito"/>
              </a:rPr>
              <a:t>web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browser</a:t>
            </a:r>
            <a:endParaRPr sz="1900" dirty="0">
              <a:latin typeface="Carlito"/>
              <a:cs typeface="Carlito"/>
            </a:endParaRPr>
          </a:p>
          <a:p>
            <a:pPr marL="527685" lvl="1" indent="-172720">
              <a:lnSpc>
                <a:spcPts val="2039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Internet Explorer </a:t>
            </a:r>
            <a:r>
              <a:rPr sz="1700" dirty="0">
                <a:latin typeface="Carlito"/>
                <a:cs typeface="Carlito"/>
              </a:rPr>
              <a:t>:</a:t>
            </a:r>
            <a:r>
              <a:rPr sz="1700" spc="3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File-&gt;Open</a:t>
            </a:r>
          </a:p>
          <a:p>
            <a:pPr marL="527685" lvl="1" indent="-172720">
              <a:lnSpc>
                <a:spcPct val="100000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Chrome </a:t>
            </a:r>
            <a:r>
              <a:rPr sz="1700" dirty="0">
                <a:latin typeface="Carlito"/>
                <a:cs typeface="Carlito"/>
              </a:rPr>
              <a:t>: </a:t>
            </a:r>
            <a:r>
              <a:rPr sz="1700" spc="-50" dirty="0">
                <a:latin typeface="Carlito"/>
                <a:cs typeface="Carlito"/>
              </a:rPr>
              <a:t>You </a:t>
            </a:r>
            <a:r>
              <a:rPr sz="1700" spc="-5" dirty="0">
                <a:latin typeface="Carlito"/>
                <a:cs typeface="Carlito"/>
              </a:rPr>
              <a:t>can </a:t>
            </a:r>
            <a:r>
              <a:rPr sz="1700" dirty="0">
                <a:latin typeface="Carlito"/>
                <a:cs typeface="Carlito"/>
              </a:rPr>
              <a:t>type the </a:t>
            </a:r>
            <a:r>
              <a:rPr sz="1700" spc="-5" dirty="0">
                <a:latin typeface="Carlito"/>
                <a:cs typeface="Carlito"/>
              </a:rPr>
              <a:t>path </a:t>
            </a:r>
            <a:r>
              <a:rPr sz="1700" dirty="0">
                <a:latin typeface="Carlito"/>
                <a:cs typeface="Carlito"/>
              </a:rPr>
              <a:t>in the address </a:t>
            </a:r>
            <a:r>
              <a:rPr sz="1700" spc="-5" dirty="0">
                <a:latin typeface="Carlito"/>
                <a:cs typeface="Carlito"/>
              </a:rPr>
              <a:t>bar</a:t>
            </a:r>
            <a:r>
              <a:rPr sz="1700" spc="2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(file://C:/html/page1.html)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1600200"/>
            <a:ext cx="4861559" cy="2263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3860</Words>
  <Application>Microsoft Office PowerPoint</Application>
  <PresentationFormat>On-screen Show (4:3)</PresentationFormat>
  <Paragraphs>464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BPG Courier S GPL&amp;GNU</vt:lpstr>
      <vt:lpstr>Calibri</vt:lpstr>
      <vt:lpstr>Carlito</vt:lpstr>
      <vt:lpstr>Times New Roman</vt:lpstr>
      <vt:lpstr>Office Theme</vt:lpstr>
      <vt:lpstr>A Practical Introduction to  HTML, CSS &amp; JavaScript</vt:lpstr>
      <vt:lpstr>Outline</vt:lpstr>
      <vt:lpstr>The Internet : What is happening?</vt:lpstr>
      <vt:lpstr>HTML Documents</vt:lpstr>
      <vt:lpstr>HTML Code</vt:lpstr>
      <vt:lpstr>HTML Example Page 1</vt:lpstr>
      <vt:lpstr>Other HTML Tags</vt:lpstr>
      <vt:lpstr>Exercise 1: Your First Web Page</vt:lpstr>
      <vt:lpstr>Make the page below in your file using the  html tags we have just seen</vt:lpstr>
      <vt:lpstr>HTML Tables</vt:lpstr>
      <vt:lpstr>A Very Simple Table</vt:lpstr>
      <vt:lpstr>Exercise 2: Your HTML Page with a table</vt:lpstr>
      <vt:lpstr>Exercise 2</vt:lpstr>
      <vt:lpstr>Sending Information via the Web</vt:lpstr>
      <vt:lpstr>HTML Forms</vt:lpstr>
      <vt:lpstr>Form Tag</vt:lpstr>
      <vt:lpstr>Common Form Elements – Inside the &lt;form&gt;&lt;/form&gt; tags  Text</vt:lpstr>
      <vt:lpstr>Login Form</vt:lpstr>
      <vt:lpstr>Form Elements – Selectors  Pull Down List</vt:lpstr>
      <vt:lpstr>Form Elements : Radio Buttons</vt:lpstr>
      <vt:lpstr>Form Elements : Checkbox</vt:lpstr>
      <vt:lpstr>Form Elements : Submit Button</vt:lpstr>
      <vt:lpstr>Form Elements : Submit Button</vt:lpstr>
      <vt:lpstr>Exercise 3: Make a Web Form</vt:lpstr>
      <vt:lpstr>HTML Summary</vt:lpstr>
      <vt:lpstr>Quiz followed by break</vt:lpstr>
      <vt:lpstr>HTML Page Structure  Document Object Model (DOM)</vt:lpstr>
      <vt:lpstr>Javascript</vt:lpstr>
      <vt:lpstr>Calling Javascript from your page</vt:lpstr>
      <vt:lpstr>Exercise 4: Add Javascript to your web form</vt:lpstr>
      <vt:lpstr>More Complex Javascript : Exercise 5</vt:lpstr>
      <vt:lpstr>Javascript variable declaration</vt:lpstr>
      <vt:lpstr>More HTML : the &lt;div&gt; tag</vt:lpstr>
      <vt:lpstr>&lt;div&gt; : more info</vt:lpstr>
      <vt:lpstr>JQuery Library</vt:lpstr>
      <vt:lpstr>JQuery reference page component</vt:lpstr>
      <vt:lpstr>Javascript if statement</vt:lpstr>
      <vt:lpstr>Manipulate Page Data on the Fly : Exercise 6</vt:lpstr>
      <vt:lpstr>Client Side Validation of Form Data</vt:lpstr>
      <vt:lpstr>AJAX : Demonstration</vt:lpstr>
      <vt:lpstr>JavaScript and JQuery</vt:lpstr>
      <vt:lpstr>Quiz Part II : Then Short Break</vt:lpstr>
      <vt:lpstr>Cascading Style Sheets (css)</vt:lpstr>
      <vt:lpstr>css syntax</vt:lpstr>
      <vt:lpstr>Inline CSS</vt:lpstr>
      <vt:lpstr>Css: Using a Style Tag</vt:lpstr>
      <vt:lpstr>Css : Using an included File</vt:lpstr>
      <vt:lpstr>Course Web Page</vt:lpstr>
      <vt:lpstr>Course web page Header HTML</vt:lpstr>
      <vt:lpstr>Exercise 7 : Apply css styling to your form</vt:lpstr>
      <vt:lpstr>Css : apply a style to an id</vt:lpstr>
      <vt:lpstr>css : apply style to an id (2)</vt:lpstr>
      <vt:lpstr>css : apply a style to more than one element</vt:lpstr>
      <vt:lpstr>css : apply style using class</vt:lpstr>
      <vt:lpstr>Exercise 9 : Apply a CSS class to your form  table</vt:lpstr>
      <vt:lpstr>Working with multiple devices : Bootstrap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Introduction to HTML, CSS &amp; JavaScript</dc:title>
  <dc:creator>Tomlinson, Christopher D</dc:creator>
  <cp:lastModifiedBy>Dell</cp:lastModifiedBy>
  <cp:revision>2</cp:revision>
  <dcterms:created xsi:type="dcterms:W3CDTF">2022-06-23T15:59:04Z</dcterms:created>
  <dcterms:modified xsi:type="dcterms:W3CDTF">2022-06-23T17:26:03Z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2022-06-23T00:00:00Z</vt:filetime>
  </property>
</Properties>
</file>