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8376239-5247-42E0-B81C-DD9AFC796D15}" type="datetimeFigureOut">
              <a:rPr lang="en-US" smtClean="0"/>
              <a:t>3/22/2017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0C9C2BF-A43D-4AC1-BC8B-1221F2ACC1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376239-5247-42E0-B81C-DD9AFC796D15}"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9C2BF-A43D-4AC1-BC8B-1221F2ACC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376239-5247-42E0-B81C-DD9AFC796D15}" type="datetimeFigureOut">
              <a:rPr lang="en-US" smtClean="0"/>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9C2BF-A43D-4AC1-BC8B-1221F2ACC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376239-5247-42E0-B81C-DD9AFC796D15}" type="datetimeFigureOut">
              <a:rPr lang="en-US" smtClean="0"/>
              <a:t>3/22/2017</a:t>
            </a:fld>
            <a:endParaRPr lang="en-US"/>
          </a:p>
        </p:txBody>
      </p:sp>
      <p:sp>
        <p:nvSpPr>
          <p:cNvPr id="9" name="Slide Number Placeholder 8"/>
          <p:cNvSpPr>
            <a:spLocks noGrp="1"/>
          </p:cNvSpPr>
          <p:nvPr>
            <p:ph type="sldNum" sz="quarter" idx="15"/>
          </p:nvPr>
        </p:nvSpPr>
        <p:spPr/>
        <p:txBody>
          <a:bodyPr rtlCol="0"/>
          <a:lstStyle/>
          <a:p>
            <a:fld id="{B0C9C2BF-A43D-4AC1-BC8B-1221F2ACC1E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8376239-5247-42E0-B81C-DD9AFC796D15}" type="datetimeFigureOut">
              <a:rPr lang="en-US" smtClean="0"/>
              <a:t>3/22/2017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0C9C2BF-A43D-4AC1-BC8B-1221F2ACC1E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376239-5247-42E0-B81C-DD9AFC796D15}" type="datetimeFigureOut">
              <a:rPr lang="en-US" smtClean="0"/>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9C2BF-A43D-4AC1-BC8B-1221F2ACC1E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376239-5247-42E0-B81C-DD9AFC796D15}" type="datetimeFigureOut">
              <a:rPr lang="en-US" smtClean="0"/>
              <a:t>3/22/2017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9C2BF-A43D-4AC1-BC8B-1221F2ACC1E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376239-5247-42E0-B81C-DD9AFC796D15}" type="datetimeFigureOut">
              <a:rPr lang="en-US" smtClean="0"/>
              <a:t>3/22/2017</a:t>
            </a:fld>
            <a:endParaRPr lang="en-US"/>
          </a:p>
        </p:txBody>
      </p:sp>
      <p:sp>
        <p:nvSpPr>
          <p:cNvPr id="7" name="Slide Number Placeholder 6"/>
          <p:cNvSpPr>
            <a:spLocks noGrp="1"/>
          </p:cNvSpPr>
          <p:nvPr>
            <p:ph type="sldNum" sz="quarter" idx="11"/>
          </p:nvPr>
        </p:nvSpPr>
        <p:spPr/>
        <p:txBody>
          <a:bodyPr rtlCol="0"/>
          <a:lstStyle/>
          <a:p>
            <a:fld id="{B0C9C2BF-A43D-4AC1-BC8B-1221F2ACC1E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76239-5247-42E0-B81C-DD9AFC796D15}" type="datetimeFigureOut">
              <a:rPr lang="en-US" smtClean="0"/>
              <a:t>3/22/2017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C9C2BF-A43D-4AC1-BC8B-1221F2ACC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376239-5247-42E0-B81C-DD9AFC796D15}" type="datetimeFigureOut">
              <a:rPr lang="en-US" smtClean="0"/>
              <a:t>3/22/2017</a:t>
            </a:fld>
            <a:endParaRPr lang="en-US"/>
          </a:p>
        </p:txBody>
      </p:sp>
      <p:sp>
        <p:nvSpPr>
          <p:cNvPr id="22" name="Slide Number Placeholder 21"/>
          <p:cNvSpPr>
            <a:spLocks noGrp="1"/>
          </p:cNvSpPr>
          <p:nvPr>
            <p:ph type="sldNum" sz="quarter" idx="15"/>
          </p:nvPr>
        </p:nvSpPr>
        <p:spPr/>
        <p:txBody>
          <a:bodyPr rtlCol="0"/>
          <a:lstStyle/>
          <a:p>
            <a:fld id="{B0C9C2BF-A43D-4AC1-BC8B-1221F2ACC1E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8376239-5247-42E0-B81C-DD9AFC796D15}" type="datetimeFigureOut">
              <a:rPr lang="en-US" smtClean="0"/>
              <a:t>3/22/2017</a:t>
            </a:fld>
            <a:endParaRPr lang="en-US"/>
          </a:p>
        </p:txBody>
      </p:sp>
      <p:sp>
        <p:nvSpPr>
          <p:cNvPr id="18" name="Slide Number Placeholder 17"/>
          <p:cNvSpPr>
            <a:spLocks noGrp="1"/>
          </p:cNvSpPr>
          <p:nvPr>
            <p:ph type="sldNum" sz="quarter" idx="11"/>
          </p:nvPr>
        </p:nvSpPr>
        <p:spPr/>
        <p:txBody>
          <a:bodyPr rtlCol="0"/>
          <a:lstStyle/>
          <a:p>
            <a:fld id="{B0C9C2BF-A43D-4AC1-BC8B-1221F2ACC1E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8376239-5247-42E0-B81C-DD9AFC796D15}" type="datetimeFigureOut">
              <a:rPr lang="en-US" smtClean="0"/>
              <a:t>3/22/2017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0C9C2BF-A43D-4AC1-BC8B-1221F2ACC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HQL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4201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Using Named Parameters Example</a:t>
            </a:r>
            <a:br>
              <a:rPr lang="en-US" b="1" dirty="0"/>
            </a:br>
            <a:endParaRPr lang="en-US" dirty="0"/>
          </a:p>
        </p:txBody>
      </p:sp>
      <p:sp>
        <p:nvSpPr>
          <p:cNvPr id="3" name="Content Placeholder 2"/>
          <p:cNvSpPr>
            <a:spLocks noGrp="1"/>
          </p:cNvSpPr>
          <p:nvPr>
            <p:ph sz="quarter" idx="1"/>
          </p:nvPr>
        </p:nvSpPr>
        <p:spPr>
          <a:xfrm>
            <a:off x="457200" y="1219200"/>
            <a:ext cx="7924800" cy="5254752"/>
          </a:xfrm>
        </p:spPr>
        <p:txBody>
          <a:bodyPr>
            <a:normAutofit fontScale="85000" lnSpcReduction="20000"/>
          </a:bodyPr>
          <a:lstStyle/>
          <a:p>
            <a:r>
              <a:rPr lang="en-US" dirty="0"/>
              <a:t>You can parameterize your query using a colon before parameter name, for example </a:t>
            </a:r>
            <a:r>
              <a:rPr lang="en-US" dirty="0" smtClean="0"/>
              <a:t>:</a:t>
            </a:r>
          </a:p>
          <a:p>
            <a:r>
              <a:rPr lang="en-US" dirty="0" smtClean="0"/>
              <a:t>id </a:t>
            </a:r>
            <a:r>
              <a:rPr lang="en-US" dirty="0"/>
              <a:t>indicates a placeholder for a parameter named </a:t>
            </a:r>
            <a:r>
              <a:rPr lang="en-US" dirty="0" smtClean="0"/>
              <a:t>id.</a:t>
            </a:r>
          </a:p>
          <a:p>
            <a:r>
              <a:rPr lang="en-US" dirty="0" smtClean="0"/>
              <a:t>The </a:t>
            </a:r>
            <a:r>
              <a:rPr lang="en-US" dirty="0"/>
              <a:t>following example demonstrates how to write and </a:t>
            </a:r>
            <a:r>
              <a:rPr lang="en-US" dirty="0" smtClean="0"/>
              <a:t>execute </a:t>
            </a:r>
            <a:r>
              <a:rPr lang="en-US" dirty="0"/>
              <a:t>a query using named parameters</a:t>
            </a:r>
            <a:r>
              <a:rPr lang="en-US" dirty="0" smtClean="0"/>
              <a:t>:</a:t>
            </a:r>
          </a:p>
          <a:p>
            <a:r>
              <a:rPr lang="en-US" dirty="0"/>
              <a:t>String </a:t>
            </a:r>
            <a:r>
              <a:rPr lang="en-US" dirty="0" err="1"/>
              <a:t>hql</a:t>
            </a:r>
            <a:r>
              <a:rPr lang="en-US" dirty="0"/>
              <a:t> = "from Product where description like :keyword";</a:t>
            </a:r>
          </a:p>
          <a:p>
            <a:r>
              <a:rPr lang="en-US" dirty="0"/>
              <a:t> </a:t>
            </a:r>
          </a:p>
          <a:p>
            <a:r>
              <a:rPr lang="en-US" dirty="0"/>
              <a:t>String keyword = "New";</a:t>
            </a:r>
          </a:p>
          <a:p>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r>
              <a:rPr lang="en-US" dirty="0" err="1"/>
              <a:t>query.setParameter</a:t>
            </a:r>
            <a:r>
              <a:rPr lang="en-US" dirty="0"/>
              <a:t>("keyword", "%" + keyword + "%");</a:t>
            </a:r>
          </a:p>
          <a:p>
            <a:r>
              <a:rPr lang="en-US" dirty="0"/>
              <a:t> </a:t>
            </a:r>
          </a:p>
          <a:p>
            <a:r>
              <a:rPr lang="en-US" dirty="0"/>
              <a:t>List&lt;Product&gt; </a:t>
            </a:r>
            <a:r>
              <a:rPr lang="en-US" dirty="0" err="1"/>
              <a:t>listProducts</a:t>
            </a:r>
            <a:r>
              <a:rPr lang="en-US" dirty="0"/>
              <a:t> = </a:t>
            </a:r>
            <a:r>
              <a:rPr lang="en-US" dirty="0" err="1"/>
              <a:t>query.list</a:t>
            </a:r>
            <a:r>
              <a:rPr lang="en-US" dirty="0"/>
              <a:t>();</a:t>
            </a:r>
          </a:p>
          <a:p>
            <a:r>
              <a:rPr lang="en-US" dirty="0"/>
              <a:t> </a:t>
            </a:r>
          </a:p>
          <a:p>
            <a:r>
              <a:rPr lang="en-US" dirty="0"/>
              <a:t>for (Product </a:t>
            </a:r>
            <a:r>
              <a:rPr lang="en-US" dirty="0" err="1"/>
              <a:t>aProduct</a:t>
            </a:r>
            <a:r>
              <a:rPr lang="en-US" dirty="0"/>
              <a:t> : </a:t>
            </a:r>
            <a:r>
              <a:rPr lang="en-US" dirty="0" err="1"/>
              <a:t>listProducts</a:t>
            </a:r>
            <a:r>
              <a:rPr lang="en-US" dirty="0"/>
              <a:t>) {</a:t>
            </a:r>
          </a:p>
          <a:p>
            <a:r>
              <a:rPr lang="en-US" dirty="0"/>
              <a:t>    System.out.println(</a:t>
            </a:r>
            <a:r>
              <a:rPr lang="en-US" dirty="0" err="1"/>
              <a:t>aProduct.getName</a:t>
            </a:r>
            <a:r>
              <a:rPr lang="en-US" dirty="0"/>
              <a:t>());</a:t>
            </a:r>
          </a:p>
          <a:p>
            <a:r>
              <a:rPr lang="en-US" dirty="0"/>
              <a:t>}</a:t>
            </a:r>
          </a:p>
        </p:txBody>
      </p:sp>
    </p:spTree>
    <p:extLst>
      <p:ext uri="{BB962C8B-B14F-4D97-AF65-F5344CB8AC3E}">
        <p14:creationId xmlns:p14="http://schemas.microsoft.com/office/powerpoint/2010/main" val="301033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The above HQL searches for all products whose description contains the specified keyword:</a:t>
            </a:r>
          </a:p>
          <a:p>
            <a:endParaRPr lang="en-US" dirty="0"/>
          </a:p>
          <a:p>
            <a:r>
              <a:rPr lang="en-US" b="1" dirty="0"/>
              <a:t>from Product where description like :</a:t>
            </a:r>
            <a:r>
              <a:rPr lang="en-US" b="1" dirty="0" smtClean="0"/>
              <a:t>keyword</a:t>
            </a:r>
          </a:p>
          <a:p>
            <a:endParaRPr lang="en-US" b="1" dirty="0" smtClean="0"/>
          </a:p>
          <a:p>
            <a:r>
              <a:rPr lang="en-US" dirty="0"/>
              <a:t>Then use the </a:t>
            </a:r>
            <a:r>
              <a:rPr lang="en-US" b="1" dirty="0" err="1"/>
              <a:t>setParameter</a:t>
            </a:r>
            <a:r>
              <a:rPr lang="en-US" b="1" dirty="0"/>
              <a:t>(name, value)</a:t>
            </a:r>
            <a:r>
              <a:rPr lang="en-US" dirty="0"/>
              <a:t> method to set actual value for the named parameter</a:t>
            </a:r>
            <a:r>
              <a:rPr lang="en-US" dirty="0" smtClean="0"/>
              <a:t>:</a:t>
            </a:r>
          </a:p>
          <a:p>
            <a:endParaRPr lang="en-US" b="1" dirty="0"/>
          </a:p>
          <a:p>
            <a:r>
              <a:rPr lang="en-US" dirty="0" err="1"/>
              <a:t>query.setParameter</a:t>
            </a:r>
            <a:r>
              <a:rPr lang="en-US" dirty="0"/>
              <a:t>("keyword", "%" + keyword + "%");</a:t>
            </a:r>
            <a:endParaRPr lang="en-US" b="1" dirty="0"/>
          </a:p>
        </p:txBody>
      </p:sp>
    </p:spTree>
    <p:extLst>
      <p:ext uri="{BB962C8B-B14F-4D97-AF65-F5344CB8AC3E}">
        <p14:creationId xmlns:p14="http://schemas.microsoft.com/office/powerpoint/2010/main" val="3010334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Note that we want to perform a LIKE search so the percent signs must be used outside the query string, unlike traditional SQL.</a:t>
            </a:r>
            <a:endParaRPr lang="en-US" dirty="0"/>
          </a:p>
        </p:txBody>
      </p:sp>
    </p:spTree>
    <p:extLst>
      <p:ext uri="{BB962C8B-B14F-4D97-AF65-F5344CB8AC3E}">
        <p14:creationId xmlns:p14="http://schemas.microsoft.com/office/powerpoint/2010/main" val="301033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Insert - Select Query Example</a:t>
            </a:r>
            <a:br>
              <a:rPr lang="en-US" b="1" dirty="0"/>
            </a:br>
            <a:endParaRPr lang="en-US" dirty="0"/>
          </a:p>
        </p:txBody>
      </p:sp>
      <p:sp>
        <p:nvSpPr>
          <p:cNvPr id="3" name="Content Placeholder 2"/>
          <p:cNvSpPr>
            <a:spLocks noGrp="1"/>
          </p:cNvSpPr>
          <p:nvPr>
            <p:ph sz="quarter" idx="1"/>
          </p:nvPr>
        </p:nvSpPr>
        <p:spPr>
          <a:xfrm>
            <a:off x="457200" y="1600200"/>
            <a:ext cx="7848600" cy="4873752"/>
          </a:xfrm>
        </p:spPr>
        <p:txBody>
          <a:bodyPr/>
          <a:lstStyle/>
          <a:p>
            <a:r>
              <a:rPr lang="en-US" dirty="0" smtClean="0"/>
              <a:t>HQL </a:t>
            </a:r>
            <a:r>
              <a:rPr lang="en-US" dirty="0"/>
              <a:t>doesn’t support regular INSERT statement (you know why - because the </a:t>
            </a:r>
            <a:r>
              <a:rPr lang="en-US" dirty="0" err="1"/>
              <a:t>session.save</a:t>
            </a:r>
            <a:r>
              <a:rPr lang="en-US" dirty="0"/>
              <a:t>(Object) method does it perfectly). So we can only write INSERT … SELECT query in HQL. The following code snippet executes a query that inserts all rows from Category table to </a:t>
            </a:r>
            <a:r>
              <a:rPr lang="en-US" dirty="0" err="1"/>
              <a:t>OldCategory</a:t>
            </a:r>
            <a:r>
              <a:rPr lang="en-US" dirty="0"/>
              <a:t> table:</a:t>
            </a:r>
            <a:endParaRPr lang="en-US" dirty="0"/>
          </a:p>
        </p:txBody>
      </p:sp>
    </p:spTree>
    <p:extLst>
      <p:ext uri="{BB962C8B-B14F-4D97-AF65-F5344CB8AC3E}">
        <p14:creationId xmlns:p14="http://schemas.microsoft.com/office/powerpoint/2010/main" val="3010334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848600" cy="5711952"/>
          </a:xfrm>
        </p:spPr>
        <p:txBody>
          <a:bodyPr>
            <a:normAutofit/>
          </a:bodyPr>
          <a:lstStyle/>
          <a:p>
            <a:pPr fontAlgn="base"/>
            <a:r>
              <a:rPr lang="en-US" dirty="0"/>
              <a:t>String </a:t>
            </a:r>
            <a:r>
              <a:rPr lang="en-US" dirty="0" err="1"/>
              <a:t>hql</a:t>
            </a:r>
            <a:r>
              <a:rPr lang="en-US" dirty="0"/>
              <a:t> = "insert into Category (id, name)"</a:t>
            </a:r>
          </a:p>
          <a:p>
            <a:pPr fontAlgn="base"/>
            <a:r>
              <a:rPr lang="en-US" dirty="0"/>
              <a:t>        + " select id, name from </a:t>
            </a:r>
            <a:r>
              <a:rPr lang="en-US" dirty="0" err="1"/>
              <a:t>OldCategory</a:t>
            </a:r>
            <a:r>
              <a:rPr lang="en-US" dirty="0"/>
              <a:t>";</a:t>
            </a:r>
          </a:p>
          <a:p>
            <a:pPr fontAlgn="base"/>
            <a:r>
              <a:rPr lang="en-US" dirty="0"/>
              <a:t> </a:t>
            </a:r>
          </a:p>
          <a:p>
            <a:pPr fontAlgn="base"/>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fontAlgn="base"/>
            <a:r>
              <a:rPr lang="en-US" dirty="0"/>
              <a:t> </a:t>
            </a:r>
          </a:p>
          <a:p>
            <a:pPr fontAlgn="base"/>
            <a:r>
              <a:rPr lang="en-US" dirty="0"/>
              <a:t>int </a:t>
            </a:r>
            <a:r>
              <a:rPr lang="en-US" dirty="0" err="1"/>
              <a:t>rowsAffected</a:t>
            </a:r>
            <a:r>
              <a:rPr lang="en-US" dirty="0"/>
              <a:t> = </a:t>
            </a:r>
            <a:r>
              <a:rPr lang="en-US" dirty="0" err="1"/>
              <a:t>query.executeUpdate</a:t>
            </a:r>
            <a:r>
              <a:rPr lang="en-US" dirty="0"/>
              <a:t>();</a:t>
            </a:r>
          </a:p>
          <a:p>
            <a:pPr fontAlgn="base"/>
            <a:r>
              <a:rPr lang="en-US" dirty="0"/>
              <a:t>if (</a:t>
            </a:r>
            <a:r>
              <a:rPr lang="en-US" dirty="0" err="1"/>
              <a:t>rowsAffected</a:t>
            </a:r>
            <a:r>
              <a:rPr lang="en-US" dirty="0"/>
              <a:t> &gt; 0) {</a:t>
            </a:r>
          </a:p>
          <a:p>
            <a:pPr fontAlgn="base"/>
            <a:r>
              <a:rPr lang="en-US" dirty="0"/>
              <a:t>    System.out.println(</a:t>
            </a:r>
            <a:r>
              <a:rPr lang="en-US" dirty="0" err="1"/>
              <a:t>rowsAffected</a:t>
            </a:r>
            <a:r>
              <a:rPr lang="en-US" dirty="0"/>
              <a:t> + "(s) were inserted");</a:t>
            </a:r>
          </a:p>
          <a:p>
            <a:pPr fontAlgn="base"/>
            <a:r>
              <a:rPr lang="en-US" dirty="0"/>
              <a:t>}</a:t>
            </a:r>
          </a:p>
          <a:p>
            <a:r>
              <a:rPr lang="en-US" dirty="0"/>
              <a:t>Note that HQL is object-oriented, so Category and </a:t>
            </a:r>
            <a:r>
              <a:rPr lang="en-US" dirty="0" err="1"/>
              <a:t>OldCategory</a:t>
            </a:r>
            <a:r>
              <a:rPr lang="en-US" dirty="0"/>
              <a:t> must be mapped class names (not real table names).</a:t>
            </a:r>
            <a:endParaRPr lang="en-US" dirty="0"/>
          </a:p>
        </p:txBody>
      </p:sp>
    </p:spTree>
    <p:extLst>
      <p:ext uri="{BB962C8B-B14F-4D97-AF65-F5344CB8AC3E}">
        <p14:creationId xmlns:p14="http://schemas.microsoft.com/office/powerpoint/2010/main" val="301033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Update Query </a:t>
            </a:r>
            <a:r>
              <a:rPr lang="en-US" b="1" dirty="0" smtClean="0"/>
              <a:t>Example</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a:t>The UPDATE query is similar to SQL. The following example runs a query that updates price for a specific product</a:t>
            </a:r>
            <a:r>
              <a:rPr lang="en-US" dirty="0" smtClean="0"/>
              <a:t>:</a:t>
            </a:r>
          </a:p>
          <a:p>
            <a:pPr fontAlgn="base"/>
            <a:r>
              <a:rPr lang="en-US" dirty="0"/>
              <a:t>String </a:t>
            </a:r>
            <a:r>
              <a:rPr lang="en-US" dirty="0" err="1"/>
              <a:t>hql</a:t>
            </a:r>
            <a:r>
              <a:rPr lang="en-US" dirty="0"/>
              <a:t> = "update Product set price = :price where id = :id";</a:t>
            </a:r>
          </a:p>
          <a:p>
            <a:pPr fontAlgn="base"/>
            <a:r>
              <a:rPr lang="en-US" dirty="0"/>
              <a:t> </a:t>
            </a:r>
          </a:p>
          <a:p>
            <a:pPr fontAlgn="base"/>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fontAlgn="base"/>
            <a:r>
              <a:rPr lang="en-US" dirty="0" err="1"/>
              <a:t>query.setParameter</a:t>
            </a:r>
            <a:r>
              <a:rPr lang="en-US" dirty="0"/>
              <a:t>("price", 488.0f);</a:t>
            </a:r>
          </a:p>
          <a:p>
            <a:pPr fontAlgn="base"/>
            <a:r>
              <a:rPr lang="en-US" dirty="0" err="1"/>
              <a:t>query.setParameter</a:t>
            </a:r>
            <a:r>
              <a:rPr lang="en-US" dirty="0"/>
              <a:t>("id", 43l);</a:t>
            </a:r>
          </a:p>
          <a:p>
            <a:pPr fontAlgn="base"/>
            <a:r>
              <a:rPr lang="en-US" dirty="0"/>
              <a:t> </a:t>
            </a:r>
          </a:p>
          <a:p>
            <a:pPr fontAlgn="base"/>
            <a:r>
              <a:rPr lang="en-US" dirty="0"/>
              <a:t>int </a:t>
            </a:r>
            <a:r>
              <a:rPr lang="en-US" dirty="0" err="1"/>
              <a:t>rowsAffected</a:t>
            </a:r>
            <a:r>
              <a:rPr lang="en-US" dirty="0"/>
              <a:t> = </a:t>
            </a:r>
            <a:r>
              <a:rPr lang="en-US" dirty="0" err="1"/>
              <a:t>query.executeUpdate</a:t>
            </a:r>
            <a:r>
              <a:rPr lang="en-US" dirty="0"/>
              <a:t>();</a:t>
            </a:r>
          </a:p>
          <a:p>
            <a:pPr fontAlgn="base"/>
            <a:r>
              <a:rPr lang="en-US" dirty="0"/>
              <a:t>if (</a:t>
            </a:r>
            <a:r>
              <a:rPr lang="en-US" dirty="0" err="1"/>
              <a:t>rowsAffected</a:t>
            </a:r>
            <a:r>
              <a:rPr lang="en-US" dirty="0"/>
              <a:t> &gt; 0) {</a:t>
            </a:r>
          </a:p>
          <a:p>
            <a:pPr fontAlgn="base"/>
            <a:r>
              <a:rPr lang="en-US" dirty="0"/>
              <a:t>    System.out.println("Updated " + </a:t>
            </a:r>
            <a:r>
              <a:rPr lang="en-US" dirty="0" err="1"/>
              <a:t>rowsAffected</a:t>
            </a:r>
            <a:r>
              <a:rPr lang="en-US" dirty="0"/>
              <a:t> + " rows.");</a:t>
            </a:r>
          </a:p>
          <a:p>
            <a:pPr fontAlgn="base"/>
            <a:r>
              <a:rPr lang="en-US" dirty="0"/>
              <a:t>}</a:t>
            </a:r>
          </a:p>
          <a:p>
            <a:endParaRPr lang="en-US" dirty="0"/>
          </a:p>
        </p:txBody>
      </p:sp>
    </p:spTree>
    <p:extLst>
      <p:ext uri="{BB962C8B-B14F-4D97-AF65-F5344CB8AC3E}">
        <p14:creationId xmlns:p14="http://schemas.microsoft.com/office/powerpoint/2010/main" val="3010334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Delete Query </a:t>
            </a:r>
            <a:r>
              <a:rPr lang="en-US" dirty="0" smtClean="0"/>
              <a:t>Example</a:t>
            </a:r>
            <a:endParaRPr lang="en-US" dirty="0"/>
          </a:p>
        </p:txBody>
      </p:sp>
      <p:sp>
        <p:nvSpPr>
          <p:cNvPr id="3" name="Content Placeholder 2"/>
          <p:cNvSpPr>
            <a:spLocks noGrp="1"/>
          </p:cNvSpPr>
          <p:nvPr>
            <p:ph sz="quarter" idx="1"/>
          </p:nvPr>
        </p:nvSpPr>
        <p:spPr>
          <a:xfrm>
            <a:off x="457200" y="1600200"/>
            <a:ext cx="8153400" cy="4873752"/>
          </a:xfrm>
        </p:spPr>
        <p:txBody>
          <a:bodyPr>
            <a:normAutofit fontScale="92500" lnSpcReduction="10000"/>
          </a:bodyPr>
          <a:lstStyle/>
          <a:p>
            <a:r>
              <a:rPr lang="en-US" dirty="0" smtClean="0"/>
              <a:t>Using</a:t>
            </a:r>
            <a:r>
              <a:rPr lang="en-US" dirty="0"/>
              <a:t> DELETE query in HQL is also straightforward. For example</a:t>
            </a:r>
            <a:r>
              <a:rPr lang="en-US" dirty="0" smtClean="0"/>
              <a:t>:</a:t>
            </a:r>
          </a:p>
          <a:p>
            <a:endParaRPr lang="en-US" dirty="0"/>
          </a:p>
          <a:p>
            <a:pPr fontAlgn="base"/>
            <a:r>
              <a:rPr lang="en-US" dirty="0"/>
              <a:t>String </a:t>
            </a:r>
            <a:r>
              <a:rPr lang="en-US" dirty="0" err="1"/>
              <a:t>hql</a:t>
            </a:r>
            <a:r>
              <a:rPr lang="en-US" dirty="0"/>
              <a:t> = "delete from </a:t>
            </a:r>
            <a:r>
              <a:rPr lang="en-US" dirty="0" err="1"/>
              <a:t>OldCategory</a:t>
            </a:r>
            <a:r>
              <a:rPr lang="en-US" dirty="0"/>
              <a:t> where id = :</a:t>
            </a:r>
            <a:r>
              <a:rPr lang="en-US" dirty="0" err="1"/>
              <a:t>catId</a:t>
            </a:r>
            <a:r>
              <a:rPr lang="en-US" dirty="0"/>
              <a:t>";</a:t>
            </a:r>
          </a:p>
          <a:p>
            <a:pPr fontAlgn="base"/>
            <a:r>
              <a:rPr lang="en-US" dirty="0"/>
              <a:t> </a:t>
            </a:r>
          </a:p>
          <a:p>
            <a:pPr fontAlgn="base"/>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fontAlgn="base"/>
            <a:r>
              <a:rPr lang="en-US" dirty="0" err="1"/>
              <a:t>query.setParameter</a:t>
            </a:r>
            <a:r>
              <a:rPr lang="en-US" dirty="0"/>
              <a:t>("</a:t>
            </a:r>
            <a:r>
              <a:rPr lang="en-US" dirty="0" err="1"/>
              <a:t>catId</a:t>
            </a:r>
            <a:r>
              <a:rPr lang="en-US" dirty="0"/>
              <a:t>", new Long(1));</a:t>
            </a:r>
          </a:p>
          <a:p>
            <a:pPr fontAlgn="base"/>
            <a:r>
              <a:rPr lang="en-US" dirty="0"/>
              <a:t> </a:t>
            </a:r>
          </a:p>
          <a:p>
            <a:pPr fontAlgn="base"/>
            <a:r>
              <a:rPr lang="en-US" dirty="0"/>
              <a:t>int </a:t>
            </a:r>
            <a:r>
              <a:rPr lang="en-US" dirty="0" err="1"/>
              <a:t>rowsAffected</a:t>
            </a:r>
            <a:r>
              <a:rPr lang="en-US" dirty="0"/>
              <a:t> = </a:t>
            </a:r>
            <a:r>
              <a:rPr lang="en-US" dirty="0" err="1"/>
              <a:t>query.executeUpdate</a:t>
            </a:r>
            <a:r>
              <a:rPr lang="en-US" dirty="0"/>
              <a:t>();</a:t>
            </a:r>
          </a:p>
          <a:p>
            <a:pPr fontAlgn="base"/>
            <a:r>
              <a:rPr lang="en-US" dirty="0"/>
              <a:t>if (</a:t>
            </a:r>
            <a:r>
              <a:rPr lang="en-US" dirty="0" err="1"/>
              <a:t>rowsAffected</a:t>
            </a:r>
            <a:r>
              <a:rPr lang="en-US" dirty="0"/>
              <a:t> &gt; 0) {</a:t>
            </a:r>
          </a:p>
          <a:p>
            <a:pPr fontAlgn="base"/>
            <a:r>
              <a:rPr lang="en-US" dirty="0"/>
              <a:t>    System.out.println("Deleted " + </a:t>
            </a:r>
            <a:r>
              <a:rPr lang="en-US" dirty="0" err="1"/>
              <a:t>rowsAffected</a:t>
            </a:r>
            <a:r>
              <a:rPr lang="en-US" dirty="0"/>
              <a:t> + " rows.");</a:t>
            </a:r>
          </a:p>
          <a:p>
            <a:pPr fontAlgn="base"/>
            <a:r>
              <a:rPr lang="en-US" dirty="0"/>
              <a:t>}</a:t>
            </a:r>
          </a:p>
          <a:p>
            <a:endParaRPr lang="en-US" dirty="0"/>
          </a:p>
        </p:txBody>
      </p:sp>
    </p:spTree>
    <p:extLst>
      <p:ext uri="{BB962C8B-B14F-4D97-AF65-F5344CB8AC3E}">
        <p14:creationId xmlns:p14="http://schemas.microsoft.com/office/powerpoint/2010/main" val="301033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Join Query </a:t>
            </a:r>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HQL </a:t>
            </a:r>
            <a:r>
              <a:rPr lang="en-US" dirty="0"/>
              <a:t>supports the following join types (similar to SQL):</a:t>
            </a:r>
          </a:p>
          <a:p>
            <a:r>
              <a:rPr lang="en-US" b="1" dirty="0"/>
              <a:t>inner</a:t>
            </a:r>
            <a:r>
              <a:rPr lang="en-US" dirty="0"/>
              <a:t> </a:t>
            </a:r>
            <a:r>
              <a:rPr lang="en-US" b="1" dirty="0"/>
              <a:t>join</a:t>
            </a:r>
            <a:r>
              <a:rPr lang="en-US" dirty="0"/>
              <a:t> (can be abbreviated as </a:t>
            </a:r>
            <a:r>
              <a:rPr lang="en-US" b="1" dirty="0"/>
              <a:t>join</a:t>
            </a:r>
            <a:r>
              <a:rPr lang="en-US" dirty="0"/>
              <a:t>).</a:t>
            </a:r>
          </a:p>
          <a:p>
            <a:r>
              <a:rPr lang="en-US" b="1" dirty="0"/>
              <a:t>left</a:t>
            </a:r>
            <a:r>
              <a:rPr lang="en-US" dirty="0"/>
              <a:t> </a:t>
            </a:r>
            <a:r>
              <a:rPr lang="en-US" b="1" dirty="0"/>
              <a:t>outer</a:t>
            </a:r>
            <a:r>
              <a:rPr lang="en-US" dirty="0"/>
              <a:t> </a:t>
            </a:r>
            <a:r>
              <a:rPr lang="en-US" b="1" dirty="0"/>
              <a:t>join</a:t>
            </a:r>
            <a:r>
              <a:rPr lang="en-US" dirty="0"/>
              <a:t> (can be abbreviated as </a:t>
            </a:r>
            <a:r>
              <a:rPr lang="en-US" b="1" dirty="0"/>
              <a:t>left</a:t>
            </a:r>
            <a:r>
              <a:rPr lang="en-US" dirty="0"/>
              <a:t> </a:t>
            </a:r>
            <a:r>
              <a:rPr lang="en-US" b="1" dirty="0"/>
              <a:t>join</a:t>
            </a:r>
            <a:r>
              <a:rPr lang="en-US" dirty="0"/>
              <a:t>).</a:t>
            </a:r>
          </a:p>
          <a:p>
            <a:r>
              <a:rPr lang="en-US" b="1" dirty="0"/>
              <a:t>right</a:t>
            </a:r>
            <a:r>
              <a:rPr lang="en-US" dirty="0"/>
              <a:t> </a:t>
            </a:r>
            <a:r>
              <a:rPr lang="en-US" b="1" dirty="0"/>
              <a:t>outer</a:t>
            </a:r>
            <a:r>
              <a:rPr lang="en-US" dirty="0"/>
              <a:t> </a:t>
            </a:r>
            <a:r>
              <a:rPr lang="en-US" b="1" dirty="0"/>
              <a:t>join</a:t>
            </a:r>
            <a:r>
              <a:rPr lang="en-US" dirty="0"/>
              <a:t> (can be abbreviated as </a:t>
            </a:r>
            <a:r>
              <a:rPr lang="en-US" b="1" dirty="0"/>
              <a:t>right</a:t>
            </a:r>
            <a:r>
              <a:rPr lang="en-US" dirty="0"/>
              <a:t> </a:t>
            </a:r>
            <a:r>
              <a:rPr lang="en-US" b="1" dirty="0"/>
              <a:t>join</a:t>
            </a:r>
            <a:r>
              <a:rPr lang="en-US" dirty="0"/>
              <a:t>).</a:t>
            </a:r>
          </a:p>
          <a:p>
            <a:r>
              <a:rPr lang="en-US" b="1" dirty="0"/>
              <a:t>full</a:t>
            </a:r>
            <a:r>
              <a:rPr lang="en-US" dirty="0"/>
              <a:t> </a:t>
            </a:r>
            <a:r>
              <a:rPr lang="en-US" b="1" dirty="0"/>
              <a:t>join</a:t>
            </a:r>
            <a:endParaRPr lang="en-US" dirty="0"/>
          </a:p>
          <a:p>
            <a:endParaRPr lang="en-US" dirty="0"/>
          </a:p>
        </p:txBody>
      </p:sp>
    </p:spTree>
    <p:extLst>
      <p:ext uri="{BB962C8B-B14F-4D97-AF65-F5344CB8AC3E}">
        <p14:creationId xmlns:p14="http://schemas.microsoft.com/office/powerpoint/2010/main" val="301033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7467600" cy="5635752"/>
          </a:xfrm>
        </p:spPr>
        <p:txBody>
          <a:bodyPr>
            <a:normAutofit fontScale="92500" lnSpcReduction="10000"/>
          </a:bodyPr>
          <a:lstStyle/>
          <a:p>
            <a:r>
              <a:rPr lang="en-US" dirty="0"/>
              <a:t>For example, the following code snippet executes a query that retrieves results which is a join between two tables </a:t>
            </a:r>
            <a:r>
              <a:rPr lang="en-US" dirty="0" err="1"/>
              <a:t>Productand</a:t>
            </a:r>
            <a:r>
              <a:rPr lang="en-US" dirty="0"/>
              <a:t> Category</a:t>
            </a:r>
            <a:r>
              <a:rPr lang="en-US" dirty="0" smtClean="0"/>
              <a:t>:</a:t>
            </a:r>
          </a:p>
          <a:p>
            <a:pPr marL="0" indent="0">
              <a:buNone/>
            </a:pPr>
            <a:endParaRPr lang="en-US" dirty="0" smtClean="0"/>
          </a:p>
          <a:p>
            <a:pPr fontAlgn="base"/>
            <a:r>
              <a:rPr lang="en-US" dirty="0"/>
              <a:t>String </a:t>
            </a:r>
            <a:r>
              <a:rPr lang="en-US" dirty="0" err="1"/>
              <a:t>hql</a:t>
            </a:r>
            <a:r>
              <a:rPr lang="en-US" dirty="0"/>
              <a:t> = "from Product p inner join </a:t>
            </a:r>
            <a:r>
              <a:rPr lang="en-US" dirty="0" err="1"/>
              <a:t>p.category</a:t>
            </a:r>
            <a:r>
              <a:rPr lang="en-US" dirty="0"/>
              <a:t>";</a:t>
            </a:r>
          </a:p>
          <a:p>
            <a:pPr fontAlgn="base"/>
            <a:r>
              <a:rPr lang="en-US" dirty="0"/>
              <a:t> </a:t>
            </a:r>
          </a:p>
          <a:p>
            <a:pPr fontAlgn="base"/>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fontAlgn="base"/>
            <a:r>
              <a:rPr lang="en-US" dirty="0"/>
              <a:t>List&lt;Object[]&gt; </a:t>
            </a:r>
            <a:r>
              <a:rPr lang="en-US" dirty="0" err="1"/>
              <a:t>listResult</a:t>
            </a:r>
            <a:r>
              <a:rPr lang="en-US" dirty="0"/>
              <a:t> = </a:t>
            </a:r>
            <a:r>
              <a:rPr lang="en-US" dirty="0" err="1"/>
              <a:t>query.list</a:t>
            </a:r>
            <a:r>
              <a:rPr lang="en-US" dirty="0"/>
              <a:t>();</a:t>
            </a:r>
          </a:p>
          <a:p>
            <a:pPr fontAlgn="base"/>
            <a:r>
              <a:rPr lang="en-US" dirty="0"/>
              <a:t> </a:t>
            </a:r>
          </a:p>
          <a:p>
            <a:pPr fontAlgn="base"/>
            <a:r>
              <a:rPr lang="en-US" dirty="0"/>
              <a:t>for (Object[] </a:t>
            </a:r>
            <a:r>
              <a:rPr lang="en-US" dirty="0" err="1"/>
              <a:t>aRow</a:t>
            </a:r>
            <a:r>
              <a:rPr lang="en-US" dirty="0"/>
              <a:t> : </a:t>
            </a:r>
            <a:r>
              <a:rPr lang="en-US" dirty="0" err="1"/>
              <a:t>listResult</a:t>
            </a:r>
            <a:r>
              <a:rPr lang="en-US" dirty="0"/>
              <a:t>) {</a:t>
            </a:r>
          </a:p>
          <a:p>
            <a:pPr fontAlgn="base"/>
            <a:r>
              <a:rPr lang="en-US" dirty="0"/>
              <a:t>    Product </a:t>
            </a:r>
            <a:r>
              <a:rPr lang="en-US" dirty="0" err="1"/>
              <a:t>product</a:t>
            </a:r>
            <a:r>
              <a:rPr lang="en-US" dirty="0"/>
              <a:t> = (Product) </a:t>
            </a:r>
            <a:r>
              <a:rPr lang="en-US" dirty="0" err="1"/>
              <a:t>aRow</a:t>
            </a:r>
            <a:r>
              <a:rPr lang="en-US" dirty="0"/>
              <a:t>[0];</a:t>
            </a:r>
          </a:p>
          <a:p>
            <a:pPr fontAlgn="base"/>
            <a:r>
              <a:rPr lang="en-US" dirty="0"/>
              <a:t>    Category </a:t>
            </a:r>
            <a:r>
              <a:rPr lang="en-US" dirty="0" err="1"/>
              <a:t>category</a:t>
            </a:r>
            <a:r>
              <a:rPr lang="en-US" dirty="0"/>
              <a:t> = (Category) </a:t>
            </a:r>
            <a:r>
              <a:rPr lang="en-US" dirty="0" err="1"/>
              <a:t>aRow</a:t>
            </a:r>
            <a:r>
              <a:rPr lang="en-US" dirty="0"/>
              <a:t>[1];</a:t>
            </a:r>
          </a:p>
          <a:p>
            <a:pPr fontAlgn="base"/>
            <a:r>
              <a:rPr lang="en-US" dirty="0"/>
              <a:t>    System.out.println(</a:t>
            </a:r>
            <a:r>
              <a:rPr lang="en-US" dirty="0" err="1"/>
              <a:t>product.getName</a:t>
            </a:r>
            <a:r>
              <a:rPr lang="en-US" dirty="0"/>
              <a:t>() + " - " + </a:t>
            </a:r>
            <a:r>
              <a:rPr lang="en-US" dirty="0" err="1"/>
              <a:t>category.getName</a:t>
            </a:r>
            <a:r>
              <a:rPr lang="en-US" dirty="0"/>
              <a:t>());</a:t>
            </a:r>
          </a:p>
          <a:p>
            <a:pPr fontAlgn="base"/>
            <a:r>
              <a:rPr lang="en-US" dirty="0"/>
              <a:t>}</a:t>
            </a:r>
          </a:p>
          <a:p>
            <a:endParaRPr lang="en-US" dirty="0"/>
          </a:p>
        </p:txBody>
      </p:sp>
    </p:spTree>
    <p:extLst>
      <p:ext uri="{BB962C8B-B14F-4D97-AF65-F5344CB8AC3E}">
        <p14:creationId xmlns:p14="http://schemas.microsoft.com/office/powerpoint/2010/main" val="3010334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Using the </a:t>
            </a:r>
            <a:r>
              <a:rPr lang="en-US" b="1" dirty="0"/>
              <a:t>join</a:t>
            </a:r>
            <a:r>
              <a:rPr lang="en-US" dirty="0"/>
              <a:t> keyword in HQL is called </a:t>
            </a:r>
            <a:r>
              <a:rPr lang="en-US" b="1" dirty="0"/>
              <a:t>explicit join</a:t>
            </a:r>
            <a:r>
              <a:rPr lang="en-US" dirty="0"/>
              <a:t>. Note that a JOIN query returns a list of Object arrays, so we need to deal with the result set differently</a:t>
            </a:r>
            <a:r>
              <a:rPr lang="en-US" dirty="0" smtClean="0"/>
              <a:t>:</a:t>
            </a:r>
          </a:p>
          <a:p>
            <a:endParaRPr lang="en-US" dirty="0"/>
          </a:p>
          <a:p>
            <a:r>
              <a:rPr lang="en-US" b="1" dirty="0"/>
              <a:t>List&lt;Object[]&gt; </a:t>
            </a:r>
            <a:r>
              <a:rPr lang="en-US" b="1" dirty="0" err="1"/>
              <a:t>listResult</a:t>
            </a:r>
            <a:r>
              <a:rPr lang="en-US" b="1" dirty="0"/>
              <a:t> = </a:t>
            </a:r>
            <a:r>
              <a:rPr lang="en-US" b="1" dirty="0" err="1"/>
              <a:t>query.list</a:t>
            </a:r>
            <a:r>
              <a:rPr lang="en-US" b="1" dirty="0"/>
              <a:t>();</a:t>
            </a:r>
            <a:endParaRPr lang="en-US" b="1" dirty="0"/>
          </a:p>
        </p:txBody>
      </p:sp>
    </p:spTree>
    <p:extLst>
      <p:ext uri="{BB962C8B-B14F-4D97-AF65-F5344CB8AC3E}">
        <p14:creationId xmlns:p14="http://schemas.microsoft.com/office/powerpoint/2010/main" val="301033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The Hibernate ORM framework provides its own query language called Hibernate Query Language or HQL for short. It is very powerful and flexible and has the following characteristics:</a:t>
            </a:r>
          </a:p>
          <a:p>
            <a:r>
              <a:rPr lang="en-US" b="1" dirty="0"/>
              <a:t>SQL similarity:</a:t>
            </a:r>
            <a:r>
              <a:rPr lang="en-US" dirty="0"/>
              <a:t> HQL’s syntax is very similar to standard SQL. If you are familiar with SQL then writing HQL would be pretty easy: from SELECT, FROM, ORDER BY to arithmetic expressions and aggregate functions, etc.</a:t>
            </a:r>
          </a:p>
          <a:p>
            <a:r>
              <a:rPr lang="en-US" b="1" dirty="0"/>
              <a:t>Fully object-oriented:</a:t>
            </a:r>
            <a:r>
              <a:rPr lang="en-US" dirty="0"/>
              <a:t> HQL doesn’t use real names of table and columns. It uses class and property names instead. HQL can understand inheritance, polymorphism and association.</a:t>
            </a:r>
          </a:p>
          <a:p>
            <a:r>
              <a:rPr lang="en-US" b="1" dirty="0"/>
              <a:t>Case-insensitive for keywords:</a:t>
            </a:r>
            <a:r>
              <a:rPr lang="en-US" dirty="0"/>
              <a:t> Like SQL, keywords in HQL are case-insensitive. That means SELECT, select or Select are the same.</a:t>
            </a:r>
          </a:p>
          <a:p>
            <a:r>
              <a:rPr lang="en-US" b="1" dirty="0"/>
              <a:t>Case-sensitive for Java classes and properties:</a:t>
            </a:r>
            <a:r>
              <a:rPr lang="en-US" dirty="0"/>
              <a:t> HQL considers case-sensitive names for Java classes and their properties, meaning Person and person are two different objects.</a:t>
            </a:r>
          </a:p>
          <a:p>
            <a:endParaRPr lang="en-US" dirty="0"/>
          </a:p>
        </p:txBody>
      </p:sp>
    </p:spTree>
    <p:extLst>
      <p:ext uri="{BB962C8B-B14F-4D97-AF65-F5344CB8AC3E}">
        <p14:creationId xmlns:p14="http://schemas.microsoft.com/office/powerpoint/2010/main" val="1976928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HQL provides with keyword which can be used in case you want to supply extra join conditions. For example:</a:t>
            </a:r>
          </a:p>
          <a:p>
            <a:endParaRPr lang="en-US" dirty="0"/>
          </a:p>
          <a:p>
            <a:r>
              <a:rPr lang="en-US" dirty="0"/>
              <a:t>from Product p inner join </a:t>
            </a:r>
            <a:r>
              <a:rPr lang="en-US" dirty="0" err="1"/>
              <a:t>p.category</a:t>
            </a:r>
            <a:r>
              <a:rPr lang="en-US" dirty="0"/>
              <a:t> with </a:t>
            </a:r>
            <a:r>
              <a:rPr lang="en-US" dirty="0" err="1"/>
              <a:t>p.price</a:t>
            </a:r>
            <a:r>
              <a:rPr lang="en-US" dirty="0"/>
              <a:t> &gt; </a:t>
            </a:r>
            <a:r>
              <a:rPr lang="en-US" dirty="0" smtClean="0"/>
              <a:t>500</a:t>
            </a:r>
          </a:p>
          <a:p>
            <a:endParaRPr lang="en-US" dirty="0"/>
          </a:p>
          <a:p>
            <a:r>
              <a:rPr lang="en-US" dirty="0"/>
              <a:t>That joins the Product and Category together with a condition specifies that product’s price must be higher than 500.</a:t>
            </a:r>
            <a:endParaRPr lang="en-US" dirty="0"/>
          </a:p>
        </p:txBody>
      </p:sp>
    </p:spTree>
    <p:extLst>
      <p:ext uri="{BB962C8B-B14F-4D97-AF65-F5344CB8AC3E}">
        <p14:creationId xmlns:p14="http://schemas.microsoft.com/office/powerpoint/2010/main" val="3010334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8229600" cy="4873752"/>
          </a:xfrm>
        </p:spPr>
        <p:txBody>
          <a:bodyPr/>
          <a:lstStyle/>
          <a:p>
            <a:r>
              <a:rPr lang="en-US" dirty="0"/>
              <a:t>As stated earlier, we can write implicit join query which uses dot-notation. For example:</a:t>
            </a:r>
          </a:p>
          <a:p>
            <a:endParaRPr lang="en-US" dirty="0"/>
          </a:p>
          <a:p>
            <a:r>
              <a:rPr lang="en-US" b="1" dirty="0"/>
              <a:t>from Product where category.name = </a:t>
            </a:r>
            <a:r>
              <a:rPr lang="en-US" b="1" dirty="0" smtClean="0"/>
              <a:t>'Computer‘</a:t>
            </a:r>
          </a:p>
          <a:p>
            <a:endParaRPr lang="en-US" b="1" dirty="0"/>
          </a:p>
          <a:p>
            <a:r>
              <a:rPr lang="en-US" dirty="0"/>
              <a:t>That result in inner join in the resulting SQL statement.</a:t>
            </a:r>
          </a:p>
        </p:txBody>
      </p:sp>
    </p:spTree>
    <p:extLst>
      <p:ext uri="{BB962C8B-B14F-4D97-AF65-F5344CB8AC3E}">
        <p14:creationId xmlns:p14="http://schemas.microsoft.com/office/powerpoint/2010/main" val="3010334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a:t>9. Sort Query </a:t>
            </a:r>
            <a:r>
              <a:rPr lang="en-US" b="1" dirty="0" smtClean="0"/>
              <a:t>Example</a:t>
            </a:r>
            <a:endParaRPr lang="en-US" dirty="0"/>
          </a:p>
        </p:txBody>
      </p:sp>
      <p:sp>
        <p:nvSpPr>
          <p:cNvPr id="3" name="Content Placeholder 2"/>
          <p:cNvSpPr>
            <a:spLocks noGrp="1"/>
          </p:cNvSpPr>
          <p:nvPr>
            <p:ph sz="quarter" idx="1"/>
          </p:nvPr>
        </p:nvSpPr>
        <p:spPr>
          <a:xfrm>
            <a:off x="457200" y="990600"/>
            <a:ext cx="8077200" cy="5483352"/>
          </a:xfrm>
        </p:spPr>
        <p:txBody>
          <a:bodyPr>
            <a:normAutofit fontScale="92500" lnSpcReduction="10000"/>
          </a:bodyPr>
          <a:lstStyle/>
          <a:p>
            <a:r>
              <a:rPr lang="en-US" dirty="0" smtClean="0"/>
              <a:t>Sorting </a:t>
            </a:r>
            <a:r>
              <a:rPr lang="en-US" dirty="0"/>
              <a:t>in HQL is very similar to SQL using ORDER BY clause follows by a sort direction ASC (ascending) or DESC(descending). For example:</a:t>
            </a:r>
          </a:p>
          <a:p>
            <a:r>
              <a:rPr lang="en-US" dirty="0"/>
              <a:t/>
            </a:r>
            <a:br>
              <a:rPr lang="en-US" dirty="0"/>
            </a:br>
            <a:r>
              <a:rPr lang="en-US" dirty="0"/>
              <a:t>String </a:t>
            </a:r>
            <a:r>
              <a:rPr lang="en-US" dirty="0" err="1"/>
              <a:t>hql</a:t>
            </a:r>
            <a:r>
              <a:rPr lang="en-US" dirty="0"/>
              <a:t> = "from Product order by price ASC";</a:t>
            </a:r>
          </a:p>
          <a:p>
            <a:r>
              <a:rPr lang="en-US" dirty="0"/>
              <a:t> </a:t>
            </a:r>
          </a:p>
          <a:p>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r>
              <a:rPr lang="en-US" dirty="0"/>
              <a:t>List&lt;Product&gt; </a:t>
            </a:r>
            <a:r>
              <a:rPr lang="en-US" dirty="0" err="1"/>
              <a:t>listProducts</a:t>
            </a:r>
            <a:r>
              <a:rPr lang="en-US" dirty="0"/>
              <a:t> = </a:t>
            </a:r>
            <a:r>
              <a:rPr lang="en-US" dirty="0" err="1"/>
              <a:t>query.list</a:t>
            </a:r>
            <a:r>
              <a:rPr lang="en-US" dirty="0"/>
              <a:t>();</a:t>
            </a:r>
          </a:p>
          <a:p>
            <a:r>
              <a:rPr lang="en-US" dirty="0"/>
              <a:t> </a:t>
            </a:r>
          </a:p>
          <a:p>
            <a:r>
              <a:rPr lang="en-US" dirty="0"/>
              <a:t>for (Product </a:t>
            </a:r>
            <a:r>
              <a:rPr lang="en-US" dirty="0" err="1"/>
              <a:t>aProduct</a:t>
            </a:r>
            <a:r>
              <a:rPr lang="en-US" dirty="0"/>
              <a:t> : </a:t>
            </a:r>
            <a:r>
              <a:rPr lang="en-US" dirty="0" err="1"/>
              <a:t>listProducts</a:t>
            </a:r>
            <a:r>
              <a:rPr lang="en-US" dirty="0"/>
              <a:t>) {</a:t>
            </a:r>
          </a:p>
          <a:p>
            <a:r>
              <a:rPr lang="en-US" dirty="0"/>
              <a:t>    System.out.println(</a:t>
            </a:r>
            <a:r>
              <a:rPr lang="en-US" dirty="0" err="1"/>
              <a:t>aProduct.getName</a:t>
            </a:r>
            <a:r>
              <a:rPr lang="en-US" dirty="0"/>
              <a:t>() + "\t - " + </a:t>
            </a:r>
            <a:r>
              <a:rPr lang="en-US" dirty="0" err="1"/>
              <a:t>aProduct.getPrice</a:t>
            </a:r>
            <a:r>
              <a:rPr lang="en-US" dirty="0"/>
              <a:t>());</a:t>
            </a:r>
          </a:p>
          <a:p>
            <a:r>
              <a:rPr lang="en-US" dirty="0" smtClean="0"/>
              <a:t>}</a:t>
            </a:r>
          </a:p>
          <a:p>
            <a:r>
              <a:rPr lang="en-US" dirty="0"/>
              <a:t>That lists all products by the ascending order of price.</a:t>
            </a:r>
            <a:endParaRPr lang="en-US" dirty="0"/>
          </a:p>
        </p:txBody>
      </p:sp>
    </p:spTree>
    <p:extLst>
      <p:ext uri="{BB962C8B-B14F-4D97-AF65-F5344CB8AC3E}">
        <p14:creationId xmlns:p14="http://schemas.microsoft.com/office/powerpoint/2010/main" val="3010334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Group By Query </a:t>
            </a:r>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Using </a:t>
            </a:r>
            <a:r>
              <a:rPr lang="en-US" dirty="0"/>
              <a:t>GROUP BY clause in HQL is similar to SQL. The following query summarizes price of all products grouped by each category:</a:t>
            </a:r>
          </a:p>
          <a:p>
            <a:endParaRPr lang="en-US" dirty="0"/>
          </a:p>
          <a:p>
            <a:r>
              <a:rPr lang="en-US" b="1" dirty="0"/>
              <a:t>select sum(</a:t>
            </a:r>
            <a:r>
              <a:rPr lang="en-US" b="1" dirty="0" err="1"/>
              <a:t>p.price</a:t>
            </a:r>
            <a:r>
              <a:rPr lang="en-US" b="1" dirty="0"/>
              <a:t>), p.category.name from Product </a:t>
            </a:r>
            <a:r>
              <a:rPr lang="en-US" b="1" dirty="0" smtClean="0"/>
              <a:t>p </a:t>
            </a:r>
            <a:r>
              <a:rPr lang="en-US" b="1" dirty="0"/>
              <a:t>group by </a:t>
            </a:r>
            <a:r>
              <a:rPr lang="en-US" b="1" dirty="0" smtClean="0"/>
              <a:t>category</a:t>
            </a:r>
          </a:p>
          <a:p>
            <a:endParaRPr lang="en-US" b="1" dirty="0"/>
          </a:p>
        </p:txBody>
      </p:sp>
    </p:spTree>
    <p:extLst>
      <p:ext uri="{BB962C8B-B14F-4D97-AF65-F5344CB8AC3E}">
        <p14:creationId xmlns:p14="http://schemas.microsoft.com/office/powerpoint/2010/main" val="3010334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And here is the code snippet</a:t>
            </a:r>
            <a:r>
              <a:rPr lang="en-US" dirty="0" smtClean="0"/>
              <a:t>:</a:t>
            </a:r>
          </a:p>
          <a:p>
            <a:endParaRPr lang="en-US" dirty="0"/>
          </a:p>
          <a:p>
            <a:pPr fontAlgn="base"/>
            <a:r>
              <a:rPr lang="en-US" dirty="0"/>
              <a:t>String </a:t>
            </a:r>
            <a:r>
              <a:rPr lang="en-US" dirty="0" err="1"/>
              <a:t>hql</a:t>
            </a:r>
            <a:r>
              <a:rPr lang="en-US" dirty="0"/>
              <a:t> = "select sum(</a:t>
            </a:r>
            <a:r>
              <a:rPr lang="en-US" dirty="0" err="1"/>
              <a:t>p.price</a:t>
            </a:r>
            <a:r>
              <a:rPr lang="en-US" dirty="0"/>
              <a:t>), p.category.name from Product p group by category";</a:t>
            </a:r>
          </a:p>
          <a:p>
            <a:pPr fontAlgn="base"/>
            <a:r>
              <a:rPr lang="en-US" dirty="0"/>
              <a:t> </a:t>
            </a:r>
          </a:p>
          <a:p>
            <a:pPr fontAlgn="base"/>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fontAlgn="base"/>
            <a:r>
              <a:rPr lang="en-US" dirty="0"/>
              <a:t>List&lt;Object[]&gt; </a:t>
            </a:r>
            <a:r>
              <a:rPr lang="en-US" dirty="0" err="1"/>
              <a:t>listResult</a:t>
            </a:r>
            <a:r>
              <a:rPr lang="en-US" dirty="0"/>
              <a:t> = </a:t>
            </a:r>
            <a:r>
              <a:rPr lang="en-US" dirty="0" err="1"/>
              <a:t>query.list</a:t>
            </a:r>
            <a:r>
              <a:rPr lang="en-US" dirty="0"/>
              <a:t>();</a:t>
            </a:r>
          </a:p>
          <a:p>
            <a:pPr fontAlgn="base"/>
            <a:r>
              <a:rPr lang="en-US" dirty="0"/>
              <a:t> </a:t>
            </a:r>
          </a:p>
          <a:p>
            <a:pPr fontAlgn="base"/>
            <a:r>
              <a:rPr lang="en-US" dirty="0"/>
              <a:t>for (Object[] </a:t>
            </a:r>
            <a:r>
              <a:rPr lang="en-US" dirty="0" err="1"/>
              <a:t>aRow</a:t>
            </a:r>
            <a:r>
              <a:rPr lang="en-US" dirty="0"/>
              <a:t> : </a:t>
            </a:r>
            <a:r>
              <a:rPr lang="en-US" dirty="0" err="1"/>
              <a:t>listResult</a:t>
            </a:r>
            <a:r>
              <a:rPr lang="en-US" dirty="0"/>
              <a:t>) {</a:t>
            </a:r>
          </a:p>
          <a:p>
            <a:pPr fontAlgn="base"/>
            <a:r>
              <a:rPr lang="en-US" dirty="0"/>
              <a:t>    Double sum = (Double) </a:t>
            </a:r>
            <a:r>
              <a:rPr lang="en-US" dirty="0" err="1"/>
              <a:t>aRow</a:t>
            </a:r>
            <a:r>
              <a:rPr lang="en-US" dirty="0"/>
              <a:t>[0];</a:t>
            </a:r>
          </a:p>
          <a:p>
            <a:pPr fontAlgn="base"/>
            <a:r>
              <a:rPr lang="en-US" dirty="0"/>
              <a:t>    String category = (String) </a:t>
            </a:r>
            <a:r>
              <a:rPr lang="en-US" dirty="0" err="1"/>
              <a:t>aRow</a:t>
            </a:r>
            <a:r>
              <a:rPr lang="en-US" dirty="0"/>
              <a:t>[1];</a:t>
            </a:r>
          </a:p>
          <a:p>
            <a:pPr fontAlgn="base"/>
            <a:r>
              <a:rPr lang="en-US" dirty="0"/>
              <a:t>    System.out.println(category + " - " + sum);</a:t>
            </a:r>
          </a:p>
          <a:p>
            <a:pPr fontAlgn="base"/>
            <a:r>
              <a:rPr lang="en-US" dirty="0"/>
              <a:t>}</a:t>
            </a:r>
          </a:p>
          <a:p>
            <a:endParaRPr lang="en-US" dirty="0"/>
          </a:p>
        </p:txBody>
      </p:sp>
    </p:spTree>
    <p:extLst>
      <p:ext uri="{BB962C8B-B14F-4D97-AF65-F5344CB8AC3E}">
        <p14:creationId xmlns:p14="http://schemas.microsoft.com/office/powerpoint/2010/main" val="3010334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Date Range Query </a:t>
            </a:r>
            <a:r>
              <a:rPr lang="en-US" b="1" dirty="0" smtClean="0"/>
              <a:t>Example</a:t>
            </a:r>
            <a:endParaRPr lang="en-US" dirty="0"/>
          </a:p>
        </p:txBody>
      </p:sp>
      <p:sp>
        <p:nvSpPr>
          <p:cNvPr id="3" name="Content Placeholder 2"/>
          <p:cNvSpPr>
            <a:spLocks noGrp="1"/>
          </p:cNvSpPr>
          <p:nvPr>
            <p:ph sz="quarter" idx="1"/>
          </p:nvPr>
        </p:nvSpPr>
        <p:spPr/>
        <p:txBody>
          <a:bodyPr/>
          <a:lstStyle/>
          <a:p>
            <a:r>
              <a:rPr lang="en-US" dirty="0"/>
              <a:t>A nice feature of Hibernate is that it is able to defer parameter type to generate the resulting SQL statement accordingly. So using date time parameters in HQL is quick and easy, for example:</a:t>
            </a:r>
            <a:endParaRPr lang="en-US" dirty="0"/>
          </a:p>
        </p:txBody>
      </p:sp>
    </p:spTree>
    <p:extLst>
      <p:ext uri="{BB962C8B-B14F-4D97-AF65-F5344CB8AC3E}">
        <p14:creationId xmlns:p14="http://schemas.microsoft.com/office/powerpoint/2010/main" val="3010334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924800" cy="6016752"/>
          </a:xfrm>
        </p:spPr>
        <p:txBody>
          <a:bodyPr>
            <a:normAutofit fontScale="62500" lnSpcReduction="20000"/>
          </a:bodyPr>
          <a:lstStyle/>
          <a:p>
            <a:pPr fontAlgn="base"/>
            <a:r>
              <a:rPr lang="en-US" dirty="0"/>
              <a:t>String </a:t>
            </a:r>
            <a:r>
              <a:rPr lang="en-US" dirty="0" err="1"/>
              <a:t>hql</a:t>
            </a:r>
            <a:r>
              <a:rPr lang="en-US" dirty="0"/>
              <a:t> = "from Order where </a:t>
            </a:r>
            <a:r>
              <a:rPr lang="en-US" dirty="0" err="1"/>
              <a:t>purchaseDate</a:t>
            </a:r>
            <a:r>
              <a:rPr lang="en-US" dirty="0"/>
              <a:t> &gt;= :</a:t>
            </a:r>
            <a:r>
              <a:rPr lang="en-US" dirty="0" err="1"/>
              <a:t>beginDate</a:t>
            </a:r>
            <a:r>
              <a:rPr lang="en-US" dirty="0"/>
              <a:t> and </a:t>
            </a:r>
            <a:r>
              <a:rPr lang="en-US" dirty="0" err="1"/>
              <a:t>purchaseDate</a:t>
            </a:r>
            <a:r>
              <a:rPr lang="en-US" dirty="0"/>
              <a:t> &lt;= :</a:t>
            </a:r>
            <a:r>
              <a:rPr lang="en-US" dirty="0" err="1"/>
              <a:t>endDate</a:t>
            </a:r>
            <a:r>
              <a:rPr lang="en-US" dirty="0"/>
              <a:t>";</a:t>
            </a:r>
          </a:p>
          <a:p>
            <a:pPr fontAlgn="base"/>
            <a:r>
              <a:rPr lang="en-US" dirty="0"/>
              <a:t> </a:t>
            </a:r>
          </a:p>
          <a:p>
            <a:pPr fontAlgn="base"/>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fontAlgn="base"/>
            <a:r>
              <a:rPr lang="en-US" dirty="0"/>
              <a:t> </a:t>
            </a:r>
          </a:p>
          <a:p>
            <a:pPr fontAlgn="base"/>
            <a:r>
              <a:rPr lang="en-US" dirty="0" err="1"/>
              <a:t>SimpleDateFormat</a:t>
            </a:r>
            <a:r>
              <a:rPr lang="en-US" dirty="0"/>
              <a:t> </a:t>
            </a:r>
            <a:r>
              <a:rPr lang="en-US" dirty="0" err="1"/>
              <a:t>dateFormatter</a:t>
            </a:r>
            <a:r>
              <a:rPr lang="en-US" dirty="0"/>
              <a:t> = new </a:t>
            </a:r>
            <a:r>
              <a:rPr lang="en-US" dirty="0" err="1"/>
              <a:t>SimpleDateFormat</a:t>
            </a:r>
            <a:r>
              <a:rPr lang="en-US" dirty="0"/>
              <a:t>("</a:t>
            </a:r>
            <a:r>
              <a:rPr lang="en-US" dirty="0" err="1"/>
              <a:t>yyyy</a:t>
            </a:r>
            <a:r>
              <a:rPr lang="en-US" dirty="0"/>
              <a:t>-MM-</a:t>
            </a:r>
            <a:r>
              <a:rPr lang="en-US" dirty="0" err="1"/>
              <a:t>dd</a:t>
            </a:r>
            <a:r>
              <a:rPr lang="en-US" dirty="0"/>
              <a:t>");</a:t>
            </a:r>
          </a:p>
          <a:p>
            <a:pPr fontAlgn="base"/>
            <a:r>
              <a:rPr lang="en-US" dirty="0"/>
              <a:t>Date </a:t>
            </a:r>
            <a:r>
              <a:rPr lang="en-US" dirty="0" err="1"/>
              <a:t>beginDate</a:t>
            </a:r>
            <a:r>
              <a:rPr lang="en-US" dirty="0"/>
              <a:t> = </a:t>
            </a:r>
            <a:r>
              <a:rPr lang="en-US" dirty="0" err="1"/>
              <a:t>dateFormatter.parse</a:t>
            </a:r>
            <a:r>
              <a:rPr lang="en-US" dirty="0"/>
              <a:t>("2014-11-01");</a:t>
            </a:r>
          </a:p>
          <a:p>
            <a:pPr fontAlgn="base"/>
            <a:r>
              <a:rPr lang="en-US" dirty="0"/>
              <a:t> </a:t>
            </a:r>
          </a:p>
          <a:p>
            <a:pPr fontAlgn="base"/>
            <a:r>
              <a:rPr lang="en-US" dirty="0" err="1"/>
              <a:t>query.setParameter</a:t>
            </a:r>
            <a:r>
              <a:rPr lang="en-US" dirty="0"/>
              <a:t>("</a:t>
            </a:r>
            <a:r>
              <a:rPr lang="en-US" dirty="0" err="1"/>
              <a:t>beginDate</a:t>
            </a:r>
            <a:r>
              <a:rPr lang="en-US" dirty="0"/>
              <a:t>", </a:t>
            </a:r>
            <a:r>
              <a:rPr lang="en-US" dirty="0" err="1"/>
              <a:t>beginDate</a:t>
            </a:r>
            <a:r>
              <a:rPr lang="en-US" dirty="0"/>
              <a:t>);</a:t>
            </a:r>
          </a:p>
          <a:p>
            <a:pPr fontAlgn="base"/>
            <a:r>
              <a:rPr lang="en-US" dirty="0"/>
              <a:t> </a:t>
            </a:r>
          </a:p>
          <a:p>
            <a:pPr fontAlgn="base"/>
            <a:r>
              <a:rPr lang="en-US" dirty="0"/>
              <a:t>Date </a:t>
            </a:r>
            <a:r>
              <a:rPr lang="en-US" dirty="0" err="1"/>
              <a:t>endDate</a:t>
            </a:r>
            <a:r>
              <a:rPr lang="en-US" dirty="0"/>
              <a:t> = </a:t>
            </a:r>
            <a:r>
              <a:rPr lang="en-US" dirty="0" err="1"/>
              <a:t>dateFormatter.parse</a:t>
            </a:r>
            <a:r>
              <a:rPr lang="en-US" dirty="0"/>
              <a:t>("2014-11-22");</a:t>
            </a:r>
          </a:p>
          <a:p>
            <a:pPr fontAlgn="base"/>
            <a:r>
              <a:rPr lang="en-US" dirty="0" err="1"/>
              <a:t>query.setParameter</a:t>
            </a:r>
            <a:r>
              <a:rPr lang="en-US" dirty="0"/>
              <a:t>("</a:t>
            </a:r>
            <a:r>
              <a:rPr lang="en-US" dirty="0" err="1"/>
              <a:t>endDate</a:t>
            </a:r>
            <a:r>
              <a:rPr lang="en-US" dirty="0"/>
              <a:t>", </a:t>
            </a:r>
            <a:r>
              <a:rPr lang="en-US" dirty="0" err="1"/>
              <a:t>endDate</a:t>
            </a:r>
            <a:r>
              <a:rPr lang="en-US" dirty="0"/>
              <a:t>);</a:t>
            </a:r>
          </a:p>
          <a:p>
            <a:pPr fontAlgn="base"/>
            <a:r>
              <a:rPr lang="en-US" dirty="0"/>
              <a:t> </a:t>
            </a:r>
          </a:p>
          <a:p>
            <a:pPr fontAlgn="base"/>
            <a:r>
              <a:rPr lang="en-US" dirty="0"/>
              <a:t>List&lt;Order&gt; </a:t>
            </a:r>
            <a:r>
              <a:rPr lang="en-US" dirty="0" err="1"/>
              <a:t>listOrders</a:t>
            </a:r>
            <a:r>
              <a:rPr lang="en-US" dirty="0"/>
              <a:t> = </a:t>
            </a:r>
            <a:r>
              <a:rPr lang="en-US" dirty="0" err="1"/>
              <a:t>query.list</a:t>
            </a:r>
            <a:r>
              <a:rPr lang="en-US" dirty="0"/>
              <a:t>();</a:t>
            </a:r>
          </a:p>
          <a:p>
            <a:pPr fontAlgn="base"/>
            <a:r>
              <a:rPr lang="en-US" dirty="0"/>
              <a:t> </a:t>
            </a:r>
          </a:p>
          <a:p>
            <a:pPr fontAlgn="base"/>
            <a:r>
              <a:rPr lang="en-US" dirty="0"/>
              <a:t>for (Order </a:t>
            </a:r>
            <a:r>
              <a:rPr lang="en-US" dirty="0" err="1"/>
              <a:t>anOrder</a:t>
            </a:r>
            <a:r>
              <a:rPr lang="en-US" dirty="0"/>
              <a:t> : </a:t>
            </a:r>
            <a:r>
              <a:rPr lang="en-US" dirty="0" err="1"/>
              <a:t>listOrders</a:t>
            </a:r>
            <a:r>
              <a:rPr lang="en-US" dirty="0"/>
              <a:t>) {</a:t>
            </a:r>
          </a:p>
          <a:p>
            <a:pPr fontAlgn="base"/>
            <a:r>
              <a:rPr lang="en-US" dirty="0"/>
              <a:t>    System.out.println(</a:t>
            </a:r>
            <a:r>
              <a:rPr lang="en-US" dirty="0" err="1"/>
              <a:t>anOrder.getProduct</a:t>
            </a:r>
            <a:r>
              <a:rPr lang="en-US" dirty="0"/>
              <a:t>().</a:t>
            </a:r>
            <a:r>
              <a:rPr lang="en-US" dirty="0" err="1"/>
              <a:t>getName</a:t>
            </a:r>
            <a:r>
              <a:rPr lang="en-US" dirty="0"/>
              <a:t>() + " - "</a:t>
            </a:r>
          </a:p>
          <a:p>
            <a:pPr fontAlgn="base"/>
            <a:r>
              <a:rPr lang="en-US" dirty="0"/>
              <a:t>            +  </a:t>
            </a:r>
            <a:r>
              <a:rPr lang="en-US" dirty="0" err="1"/>
              <a:t>anOrder.getAmount</a:t>
            </a:r>
            <a:r>
              <a:rPr lang="en-US" dirty="0"/>
              <a:t>() + " - "</a:t>
            </a:r>
          </a:p>
          <a:p>
            <a:pPr fontAlgn="base"/>
            <a:r>
              <a:rPr lang="en-US" dirty="0"/>
              <a:t>            + </a:t>
            </a:r>
            <a:r>
              <a:rPr lang="en-US" dirty="0" err="1"/>
              <a:t>anOrder.getPurchaseDate</a:t>
            </a:r>
            <a:r>
              <a:rPr lang="en-US" dirty="0"/>
              <a:t>());</a:t>
            </a:r>
          </a:p>
          <a:p>
            <a:pPr fontAlgn="base"/>
            <a:r>
              <a:rPr lang="en-US" dirty="0" smtClean="0"/>
              <a:t>}</a:t>
            </a:r>
          </a:p>
          <a:p>
            <a:pPr fontAlgn="base"/>
            <a:endParaRPr lang="en-US" dirty="0" smtClean="0"/>
          </a:p>
          <a:p>
            <a:pPr fontAlgn="base"/>
            <a:r>
              <a:rPr lang="en-US" dirty="0"/>
              <a:t>The above query lists only orders whose purchase date is in a specified range.</a:t>
            </a:r>
          </a:p>
          <a:p>
            <a:endParaRPr lang="en-US" dirty="0"/>
          </a:p>
        </p:txBody>
      </p:sp>
    </p:spTree>
    <p:extLst>
      <p:ext uri="{BB962C8B-B14F-4D97-AF65-F5344CB8AC3E}">
        <p14:creationId xmlns:p14="http://schemas.microsoft.com/office/powerpoint/2010/main" val="3010334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Using Expressions in Query</a:t>
            </a:r>
            <a:br>
              <a:rPr lang="en-US" b="1" dirty="0"/>
            </a:br>
            <a:endParaRPr lang="en-US" dirty="0"/>
          </a:p>
        </p:txBody>
      </p:sp>
      <p:sp>
        <p:nvSpPr>
          <p:cNvPr id="3" name="Content Placeholder 2"/>
          <p:cNvSpPr>
            <a:spLocks noGrp="1"/>
          </p:cNvSpPr>
          <p:nvPr>
            <p:ph sz="quarter" idx="1"/>
          </p:nvPr>
        </p:nvSpPr>
        <p:spPr>
          <a:xfrm>
            <a:off x="457200" y="1219200"/>
            <a:ext cx="8001000" cy="5254752"/>
          </a:xfrm>
        </p:spPr>
        <p:txBody>
          <a:bodyPr>
            <a:normAutofit lnSpcReduction="10000"/>
          </a:bodyPr>
          <a:lstStyle/>
          <a:p>
            <a:r>
              <a:rPr lang="en-US" dirty="0"/>
              <a:t>For expressions used in the WHERE clause, HQL supports all basic arithmetic expressions similar to SQL include the following:</a:t>
            </a:r>
          </a:p>
          <a:p>
            <a:r>
              <a:rPr lang="en-US" dirty="0"/>
              <a:t>mathematical operators: </a:t>
            </a:r>
            <a:r>
              <a:rPr lang="en-US" b="1" dirty="0"/>
              <a:t>+, -, *, /</a:t>
            </a:r>
            <a:endParaRPr lang="en-US" dirty="0"/>
          </a:p>
          <a:p>
            <a:r>
              <a:rPr lang="en-US" dirty="0"/>
              <a:t>binary comparison operators: </a:t>
            </a:r>
            <a:r>
              <a:rPr lang="en-US" b="1" dirty="0"/>
              <a:t>=, &gt;=, &lt;=, &lt;&gt;, !=, like</a:t>
            </a:r>
            <a:endParaRPr lang="en-US" dirty="0"/>
          </a:p>
          <a:p>
            <a:r>
              <a:rPr lang="en-US" dirty="0"/>
              <a:t>logical operators: </a:t>
            </a:r>
            <a:r>
              <a:rPr lang="en-US" b="1" dirty="0"/>
              <a:t>and, or, not</a:t>
            </a:r>
            <a:endParaRPr lang="en-US" dirty="0"/>
          </a:p>
          <a:p>
            <a:r>
              <a:rPr lang="en-US" dirty="0" err="1"/>
              <a:t>etc</a:t>
            </a:r>
            <a:endParaRPr lang="en-US" dirty="0"/>
          </a:p>
          <a:p>
            <a:r>
              <a:rPr lang="en-US" dirty="0" smtClean="0"/>
              <a:t>For </a:t>
            </a:r>
            <a:r>
              <a:rPr lang="en-US" dirty="0"/>
              <a:t>example, the following query returns only products with price is ranging from 500 to 1000 dollars</a:t>
            </a:r>
            <a:r>
              <a:rPr lang="en-US" dirty="0" smtClean="0"/>
              <a:t>:</a:t>
            </a:r>
          </a:p>
          <a:p>
            <a:r>
              <a:rPr lang="en-US" dirty="0"/>
              <a:t>	</a:t>
            </a:r>
          </a:p>
          <a:p>
            <a:r>
              <a:rPr lang="en-US" b="1" dirty="0"/>
              <a:t>from Product where price &gt;= 500 and price &lt;= 1000</a:t>
            </a:r>
          </a:p>
        </p:txBody>
      </p:sp>
    </p:spTree>
    <p:extLst>
      <p:ext uri="{BB962C8B-B14F-4D97-AF65-F5344CB8AC3E}">
        <p14:creationId xmlns:p14="http://schemas.microsoft.com/office/powerpoint/2010/main" val="3010334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14. Using Aggregate Functions in </a:t>
            </a:r>
            <a:r>
              <a:rPr lang="en-US" b="1" dirty="0" smtClean="0"/>
              <a:t>Query</a:t>
            </a:r>
            <a:endParaRPr lang="en-US" dirty="0"/>
          </a:p>
        </p:txBody>
      </p:sp>
      <p:sp>
        <p:nvSpPr>
          <p:cNvPr id="3" name="Content Placeholder 2"/>
          <p:cNvSpPr>
            <a:spLocks noGrp="1"/>
          </p:cNvSpPr>
          <p:nvPr>
            <p:ph sz="quarter" idx="1"/>
          </p:nvPr>
        </p:nvSpPr>
        <p:spPr/>
        <p:txBody>
          <a:bodyPr/>
          <a:lstStyle/>
          <a:p>
            <a:r>
              <a:rPr lang="en-US" dirty="0"/>
              <a:t>HQL supports the following aggregate functions:</a:t>
            </a:r>
          </a:p>
          <a:p>
            <a:r>
              <a:rPr lang="en-US" b="1" dirty="0" err="1"/>
              <a:t>avg</a:t>
            </a:r>
            <a:r>
              <a:rPr lang="en-US" b="1" dirty="0"/>
              <a:t>(…)</a:t>
            </a:r>
            <a:r>
              <a:rPr lang="en-US" dirty="0"/>
              <a:t>, </a:t>
            </a:r>
            <a:r>
              <a:rPr lang="en-US" b="1" dirty="0"/>
              <a:t>sum(…)</a:t>
            </a:r>
            <a:r>
              <a:rPr lang="en-US" dirty="0"/>
              <a:t>, </a:t>
            </a:r>
            <a:r>
              <a:rPr lang="en-US" b="1" dirty="0"/>
              <a:t>min(…)</a:t>
            </a:r>
            <a:r>
              <a:rPr lang="en-US" dirty="0"/>
              <a:t>, </a:t>
            </a:r>
            <a:r>
              <a:rPr lang="en-US" b="1" dirty="0"/>
              <a:t>max(…)</a:t>
            </a:r>
            <a:endParaRPr lang="en-US" dirty="0"/>
          </a:p>
          <a:p>
            <a:r>
              <a:rPr lang="en-US" b="1" dirty="0"/>
              <a:t>count(*)</a:t>
            </a:r>
            <a:endParaRPr lang="en-US" dirty="0"/>
          </a:p>
          <a:p>
            <a:r>
              <a:rPr lang="en-US" b="1" dirty="0"/>
              <a:t>count(…)</a:t>
            </a:r>
            <a:r>
              <a:rPr lang="en-US" dirty="0"/>
              <a:t>, </a:t>
            </a:r>
            <a:r>
              <a:rPr lang="en-US" b="1" dirty="0"/>
              <a:t>count</a:t>
            </a:r>
            <a:r>
              <a:rPr lang="en-US" dirty="0"/>
              <a:t>(</a:t>
            </a:r>
            <a:r>
              <a:rPr lang="en-US" b="1" dirty="0"/>
              <a:t>distinct…)</a:t>
            </a:r>
            <a:r>
              <a:rPr lang="en-US" dirty="0"/>
              <a:t>, </a:t>
            </a:r>
            <a:r>
              <a:rPr lang="en-US" b="1" dirty="0"/>
              <a:t>count(all</a:t>
            </a:r>
            <a:r>
              <a:rPr lang="en-US" b="1" dirty="0" smtClean="0"/>
              <a:t>…)</a:t>
            </a:r>
          </a:p>
          <a:p>
            <a:endParaRPr lang="en-US" dirty="0"/>
          </a:p>
          <a:p>
            <a:r>
              <a:rPr lang="en-US" dirty="0"/>
              <a:t>For example, the following query counts all products:</a:t>
            </a:r>
          </a:p>
          <a:p>
            <a:endParaRPr lang="en-US" dirty="0"/>
          </a:p>
          <a:p>
            <a:r>
              <a:rPr lang="en-US" b="1" dirty="0"/>
              <a:t>select count(name) from Product</a:t>
            </a:r>
          </a:p>
        </p:txBody>
      </p:sp>
    </p:spTree>
    <p:extLst>
      <p:ext uri="{BB962C8B-B14F-4D97-AF65-F5344CB8AC3E}">
        <p14:creationId xmlns:p14="http://schemas.microsoft.com/office/powerpoint/2010/main" val="3010334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And here’s the code snippet that shows how to extract the result</a:t>
            </a:r>
            <a:r>
              <a:rPr lang="en-US" dirty="0" smtClean="0"/>
              <a:t>:</a:t>
            </a:r>
          </a:p>
          <a:p>
            <a:endParaRPr lang="en-US" dirty="0"/>
          </a:p>
          <a:p>
            <a:pPr fontAlgn="base"/>
            <a:r>
              <a:rPr lang="en-US" dirty="0"/>
              <a:t>String </a:t>
            </a:r>
            <a:r>
              <a:rPr lang="en-US" dirty="0" err="1"/>
              <a:t>hql</a:t>
            </a:r>
            <a:r>
              <a:rPr lang="en-US" dirty="0"/>
              <a:t> = "select count(name) from Product";</a:t>
            </a:r>
          </a:p>
          <a:p>
            <a:pPr fontAlgn="base"/>
            <a:r>
              <a:rPr lang="en-US" dirty="0"/>
              <a:t> </a:t>
            </a:r>
          </a:p>
          <a:p>
            <a:pPr fontAlgn="base"/>
            <a:r>
              <a:rPr lang="en-US" dirty="0"/>
              <a:t>Query </a:t>
            </a:r>
            <a:r>
              <a:rPr lang="en-US" dirty="0" err="1"/>
              <a:t>query</a:t>
            </a:r>
            <a:r>
              <a:rPr lang="en-US" dirty="0"/>
              <a:t> = </a:t>
            </a:r>
            <a:r>
              <a:rPr lang="en-US" dirty="0" err="1"/>
              <a:t>session.createQuery</a:t>
            </a:r>
            <a:r>
              <a:rPr lang="en-US" dirty="0"/>
              <a:t>(</a:t>
            </a:r>
            <a:r>
              <a:rPr lang="en-US" dirty="0" err="1"/>
              <a:t>hql</a:t>
            </a:r>
            <a:r>
              <a:rPr lang="en-US" dirty="0"/>
              <a:t>);</a:t>
            </a:r>
          </a:p>
          <a:p>
            <a:pPr fontAlgn="base"/>
            <a:r>
              <a:rPr lang="en-US" dirty="0"/>
              <a:t>List </a:t>
            </a:r>
            <a:r>
              <a:rPr lang="en-US" dirty="0" err="1"/>
              <a:t>listResult</a:t>
            </a:r>
            <a:r>
              <a:rPr lang="en-US" dirty="0"/>
              <a:t> = </a:t>
            </a:r>
            <a:r>
              <a:rPr lang="en-US" dirty="0" err="1"/>
              <a:t>query.list</a:t>
            </a:r>
            <a:r>
              <a:rPr lang="en-US" dirty="0"/>
              <a:t>();</a:t>
            </a:r>
          </a:p>
          <a:p>
            <a:pPr fontAlgn="base"/>
            <a:r>
              <a:rPr lang="en-US" dirty="0"/>
              <a:t>Number </a:t>
            </a:r>
            <a:r>
              <a:rPr lang="en-US" dirty="0" err="1"/>
              <a:t>number</a:t>
            </a:r>
            <a:r>
              <a:rPr lang="en-US" dirty="0"/>
              <a:t> = (Number) </a:t>
            </a:r>
            <a:r>
              <a:rPr lang="en-US" dirty="0" err="1"/>
              <a:t>listResult.get</a:t>
            </a:r>
            <a:r>
              <a:rPr lang="en-US" dirty="0"/>
              <a:t>(0);</a:t>
            </a:r>
          </a:p>
          <a:p>
            <a:pPr fontAlgn="base"/>
            <a:r>
              <a:rPr lang="en-US" dirty="0"/>
              <a:t>System.out.println(</a:t>
            </a:r>
            <a:r>
              <a:rPr lang="en-US" dirty="0" err="1"/>
              <a:t>number.intValue</a:t>
            </a:r>
            <a:r>
              <a:rPr lang="en-US" dirty="0"/>
              <a:t>());</a:t>
            </a:r>
          </a:p>
          <a:p>
            <a:endParaRPr lang="en-US" dirty="0"/>
          </a:p>
        </p:txBody>
      </p:sp>
    </p:spTree>
    <p:extLst>
      <p:ext uri="{BB962C8B-B14F-4D97-AF65-F5344CB8AC3E}">
        <p14:creationId xmlns:p14="http://schemas.microsoft.com/office/powerpoint/2010/main" val="301033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086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0334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01033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How to execute HQL in Hibernate</a:t>
            </a:r>
            <a:br>
              <a:rPr lang="en-US" b="1" dirty="0"/>
            </a:br>
            <a:endParaRPr lang="en-US" dirty="0"/>
          </a:p>
        </p:txBody>
      </p:sp>
      <p:sp>
        <p:nvSpPr>
          <p:cNvPr id="3" name="Content Placeholder 2"/>
          <p:cNvSpPr>
            <a:spLocks noGrp="1"/>
          </p:cNvSpPr>
          <p:nvPr>
            <p:ph sz="quarter" idx="1"/>
          </p:nvPr>
        </p:nvSpPr>
        <p:spPr/>
        <p:txBody>
          <a:bodyPr>
            <a:normAutofit/>
          </a:bodyPr>
          <a:lstStyle/>
          <a:p>
            <a:r>
              <a:rPr lang="en-US" dirty="0"/>
              <a:t>Basically, it’s fairly simple to execute HQL in Hibernate. Here are the steps</a:t>
            </a:r>
            <a:r>
              <a:rPr lang="en-US" dirty="0" smtClean="0"/>
              <a:t>:</a:t>
            </a:r>
          </a:p>
          <a:p>
            <a:endParaRPr lang="en-US" dirty="0"/>
          </a:p>
          <a:p>
            <a:r>
              <a:rPr lang="en-US" dirty="0"/>
              <a:t>Write your HQL</a:t>
            </a:r>
            <a:r>
              <a:rPr lang="en-US" dirty="0" smtClean="0"/>
              <a:t>:</a:t>
            </a:r>
            <a:endParaRPr lang="en-US" dirty="0"/>
          </a:p>
          <a:p>
            <a:r>
              <a:rPr lang="en-US" b="1" dirty="0"/>
              <a:t>String </a:t>
            </a:r>
            <a:r>
              <a:rPr lang="en-US" b="1" dirty="0" err="1"/>
              <a:t>hql</a:t>
            </a:r>
            <a:r>
              <a:rPr lang="en-US" b="1" dirty="0"/>
              <a:t> = "Your Query Goes Here</a:t>
            </a:r>
            <a:r>
              <a:rPr lang="en-US" b="1" dirty="0" smtClean="0"/>
              <a:t>";</a:t>
            </a:r>
          </a:p>
          <a:p>
            <a:endParaRPr lang="en-US" b="1" dirty="0"/>
          </a:p>
          <a:p>
            <a:r>
              <a:rPr lang="en-US" dirty="0"/>
              <a:t>Create a Query from the Session</a:t>
            </a:r>
            <a:r>
              <a:rPr lang="en-US" dirty="0" smtClean="0"/>
              <a:t>:</a:t>
            </a:r>
            <a:endParaRPr lang="en-US" dirty="0"/>
          </a:p>
          <a:p>
            <a:r>
              <a:rPr lang="en-US" b="1" dirty="0"/>
              <a:t>Query </a:t>
            </a:r>
            <a:r>
              <a:rPr lang="en-US" b="1" dirty="0" err="1"/>
              <a:t>query</a:t>
            </a:r>
            <a:r>
              <a:rPr lang="en-US" b="1" dirty="0"/>
              <a:t> = </a:t>
            </a:r>
            <a:r>
              <a:rPr lang="en-US" b="1" dirty="0" err="1"/>
              <a:t>session.createQuery</a:t>
            </a:r>
            <a:r>
              <a:rPr lang="en-US" b="1" dirty="0"/>
              <a:t>(</a:t>
            </a:r>
            <a:r>
              <a:rPr lang="en-US" b="1" dirty="0" err="1"/>
              <a:t>hql</a:t>
            </a:r>
            <a:r>
              <a:rPr lang="en-US" b="1" dirty="0"/>
              <a:t>);</a:t>
            </a:r>
          </a:p>
          <a:p>
            <a:endParaRPr lang="en-US" dirty="0"/>
          </a:p>
        </p:txBody>
      </p:sp>
    </p:spTree>
    <p:extLst>
      <p:ext uri="{BB962C8B-B14F-4D97-AF65-F5344CB8AC3E}">
        <p14:creationId xmlns:p14="http://schemas.microsoft.com/office/powerpoint/2010/main" val="3010334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Execute the query: depending on the type of the query (listing or update), an appropriate method is used:</a:t>
            </a:r>
          </a:p>
          <a:p>
            <a:r>
              <a:rPr lang="en-US" dirty="0"/>
              <a:t>For a listing query (SELECT</a:t>
            </a:r>
            <a:r>
              <a:rPr lang="en-US" dirty="0" smtClean="0"/>
              <a:t>):</a:t>
            </a:r>
            <a:endParaRPr lang="en-US" dirty="0"/>
          </a:p>
          <a:p>
            <a:r>
              <a:rPr lang="en-US" dirty="0"/>
              <a:t>List </a:t>
            </a:r>
            <a:r>
              <a:rPr lang="en-US" dirty="0" err="1"/>
              <a:t>listResult</a:t>
            </a:r>
            <a:r>
              <a:rPr lang="en-US" dirty="0"/>
              <a:t> = </a:t>
            </a:r>
            <a:r>
              <a:rPr lang="en-US" dirty="0" err="1"/>
              <a:t>query.list</a:t>
            </a:r>
            <a:r>
              <a:rPr lang="en-US" dirty="0" smtClean="0"/>
              <a:t>();</a:t>
            </a:r>
          </a:p>
          <a:p>
            <a:endParaRPr lang="en-US" dirty="0"/>
          </a:p>
          <a:p>
            <a:r>
              <a:rPr lang="en-US" dirty="0"/>
              <a:t>For an update query (INSERT, UPDATE, DELETE</a:t>
            </a:r>
            <a:r>
              <a:rPr lang="en-US" dirty="0" smtClean="0"/>
              <a:t>):</a:t>
            </a:r>
            <a:endParaRPr lang="en-US" dirty="0"/>
          </a:p>
          <a:p>
            <a:r>
              <a:rPr lang="en-US" dirty="0"/>
              <a:t>int </a:t>
            </a:r>
            <a:r>
              <a:rPr lang="en-US" dirty="0" err="1"/>
              <a:t>rowsAffected</a:t>
            </a:r>
            <a:r>
              <a:rPr lang="en-US" dirty="0"/>
              <a:t> = </a:t>
            </a:r>
            <a:r>
              <a:rPr lang="en-US" dirty="0" err="1"/>
              <a:t>query.executeUpdate</a:t>
            </a:r>
            <a:r>
              <a:rPr lang="en-US" dirty="0"/>
              <a:t>();</a:t>
            </a:r>
          </a:p>
        </p:txBody>
      </p:sp>
    </p:spTree>
    <p:extLst>
      <p:ext uri="{BB962C8B-B14F-4D97-AF65-F5344CB8AC3E}">
        <p14:creationId xmlns:p14="http://schemas.microsoft.com/office/powerpoint/2010/main" val="3010334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Extract result returned from the query: depending of the type of the query, </a:t>
            </a:r>
            <a:endParaRPr lang="en-US" dirty="0" smtClean="0"/>
          </a:p>
          <a:p>
            <a:r>
              <a:rPr lang="en-US" dirty="0" smtClean="0"/>
              <a:t>Hibernate </a:t>
            </a:r>
            <a:r>
              <a:rPr lang="en-US" dirty="0"/>
              <a:t>returns different type of result set. </a:t>
            </a:r>
            <a:endParaRPr lang="en-US" dirty="0" smtClean="0"/>
          </a:p>
          <a:p>
            <a:r>
              <a:rPr lang="en-US" dirty="0" smtClean="0"/>
              <a:t>For </a:t>
            </a:r>
            <a:r>
              <a:rPr lang="en-US" dirty="0"/>
              <a:t>example</a:t>
            </a:r>
            <a:r>
              <a:rPr lang="en-US" dirty="0" smtClean="0"/>
              <a:t>:</a:t>
            </a:r>
          </a:p>
          <a:p>
            <a:r>
              <a:rPr lang="en-US" dirty="0" smtClean="0"/>
              <a:t>Select </a:t>
            </a:r>
            <a:r>
              <a:rPr lang="en-US" dirty="0"/>
              <a:t>query on a mapped object returns a list of those objects.</a:t>
            </a:r>
          </a:p>
          <a:p>
            <a:r>
              <a:rPr lang="en-US" dirty="0"/>
              <a:t>Join query returns a list of arrays of Objects which are aggregate of columns of the joined tables. This also applies for queries using aggregate functions (count, sum, </a:t>
            </a:r>
            <a:r>
              <a:rPr lang="en-US" dirty="0" err="1"/>
              <a:t>avg</a:t>
            </a:r>
            <a:r>
              <a:rPr lang="en-US" dirty="0"/>
              <a:t>, </a:t>
            </a:r>
            <a:r>
              <a:rPr lang="en-US" dirty="0" err="1"/>
              <a:t>etc</a:t>
            </a:r>
            <a:r>
              <a:rPr lang="en-US" dirty="0"/>
              <a:t>).</a:t>
            </a:r>
          </a:p>
          <a:p>
            <a:endParaRPr lang="en-US" dirty="0"/>
          </a:p>
        </p:txBody>
      </p:sp>
    </p:spTree>
    <p:extLst>
      <p:ext uri="{BB962C8B-B14F-4D97-AF65-F5344CB8AC3E}">
        <p14:creationId xmlns:p14="http://schemas.microsoft.com/office/powerpoint/2010/main" val="301033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List Query Example</a:t>
            </a:r>
            <a:br>
              <a:rPr lang="en-US" b="1" dirty="0"/>
            </a:br>
            <a:endParaRPr lang="en-US" dirty="0"/>
          </a:p>
        </p:txBody>
      </p:sp>
      <p:sp>
        <p:nvSpPr>
          <p:cNvPr id="3" name="Content Placeholder 2"/>
          <p:cNvSpPr>
            <a:spLocks noGrp="1"/>
          </p:cNvSpPr>
          <p:nvPr>
            <p:ph sz="quarter" idx="1"/>
          </p:nvPr>
        </p:nvSpPr>
        <p:spPr>
          <a:xfrm>
            <a:off x="457200" y="1219200"/>
            <a:ext cx="7848600" cy="5254752"/>
          </a:xfrm>
        </p:spPr>
        <p:txBody>
          <a:bodyPr>
            <a:normAutofit lnSpcReduction="10000"/>
          </a:bodyPr>
          <a:lstStyle/>
          <a:p>
            <a:r>
              <a:rPr lang="en-US" dirty="0"/>
              <a:t>The following code snippet executes a query that returns all Category objects</a:t>
            </a:r>
            <a:r>
              <a:rPr lang="en-US" dirty="0" smtClean="0"/>
              <a:t>:</a:t>
            </a:r>
          </a:p>
          <a:p>
            <a:endParaRPr lang="en-US" dirty="0"/>
          </a:p>
          <a:p>
            <a:r>
              <a:rPr lang="en-US" b="1" dirty="0" smtClean="0"/>
              <a:t>String </a:t>
            </a:r>
            <a:r>
              <a:rPr lang="en-US" b="1" dirty="0" err="1"/>
              <a:t>hql</a:t>
            </a:r>
            <a:r>
              <a:rPr lang="en-US" b="1" dirty="0"/>
              <a:t> = "from Category";</a:t>
            </a:r>
          </a:p>
          <a:p>
            <a:r>
              <a:rPr lang="en-US" b="1" dirty="0"/>
              <a:t>Query </a:t>
            </a:r>
            <a:r>
              <a:rPr lang="en-US" b="1" dirty="0" err="1"/>
              <a:t>query</a:t>
            </a:r>
            <a:r>
              <a:rPr lang="en-US" b="1" dirty="0"/>
              <a:t> = </a:t>
            </a:r>
            <a:r>
              <a:rPr lang="en-US" b="1" dirty="0" err="1"/>
              <a:t>session.createQuery</a:t>
            </a:r>
            <a:r>
              <a:rPr lang="en-US" b="1" dirty="0"/>
              <a:t>(</a:t>
            </a:r>
            <a:r>
              <a:rPr lang="en-US" b="1" dirty="0" err="1"/>
              <a:t>hql</a:t>
            </a:r>
            <a:r>
              <a:rPr lang="en-US" b="1" dirty="0"/>
              <a:t>);</a:t>
            </a:r>
          </a:p>
          <a:p>
            <a:r>
              <a:rPr lang="en-US" b="1" dirty="0"/>
              <a:t>List&lt;Category&gt; </a:t>
            </a:r>
            <a:r>
              <a:rPr lang="en-US" b="1" dirty="0" err="1"/>
              <a:t>listCategories</a:t>
            </a:r>
            <a:r>
              <a:rPr lang="en-US" b="1" dirty="0"/>
              <a:t> = </a:t>
            </a:r>
            <a:r>
              <a:rPr lang="en-US" b="1" dirty="0" err="1"/>
              <a:t>query.list</a:t>
            </a:r>
            <a:r>
              <a:rPr lang="en-US" b="1" dirty="0"/>
              <a:t>();</a:t>
            </a:r>
          </a:p>
          <a:p>
            <a:r>
              <a:rPr lang="en-US" b="1" dirty="0"/>
              <a:t> </a:t>
            </a:r>
          </a:p>
          <a:p>
            <a:r>
              <a:rPr lang="en-US" b="1" dirty="0"/>
              <a:t>for (Category </a:t>
            </a:r>
            <a:r>
              <a:rPr lang="en-US" b="1" dirty="0" err="1"/>
              <a:t>aCategory</a:t>
            </a:r>
            <a:r>
              <a:rPr lang="en-US" b="1" dirty="0"/>
              <a:t> : </a:t>
            </a:r>
            <a:r>
              <a:rPr lang="en-US" b="1" dirty="0" err="1"/>
              <a:t>listCategories</a:t>
            </a:r>
            <a:r>
              <a:rPr lang="en-US" b="1" dirty="0"/>
              <a:t>) {</a:t>
            </a:r>
          </a:p>
          <a:p>
            <a:r>
              <a:rPr lang="en-US" b="1" dirty="0"/>
              <a:t>    System.out.println(</a:t>
            </a:r>
            <a:r>
              <a:rPr lang="en-US" b="1" dirty="0" err="1"/>
              <a:t>aCategory.getName</a:t>
            </a:r>
            <a:r>
              <a:rPr lang="en-US" b="1" dirty="0"/>
              <a:t>());</a:t>
            </a:r>
          </a:p>
          <a:p>
            <a:r>
              <a:rPr lang="en-US" b="1" dirty="0" smtClean="0"/>
              <a:t>}</a:t>
            </a:r>
          </a:p>
          <a:p>
            <a:r>
              <a:rPr lang="en-US" dirty="0"/>
              <a:t>Note that in HQL, we can </a:t>
            </a:r>
            <a:r>
              <a:rPr lang="en-US" dirty="0" smtClean="0"/>
              <a:t>omit the</a:t>
            </a:r>
            <a:r>
              <a:rPr lang="en-US" dirty="0"/>
              <a:t> SELECT keyword and just use the FROM instead.</a:t>
            </a:r>
            <a:endParaRPr lang="en-US" dirty="0"/>
          </a:p>
        </p:txBody>
      </p:sp>
    </p:spTree>
    <p:extLst>
      <p:ext uri="{BB962C8B-B14F-4D97-AF65-F5344CB8AC3E}">
        <p14:creationId xmlns:p14="http://schemas.microsoft.com/office/powerpoint/2010/main" val="3010334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Search Query </a:t>
            </a:r>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The </a:t>
            </a:r>
            <a:r>
              <a:rPr lang="en-US" dirty="0"/>
              <a:t>following statements execute a query that searches for all products in a category whose name is ‘Computer</a:t>
            </a:r>
            <a:r>
              <a:rPr lang="en-US" dirty="0" smtClean="0"/>
              <a:t>’:</a:t>
            </a:r>
          </a:p>
          <a:p>
            <a:r>
              <a:rPr lang="en-US" b="1" dirty="0"/>
              <a:t>String </a:t>
            </a:r>
            <a:r>
              <a:rPr lang="en-US" b="1" dirty="0" err="1"/>
              <a:t>hql</a:t>
            </a:r>
            <a:r>
              <a:rPr lang="en-US" b="1" dirty="0"/>
              <a:t> = "from Product where category.name = 'Computer'";</a:t>
            </a:r>
          </a:p>
          <a:p>
            <a:r>
              <a:rPr lang="en-US" b="1" dirty="0"/>
              <a:t>Query </a:t>
            </a:r>
            <a:r>
              <a:rPr lang="en-US" b="1" dirty="0" err="1"/>
              <a:t>query</a:t>
            </a:r>
            <a:r>
              <a:rPr lang="en-US" b="1" dirty="0"/>
              <a:t> = </a:t>
            </a:r>
            <a:r>
              <a:rPr lang="en-US" b="1" dirty="0" err="1"/>
              <a:t>session.createQuery</a:t>
            </a:r>
            <a:r>
              <a:rPr lang="en-US" b="1" dirty="0"/>
              <a:t>(</a:t>
            </a:r>
            <a:r>
              <a:rPr lang="en-US" b="1" dirty="0" err="1"/>
              <a:t>hql</a:t>
            </a:r>
            <a:r>
              <a:rPr lang="en-US" b="1" dirty="0"/>
              <a:t>);</a:t>
            </a:r>
          </a:p>
          <a:p>
            <a:r>
              <a:rPr lang="en-US" b="1" dirty="0"/>
              <a:t>List&lt;Product&gt; </a:t>
            </a:r>
            <a:r>
              <a:rPr lang="en-US" b="1" dirty="0" err="1"/>
              <a:t>listProducts</a:t>
            </a:r>
            <a:r>
              <a:rPr lang="en-US" b="1" dirty="0"/>
              <a:t> = </a:t>
            </a:r>
            <a:r>
              <a:rPr lang="en-US" b="1" dirty="0" err="1"/>
              <a:t>query.list</a:t>
            </a:r>
            <a:r>
              <a:rPr lang="en-US" b="1" dirty="0"/>
              <a:t>();</a:t>
            </a:r>
          </a:p>
          <a:p>
            <a:r>
              <a:rPr lang="en-US" b="1" dirty="0"/>
              <a:t> </a:t>
            </a:r>
          </a:p>
          <a:p>
            <a:r>
              <a:rPr lang="en-US" b="1" dirty="0"/>
              <a:t>for (Product </a:t>
            </a:r>
            <a:r>
              <a:rPr lang="en-US" b="1" dirty="0" err="1"/>
              <a:t>aProduct</a:t>
            </a:r>
            <a:r>
              <a:rPr lang="en-US" b="1" dirty="0"/>
              <a:t> : </a:t>
            </a:r>
            <a:r>
              <a:rPr lang="en-US" b="1" dirty="0" err="1"/>
              <a:t>listProducts</a:t>
            </a:r>
            <a:r>
              <a:rPr lang="en-US" b="1" dirty="0"/>
              <a:t>) {</a:t>
            </a:r>
          </a:p>
          <a:p>
            <a:r>
              <a:rPr lang="en-US" b="1" dirty="0"/>
              <a:t>    System.out.println(</a:t>
            </a:r>
            <a:r>
              <a:rPr lang="en-US" b="1" dirty="0" err="1"/>
              <a:t>aProduct.getName</a:t>
            </a:r>
            <a:r>
              <a:rPr lang="en-US" b="1" dirty="0"/>
              <a:t>());</a:t>
            </a:r>
          </a:p>
          <a:p>
            <a:r>
              <a:rPr lang="en-US" b="1" dirty="0"/>
              <a:t>}</a:t>
            </a:r>
          </a:p>
          <a:p>
            <a:endParaRPr lang="en-US" dirty="0"/>
          </a:p>
        </p:txBody>
      </p:sp>
    </p:spTree>
    <p:extLst>
      <p:ext uri="{BB962C8B-B14F-4D97-AF65-F5344CB8AC3E}">
        <p14:creationId xmlns:p14="http://schemas.microsoft.com/office/powerpoint/2010/main" val="3010334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cool thing here is Hibernate automatically generates JOIN query between the Product and Category tables behind the scene. Thus we don’t have to use explicit JOIN keyword:</a:t>
            </a:r>
          </a:p>
          <a:p>
            <a:endParaRPr lang="en-US" dirty="0"/>
          </a:p>
          <a:p>
            <a:r>
              <a:rPr lang="en-US" b="1" dirty="0"/>
              <a:t>from Product where category.name = 'Computer'</a:t>
            </a:r>
          </a:p>
        </p:txBody>
      </p:sp>
    </p:spTree>
    <p:extLst>
      <p:ext uri="{BB962C8B-B14F-4D97-AF65-F5344CB8AC3E}">
        <p14:creationId xmlns:p14="http://schemas.microsoft.com/office/powerpoint/2010/main" val="3010334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74</TotalTime>
  <Words>782</Words>
  <Application>Microsoft Office PowerPoint</Application>
  <PresentationFormat>On-screen Show (4:3)</PresentationFormat>
  <Paragraphs>216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HQL</vt:lpstr>
      <vt:lpstr>Introduction</vt:lpstr>
      <vt:lpstr>Tables</vt:lpstr>
      <vt:lpstr>1. How to execute HQL in Hibernate </vt:lpstr>
      <vt:lpstr>PowerPoint Presentation</vt:lpstr>
      <vt:lpstr>PowerPoint Presentation</vt:lpstr>
      <vt:lpstr>2. List Query Example </vt:lpstr>
      <vt:lpstr>3. Search Query Example</vt:lpstr>
      <vt:lpstr>PowerPoint Presentation</vt:lpstr>
      <vt:lpstr>4. Using Named Parameters Example </vt:lpstr>
      <vt:lpstr>PowerPoint Presentation</vt:lpstr>
      <vt:lpstr>PowerPoint Presentation</vt:lpstr>
      <vt:lpstr>5. Insert - Select Query Example </vt:lpstr>
      <vt:lpstr>PowerPoint Presentation</vt:lpstr>
      <vt:lpstr>6. Update Query Example</vt:lpstr>
      <vt:lpstr>7. Delete Query Example</vt:lpstr>
      <vt:lpstr>8. Join Query Example</vt:lpstr>
      <vt:lpstr>PowerPoint Presentation</vt:lpstr>
      <vt:lpstr>PowerPoint Presentation</vt:lpstr>
      <vt:lpstr>PowerPoint Presentation</vt:lpstr>
      <vt:lpstr>PowerPoint Presentation</vt:lpstr>
      <vt:lpstr>9. Sort Query Example</vt:lpstr>
      <vt:lpstr>10. Group By Query Example</vt:lpstr>
      <vt:lpstr>PowerPoint Presentation</vt:lpstr>
      <vt:lpstr>12. Date Range Query Example</vt:lpstr>
      <vt:lpstr>PowerPoint Presentation</vt:lpstr>
      <vt:lpstr>13. Using Expressions in Query </vt:lpstr>
      <vt:lpstr>14. Using Aggregate Functions in Query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HQL</dc:title>
  <dc:creator>swapna reniguntla</dc:creator>
  <cp:lastModifiedBy>swapna reniguntla</cp:lastModifiedBy>
  <cp:revision>61</cp:revision>
  <dcterms:created xsi:type="dcterms:W3CDTF">2017-03-21T22:43:37Z</dcterms:created>
  <dcterms:modified xsi:type="dcterms:W3CDTF">2017-03-21T23:58:26Z</dcterms:modified>
</cp:coreProperties>
</file>