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nny\Desktop\glory.report.xlsx" TargetMode="External"/><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[glory.report.xlsx]Sheet3!PivotTable3</c:name>
    <c:fmtId val="6"/>
  </c:pivotSource>
  <c:chart>
    <c:title>
      <c:tx>
        <c:rich>
          <a:bodyPr/>
          <a:lstStyle/>
          <a:p>
            <a:pPr>
              <a:defRPr/>
            </a:pPr>
            <a:r>
              <a:rPr lang="en-US"/>
              <a:t>EMPLOYEE</a:t>
            </a:r>
            <a:r>
              <a:rPr lang="en-US" baseline="0"/>
              <a:t> PERFORMANCE ANAYSIS</a:t>
            </a:r>
            <a:endParaRPr lang="en-US"/>
          </a:p>
        </c:rich>
      </c:tx>
      <c:layout/>
      <c:overlay val="0"/>
    </c:title>
    <c:autoTitleDeleted val="0"/>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Sheet3!$B$3:$B$4</c:f>
              <c:strCache>
                <c:ptCount val="1"/>
                <c:pt idx="0">
                  <c:v>HIGH</c:v>
                </c:pt>
              </c:strCache>
            </c:strRef>
          </c:tx>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Sheet3!$C$3:$C$4</c:f>
              <c:strCache>
                <c:ptCount val="1"/>
                <c:pt idx="0">
                  <c:v>LOW</c:v>
                </c:pt>
              </c:strCache>
            </c:strRef>
          </c:tx>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Sheet3!$D$3:$D$4</c:f>
              <c:strCache>
                <c:ptCount val="1"/>
                <c:pt idx="0">
                  <c:v>MED</c:v>
                </c:pt>
              </c:strCache>
            </c:strRef>
          </c:tx>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85.0</c:v>
                </c:pt>
                <c:pt idx="1">
                  <c:v>65.0</c:v>
                </c:pt>
                <c:pt idx="2">
                  <c:v>78.0</c:v>
                </c:pt>
                <c:pt idx="3">
                  <c:v>92.0</c:v>
                </c:pt>
                <c:pt idx="4">
                  <c:v>76.0</c:v>
                </c:pt>
                <c:pt idx="5">
                  <c:v>69.0</c:v>
                </c:pt>
                <c:pt idx="6">
                  <c:v>75.0</c:v>
                </c:pt>
                <c:pt idx="7">
                  <c:v>82.0</c:v>
                </c:pt>
                <c:pt idx="8">
                  <c:v>71.0</c:v>
                </c:pt>
                <c:pt idx="9">
                  <c:v>84.0</c:v>
                </c:pt>
              </c:numCache>
            </c:numRef>
          </c:val>
        </c:ser>
        <c:ser>
          <c:idx val="3"/>
          <c:order val="3"/>
          <c:tx>
            <c:strRef>
              <c:f>Sheet3!$E$3:$E$4</c:f>
              <c:strCache>
                <c:ptCount val="1"/>
                <c:pt idx="0">
                  <c:v>VERY HIGH</c:v>
                </c:pt>
              </c:strCache>
            </c:strRef>
          </c:tx>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178152576"/>
        <c:axId val="178154112"/>
      </c:barChart>
      <c:catAx>
        <c:axId val="178152576"/>
        <c:scaling>
          <c:orientation val="minMax"/>
        </c:scaling>
        <c:delete val="0"/>
        <c:axPos val="b"/>
        <c:majorTickMark val="out"/>
        <c:minorTickMark val="none"/>
        <c:tickLblPos val="nextTo"/>
        <c:crossAx val="178154112"/>
        <c:crosses val="autoZero"/>
        <c:auto val="1"/>
        <c:lblAlgn val="ctr"/>
        <c:lblOffset val="100"/>
        <c:noMultiLvlLbl val="0"/>
      </c:catAx>
      <c:valAx>
        <c:axId val="178154112"/>
        <c:scaling>
          <c:orientation val="minMax"/>
        </c:scaling>
        <c:delete val="0"/>
        <c:axPos val="l"/>
        <c:majorGridlines/>
        <c:numFmt formatCode="General" sourceLinked="1"/>
        <c:majorTickMark val="out"/>
        <c:minorTickMark val="none"/>
        <c:tickLblPos val="nextTo"/>
        <c:crossAx val="17815257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NAME:S</a:t>
            </a:r>
            <a:r>
              <a:rPr dirty="0" sz="2400" lang="en-US"/>
              <a:t>w</a:t>
            </a:r>
            <a:r>
              <a:rPr dirty="0" sz="2400" lang="en-US"/>
              <a:t>a</a:t>
            </a:r>
            <a:r>
              <a:rPr dirty="0" sz="2400" lang="en-US"/>
              <a:t>p</a:t>
            </a:r>
            <a:r>
              <a:rPr dirty="0" sz="2400" lang="en-US"/>
              <a:t>n</a:t>
            </a:r>
            <a:r>
              <a:rPr dirty="0" sz="2400" lang="en-US"/>
              <a:t>a</a:t>
            </a:r>
            <a:r>
              <a:rPr dirty="0" sz="2400" lang="en-US"/>
              <a:t> </a:t>
            </a:r>
            <a:r>
              <a:rPr dirty="0" sz="2400" lang="en-US"/>
              <a:t>A</a:t>
            </a:r>
            <a:endParaRPr altLang="en-US" lang="zh-CN"/>
          </a:p>
          <a:p>
            <a:r>
              <a:rPr dirty="0" sz="2400" lang="en-US"/>
              <a:t>REGISTER NO:3122181</a:t>
            </a:r>
            <a:r>
              <a:rPr dirty="0" sz="2400" lang="en-US"/>
              <a:t>5</a:t>
            </a:r>
            <a:r>
              <a:rPr dirty="0" sz="2400" lang="en-US"/>
              <a:t>5</a:t>
            </a:r>
            <a:endParaRPr altLang="en-US" lang="zh-CN"/>
          </a:p>
          <a:p>
            <a:r>
              <a:rPr dirty="0" sz="2400" lang="en-US"/>
              <a:t>NAAN MUDHALVAN ID:D8E56D58B72BB5F9ED44B1B3D6C2FC12</a:t>
            </a:r>
            <a:endParaRPr altLang="en-US" lang="zh-CN"/>
          </a:p>
          <a:p>
            <a:r>
              <a:rPr dirty="0" sz="2400" lang="en-US"/>
              <a:t>DEPARTMENT:B.COM GENERAL</a:t>
            </a:r>
          </a:p>
          <a:p>
            <a:r>
              <a:rPr dirty="0" sz="2400" lang="en-US"/>
              <a:t>COLLEGE:ST.ANNE’S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2"/>
          <p:cNvSpPr txBox="1"/>
          <p:nvPr/>
        </p:nvSpPr>
        <p:spPr>
          <a:xfrm>
            <a:off x="190500" y="1269147"/>
            <a:ext cx="11810999" cy="5234940"/>
          </a:xfrm>
          <a:prstGeom prst="rect"/>
          <a:noFill/>
        </p:spPr>
        <p:txBody>
          <a:bodyPr wrap="square">
            <a:spAutoFit/>
          </a:bodyPr>
          <a:p>
            <a:r>
              <a:rPr b="1" dirty="0" sz="2000" lang="en-US">
                <a:latin typeface="Arial" panose="020B0604020202020204" pitchFamily="34" charset="0"/>
                <a:cs typeface="Arial" panose="020B0604020202020204" pitchFamily="34" charset="0"/>
              </a:rPr>
              <a:t>DATA</a:t>
            </a:r>
            <a:r>
              <a:rPr dirty="0" sz="2000" lang="en-US">
                <a:latin typeface="Arial" panose="020B0604020202020204" pitchFamily="34" charset="0"/>
                <a:cs typeface="Arial" panose="020B0604020202020204" pitchFamily="34" charset="0"/>
              </a:rPr>
              <a:t> </a:t>
            </a:r>
            <a:r>
              <a:rPr b="1" dirty="0" sz="2000" lang="en-US">
                <a:latin typeface="Arial" panose="020B0604020202020204" pitchFamily="34" charset="0"/>
                <a:cs typeface="Arial" panose="020B0604020202020204" pitchFamily="34" charset="0"/>
              </a:rPr>
              <a:t>COLLECTION</a:t>
            </a:r>
            <a:r>
              <a:rPr dirty="0" sz="2000" lang="en-US">
                <a:latin typeface="Arial" panose="020B0604020202020204" pitchFamily="34" charset="0"/>
                <a:cs typeface="Arial" panose="020B0604020202020204" pitchFamily="34" charset="0"/>
              </a:rPr>
              <a:t>:</a:t>
            </a:r>
          </a:p>
          <a:p>
            <a:pPr indent="-342900" marL="342900">
              <a:buFont typeface="Courier New" panose="02070309020205020404" pitchFamily="49" charset="0"/>
              <a:buChar char="o"/>
            </a:pPr>
            <a:r>
              <a:rPr dirty="0" sz="2000" lang="en-US"/>
              <a:t>Gather all relevant data related to employees. Common fields include employee ID, name, business unit, employee status, employee type, employees classification type,   current employee rating, and more.</a:t>
            </a:r>
          </a:p>
          <a:p>
            <a:endParaRPr dirty="0" sz="2000" lang="en-US">
              <a:latin typeface="Arial" panose="020B0604020202020204" pitchFamily="34" charset="0"/>
              <a:cs typeface="Arial" panose="020B0604020202020204" pitchFamily="34" charset="0"/>
            </a:endParaRPr>
          </a:p>
          <a:p>
            <a:r>
              <a:rPr b="1" dirty="0" sz="2000" lang="en-US">
                <a:latin typeface="Arial" panose="020B0604020202020204" pitchFamily="34" charset="0"/>
                <a:cs typeface="Arial" panose="020B0604020202020204" pitchFamily="34" charset="0"/>
              </a:rPr>
              <a:t>DATA</a:t>
            </a:r>
            <a:r>
              <a:rPr dirty="0" sz="2000" lang="en-US">
                <a:latin typeface="Arial" panose="020B0604020202020204" pitchFamily="34" charset="0"/>
                <a:cs typeface="Arial" panose="020B0604020202020204" pitchFamily="34" charset="0"/>
              </a:rPr>
              <a:t> </a:t>
            </a:r>
            <a:r>
              <a:rPr b="1" dirty="0" sz="2000" lang="en-US">
                <a:latin typeface="Arial" panose="020B0604020202020204" pitchFamily="34" charset="0"/>
                <a:cs typeface="Arial" panose="020B0604020202020204" pitchFamily="34" charset="0"/>
              </a:rPr>
              <a:t>CLEANING</a:t>
            </a:r>
            <a:r>
              <a:rPr dirty="0" sz="2000" lang="en-US">
                <a:latin typeface="Arial" panose="020B0604020202020204" pitchFamily="34" charset="0"/>
                <a:cs typeface="Arial" panose="020B0604020202020204" pitchFamily="34" charset="0"/>
              </a:rPr>
              <a:t>:</a:t>
            </a:r>
          </a:p>
          <a:p>
            <a:pPr>
              <a:buFont typeface="Arial" panose="020B0604020202020204" pitchFamily="34" charset="0"/>
              <a:buChar char="•"/>
            </a:pPr>
            <a:r>
              <a:rPr b="1" dirty="0" lang="en-US"/>
              <a:t>Handle Missing Values</a:t>
            </a:r>
            <a:r>
              <a:rPr dirty="0" lang="en-US"/>
              <a:t>:</a:t>
            </a:r>
          </a:p>
          <a:p>
            <a:pPr indent="-285750" lvl="1" marL="742950">
              <a:buFont typeface="Arial" panose="020B0604020202020204" pitchFamily="34" charset="0"/>
              <a:buChar char="•"/>
            </a:pPr>
            <a:r>
              <a:rPr dirty="0" lang="en-US"/>
              <a:t>Identify missing values in each column using conditional formatting.</a:t>
            </a:r>
          </a:p>
          <a:p>
            <a:endParaRPr b="1" dirty="0" sz="2000" lang="en-US">
              <a:latin typeface="Arial" panose="020B0604020202020204" pitchFamily="34" charset="0"/>
              <a:cs typeface="Arial" panose="020B0604020202020204" pitchFamily="34" charset="0"/>
            </a:endParaRPr>
          </a:p>
          <a:p>
            <a:r>
              <a:rPr b="1" dirty="0" sz="2000" lang="en-US">
                <a:latin typeface="Arial" panose="020B0604020202020204" pitchFamily="34" charset="0"/>
                <a:cs typeface="Arial" panose="020B0604020202020204" pitchFamily="34" charset="0"/>
              </a:rPr>
              <a:t>PERFORMANCE LEVEL:</a:t>
            </a:r>
          </a:p>
          <a:p>
            <a:pPr indent="-342900" lvl="1" marL="800100">
              <a:buFont typeface="Arial" panose="020B0604020202020204" pitchFamily="34" charset="0"/>
              <a:buChar char="•"/>
            </a:pPr>
            <a:r>
              <a:rPr dirty="0" lang="en-US">
                <a:cs typeface="Arial" panose="020B0604020202020204" pitchFamily="34" charset="0"/>
              </a:rPr>
              <a:t>Creating the new column called performance level by using the formula </a:t>
            </a:r>
            <a:r>
              <a:rPr dirty="0" sz="1800" lang="en-US"/>
              <a:t>IFS(Z8&gt;=5,"VERY HIGH",Z8&gt;=4,“HIGH",Z8&gt;=3,"MED ",TRUE,"LOW”)</a:t>
            </a:r>
            <a:endParaRPr dirty="0" lang="en-US">
              <a:cs typeface="Arial" panose="020B0604020202020204" pitchFamily="34" charset="0"/>
            </a:endParaRPr>
          </a:p>
          <a:p>
            <a:pPr indent="-285750" lvl="1" marL="742950">
              <a:buFont typeface="Arial" panose="020B0604020202020204" pitchFamily="34" charset="0"/>
              <a:buChar char="•"/>
            </a:pPr>
            <a:r>
              <a:rPr dirty="0" lang="en-US">
                <a:cs typeface="Arial" panose="020B0604020202020204" pitchFamily="34" charset="0"/>
              </a:rPr>
              <a:t>It shoes that how his formula is used to </a:t>
            </a:r>
            <a:r>
              <a:rPr dirty="0" lang="en-US" err="1">
                <a:cs typeface="Arial" panose="020B0604020202020204" pitchFamily="34" charset="0"/>
              </a:rPr>
              <a:t>categorised</a:t>
            </a:r>
            <a:r>
              <a:rPr dirty="0" lang="en-US">
                <a:cs typeface="Arial" panose="020B0604020202020204" pitchFamily="34" charset="0"/>
              </a:rPr>
              <a:t> the employees based on their ratings like very high, high , low.</a:t>
            </a:r>
          </a:p>
          <a:p>
            <a:pPr indent="-285750" lvl="1" marL="742950">
              <a:buFont typeface="Arial" panose="020B0604020202020204" pitchFamily="34" charset="0"/>
              <a:buChar char="•"/>
            </a:pPr>
            <a:endParaRPr dirty="0" lang="en-US">
              <a:cs typeface="Arial" panose="020B0604020202020204" pitchFamily="34" charset="0"/>
            </a:endParaRPr>
          </a:p>
          <a:p>
            <a:r>
              <a:rPr b="1" dirty="0" sz="2000" lang="en-US">
                <a:latin typeface="Arial" panose="020B0604020202020204" pitchFamily="34" charset="0"/>
                <a:cs typeface="Arial" panose="020B0604020202020204" pitchFamily="34" charset="0"/>
              </a:rPr>
              <a:t>SUMMARY</a:t>
            </a:r>
            <a:r>
              <a:rPr b="1" dirty="0" sz="2000" lang="en-US">
                <a:latin typeface="+mj-lt"/>
                <a:cs typeface="Arial" panose="020B0604020202020204" pitchFamily="34" charset="0"/>
              </a:rPr>
              <a:t>:</a:t>
            </a:r>
          </a:p>
          <a:p>
            <a:pPr indent="-342900" marL="342900">
              <a:buFont typeface="Arial" panose="020B0604020202020204" pitchFamily="34" charset="0"/>
              <a:buChar char="•"/>
            </a:pPr>
            <a:r>
              <a:rPr b="1" dirty="0" lang="en-US">
                <a:latin typeface="+mj-lt"/>
                <a:cs typeface="Arial" panose="020B0604020202020204" pitchFamily="34" charset="0"/>
              </a:rPr>
              <a:t>Pivot Table:</a:t>
            </a:r>
          </a:p>
          <a:p>
            <a:pPr indent="-342900" lvl="1" marL="800100">
              <a:buFont typeface="Arial" panose="020B0604020202020204" pitchFamily="34" charset="0"/>
              <a:buChar char="•"/>
            </a:pPr>
            <a:r>
              <a:rPr dirty="0" lang="en-US">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ext Placeholder 2"/>
          <p:cNvSpPr>
            <a:spLocks noGrp="1"/>
          </p:cNvSpPr>
          <p:nvPr>
            <p:ph type="body" idx="1"/>
          </p:nvPr>
        </p:nvSpPr>
        <p:spPr>
          <a:xfrm>
            <a:off x="457200" y="914400"/>
            <a:ext cx="11125200" cy="2755900"/>
          </a:xfrm>
        </p:spPr>
        <p:txBody>
          <a:bodyPr/>
          <a:p>
            <a:pPr lvl="1">
              <a:buFont typeface="Arial" panose="020B0604020202020204" pitchFamily="34" charset="0"/>
              <a:buChar char="•"/>
            </a:pPr>
            <a:r>
              <a:rPr dirty="0" sz="1800" lang="en-US"/>
              <a:t>Remove </a:t>
            </a:r>
            <a:r>
              <a:rPr dirty="0" sz="1800" lang="en-US">
                <a:latin typeface="Aptos" panose="020B0004020202020204" pitchFamily="34" charset="0"/>
              </a:rPr>
              <a:t>the</a:t>
            </a:r>
            <a:r>
              <a:rPr dirty="0" sz="1800" lang="en-US"/>
              <a:t> blank values.</a:t>
            </a:r>
          </a:p>
          <a:p>
            <a:pPr lvl="1">
              <a:buFont typeface="Arial" panose="020B0604020202020204" pitchFamily="34" charset="0"/>
              <a:buChar char="•"/>
            </a:pPr>
            <a:endParaRPr dirty="0" sz="1800" lang="en-US"/>
          </a:p>
          <a:p>
            <a:r>
              <a:rPr b="1" dirty="0" sz="2000" lang="en-US">
                <a:latin typeface="Arial" panose="020B0604020202020204" pitchFamily="34" charset="0"/>
                <a:cs typeface="Arial" panose="020B0604020202020204" pitchFamily="34" charset="0"/>
              </a:rPr>
              <a:t>VISUALISATION:</a:t>
            </a:r>
          </a:p>
          <a:p>
            <a:pPr lvl="1"/>
            <a:r>
              <a:rPr b="1" dirty="0" sz="1800" lang="en-US">
                <a:latin typeface="Arial" panose="020B0604020202020204" pitchFamily="34" charset="0"/>
                <a:cs typeface="Arial" panose="020B0604020202020204" pitchFamily="34" charset="0"/>
              </a:rPr>
              <a:t>Graphical Representation:</a:t>
            </a:r>
          </a:p>
          <a:p>
            <a:pPr lvl="2"/>
            <a:r>
              <a:rPr dirty="0" sz="1800" lang="en-US">
                <a:latin typeface="Arial" panose="020B0604020202020204" pitchFamily="34" charset="0"/>
                <a:cs typeface="Arial" panose="020B0604020202020204" pitchFamily="34" charset="0"/>
              </a:rPr>
              <a:t>Make a graph based on the table which we have created. </a:t>
            </a:r>
          </a:p>
          <a:p>
            <a:pPr lvl="2"/>
            <a:r>
              <a:rPr dirty="0" sz="1800" lang="en-US">
                <a:latin typeface="Arial" panose="020B0604020202020204" pitchFamily="34" charset="0"/>
                <a:cs typeface="Arial" panose="020B0604020202020204" pitchFamily="34" charset="0"/>
              </a:rPr>
              <a:t>There is the feature of recommended graph</a:t>
            </a:r>
          </a:p>
          <a:p>
            <a:pPr lvl="2"/>
            <a:endParaRPr dirty="0" sz="1800" lang="en-US">
              <a:latin typeface="Arial" panose="020B0604020202020204" pitchFamily="34" charset="0"/>
              <a:cs typeface="Arial" panose="020B0604020202020204" pitchFamily="34" charset="0"/>
            </a:endParaRPr>
          </a:p>
          <a:p>
            <a:pPr lvl="1"/>
            <a:r>
              <a:rPr b="1" dirty="0" sz="2200" lang="en-US">
                <a:latin typeface="Arial" panose="020B0604020202020204" pitchFamily="34" charset="0"/>
                <a:cs typeface="Arial" panose="020B0604020202020204" pitchFamily="34" charset="0"/>
              </a:rPr>
              <a:t>Filter:</a:t>
            </a:r>
          </a:p>
          <a:p>
            <a:pPr lvl="2"/>
            <a:r>
              <a:rPr dirty="0" sz="1800" lang="en-US">
                <a:cs typeface="Arial" panose="020B0604020202020204" pitchFamily="34" charset="0"/>
              </a:rPr>
              <a:t>We can also filter the graph like male, female etc.</a:t>
            </a:r>
          </a:p>
          <a:p>
            <a:pPr lvl="2"/>
            <a:r>
              <a:rPr dirty="0" sz="1800" lang="en-US">
                <a:cs typeface="Arial" panose="020B0604020202020204" pitchFamily="34" charset="0"/>
              </a:rPr>
              <a:t>We also filter the analysis by our choose</a:t>
            </a:r>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title="EMPLOYEE PERFORMANCE ANALYSIS"/>
          <p:cNvGraphicFramePr>
            <a:graphicFrameLocks/>
          </p:cNvGraphicFramePr>
          <p:nvPr/>
        </p:nvGraphicFramePr>
        <p:xfrm>
          <a:off x="990600" y="1447800"/>
          <a:ext cx="8725821" cy="504851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ut thruBlk="0"/>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9" name="TextBox 3"/>
          <p:cNvSpPr txBox="1"/>
          <p:nvPr/>
        </p:nvSpPr>
        <p:spPr>
          <a:xfrm>
            <a:off x="304800" y="1866410"/>
            <a:ext cx="10515599" cy="1958341"/>
          </a:xfrm>
          <a:prstGeom prst="rect"/>
          <a:noFill/>
        </p:spPr>
        <p:txBody>
          <a:bodyPr wrap="square">
            <a:spAutoFit/>
          </a:bodyPr>
          <a:p>
            <a:pPr indent="-285750" marL="285750">
              <a:buFont typeface="Wingdings" panose="05000000000000000000" pitchFamily="2" charset="2"/>
              <a:buChar char="v"/>
            </a:pPr>
            <a:r>
              <a:rPr dirty="0" sz="1800" lang="en-US"/>
              <a:t>The employees should summarize the performance during the re-view period, highlight their strengths, and identify areas for improvement.</a:t>
            </a:r>
          </a:p>
          <a:p>
            <a:pPr indent="-285750" marL="285750">
              <a:buFont typeface="Wingdings" panose="05000000000000000000" pitchFamily="2" charset="2"/>
              <a:buChar char="v"/>
            </a:pPr>
            <a:r>
              <a:rPr dirty="0" sz="1800" lang="en-US"/>
              <a:t>The conclusion can also include plans for the employee’s future development.</a:t>
            </a:r>
          </a:p>
          <a:p>
            <a:pPr indent="-285750" marL="285750">
              <a:buFont typeface="Wingdings" panose="05000000000000000000" pitchFamily="2" charset="2"/>
              <a:buChar char="v"/>
            </a:pPr>
            <a:r>
              <a:rPr dirty="0" sz="1800" lang="en-US">
                <a:latin typeface="Google Sans"/>
              </a:rPr>
              <a:t>E</a:t>
            </a:r>
            <a:r>
              <a:rPr b="0" dirty="0" sz="1800" i="0" lang="en-US">
                <a:effectLst/>
                <a:latin typeface="Google Sans"/>
              </a:rPr>
              <a:t>mployee performance management is an essential part of any successful organization.  It provides the necessary feedback to develop employees, encourage growth, and align goals </a:t>
            </a:r>
            <a:r>
              <a:rPr b="0" dirty="0" sz="1800" i="0" lang="en-US" err="1">
                <a:effectLst/>
                <a:latin typeface="Google Sans"/>
              </a:rPr>
              <a:t>goals</a:t>
            </a:r>
            <a:r>
              <a:rPr b="0" dirty="0" sz="1800" i="0" lang="en-US">
                <a:effectLst/>
                <a:latin typeface="Google Sans"/>
              </a:rPr>
              <a:t> with company objectives.</a:t>
            </a:r>
          </a:p>
          <a:p>
            <a:pPr indent="-285750" marL="285750">
              <a:buFont typeface="Wingdings" panose="05000000000000000000" pitchFamily="2" charset="2"/>
              <a:buChar char="v"/>
            </a:pPr>
            <a:r>
              <a:rPr b="0" dirty="0" sz="1800" i="0" lang="en-US">
                <a:effectLst/>
                <a:latin typeface="Google Sans"/>
              </a:rPr>
              <a:t> It is used as the basis for a salary increase, promotion or termination of an employee</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9417" y="2333535"/>
            <a:ext cx="8005713" cy="1869441"/>
          </a:xfrm>
          <a:prstGeom prst="rect"/>
          <a:noFill/>
        </p:spPr>
        <p:txBody>
          <a:bodyPr wrap="square">
            <a:spAutoFit/>
          </a:bodyPr>
          <a:p>
            <a:r>
              <a:rPr b="0" dirty="0" sz="2400" lang="en-US"/>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381000" y="2019300"/>
            <a:ext cx="8767713" cy="4358640"/>
          </a:xfrm>
          <a:prstGeom prst="rect"/>
          <a:noFill/>
        </p:spPr>
        <p:txBody>
          <a:bodyPr wrap="square">
            <a:spAutoFit/>
          </a:bodyPr>
          <a:p>
            <a:r>
              <a:rPr dirty="0" sz="24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dirty="0" sz="2400" lang="en-IN"/>
          </a:p>
          <a:p>
            <a:endParaRPr b="0"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304800" y="1672709"/>
            <a:ext cx="6099142" cy="369332"/>
          </a:xfrm>
          <a:prstGeom prst="rect"/>
          <a:noFill/>
        </p:spPr>
        <p:txBody>
          <a:bodyPr wrap="square">
            <a:spAutoFit/>
          </a:bodyPr>
          <a:p>
            <a:pPr indent="-342900" marL="342900">
              <a:buAutoNum type="arabicPeriod"/>
            </a:pPr>
            <a:r>
              <a:rPr dirty="0" lang="en-US"/>
              <a:t>HR MANAGER</a:t>
            </a:r>
          </a:p>
        </p:txBody>
      </p:sp>
      <p:pic>
        <p:nvPicPr>
          <p:cNvPr id="2097163" name="Graphic 10"/>
          <p:cNvPicPr>
            <a:picLocks noChangeAspect="1"/>
          </p:cNvPicPr>
          <p:nvPr/>
        </p:nvPicPr>
        <p:blipFill>
          <a:blip xmlns:r="http://schemas.openxmlformats.org/officeDocument/2006/relationships" r:embed="rId2"/>
          <a:stretch>
            <a:fillRect/>
          </a:stretch>
        </p:blipFill>
        <p:spPr>
          <a:xfrm>
            <a:off x="2172526" y="1473725"/>
            <a:ext cx="2068445" cy="1981199"/>
          </a:xfrm>
          <a:prstGeom prst="rect"/>
        </p:spPr>
      </p:pic>
      <p:sp>
        <p:nvSpPr>
          <p:cNvPr id="1048663" name="TextBox 12"/>
          <p:cNvSpPr txBox="1"/>
          <p:nvPr/>
        </p:nvSpPr>
        <p:spPr>
          <a:xfrm>
            <a:off x="157177" y="3484850"/>
            <a:ext cx="6099142" cy="646331"/>
          </a:xfrm>
          <a:prstGeom prst="rect"/>
          <a:noFill/>
        </p:spPr>
        <p:txBody>
          <a:bodyPr wrap="square">
            <a:spAutoFit/>
          </a:bodyPr>
          <a:p>
            <a:r>
              <a:rPr dirty="0" lang="en-US"/>
              <a:t>2.     DEPARTMENT MANAGER</a:t>
            </a:r>
          </a:p>
          <a:p>
            <a:pPr indent="-342900" marL="342900">
              <a:buAutoNum type="arabicPeriod"/>
            </a:pPr>
            <a:endParaRPr dirty="0" lang="en-US"/>
          </a:p>
        </p:txBody>
      </p:sp>
      <p:pic>
        <p:nvPicPr>
          <p:cNvPr id="2097164" name="Picture 14"/>
          <p:cNvPicPr>
            <a:picLocks noChangeAspect="1"/>
          </p:cNvPicPr>
          <p:nvPr/>
        </p:nvPicPr>
        <p:blipFill>
          <a:blip xmlns:r="http://schemas.openxmlformats.org/officeDocument/2006/relationships" r:embed="rId3"/>
          <a:stretch>
            <a:fillRect/>
          </a:stretch>
        </p:blipFill>
        <p:spPr>
          <a:xfrm>
            <a:off x="2623377" y="4287715"/>
            <a:ext cx="2068445" cy="2149719"/>
          </a:xfrm>
          <a:prstGeom prst="rect"/>
        </p:spPr>
      </p:pic>
      <p:sp>
        <p:nvSpPr>
          <p:cNvPr id="1048664" name="TextBox 17"/>
          <p:cNvSpPr txBox="1"/>
          <p:nvPr/>
        </p:nvSpPr>
        <p:spPr>
          <a:xfrm>
            <a:off x="5788058" y="1326118"/>
            <a:ext cx="6099142" cy="369332"/>
          </a:xfrm>
          <a:prstGeom prst="rect"/>
          <a:noFill/>
        </p:spPr>
        <p:txBody>
          <a:bodyPr wrap="square">
            <a:spAutoFit/>
          </a:bodyPr>
          <a:p>
            <a:r>
              <a:rPr dirty="0" lang="en-US"/>
              <a:t>3.EXECUTIVES</a:t>
            </a:r>
          </a:p>
        </p:txBody>
      </p:sp>
      <p:pic>
        <p:nvPicPr>
          <p:cNvPr id="2097165" name="Graphic 19"/>
          <p:cNvPicPr>
            <a:picLocks noChangeAspect="1"/>
          </p:cNvPicPr>
          <p:nvPr/>
        </p:nvPicPr>
        <p:blipFill>
          <a:blip xmlns:r="http://schemas.openxmlformats.org/officeDocument/2006/relationships" r:embed="rId4"/>
          <a:stretch>
            <a:fillRect/>
          </a:stretch>
        </p:blipFill>
        <p:spPr>
          <a:xfrm>
            <a:off x="6553200" y="1577011"/>
            <a:ext cx="2484870" cy="1774625"/>
          </a:xfrm>
          <a:prstGeom prst="rect"/>
        </p:spPr>
      </p:pic>
      <p:sp>
        <p:nvSpPr>
          <p:cNvPr id="1048665" name="TextBox 21"/>
          <p:cNvSpPr txBox="1"/>
          <p:nvPr/>
        </p:nvSpPr>
        <p:spPr>
          <a:xfrm>
            <a:off x="5638800" y="3513799"/>
            <a:ext cx="6099142" cy="646331"/>
          </a:xfrm>
          <a:prstGeom prst="rect"/>
          <a:noFill/>
        </p:spPr>
        <p:txBody>
          <a:bodyPr wrap="square">
            <a:spAutoFit/>
          </a:bodyPr>
          <a:p>
            <a:r>
              <a:rPr dirty="0" lang="en-US"/>
              <a:t>4. DATA ANALYST</a:t>
            </a:r>
          </a:p>
          <a:p>
            <a:endParaRPr dirty="0" lang="en-US"/>
          </a:p>
        </p:txBody>
      </p:sp>
      <p:pic>
        <p:nvPicPr>
          <p:cNvPr id="2097166" name="Picture 23"/>
          <p:cNvPicPr>
            <a:picLocks noChangeAspect="1"/>
          </p:cNvPicPr>
          <p:nvPr/>
        </p:nvPicPr>
        <p:blipFill>
          <a:blip xmlns:r="http://schemas.openxmlformats.org/officeDocument/2006/relationships" r:embed="rId5"/>
          <a:stretch>
            <a:fillRect/>
          </a:stretch>
        </p:blipFill>
        <p:spPr>
          <a:xfrm>
            <a:off x="6714143" y="3936073"/>
            <a:ext cx="2201881" cy="177464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9"/>
          <p:cNvSpPr txBox="1"/>
          <p:nvPr/>
        </p:nvSpPr>
        <p:spPr>
          <a:xfrm>
            <a:off x="3049571" y="2228047"/>
            <a:ext cx="6099142" cy="2552700"/>
          </a:xfrm>
          <a:prstGeom prst="rect"/>
          <a:noFill/>
        </p:spPr>
        <p:txBody>
          <a:bodyPr wrap="square">
            <a:spAutoFit/>
          </a:bodyPr>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CONDITIONAL FORMATTING</a:t>
            </a:r>
            <a:r>
              <a:rPr baseline="0" b="1" dirty="0" sz="2000" i="0" kern="1200" lang="en-IN" strike="noStrike" u="none">
                <a:ln>
                  <a:noFill/>
                </a:ln>
                <a:effectLst/>
                <a:latin typeface="Arial" panose="020B0604020202020204" pitchFamily="34" charset="0"/>
              </a:rPr>
              <a:t>:</a:t>
            </a:r>
            <a:endParaRPr baseline="0" b="0" dirty="0" sz="20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FILTER</a:t>
            </a:r>
            <a:r>
              <a:rPr baseline="0" b="1" dirty="0" sz="2000" i="0" kern="1200" lang="en-IN" strike="noStrike" u="none">
                <a:ln>
                  <a:noFill/>
                </a:ln>
                <a:effectLst/>
                <a:latin typeface="Arial" panose="020B0604020202020204" pitchFamily="34" charset="0"/>
              </a:rPr>
              <a:t>:</a:t>
            </a:r>
            <a:endParaRPr dirty="0" sz="2000" lang="en-IN">
              <a:latin typeface="Arial" panose="020B0604020202020204" pitchFamily="34" charset="0"/>
            </a:endParaRPr>
          </a:p>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FORMULA:</a:t>
            </a:r>
          </a:p>
          <a:p>
            <a:pPr eaLnBrk="1" fontAlgn="base" hangingPunct="1" indent="-342900" latinLnBrk="0" marL="342900" marR="0" rtl="0">
              <a:spcBef>
                <a:spcPts val="480"/>
              </a:spcBef>
              <a:spcAft>
                <a:spcPts val="0"/>
              </a:spcAft>
              <a:buAutoNum type="arabicPeriod"/>
            </a:pPr>
            <a:r>
              <a:rPr b="1" dirty="0" sz="2000" lang="en-US">
                <a:latin typeface="Segoe UI" panose="020B0502040204020203" pitchFamily="34" charset="0"/>
              </a:rPr>
              <a:t>PIVOT TABLE: </a:t>
            </a:r>
          </a:p>
          <a:p>
            <a:pPr eaLnBrk="1" fontAlgn="base" hangingPunct="1" indent="-342900" latinLnBrk="0" marL="342900" marR="0" rtl="0">
              <a:spcBef>
                <a:spcPts val="480"/>
              </a:spcBef>
              <a:spcAft>
                <a:spcPts val="0"/>
              </a:spcAft>
              <a:buAutoNum type="arabicPeriod"/>
            </a:pPr>
            <a:r>
              <a:rPr b="1" dirty="0" sz="2000" i="0" lang="en-US" strike="noStrike" u="none">
                <a:effectLst/>
                <a:latin typeface="Segoe UI" panose="020B0502040204020203" pitchFamily="34" charset="0"/>
              </a:rPr>
              <a:t>SLICER :</a:t>
            </a:r>
          </a:p>
          <a:p>
            <a:pPr eaLnBrk="1" fontAlgn="base" hangingPunct="1" indent="-342900" latinLnBrk="0" marL="342900" marR="0" rtl="0">
              <a:spcBef>
                <a:spcPts val="480"/>
              </a:spcBef>
              <a:spcAft>
                <a:spcPts val="0"/>
              </a:spcAft>
              <a:buAutoNum type="arabicPeriod"/>
            </a:pPr>
            <a:r>
              <a:rPr b="1" dirty="0" sz="2000" lang="en-US">
                <a:latin typeface="Segoe UI" panose="020B0502040204020203" pitchFamily="34" charset="0"/>
              </a:rPr>
              <a:t>GRAPH:</a:t>
            </a:r>
            <a:endParaRPr b="0" dirty="0" sz="2000" i="0" lang="en-IN" strike="noStrike" u="none">
              <a:effectLst/>
              <a:latin typeface="Arial" panose="020B0604020202020204" pitchFamily="34" charset="0"/>
            </a:endParaRPr>
          </a:p>
          <a:p>
            <a:pPr eaLnBrk="1" fontAlgn="base" hangingPunct="1" indent="-342900" latinLnBrk="0" marL="342900" marR="0" rtl="0">
              <a:spcBef>
                <a:spcPts val="480"/>
              </a:spcBef>
              <a:spcAft>
                <a:spcPts val="0"/>
              </a:spcAft>
              <a:buAutoNum type="arabicPeriod"/>
            </a:pPr>
            <a:endParaRPr baseline="0" b="0" dirty="0" sz="1800" i="0" kern="1200" lang="en-US" strike="noStrike" u="none">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TextBox 3"/>
          <p:cNvSpPr txBox="1"/>
          <p:nvPr/>
        </p:nvSpPr>
        <p:spPr>
          <a:xfrm>
            <a:off x="381000" y="1132636"/>
            <a:ext cx="11963400" cy="5171441"/>
          </a:xfrm>
          <a:prstGeom prst="rect"/>
          <a:noFill/>
        </p:spPr>
        <p:txBody>
          <a:bodyPr wrap="square">
            <a:spAutoFit/>
          </a:bodyPr>
          <a:p>
            <a:r>
              <a:rPr b="1" dirty="0" sz="2200" lang="en-US"/>
              <a:t>Dataset Name: </a:t>
            </a:r>
            <a:r>
              <a:rPr b="0" dirty="0" sz="2200" lang="en-US"/>
              <a:t>Employee Performance Analysis Data</a:t>
            </a:r>
          </a:p>
          <a:p>
            <a:r>
              <a:rPr b="1" dirty="0" sz="2200" lang="en-US"/>
              <a:t>Description: </a:t>
            </a:r>
            <a:r>
              <a:rPr b="0" dirty="0" sz="2200" lang="en-US"/>
              <a:t>Contains performance metrics for employees, including satisfaction scores, performance ratings, and demographic details.</a:t>
            </a:r>
          </a:p>
          <a:p>
            <a:r>
              <a:rPr b="1" dirty="0" sz="2200" lang="en-US"/>
              <a:t>Source: </a:t>
            </a:r>
            <a:r>
              <a:rPr b="0" dirty="0" sz="2200" lang="en-US"/>
              <a:t>Kaggle.com</a:t>
            </a:r>
            <a:endParaRPr dirty="0" sz="2200" lang="en-US"/>
          </a:p>
          <a:p>
            <a:r>
              <a:rPr b="1" dirty="0" sz="2200" lang="en-US"/>
              <a:t>Variables/Columns:</a:t>
            </a:r>
          </a:p>
          <a:p>
            <a:pPr lvl="1"/>
            <a:r>
              <a:rPr b="0" dirty="0" sz="2200" lang="en-US"/>
              <a:t> Name: First name</a:t>
            </a:r>
          </a:p>
          <a:p>
            <a:pPr lvl="1"/>
            <a:r>
              <a:rPr b="0" dirty="0" sz="2200" lang="en-US"/>
              <a:t>Gender: Male and Female</a:t>
            </a:r>
          </a:p>
          <a:p>
            <a:pPr lvl="1"/>
            <a:r>
              <a:rPr b="0" dirty="0" sz="2200" lang="en-US"/>
              <a:t>Business Unit: BPC, CCDR, EW, MSC, NEL, PL, PYZ, SVG, TNS, WBL</a:t>
            </a:r>
            <a:endParaRPr dirty="0" sz="2200" lang="en-US"/>
          </a:p>
          <a:p>
            <a:pPr lvl="1"/>
            <a:r>
              <a:rPr b="0" dirty="0" sz="2200" lang="en-US"/>
              <a:t>Performance Rating: Very high, High, Medium, Low</a:t>
            </a:r>
          </a:p>
          <a:p>
            <a:pPr lvl="1"/>
            <a:r>
              <a:rPr b="0" dirty="0" sz="2200" lang="en-US"/>
              <a:t>Satisfaction Score: 1-5</a:t>
            </a:r>
          </a:p>
          <a:p>
            <a:r>
              <a:rPr b="1" dirty="0" sz="2200" lang="en-US"/>
              <a:t>Data Types: </a:t>
            </a:r>
            <a:r>
              <a:rPr b="0" dirty="0" sz="2200" lang="en-US"/>
              <a:t>Numeric and Text</a:t>
            </a:r>
            <a:endParaRPr dirty="0" sz="2200" lang="en-US"/>
          </a:p>
          <a:p>
            <a:r>
              <a:rPr b="1" dirty="0" sz="2200" lang="en-US"/>
              <a:t>Units of Measurement:</a:t>
            </a:r>
            <a:r>
              <a:rPr dirty="0" sz="2200" lang="en-US"/>
              <a:t>  </a:t>
            </a:r>
          </a:p>
          <a:p>
            <a:pPr indent="-342900" marL="342900">
              <a:buFont typeface="Arial" panose="020B0604020202020204" pitchFamily="34" charset="0"/>
              <a:buChar char="•"/>
            </a:pPr>
            <a:r>
              <a:rPr b="0" dirty="0" sz="2200" lang="en-US"/>
              <a:t>Satisfaction score: Scale of 1-5</a:t>
            </a:r>
          </a:p>
          <a:p>
            <a:pPr indent="-342900" marL="342900">
              <a:buFont typeface="Arial" panose="020B0604020202020204" pitchFamily="34" charset="0"/>
              <a:buChar char="•"/>
            </a:pPr>
            <a:r>
              <a:rPr b="0" dirty="0" sz="2200" lang="en-US"/>
              <a:t>Performance rating: Very high, High, Medium, Low</a:t>
            </a:r>
          </a:p>
          <a:p>
            <a:r>
              <a:rPr b="1" dirty="0" sz="2200" lang="en-US"/>
              <a:t>Size: </a:t>
            </a:r>
            <a:r>
              <a:rPr b="0" dirty="0" sz="2200" lang="en-US"/>
              <a:t>26 records, 9 fields</a:t>
            </a:r>
          </a:p>
          <a:p>
            <a:r>
              <a:rPr b="1" dirty="0" sz="2200" lang="en-US"/>
              <a:t>Visualization: </a:t>
            </a:r>
            <a:r>
              <a:rPr b="0" dirty="0" sz="2200" lang="en-US"/>
              <a:t>Bar graph</a:t>
            </a:r>
            <a:endParaRPr dirty="0" sz="2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TextBox 10"/>
          <p:cNvSpPr txBox="1"/>
          <p:nvPr/>
        </p:nvSpPr>
        <p:spPr>
          <a:xfrm>
            <a:off x="3049571" y="2081853"/>
            <a:ext cx="6099142" cy="2618740"/>
          </a:xfrm>
          <a:prstGeom prst="rect"/>
          <a:noFill/>
        </p:spPr>
        <p:txBody>
          <a:bodyPr wrap="square">
            <a:spAutoFit/>
          </a:bodyPr>
          <a:p>
            <a:pPr fontAlgn="auto" indent="0" lvl="1" marL="0">
              <a:spcAft>
                <a:spcPts val="0"/>
              </a:spcAft>
              <a:buFont typeface="Arial" panose="020B0604020202020204" pitchFamily="34" charset="0"/>
              <a:buNone/>
            </a:pPr>
            <a:r>
              <a:rPr b="1" dirty="0" sz="2400" lang="en-US"/>
              <a:t>FORMULA:</a:t>
            </a:r>
          </a:p>
          <a:p>
            <a:pPr fontAlgn="auto" indent="0" lvl="1" marL="0">
              <a:spcAft>
                <a:spcPts val="0"/>
              </a:spcAft>
              <a:buFont typeface="Arial" panose="020B0604020202020204" pitchFamily="34" charset="0"/>
              <a:buNone/>
            </a:pPr>
            <a:endParaRPr dirty="0" sz="2000" lang="en-US"/>
          </a:p>
          <a:p>
            <a:pPr fontAlgn="auto" lvl="1">
              <a:spcAft>
                <a:spcPts val="0"/>
              </a:spcAft>
              <a:buFont typeface="Wingdings" panose="05000000000000000000" pitchFamily="2" charset="2"/>
              <a:buChar char="q"/>
            </a:pPr>
            <a:r>
              <a:rPr dirty="0" sz="1800" lang="en-US"/>
              <a:t>Performance level =IFS(Z8&gt;=5,"VERY HIGH",Z8&gt;=4,“HIGH",Z8&gt;=3,"MED",TRUE,"LOW")</a:t>
            </a:r>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r>
              <a:rPr dirty="0" lang="en-US"/>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Janani Dhamotharan</cp:lastModifiedBy>
  <dcterms:created xsi:type="dcterms:W3CDTF">2024-03-28T17:07:22Z</dcterms:created>
  <dcterms:modified xsi:type="dcterms:W3CDTF">2024-08-31T08:15:06Z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5815895a9d7e488ca5b83eea8d103ad4</vt:lpwstr>
  </property>
</Properties>
</file>