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2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659A3-E12B-43FB-A961-63C2C7B57C78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C15BF-368B-437B-B6ED-F9C8AA607FC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C15BF-368B-437B-B6ED-F9C8AA607FCD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D2CE-8BBE-4A75-A76E-0A4349D8120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FA02268-F357-4C63-AB31-78E10D94AA68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D2CE-8BBE-4A75-A76E-0A4349D8120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2268-F357-4C63-AB31-78E10D94AA68}" type="slidenum">
              <a:rPr lang="en-IN" smtClean="0"/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D2CE-8BBE-4A75-A76E-0A4349D8120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2268-F357-4C63-AB31-78E10D94AA68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D2CE-8BBE-4A75-A76E-0A4349D8120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2268-F357-4C63-AB31-78E10D94AA68}" type="slidenum">
              <a:rPr lang="en-IN" smtClean="0"/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D2CE-8BBE-4A75-A76E-0A4349D8120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2268-F357-4C63-AB31-78E10D94AA68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D2CE-8BBE-4A75-A76E-0A4349D8120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2268-F357-4C63-AB31-78E10D94AA68}" type="slidenum">
              <a:rPr lang="en-IN" smtClean="0"/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D2CE-8BBE-4A75-A76E-0A4349D8120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2268-F357-4C63-AB31-78E10D94AA68}" type="slidenum">
              <a:rPr lang="en-IN" smtClean="0"/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D2CE-8BBE-4A75-A76E-0A4349D8120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2268-F357-4C63-AB31-78E10D94AA68}" type="slidenum">
              <a:rPr lang="en-IN" smtClean="0"/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D2CE-8BBE-4A75-A76E-0A4349D8120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2268-F357-4C63-AB31-78E10D94AA6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D2CE-8BBE-4A75-A76E-0A4349D8120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2268-F357-4C63-AB31-78E10D94AA68}" type="slidenum">
              <a:rPr lang="en-IN" smtClean="0"/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459D2CE-8BBE-4A75-A76E-0A4349D8120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2268-F357-4C63-AB31-78E10D94AA68}" type="slidenum">
              <a:rPr lang="en-IN" smtClean="0"/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9D2CE-8BBE-4A75-A76E-0A4349D8120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FA02268-F357-4C63-AB31-78E10D94AA68}" type="slidenum">
              <a:rPr lang="en-IN" smtClean="0"/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mo.nopcommerc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9" y="758953"/>
            <a:ext cx="10305044" cy="1847088"/>
          </a:xfrm>
        </p:spPr>
        <p:txBody>
          <a:bodyPr/>
          <a:lstStyle/>
          <a:p>
            <a:r>
              <a:rPr lang="en-US" dirty="0"/>
              <a:t>NopCommerce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4640" y="3044952"/>
            <a:ext cx="9280916" cy="156445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Under the guidance of mrs. vaishali mam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-     By ANKIREDDY MARY SWAPNA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22545"/>
            <a:ext cx="9603275" cy="550517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7512" y="347472"/>
            <a:ext cx="10561320" cy="9025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b="1" dirty="0"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B_002</a:t>
            </a:r>
            <a:endParaRPr lang="en-US" b="1" dirty="0">
              <a:latin typeface="Arial Black" panose="020B0A0402010202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:-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Session persists on reopening the browser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even after unchecking         </a:t>
            </a:r>
            <a:endParaRPr lang="en-US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            "Remember me"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</a:t>
            </a:r>
            <a:r>
              <a:rPr lang="en-US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DF_002</a:t>
            </a: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</a:t>
            </a:r>
            <a:r>
              <a:rPr lang="en-US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Uncheck_RememberMe</a:t>
            </a:r>
            <a:endParaRPr lang="en-US" dirty="0"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Login</a:t>
            </a:r>
            <a:endParaRPr lang="en-US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US" sz="16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1.Register</a:t>
            </a:r>
            <a:endParaRPr lang="en-US" sz="1600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                     2.Navigate to login page</a:t>
            </a:r>
            <a:endParaRPr lang="en-US" sz="1600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                     3.Enter credentials, uncheck "Remember me“ and login and navigate to any category</a:t>
            </a:r>
            <a:endParaRPr lang="en-US" sz="1600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                     4. Close browser and open browser again.</a:t>
            </a:r>
            <a:endParaRPr lang="en-US" sz="1600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US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SWAPNA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:-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US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pending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US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US" sz="18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US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US" sz="18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US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IN" sz="18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91593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7" y="603505"/>
            <a:ext cx="4818887" cy="486225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728" y="603503"/>
            <a:ext cx="6108192" cy="48622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7512" y="347472"/>
            <a:ext cx="10561320" cy="858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b="1" dirty="0"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B_003</a:t>
            </a:r>
            <a:endParaRPr lang="en-US" b="1" dirty="0">
              <a:latin typeface="Arial Black" panose="020B0A0402010202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:-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didn't receive mail to reset password</a:t>
            </a:r>
            <a:endParaRPr lang="en-US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</a:t>
            </a:r>
            <a:r>
              <a:rPr lang="en-US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DF_003</a:t>
            </a: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</a:t>
            </a:r>
            <a:r>
              <a:rPr lang="en-US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Forgot password flow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Login</a:t>
            </a:r>
            <a:endParaRPr lang="en-US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US" sz="16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1. Open login page</a:t>
            </a:r>
            <a:endParaRPr lang="en-US" sz="1600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                     2. Click "Forgot Password"</a:t>
            </a:r>
            <a:endParaRPr lang="en-US" sz="1600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                     3. submit valid email and click reset password</a:t>
            </a:r>
            <a:endParaRPr lang="en-US" sz="1600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                     4. Check provided mail inbox.</a:t>
            </a:r>
            <a:endParaRPr lang="en-US" sz="1600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High</a:t>
            </a:r>
            <a:endParaRPr lang="en-US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High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SWAPNA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:-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US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pending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US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US" sz="18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US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US" sz="18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US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IN" sz="18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576072"/>
            <a:ext cx="11654775" cy="568495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7512" y="347472"/>
            <a:ext cx="10561320" cy="7670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b="1" dirty="0"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B_004</a:t>
            </a:r>
            <a:endParaRPr lang="en-US" b="1" dirty="0">
              <a:latin typeface="Arial Black" panose="020B0A0402010202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:-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Account not locked or not prevented from further login attempts (e.g., 10 times).</a:t>
            </a:r>
            <a:endParaRPr lang="en-US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</a:t>
            </a:r>
            <a:r>
              <a:rPr lang="en-US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DF_004</a:t>
            </a: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</a:t>
            </a:r>
            <a:r>
              <a:rPr lang="en-US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Protection Against Brute Force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Login</a:t>
            </a:r>
            <a:endParaRPr lang="en-US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US" sz="16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1. Attempt login with wrong password repeatedly (e.g., 10 times)</a:t>
            </a:r>
            <a:endParaRPr lang="en-US" sz="1600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US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SWAPNA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:-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US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pending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US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US" sz="18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US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US" sz="18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US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IN" sz="18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47" y="709233"/>
            <a:ext cx="6839905" cy="543953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Challenges</a:t>
            </a:r>
            <a:br>
              <a:rPr lang="en-IN" sz="1200" dirty="0"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While testing website we faced some challenges about:</a:t>
            </a:r>
            <a:endParaRPr lang="en-US" dirty="0"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 takes lots of time to perform manual testing on all modules in different browsers. </a:t>
            </a:r>
            <a:endParaRPr lang="en-US" dirty="0"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During automation it is finding locators and ensuring they doesn’t cause any exception is time taking.</a:t>
            </a:r>
            <a:endParaRPr lang="en-US" dirty="0"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765" y="1575435"/>
            <a:ext cx="9603105" cy="3315970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testing needs strong observation and in that testers needs to apply all possibilities  in test cases.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trong observation</a:t>
            </a:r>
            <a:r>
              <a:rPr lang="en-US" alt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h</a:t>
            </a:r>
            <a:r>
              <a:rPr lang="en-US" dirty="0">
                <a:sym typeface="+mn-ea"/>
              </a:rPr>
              <a:t>elped to find out bugs.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Gained experience to do efficient work by writing test cases, test plan, defect report, test case analysis and automating.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understanding of working with Jira(for project management) and Jenkins (for CI/CD).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IN" dirty="0"/>
              <a:t>Gained experience in writing Gherkin scenarios,Feature files,Step Definations.</a:t>
            </a:r>
            <a:endParaRPr lang="en-US" alt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0168" y="2414017"/>
            <a:ext cx="578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Thank You!!!</a:t>
            </a:r>
            <a:endParaRPr lang="en-IN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59105"/>
          </a:xfrm>
        </p:spPr>
        <p:txBody>
          <a:bodyPr>
            <a:normAutofit/>
          </a:bodyPr>
          <a:lstStyle/>
          <a:p>
            <a:r>
              <a:rPr lang="en-US" sz="4000" dirty="0" err="1"/>
              <a:t>INtroduction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194559"/>
            <a:ext cx="9603275" cy="3401569"/>
          </a:xfrm>
        </p:spPr>
        <p:txBody>
          <a:bodyPr/>
          <a:lstStyle/>
          <a:p>
            <a:r>
              <a:rPr lang="en-US" dirty="0"/>
              <a:t>Nopcommerce is a free and open-source e-commerce platform.</a:t>
            </a:r>
            <a:endParaRPr lang="en-US" dirty="0"/>
          </a:p>
          <a:p>
            <a:r>
              <a:rPr lang="en-US" dirty="0"/>
              <a:t>Link </a:t>
            </a:r>
            <a:r>
              <a:rPr lang="en-US" dirty="0">
                <a:solidFill>
                  <a:srgbClr val="002060"/>
                </a:solidFill>
              </a:rPr>
              <a:t>:   </a:t>
            </a:r>
            <a:r>
              <a:rPr lang="en-US" dirty="0">
                <a:solidFill>
                  <a:srgbClr val="002060"/>
                </a:solidFill>
                <a:hlinkClick r:id="rId1"/>
              </a:rPr>
              <a:t>https://demo.nopcommerce.com/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IN" dirty="0"/>
              <a:t>Used Page Object Model(POM), TESTNG, SELENIEUM, CUCUMBER FRAMEWORK FOR AUTOMATION.</a:t>
            </a:r>
            <a:endParaRPr lang="en-IN" dirty="0"/>
          </a:p>
          <a:p>
            <a:r>
              <a:rPr lang="en-IN" dirty="0"/>
              <a:t>Used Jira for project management .</a:t>
            </a:r>
            <a:endParaRPr lang="en-IN" dirty="0"/>
          </a:p>
          <a:p>
            <a:r>
              <a:rPr lang="en-IN" dirty="0"/>
              <a:t>Used Jenkins(Automation server) for CI/CD.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OVERVIEW 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121407"/>
            <a:ext cx="9603275" cy="248716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WHAT IS NOPCOMMERCE ?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       1.</a:t>
            </a:r>
            <a:r>
              <a:rPr lang="en-US" dirty="0"/>
              <a:t> Nopcommerce is a free and open-source e-commerce platform.</a:t>
            </a:r>
            <a:endParaRPr lang="en-US" dirty="0"/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       2. </a:t>
            </a:r>
            <a:r>
              <a:rPr lang="en-IN" dirty="0"/>
              <a:t>It displays various categories like Computers, Apparel, Digital Downloads,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Gift Cards, etc. 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r>
              <a:rPr lang="en-IN" dirty="0"/>
              <a:t>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            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RESPONSIBILITIES :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20240"/>
            <a:ext cx="9603275" cy="3546105"/>
          </a:xfrm>
        </p:spPr>
        <p:txBody>
          <a:bodyPr/>
          <a:lstStyle/>
          <a:p>
            <a:r>
              <a:rPr lang="en-US" dirty="0"/>
              <a:t>Creating test plans for modules</a:t>
            </a:r>
            <a:endParaRPr lang="en-US" dirty="0"/>
          </a:p>
          <a:p>
            <a:r>
              <a:rPr lang="en-US" dirty="0"/>
              <a:t>Creating test cases</a:t>
            </a:r>
            <a:endParaRPr lang="en-US" dirty="0"/>
          </a:p>
          <a:p>
            <a:r>
              <a:rPr lang="en-US" dirty="0"/>
              <a:t>Manual testing and automation</a:t>
            </a:r>
            <a:endParaRPr lang="en-US" dirty="0"/>
          </a:p>
          <a:p>
            <a:r>
              <a:rPr lang="en-US" dirty="0"/>
              <a:t>Identifying and creating defect report</a:t>
            </a:r>
            <a:endParaRPr lang="en-US" dirty="0"/>
          </a:p>
          <a:p>
            <a:r>
              <a:rPr lang="en-US" dirty="0"/>
              <a:t>Creating test cases analysis</a:t>
            </a:r>
            <a:endParaRPr lang="en-US" dirty="0"/>
          </a:p>
          <a:p>
            <a:r>
              <a:rPr lang="en-US" dirty="0"/>
              <a:t>Creating Epics, Story, Task and Bug in JIRA.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MODULE 1 :  </a:t>
            </a:r>
            <a:r>
              <a:rPr lang="en-US" dirty="0">
                <a:highlight>
                  <a:srgbClr val="FF00FF"/>
                </a:highlight>
              </a:rPr>
              <a:t>Registration</a:t>
            </a:r>
            <a:r>
              <a:rPr lang="en-US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Checked all the functionalities of registration page with all required and optional fields.</a:t>
            </a:r>
            <a:endParaRPr lang="en-US" dirty="0"/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MODULE 2 :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highlight>
                  <a:srgbClr val="00FFFF"/>
                </a:highlight>
              </a:rPr>
              <a:t>Login</a:t>
            </a:r>
            <a:r>
              <a:rPr lang="en-US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Checked all the functionalities of Login page with valid and invalid scenarios.</a:t>
            </a:r>
            <a:endParaRPr lang="en-US" dirty="0"/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MODULE 3 :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highlight>
                  <a:srgbClr val="00FF00"/>
                </a:highlight>
              </a:rPr>
              <a:t>Search</a:t>
            </a:r>
            <a:r>
              <a:rPr lang="en-US" dirty="0">
                <a:highlight>
                  <a:srgbClr val="00FF00"/>
                </a:highlight>
              </a:rPr>
              <a:t> </a:t>
            </a:r>
            <a:endParaRPr lang="en-US" dirty="0"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sz="16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</a:t>
            </a: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to</a:t>
            </a:r>
            <a:r>
              <a:rPr lang="en-US" alt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Validate user search product discovery flow 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283617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960120"/>
            <a:ext cx="9603275" cy="4506226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MODULE 4 :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highlight>
                  <a:srgbClr val="FF00FF"/>
                </a:highlight>
              </a:rPr>
              <a:t>Cart</a:t>
            </a:r>
            <a:r>
              <a:rPr lang="en-US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Checked all the functionalities of shopping cart like add to cart and delete from cart.</a:t>
            </a:r>
            <a:endParaRPr lang="en-US" dirty="0"/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MODULE 5 :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highlight>
                  <a:srgbClr val="00FFFF"/>
                </a:highlight>
              </a:rPr>
              <a:t>Logout</a:t>
            </a:r>
            <a:r>
              <a:rPr lang="en-US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Checked the functionality of Logout.</a:t>
            </a:r>
            <a:endParaRPr lang="en-US" dirty="0"/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MODULE 6 :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highlight>
                  <a:srgbClr val="00FF00"/>
                </a:highlight>
              </a:rPr>
              <a:t>Wishlist</a:t>
            </a:r>
            <a:r>
              <a:rPr lang="en-US" dirty="0">
                <a:highlight>
                  <a:srgbClr val="00FF00"/>
                </a:highlight>
              </a:rPr>
              <a:t> </a:t>
            </a:r>
            <a:endParaRPr lang="en-US" dirty="0"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sz="16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whether the user is able to add a product to Wishlist</a:t>
            </a:r>
            <a:r>
              <a:rPr lang="en-US" alt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  <a:endParaRPr lang="en-IN" dirty="0"/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MODULE 7 :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highlight>
                  <a:srgbClr val="FF00FF"/>
                </a:highlight>
              </a:rPr>
              <a:t>Checkout</a:t>
            </a:r>
            <a:r>
              <a:rPr lang="en-US" dirty="0">
                <a:highlight>
                  <a:srgbClr val="FF00FF"/>
                </a:highlight>
              </a:rPr>
              <a:t> </a:t>
            </a:r>
            <a:endParaRPr lang="en-US" dirty="0">
              <a:highlight>
                <a:srgbClr val="FF00FF"/>
              </a:highlight>
            </a:endParaRP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Validated the complete flow from product in cart to complete checkout</a:t>
            </a:r>
            <a:r>
              <a:rPr lang="en-US" alt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420777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987552"/>
            <a:ext cx="9603275" cy="4478794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MODULE 8 :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highlight>
                  <a:srgbClr val="00FFFF"/>
                </a:highlight>
              </a:rPr>
              <a:t>Currency</a:t>
            </a:r>
            <a:r>
              <a:rPr lang="en-US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Checked the functionality of changing currency .</a:t>
            </a:r>
            <a:endParaRPr lang="en-US" dirty="0"/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MODULE 9 :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highlight>
                  <a:srgbClr val="00FF00"/>
                </a:highlight>
              </a:rPr>
              <a:t>Shop By Category</a:t>
            </a:r>
            <a:r>
              <a:rPr lang="en-US" dirty="0">
                <a:highlight>
                  <a:srgbClr val="00FF00"/>
                </a:highlight>
              </a:rPr>
              <a:t> </a:t>
            </a:r>
            <a:endParaRPr lang="en-US" dirty="0"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sz="16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whether the user is able to shop by category</a:t>
            </a:r>
            <a:r>
              <a:rPr lang="en-US" alt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  <a:endParaRPr lang="en-IN" dirty="0"/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MODULE 10 :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highlight>
                  <a:srgbClr val="FF00FF"/>
                </a:highlight>
              </a:rPr>
              <a:t>CompareList</a:t>
            </a:r>
            <a:r>
              <a:rPr lang="en-US" dirty="0">
                <a:highlight>
                  <a:srgbClr val="FF00FF"/>
                </a:highlight>
              </a:rPr>
              <a:t> </a:t>
            </a:r>
            <a:endParaRPr lang="en-US" dirty="0">
              <a:highlight>
                <a:srgbClr val="FF00FF"/>
              </a:highlight>
            </a:endParaRP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Validated whether the user is able to add a product to compare list and view the added    product in compare list</a:t>
            </a:r>
            <a:r>
              <a:rPr lang="en-US" alt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Defects :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748292"/>
          </a:xfrm>
        </p:spPr>
        <p:txBody>
          <a:bodyPr/>
          <a:lstStyle/>
          <a:p>
            <a:r>
              <a:rPr lang="en-US" dirty="0"/>
              <a:t>While testing, based on created test cases I have found some defects and created a defect report on those defects.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67512" y="347472"/>
            <a:ext cx="10561320" cy="8995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b="1" dirty="0"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B_001</a:t>
            </a:r>
            <a:endParaRPr lang="en-US" b="1" dirty="0">
              <a:latin typeface="Arial Black" panose="020B0A0402010202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:-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Should display error showing password strength requirements not met    </a:t>
            </a:r>
            <a:endParaRPr lang="en-US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                but accepting weak password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</a:t>
            </a:r>
            <a:r>
              <a:rPr lang="en-US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DF_001</a:t>
            </a: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</a:t>
            </a:r>
            <a:r>
              <a:rPr lang="en-US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Reject_Weak_Password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Register</a:t>
            </a:r>
            <a:endParaRPr lang="en-US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US" sz="16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1.Navigate to registration page</a:t>
            </a:r>
            <a:endParaRPr lang="en-US" sz="1600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                     2.Fill firstname, lastname, email.</a:t>
            </a:r>
            <a:endParaRPr lang="en-US" sz="1600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                     3.Fill password as 12345678</a:t>
            </a:r>
            <a:endParaRPr lang="en-US" sz="1600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                     4.click on register button</a:t>
            </a:r>
            <a:endParaRPr lang="en-IN" sz="16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Low</a:t>
            </a:r>
            <a:endParaRPr lang="en-US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MEDIUM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SWAPNA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:-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US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pending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US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US" sz="18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US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US" sz="18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US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IN" sz="18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5490</Words>
  <Application>WPS Presentation</Application>
  <PresentationFormat>Widescreen</PresentationFormat>
  <Paragraphs>167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Corbel</vt:lpstr>
      <vt:lpstr>Tahoma</vt:lpstr>
      <vt:lpstr>Arial Black</vt:lpstr>
      <vt:lpstr>Times New Roman</vt:lpstr>
      <vt:lpstr>Arial Rounded MT Bold</vt:lpstr>
      <vt:lpstr>Gill Sans MT</vt:lpstr>
      <vt:lpstr>Microsoft YaHei</vt:lpstr>
      <vt:lpstr>Arial Unicode MS</vt:lpstr>
      <vt:lpstr>Gallery</vt:lpstr>
      <vt:lpstr>NopCommerce Project</vt:lpstr>
      <vt:lpstr>INtroduction</vt:lpstr>
      <vt:lpstr>OVERVIEW :</vt:lpstr>
      <vt:lpstr>RESPONSIBILITIES : </vt:lpstr>
      <vt:lpstr>Modules :</vt:lpstr>
      <vt:lpstr>           </vt:lpstr>
      <vt:lpstr>  </vt:lpstr>
      <vt:lpstr>Defects : </vt:lpstr>
      <vt:lpstr>PowerPoint 演示文稿</vt:lpstr>
      <vt:lpstr>   </vt:lpstr>
      <vt:lpstr>PowerPoint 演示文稿</vt:lpstr>
      <vt:lpstr>  </vt:lpstr>
      <vt:lpstr>PowerPoint 演示文稿</vt:lpstr>
      <vt:lpstr>PowerPoint 演示文稿</vt:lpstr>
      <vt:lpstr>PowerPoint 演示文稿</vt:lpstr>
      <vt:lpstr>PowerPoint 演示文稿</vt:lpstr>
      <vt:lpstr>Challenges </vt:lpstr>
      <vt:lpstr>Experience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Spandana Reddy</dc:creator>
  <cp:lastModifiedBy>Ankireddy Jyoshna</cp:lastModifiedBy>
  <cp:revision>47</cp:revision>
  <dcterms:created xsi:type="dcterms:W3CDTF">2025-09-08T03:57:00Z</dcterms:created>
  <dcterms:modified xsi:type="dcterms:W3CDTF">2025-09-08T09:45:54Z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E97A0889D72D4BF8B653AECEC8D5A0B2_12</vt:lpwstr>
  </property>
  <property fmtid="{D5CDD505-2E9C-101B-9397-08002B2CF9AE}" pid="3" name="KSOProductBuildVer">
    <vt:lpwstr>1033-12.2.0.22549</vt:lpwstr>
  </property>
</Properties>
</file>