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2"/>
  </p:notesMasterIdLst>
  <p:sldIdLst>
    <p:sldId id="1300" r:id="rId5"/>
    <p:sldId id="1291" r:id="rId6"/>
    <p:sldId id="1302" r:id="rId7"/>
    <p:sldId id="1303" r:id="rId8"/>
    <p:sldId id="1295" r:id="rId9"/>
    <p:sldId id="1296" r:id="rId10"/>
    <p:sldId id="125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67" d="100"/>
          <a:sy n="67" d="100"/>
        </p:scale>
        <p:origin x="1267" y="5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22225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BB3D2972-89C4-0084-C31B-876591632575}"/>
              </a:ext>
            </a:extLst>
          </p:cNvPr>
          <p:cNvSpPr txBox="1"/>
          <p:nvPr/>
        </p:nvSpPr>
        <p:spPr>
          <a:xfrm>
            <a:off x="4776395" y="2495774"/>
            <a:ext cx="5099125" cy="1323439"/>
          </a:xfrm>
          <a:prstGeom prst="rect">
            <a:avLst/>
          </a:prstGeom>
          <a:noFill/>
        </p:spPr>
        <p:txBody>
          <a:bodyPr wrap="square" rtlCol="0">
            <a:spAutoFit/>
          </a:bodyPr>
          <a:lstStyle/>
          <a:p>
            <a:r>
              <a:rPr lang="en-US" sz="4000" dirty="0"/>
              <a:t>Sustainable Biofuel Production</a:t>
            </a:r>
            <a:r>
              <a:rPr lang="en-US" dirty="0"/>
              <a:t>		</a:t>
            </a:r>
            <a:endParaRPr lang="en-IN" dirty="0"/>
          </a:p>
        </p:txBody>
      </p:sp>
      <p:sp>
        <p:nvSpPr>
          <p:cNvPr id="7" name="TextBox 6">
            <a:extLst>
              <a:ext uri="{FF2B5EF4-FFF2-40B4-BE49-F238E27FC236}">
                <a16:creationId xmlns:a16="http://schemas.microsoft.com/office/drawing/2014/main" id="{EA8F4AC9-C4DF-D21F-8854-8BF74D6DE8F2}"/>
              </a:ext>
            </a:extLst>
          </p:cNvPr>
          <p:cNvSpPr txBox="1"/>
          <p:nvPr/>
        </p:nvSpPr>
        <p:spPr>
          <a:xfrm>
            <a:off x="4873214" y="3969572"/>
            <a:ext cx="4969630" cy="2390911"/>
          </a:xfrm>
          <a:prstGeom prst="rect">
            <a:avLst/>
          </a:prstGeom>
          <a:noFill/>
        </p:spPr>
        <p:txBody>
          <a:bodyPr wrap="none" rtlCol="0">
            <a:spAutoFit/>
          </a:bodyPr>
          <a:lstStyle/>
          <a:p>
            <a:r>
              <a:rPr lang="en-US" dirty="0"/>
              <a:t>Dr. D Y Patil school of Science &amp; Technology</a:t>
            </a:r>
          </a:p>
          <a:p>
            <a:endParaRPr lang="en-US" dirty="0"/>
          </a:p>
          <a:p>
            <a:r>
              <a:rPr lang="en-US" dirty="0"/>
              <a:t>Swapnaja Ram Waghapure</a:t>
            </a:r>
          </a:p>
          <a:p>
            <a:endParaRPr lang="en-US" dirty="0"/>
          </a:p>
          <a:p>
            <a:r>
              <a:rPr lang="en-US" dirty="0"/>
              <a:t>Harleen Kaur</a:t>
            </a:r>
          </a:p>
          <a:p>
            <a:endParaRPr lang="en-US" dirty="0"/>
          </a:p>
          <a:p>
            <a:r>
              <a:rPr lang="en-US" dirty="0"/>
              <a:t>Rutuja Raju Donde</a:t>
            </a:r>
          </a:p>
          <a:p>
            <a:r>
              <a:rPr lang="en-US" dirty="0"/>
              <a:t> </a:t>
            </a:r>
            <a:endParaRPr lang="en-IN" dirty="0"/>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616648"/>
          </a:xfrm>
          <a:prstGeom prst="rect">
            <a:avLst/>
          </a:prstGeom>
          <a:noFill/>
        </p:spPr>
        <p:txBody>
          <a:bodyPr wrap="square" rtlCol="0">
            <a:spAutoFit/>
          </a:bodyPr>
          <a:lstStyle/>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Problem Statement: </a:t>
            </a:r>
            <a:r>
              <a:rPr lang="en-US" sz="1800" dirty="0">
                <a:latin typeface="+mn-lt"/>
              </a:rPr>
              <a:t>While algae hold immense potential as a source for sustainable biofuels due to their high oil content, rapid growth rate, and ability to utilize CO2, the widespread and cost-effective production of algae-based fuels faces significant challenges that hinder its commercial viability.</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Key Objectives:</a:t>
            </a:r>
          </a:p>
          <a:p>
            <a:pPr>
              <a:spcAft>
                <a:spcPts val="800"/>
              </a:spcAft>
            </a:pPr>
            <a:r>
              <a:rPr lang="en-US" sz="1800" dirty="0">
                <a:latin typeface="+mn-lt"/>
              </a:rPr>
              <a:t> 1.Evaluate algae's potential as a biofuel source.</a:t>
            </a:r>
          </a:p>
          <a:p>
            <a:pPr>
              <a:spcAft>
                <a:spcPts val="800"/>
              </a:spcAft>
            </a:pPr>
            <a:r>
              <a:rPr lang="en-US" sz="1800" dirty="0">
                <a:latin typeface="+mn-lt"/>
              </a:rPr>
              <a:t> 2.Identify challenges in large-scale production</a:t>
            </a:r>
          </a:p>
          <a:p>
            <a:pPr>
              <a:spcAft>
                <a:spcPts val="800"/>
              </a:spcAft>
            </a:pPr>
            <a:r>
              <a:rPr lang="en-US" sz="1800" dirty="0">
                <a:latin typeface="+mn-lt"/>
              </a:rPr>
              <a:t> 3.Review current technologies for cultivation and processing.</a:t>
            </a:r>
          </a:p>
          <a:p>
            <a:pPr>
              <a:spcAft>
                <a:spcPts val="800"/>
              </a:spcAft>
            </a:pPr>
            <a:r>
              <a:rPr lang="en-US" sz="1800" dirty="0">
                <a:latin typeface="+mn-lt"/>
              </a:rPr>
              <a:t> 4.Analyze economic feasibility of algae-based fuels</a:t>
            </a:r>
          </a:p>
          <a:p>
            <a:pPr>
              <a:spcAft>
                <a:spcPts val="800"/>
              </a:spcAft>
            </a:pPr>
            <a:r>
              <a:rPr lang="en-US" sz="1800" dirty="0">
                <a:latin typeface="+mn-lt"/>
              </a:rPr>
              <a:t> 5.Assess environmental impact of algae farming</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61665"/>
          </a:xfrm>
          <a:prstGeom prst="rect">
            <a:avLst/>
          </a:prstGeom>
          <a:noFill/>
        </p:spPr>
        <p:txBody>
          <a:bodyPr wrap="square">
            <a:spAutoFit/>
          </a:bodyPr>
          <a:lstStyle/>
          <a:p>
            <a:r>
              <a:rPr lang="en-IN" sz="2400" b="1" dirty="0">
                <a:solidFill>
                  <a:schemeClr val="tx1"/>
                </a:solidFill>
              </a:rPr>
              <a:t>Problem Statement</a:t>
            </a:r>
            <a:endParaRPr lang="en-IN" sz="2400" dirty="0">
              <a:solidFill>
                <a:schemeClr val="tx1"/>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 </a:t>
            </a: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442242"/>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Approach:</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a:spcAft>
                <a:spcPts val="800"/>
              </a:spcAft>
            </a:pP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61665"/>
          </a:xfrm>
          <a:prstGeom prst="rect">
            <a:avLst/>
          </a:prstGeom>
          <a:noFill/>
        </p:spPr>
        <p:txBody>
          <a:bodyPr wrap="square">
            <a:spAutoFit/>
          </a:bodyPr>
          <a:lstStyle/>
          <a:p>
            <a:r>
              <a:rPr lang="en-IN" sz="2400" b="1" dirty="0">
                <a:solidFill>
                  <a:schemeClr val="tx1"/>
                </a:solidFill>
              </a:rPr>
              <a:t>Methodology</a:t>
            </a:r>
            <a:endParaRPr lang="en-IN" sz="2400" dirty="0">
              <a:solidFill>
                <a:schemeClr val="tx1"/>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 </a:t>
            </a: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2409713" y="6220195"/>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E171CC3-C3FC-EFCD-5B0C-A5D58864ECDA}"/>
              </a:ext>
            </a:extLst>
          </p:cNvPr>
          <p:cNvPicPr>
            <a:picLocks noChangeAspect="1"/>
          </p:cNvPicPr>
          <p:nvPr/>
        </p:nvPicPr>
        <p:blipFill>
          <a:blip r:embed="rId3"/>
          <a:stretch>
            <a:fillRect/>
          </a:stretch>
        </p:blipFill>
        <p:spPr>
          <a:xfrm>
            <a:off x="2183994" y="1373391"/>
            <a:ext cx="8765919" cy="5348698"/>
          </a:xfrm>
          <a:prstGeom prst="rect">
            <a:avLst/>
          </a:prstGeom>
        </p:spPr>
      </p:pic>
    </p:spTree>
    <p:extLst>
      <p:ext uri="{BB962C8B-B14F-4D97-AF65-F5344CB8AC3E}">
        <p14:creationId xmlns:p14="http://schemas.microsoft.com/office/powerpoint/2010/main" val="202543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165CEA-7AAF-8288-4A0C-5CFA5728DF2D}"/>
              </a:ext>
            </a:extLst>
          </p:cNvPr>
          <p:cNvSpPr txBox="1"/>
          <p:nvPr/>
        </p:nvSpPr>
        <p:spPr>
          <a:xfrm>
            <a:off x="461384" y="1108038"/>
            <a:ext cx="8193269" cy="5058821"/>
          </a:xfrm>
          <a:prstGeom prst="rect">
            <a:avLst/>
          </a:prstGeom>
          <a:noFill/>
        </p:spPr>
        <p:txBody>
          <a:bodyPr wrap="none" rtlCol="0">
            <a:spAutoFit/>
          </a:bodyPr>
          <a:lstStyle/>
          <a:p>
            <a:r>
              <a:rPr lang="en-IN" sz="2400" b="1" dirty="0"/>
              <a:t>Algorithms:</a:t>
            </a:r>
          </a:p>
          <a:p>
            <a:endParaRPr lang="en-IN" dirty="0"/>
          </a:p>
          <a:p>
            <a:endParaRPr lang="en-IN" dirty="0"/>
          </a:p>
          <a:p>
            <a:pPr marL="342900" indent="-342900">
              <a:buFont typeface="Wingdings" panose="05000000000000000000" pitchFamily="2" charset="2"/>
              <a:buChar char="v"/>
            </a:pPr>
            <a:r>
              <a:rPr lang="en-US" dirty="0"/>
              <a:t> Algorithms: Optimize algae strains for better oil yield and growth.</a:t>
            </a:r>
          </a:p>
          <a:p>
            <a:endParaRPr lang="en-IN" dirty="0"/>
          </a:p>
          <a:p>
            <a:endParaRPr lang="en-IN" dirty="0"/>
          </a:p>
          <a:p>
            <a:pPr marL="342900" indent="-342900">
              <a:buFont typeface="Wingdings" panose="05000000000000000000" pitchFamily="2" charset="2"/>
              <a:buChar char="v"/>
            </a:pPr>
            <a:r>
              <a:rPr lang="en-US" dirty="0"/>
              <a:t>Optimization Algorithms: Improve efficiency in cultivation and harvesting.</a:t>
            </a:r>
            <a:endParaRPr lang="en-IN" dirty="0"/>
          </a:p>
          <a:p>
            <a:pPr marL="342900" indent="-342900">
              <a:buFont typeface="Wingdings" panose="05000000000000000000" pitchFamily="2" charset="2"/>
              <a:buChar char="v"/>
            </a:pPr>
            <a:endParaRPr lang="en-IN" dirty="0"/>
          </a:p>
          <a:p>
            <a:pPr marL="342900" indent="-342900">
              <a:buFont typeface="Wingdings" panose="05000000000000000000" pitchFamily="2" charset="2"/>
              <a:buChar char="v"/>
            </a:pPr>
            <a:endParaRPr lang="en-IN" dirty="0"/>
          </a:p>
          <a:p>
            <a:pPr marL="342900" indent="-342900">
              <a:buFont typeface="Wingdings" panose="05000000000000000000" pitchFamily="2" charset="2"/>
              <a:buChar char="v"/>
            </a:pPr>
            <a:r>
              <a:rPr lang="en-US" dirty="0"/>
              <a:t>Machine Learning: Predict optimal growth conditions and harvest times</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CFD: Simulate water and nutrient flow to optimize algae farming.</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Image Processing: Monitor algae health and growth using visual data.</a:t>
            </a:r>
            <a:endParaRPr lang="en-IN" dirty="0"/>
          </a:p>
          <a:p>
            <a:endParaRPr lang="en-IN" dirty="0"/>
          </a:p>
        </p:txBody>
      </p:sp>
    </p:spTree>
    <p:extLst>
      <p:ext uri="{BB962C8B-B14F-4D97-AF65-F5344CB8AC3E}">
        <p14:creationId xmlns:p14="http://schemas.microsoft.com/office/powerpoint/2010/main" val="2927762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34811" y="861367"/>
            <a:ext cx="5904091" cy="461665"/>
          </a:xfrm>
          <a:prstGeom prst="rect">
            <a:avLst/>
          </a:prstGeom>
          <a:noFill/>
        </p:spPr>
        <p:txBody>
          <a:bodyPr wrap="square">
            <a:spAutoFit/>
          </a:bodyPr>
          <a:lstStyle/>
          <a:p>
            <a:r>
              <a:rPr lang="en-IN" sz="2400" b="1" dirty="0">
                <a:solidFill>
                  <a:schemeClr val="tx1"/>
                </a:solidFill>
              </a:rPr>
              <a:t>Conclusion</a:t>
            </a:r>
            <a:endParaRPr lang="en-IN" sz="2400" dirty="0">
              <a:solidFill>
                <a:schemeClr val="tx1"/>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2231" y="1362487"/>
            <a:ext cx="5926671" cy="5858014"/>
          </a:xfrm>
          <a:prstGeom prst="rect">
            <a:avLst/>
          </a:prstGeom>
          <a:noFill/>
        </p:spPr>
        <p:txBody>
          <a:bodyPr wrap="square" rtlCol="0">
            <a:spAutoFit/>
          </a:bodyPr>
          <a:lstStyle/>
          <a:p>
            <a:pPr marL="285750" indent="-285750">
              <a:spcAft>
                <a:spcPts val="800"/>
              </a:spcAft>
              <a:buFont typeface="Wingdings" panose="05000000000000000000" pitchFamily="2" charset="2"/>
              <a:buChar char="Ø"/>
            </a:pPr>
            <a:r>
              <a:rPr lang="en-US" sz="2000" dirty="0">
                <a:latin typeface="+mn-lt"/>
              </a:rPr>
              <a:t>Summary:</a:t>
            </a:r>
          </a:p>
          <a:p>
            <a:pPr marL="228600" indent="-228600">
              <a:spcAft>
                <a:spcPts val="800"/>
              </a:spcAft>
              <a:buFont typeface="Arial" panose="020B0604020202020204" pitchFamily="34" charset="0"/>
              <a:buChar char="•"/>
            </a:pPr>
            <a:r>
              <a:rPr lang="en-US" sz="1400" dirty="0">
                <a:latin typeface="+mn-lt"/>
              </a:rPr>
              <a:t>In conclusion, algae-based biofuels hold great promise as a sustainable energy source due to their high oil content, rapid growth, and CO2 absorption capabilities. However, significant challenges such as high production costs, inefficient harvesting methods, and economic viability still hinder large-scale commercialization. By leveraging advanced technologies, optimization algorithms, and innovative solutions, these challenges can be addressed to improve the efficiency and cost-effectiveness of algae biofuel production. Continued research, development, and policy support will be essential to making algae-based biofuels a viable and sustainable alternative to traditional fuels.</a:t>
            </a:r>
          </a:p>
          <a:p>
            <a:pPr marL="228600" indent="-228600">
              <a:spcAft>
                <a:spcPts val="800"/>
              </a:spcAft>
              <a:buFont typeface="Arial" panose="020B0604020202020204" pitchFamily="34" charset="0"/>
              <a:buChar char="•"/>
            </a:pPr>
            <a:endParaRPr lang="en-US" sz="1800" dirty="0">
              <a:latin typeface="+mn-lt"/>
            </a:endParaRPr>
          </a:p>
          <a:p>
            <a:pPr marL="285750" indent="-285750">
              <a:spcAft>
                <a:spcPts val="800"/>
              </a:spcAft>
              <a:buFont typeface="Wingdings" panose="05000000000000000000" pitchFamily="2" charset="2"/>
              <a:buChar char="Ø"/>
            </a:pPr>
            <a:r>
              <a:rPr lang="en-US" sz="2000" dirty="0">
                <a:latin typeface="+mn-lt"/>
              </a:rPr>
              <a:t>Future Work:</a:t>
            </a:r>
          </a:p>
          <a:p>
            <a:pPr marL="228600" indent="-228600">
              <a:spcAft>
                <a:spcPts val="800"/>
              </a:spcAft>
              <a:buFont typeface="Arial" panose="020B0604020202020204" pitchFamily="34" charset="0"/>
              <a:buChar char="•"/>
            </a:pPr>
            <a:r>
              <a:rPr lang="en-US" sz="1400" b="1" dirty="0">
                <a:latin typeface="+mn-lt"/>
              </a:rPr>
              <a:t>Cost Reduction</a:t>
            </a:r>
            <a:r>
              <a:rPr lang="en-US" sz="1400" dirty="0">
                <a:latin typeface="+mn-lt"/>
              </a:rPr>
              <a:t>: Finding more cost-effective methods for large-scale cultivation, harvesting, and oil extraction.</a:t>
            </a:r>
          </a:p>
          <a:p>
            <a:pPr marL="228600" indent="-228600">
              <a:spcAft>
                <a:spcPts val="800"/>
              </a:spcAft>
              <a:buFont typeface="Arial" panose="020B0604020202020204" pitchFamily="34" charset="0"/>
              <a:buChar char="•"/>
            </a:pPr>
            <a:r>
              <a:rPr lang="en-US" sz="1400" dirty="0">
                <a:latin typeface="+mn-lt"/>
              </a:rPr>
              <a:t> </a:t>
            </a:r>
            <a:r>
              <a:rPr lang="en-US" sz="1400" b="1" dirty="0">
                <a:latin typeface="+mn-lt"/>
              </a:rPr>
              <a:t>Energy Efficiency: </a:t>
            </a:r>
            <a:r>
              <a:rPr lang="en-US" sz="1400" dirty="0">
                <a:latin typeface="+mn-lt"/>
              </a:rPr>
              <a:t>Reducing the energy consumption of algae farming and biofuel production processes. </a:t>
            </a:r>
          </a:p>
          <a:p>
            <a:pPr marL="228600" indent="-228600">
              <a:spcAft>
                <a:spcPts val="800"/>
              </a:spcAft>
              <a:buFont typeface="Arial" panose="020B0604020202020204" pitchFamily="34" charset="0"/>
              <a:buChar char="•"/>
            </a:pPr>
            <a:r>
              <a:rPr lang="en-US" sz="1400" b="1" dirty="0">
                <a:latin typeface="+mn-lt"/>
              </a:rPr>
              <a:t>Sustainability: </a:t>
            </a:r>
            <a:r>
              <a:rPr lang="en-US" sz="1400" dirty="0">
                <a:latin typeface="+mn-lt"/>
              </a:rPr>
              <a:t>Ensuring algae biofuels can be produced with minimal environmental impact, including efficient use of water and land.</a:t>
            </a:r>
            <a:br>
              <a:rPr lang="en-US" sz="1400" dirty="0">
                <a:latin typeface="+mn-lt"/>
              </a:rPr>
            </a:br>
            <a:endParaRPr lang="en-US" sz="1400" dirty="0">
              <a:latin typeface="+mn-lt"/>
            </a:endParaRPr>
          </a:p>
          <a:p>
            <a:pPr marL="228600" indent="-228600">
              <a:spcAft>
                <a:spcPts val="800"/>
              </a:spcAft>
              <a:buFont typeface="Arial" panose="020B0604020202020204" pitchFamily="34" charset="0"/>
              <a:buChar char="•"/>
            </a:pPr>
            <a:endParaRPr lang="en-US" sz="1800" dirty="0">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3"/>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462579" y="1042296"/>
            <a:ext cx="3942082" cy="461665"/>
          </a:xfrm>
          <a:prstGeom prst="rect">
            <a:avLst/>
          </a:prstGeom>
          <a:noFill/>
        </p:spPr>
        <p:txBody>
          <a:bodyPr wrap="square">
            <a:spAutoFit/>
          </a:bodyPr>
          <a:lstStyle/>
          <a:p>
            <a:r>
              <a:rPr lang="en-IN" sz="2400" b="1" dirty="0">
                <a:solidFill>
                  <a:schemeClr val="tx1"/>
                </a:solidFill>
              </a:rPr>
              <a:t>References</a:t>
            </a:r>
            <a:endParaRPr lang="en-IN" sz="2400" dirty="0">
              <a:solidFill>
                <a:schemeClr val="tx1"/>
              </a:solidFill>
            </a:endParaRPr>
          </a:p>
        </p:txBody>
      </p:sp>
      <p:sp>
        <p:nvSpPr>
          <p:cNvPr id="2" name="TextBox 1">
            <a:extLst>
              <a:ext uri="{FF2B5EF4-FFF2-40B4-BE49-F238E27FC236}">
                <a16:creationId xmlns:a16="http://schemas.microsoft.com/office/drawing/2014/main" id="{2DB12542-3D22-9FC5-A72D-002C3300708D}"/>
              </a:ext>
            </a:extLst>
          </p:cNvPr>
          <p:cNvSpPr txBox="1"/>
          <p:nvPr/>
        </p:nvSpPr>
        <p:spPr>
          <a:xfrm>
            <a:off x="462579" y="1904104"/>
            <a:ext cx="8252580" cy="400110"/>
          </a:xfrm>
          <a:prstGeom prst="rect">
            <a:avLst/>
          </a:prstGeom>
          <a:noFill/>
        </p:spPr>
        <p:txBody>
          <a:bodyPr wrap="none" rtlCol="0">
            <a:spAutoFit/>
          </a:bodyPr>
          <a:lstStyle/>
          <a:p>
            <a:pPr marL="285750" indent="-285750">
              <a:buFont typeface="Wingdings" panose="05000000000000000000" pitchFamily="2" charset="2"/>
              <a:buChar char="v"/>
            </a:pPr>
            <a:r>
              <a:rPr lang="en-US" sz="2000" b="1" dirty="0"/>
              <a:t>National Renewable Energy Laboratory (NREL) – Algae Biofuels</a:t>
            </a:r>
            <a:endParaRPr lang="en-IN" sz="2000" b="1" dirty="0"/>
          </a:p>
        </p:txBody>
      </p:sp>
      <p:sp>
        <p:nvSpPr>
          <p:cNvPr id="7" name="TextBox 6">
            <a:extLst>
              <a:ext uri="{FF2B5EF4-FFF2-40B4-BE49-F238E27FC236}">
                <a16:creationId xmlns:a16="http://schemas.microsoft.com/office/drawing/2014/main" id="{44886045-9B29-A643-6FD3-2C8E605FB6B7}"/>
              </a:ext>
            </a:extLst>
          </p:cNvPr>
          <p:cNvSpPr txBox="1"/>
          <p:nvPr/>
        </p:nvSpPr>
        <p:spPr>
          <a:xfrm>
            <a:off x="462579" y="2553596"/>
            <a:ext cx="11143267" cy="236988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a:t>International Journal of Energy Research – Algae as Biofuel Feedstock</a:t>
            </a:r>
            <a:br>
              <a:rPr lang="en-US" sz="2000" dirty="0"/>
            </a:br>
            <a:r>
              <a:rPr lang="en-US" sz="2000" dirty="0"/>
              <a:t>This journal often publishes academic papers about algae's potential in biofuels, including challenges in production, scalability, and commercialization.</a:t>
            </a:r>
            <a:endParaRPr lang="en-IN" sz="2400" dirty="0"/>
          </a:p>
          <a:p>
            <a:endParaRPr lang="en-IN" sz="3200" dirty="0"/>
          </a:p>
          <a:p>
            <a:pPr marL="285750" indent="-285750">
              <a:buFont typeface="Wingdings" panose="05000000000000000000" pitchFamily="2" charset="2"/>
              <a:buChar char="v"/>
            </a:pPr>
            <a:r>
              <a:rPr lang="en-IN" sz="2400" dirty="0"/>
              <a:t>Sheehan, J., et al., "Aquatic Species Program: Biodiesel from Algae," NREL, Link to the report, 1998</a:t>
            </a:r>
            <a:r>
              <a:rPr lang="en-IN" sz="3200" dirty="0"/>
              <a:t>.</a:t>
            </a:r>
          </a:p>
        </p:txBody>
      </p:sp>
    </p:spTree>
    <p:extLst>
      <p:ext uri="{BB962C8B-B14F-4D97-AF65-F5344CB8AC3E}">
        <p14:creationId xmlns:p14="http://schemas.microsoft.com/office/powerpoint/2010/main" val="13079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4800" b="1" dirty="0">
                <a:solidFill>
                  <a:schemeClr val="tx1"/>
                </a:solidFill>
              </a:rPr>
              <a:t>Thank You</a:t>
            </a:r>
            <a:endParaRPr lang="en-US" sz="4800" dirty="0">
              <a:solidFill>
                <a:schemeClr val="tx1"/>
              </a:solidFill>
            </a:endParaRPr>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3776</TotalTime>
  <Words>428</Words>
  <Application>Microsoft Office PowerPoint</Application>
  <PresentationFormat>Widescreen</PresentationFormat>
  <Paragraphs>66</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RUTUJA DONDE</cp:lastModifiedBy>
  <cp:revision>70</cp:revision>
  <dcterms:modified xsi:type="dcterms:W3CDTF">2025-01-31T04:41:50Z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