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19"/>
  </p:notesMasterIdLst>
  <p:sldIdLst>
    <p:sldId id="256" r:id="rId2"/>
    <p:sldId id="278" r:id="rId3"/>
    <p:sldId id="290" r:id="rId4"/>
    <p:sldId id="291" r:id="rId5"/>
    <p:sldId id="292" r:id="rId6"/>
    <p:sldId id="295" r:id="rId7"/>
    <p:sldId id="280" r:id="rId8"/>
    <p:sldId id="282" r:id="rId9"/>
    <p:sldId id="283" r:id="rId10"/>
    <p:sldId id="285" r:id="rId11"/>
    <p:sldId id="273" r:id="rId12"/>
    <p:sldId id="286" r:id="rId13"/>
    <p:sldId id="287" r:id="rId14"/>
    <p:sldId id="289" r:id="rId15"/>
    <p:sldId id="264" r:id="rId16"/>
    <p:sldId id="274"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6"/>
    <a:srgbClr val="F5F5F5"/>
    <a:srgbClr val="F2F6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B6E174-18FA-4A31-895B-7C73EB19B9FE}" v="1378" dt="2023-12-07T03:12:37.905"/>
    <p1510:client id="{4F324BB6-26A0-4DEB-BBAD-2F8645742B23}" v="51" dt="2023-12-06T22:07:46.663"/>
    <p1510:client id="{5310CEDA-7B28-4030-ACFF-610D0721CCF2}" v="88" dt="2023-12-07T02:41:44.697"/>
    <p1510:client id="{565EAD53-524F-415E-AC18-BD35F3015231}" v="107" dt="2023-12-06T23:21:58.370"/>
    <p1510:client id="{88578EB5-DEE8-460E-9A23-6D73B9D1CEAB}" v="16" dt="2023-12-07T02:59:50.626"/>
    <p1510:client id="{AA57C65B-6A51-4900-A24D-ED9E64E5FD85}" v="864" dt="2023-12-07T02:09:32.941"/>
    <p1510:client id="{AE902C1B-DC24-4E1E-AF5D-DA5A71D54930}" v="64" dt="2023-12-07T01:50:18.124"/>
    <p1510:client id="{B7AB8358-F521-4449-B64D-1BF6AF811B9C}" v="2113" dt="2023-12-07T02:15:10.808"/>
    <p1510:client id="{E48D01C3-A97F-4748-B294-DAA55DED3A11}" v="70" dt="2023-12-07T01:21:01.745"/>
    <p1510:client id="{E6EF4D37-B01D-49E6-BEE4-22AD2D4FDBAC}" v="6" dt="2023-12-07T01:56:30.9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8A9339-8D23-C24E-A13C-0CFE0AE1C531}" type="datetimeFigureOut">
              <a:rPr lang="en-US" smtClean="0"/>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857AAE-ABF7-BC46-9F94-0751CF134DA1}" type="slidenum">
              <a:rPr lang="en-US" smtClean="0"/>
              <a:t>‹#›</a:t>
            </a:fld>
            <a:endParaRPr lang="en-US"/>
          </a:p>
        </p:txBody>
      </p:sp>
    </p:spTree>
    <p:extLst>
      <p:ext uri="{BB962C8B-B14F-4D97-AF65-F5344CB8AC3E}">
        <p14:creationId xmlns:p14="http://schemas.microsoft.com/office/powerpoint/2010/main" val="2934939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857AAE-ABF7-BC46-9F94-0751CF134DA1}" type="slidenum">
              <a:rPr lang="en-US" smtClean="0"/>
              <a:t>7</a:t>
            </a:fld>
            <a:endParaRPr lang="en-US"/>
          </a:p>
        </p:txBody>
      </p:sp>
    </p:spTree>
    <p:extLst>
      <p:ext uri="{BB962C8B-B14F-4D97-AF65-F5344CB8AC3E}">
        <p14:creationId xmlns:p14="http://schemas.microsoft.com/office/powerpoint/2010/main" val="391425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a:solidFill>
                  <a:srgbClr val="D1D5DB"/>
                </a:solidFill>
                <a:effectLst/>
                <a:latin typeface="Söhne"/>
              </a:rPr>
              <a:t>A decision tree was constructed using the </a:t>
            </a:r>
            <a:r>
              <a:rPr lang="en-US" err="1"/>
              <a:t>rpart</a:t>
            </a:r>
            <a:r>
              <a:rPr lang="en-US" b="0" i="0" u="none" strike="noStrike">
                <a:solidFill>
                  <a:srgbClr val="D1D5DB"/>
                </a:solidFill>
                <a:effectLst/>
                <a:latin typeface="Söhne"/>
              </a:rPr>
              <a:t> package in R with default parameters, resulting in a tree with 9 leaves and 8 splits.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a:solidFill>
                  <a:srgbClr val="D1D5DB"/>
                </a:solidFill>
                <a:effectLst/>
                <a:latin typeface="Söhne"/>
              </a:rPr>
              <a:t>The root node initiates the data split based on the condition 'age &lt; 57,' indicating that age is the primary predictor variable. Subsequently, the group with an age greater than 57 undergoes a further split based on 'age &lt; 68.' The decision tree then proceeds to incorporate additional splits based on ‘</a:t>
            </a:r>
            <a:r>
              <a:rPr lang="en-US" b="0" i="0" u="none" strike="noStrike" err="1">
                <a:solidFill>
                  <a:srgbClr val="D1D5DB"/>
                </a:solidFill>
                <a:effectLst/>
                <a:latin typeface="Söhne"/>
              </a:rPr>
              <a:t>avg_glucose_lvl</a:t>
            </a:r>
            <a:r>
              <a:rPr lang="en-US" b="0" i="0" u="none" strike="noStrike">
                <a:solidFill>
                  <a:srgbClr val="D1D5DB"/>
                </a:solidFill>
                <a:effectLst/>
                <a:latin typeface="Söhne"/>
              </a:rPr>
              <a:t>’, 'smoking status’, and 'residence type.’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a:solidFill>
                  <a:srgbClr val="D1D5DB"/>
                </a:solidFill>
                <a:effectLst/>
                <a:latin typeface="Söhne"/>
              </a:rPr>
              <a:t>This sequential hierarchy of splits reveals the decision-making process of the tree, emphasizing the importance of age as the initial discriminator followed by subsequent factors in refining predictions.</a:t>
            </a:r>
            <a:endParaRPr lang="en-US"/>
          </a:p>
        </p:txBody>
      </p:sp>
      <p:sp>
        <p:nvSpPr>
          <p:cNvPr id="4" name="Slide Number Placeholder 3"/>
          <p:cNvSpPr>
            <a:spLocks noGrp="1"/>
          </p:cNvSpPr>
          <p:nvPr>
            <p:ph type="sldNum" sz="quarter" idx="5"/>
          </p:nvPr>
        </p:nvSpPr>
        <p:spPr/>
        <p:txBody>
          <a:bodyPr/>
          <a:lstStyle/>
          <a:p>
            <a:fld id="{72857AAE-ABF7-BC46-9F94-0751CF134DA1}" type="slidenum">
              <a:rPr lang="en-US" smtClean="0"/>
              <a:t>11</a:t>
            </a:fld>
            <a:endParaRPr lang="en-US"/>
          </a:p>
        </p:txBody>
      </p:sp>
    </p:spTree>
    <p:extLst>
      <p:ext uri="{BB962C8B-B14F-4D97-AF65-F5344CB8AC3E}">
        <p14:creationId xmlns:p14="http://schemas.microsoft.com/office/powerpoint/2010/main" val="1073224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857AAE-ABF7-BC46-9F94-0751CF134DA1}" type="slidenum">
              <a:rPr lang="en-US" smtClean="0"/>
              <a:t>12</a:t>
            </a:fld>
            <a:endParaRPr lang="en-US"/>
          </a:p>
        </p:txBody>
      </p:sp>
    </p:spTree>
    <p:extLst>
      <p:ext uri="{BB962C8B-B14F-4D97-AF65-F5344CB8AC3E}">
        <p14:creationId xmlns:p14="http://schemas.microsoft.com/office/powerpoint/2010/main" val="2821785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a:solidFill>
                  <a:srgbClr val="D1D5DB"/>
                </a:solidFill>
                <a:effectLst/>
                <a:latin typeface="Söhne"/>
              </a:rPr>
              <a:t>The analysis of the Random Forest importance plot reveals that age is the most influential predictor, as indicated by the highest mean decrease accuracy, followed by average glucose level and BMI. </a:t>
            </a:r>
            <a:endParaRPr lang="en-US"/>
          </a:p>
        </p:txBody>
      </p:sp>
      <p:sp>
        <p:nvSpPr>
          <p:cNvPr id="4" name="Slide Number Placeholder 3"/>
          <p:cNvSpPr>
            <a:spLocks noGrp="1"/>
          </p:cNvSpPr>
          <p:nvPr>
            <p:ph type="sldNum" sz="quarter" idx="5"/>
          </p:nvPr>
        </p:nvSpPr>
        <p:spPr/>
        <p:txBody>
          <a:bodyPr/>
          <a:lstStyle/>
          <a:p>
            <a:fld id="{72857AAE-ABF7-BC46-9F94-0751CF134DA1}" type="slidenum">
              <a:rPr lang="en-US" smtClean="0"/>
              <a:t>13</a:t>
            </a:fld>
            <a:endParaRPr lang="en-US"/>
          </a:p>
        </p:txBody>
      </p:sp>
    </p:spTree>
    <p:extLst>
      <p:ext uri="{BB962C8B-B14F-4D97-AF65-F5344CB8AC3E}">
        <p14:creationId xmlns:p14="http://schemas.microsoft.com/office/powerpoint/2010/main" val="718748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a:solidFill>
                  <a:srgbClr val="D1D5DB"/>
                </a:solidFill>
                <a:effectLst/>
                <a:latin typeface="Söhne"/>
              </a:rPr>
              <a:t>Despite the strengths in predictive power, it's important to acknowledge a drawback of Random Forest models—specifically, the compromise in interpretability, where the intricate decision rules inherent in individual trees become less transparent in the ensemble setting.</a:t>
            </a:r>
            <a:endParaRPr lang="en-US"/>
          </a:p>
        </p:txBody>
      </p:sp>
      <p:sp>
        <p:nvSpPr>
          <p:cNvPr id="4" name="Slide Number Placeholder 3"/>
          <p:cNvSpPr>
            <a:spLocks noGrp="1"/>
          </p:cNvSpPr>
          <p:nvPr>
            <p:ph type="sldNum" sz="quarter" idx="5"/>
          </p:nvPr>
        </p:nvSpPr>
        <p:spPr/>
        <p:txBody>
          <a:bodyPr/>
          <a:lstStyle/>
          <a:p>
            <a:fld id="{72857AAE-ABF7-BC46-9F94-0751CF134DA1}" type="slidenum">
              <a:rPr lang="en-US" smtClean="0"/>
              <a:t>14</a:t>
            </a:fld>
            <a:endParaRPr lang="en-US"/>
          </a:p>
        </p:txBody>
      </p:sp>
    </p:spTree>
    <p:extLst>
      <p:ext uri="{BB962C8B-B14F-4D97-AF65-F5344CB8AC3E}">
        <p14:creationId xmlns:p14="http://schemas.microsoft.com/office/powerpoint/2010/main" val="395258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6F95-BA61-866D-31A5-1A44A6E822E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8DFA888-A6E2-9635-C9DB-9619E135BD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F081277-9F43-994D-DEC6-3FDCD316E0A7}"/>
              </a:ext>
            </a:extLst>
          </p:cNvPr>
          <p:cNvSpPr>
            <a:spLocks noGrp="1"/>
          </p:cNvSpPr>
          <p:nvPr>
            <p:ph type="dt" sz="half" idx="10"/>
          </p:nvPr>
        </p:nvSpPr>
        <p:spPr/>
        <p:txBody>
          <a:bodyPr/>
          <a:lstStyle/>
          <a:p>
            <a:fld id="{A4B9EF4B-6506-1F44-AC4E-790B2CFB95CE}" type="datetimeFigureOut">
              <a:rPr lang="en-US" smtClean="0"/>
              <a:t>12/6/2023</a:t>
            </a:fld>
            <a:endParaRPr lang="en-US"/>
          </a:p>
        </p:txBody>
      </p:sp>
      <p:sp>
        <p:nvSpPr>
          <p:cNvPr id="5" name="Footer Placeholder 4">
            <a:extLst>
              <a:ext uri="{FF2B5EF4-FFF2-40B4-BE49-F238E27FC236}">
                <a16:creationId xmlns:a16="http://schemas.microsoft.com/office/drawing/2014/main" id="{7F4F9E66-2D80-A77A-1E56-D2F667E5DE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1860F-1B4C-4F76-6CB0-B8217FE3206B}"/>
              </a:ext>
            </a:extLst>
          </p:cNvPr>
          <p:cNvSpPr>
            <a:spLocks noGrp="1"/>
          </p:cNvSpPr>
          <p:nvPr>
            <p:ph type="sldNum" sz="quarter" idx="12"/>
          </p:nvPr>
        </p:nvSpPr>
        <p:spPr/>
        <p:txBody>
          <a:bodyPr/>
          <a:lstStyle/>
          <a:p>
            <a:fld id="{30938972-DE5C-354C-8A32-1E3B7888709F}" type="slidenum">
              <a:rPr lang="en-US" smtClean="0"/>
              <a:t>‹#›</a:t>
            </a:fld>
            <a:endParaRPr lang="en-US"/>
          </a:p>
        </p:txBody>
      </p:sp>
    </p:spTree>
    <p:extLst>
      <p:ext uri="{BB962C8B-B14F-4D97-AF65-F5344CB8AC3E}">
        <p14:creationId xmlns:p14="http://schemas.microsoft.com/office/powerpoint/2010/main" val="342590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DEF98-ABB9-08DA-5BC0-47932E88676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5B9ACFC-E1B6-EA52-F6C8-E1F47196F78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CB90D16-89F1-B9E4-E460-DFA5754DF910}"/>
              </a:ext>
            </a:extLst>
          </p:cNvPr>
          <p:cNvSpPr>
            <a:spLocks noGrp="1"/>
          </p:cNvSpPr>
          <p:nvPr>
            <p:ph type="dt" sz="half" idx="10"/>
          </p:nvPr>
        </p:nvSpPr>
        <p:spPr/>
        <p:txBody>
          <a:bodyPr/>
          <a:lstStyle/>
          <a:p>
            <a:fld id="{A4B9EF4B-6506-1F44-AC4E-790B2CFB95CE}" type="datetimeFigureOut">
              <a:rPr lang="en-US" smtClean="0"/>
              <a:t>12/6/2023</a:t>
            </a:fld>
            <a:endParaRPr lang="en-US"/>
          </a:p>
        </p:txBody>
      </p:sp>
      <p:sp>
        <p:nvSpPr>
          <p:cNvPr id="5" name="Footer Placeholder 4">
            <a:extLst>
              <a:ext uri="{FF2B5EF4-FFF2-40B4-BE49-F238E27FC236}">
                <a16:creationId xmlns:a16="http://schemas.microsoft.com/office/drawing/2014/main" id="{77D6CCBC-D79E-87AF-DC9E-30EB90B881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1F019C-C9E4-CC04-6410-28ED969B922B}"/>
              </a:ext>
            </a:extLst>
          </p:cNvPr>
          <p:cNvSpPr>
            <a:spLocks noGrp="1"/>
          </p:cNvSpPr>
          <p:nvPr>
            <p:ph type="sldNum" sz="quarter" idx="12"/>
          </p:nvPr>
        </p:nvSpPr>
        <p:spPr/>
        <p:txBody>
          <a:bodyPr/>
          <a:lstStyle/>
          <a:p>
            <a:fld id="{30938972-DE5C-354C-8A32-1E3B7888709F}" type="slidenum">
              <a:rPr lang="en-US" smtClean="0"/>
              <a:t>‹#›</a:t>
            </a:fld>
            <a:endParaRPr lang="en-US"/>
          </a:p>
        </p:txBody>
      </p:sp>
    </p:spTree>
    <p:extLst>
      <p:ext uri="{BB962C8B-B14F-4D97-AF65-F5344CB8AC3E}">
        <p14:creationId xmlns:p14="http://schemas.microsoft.com/office/powerpoint/2010/main" val="3788870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024FCC-1DD8-CFC7-5045-BC69B77C6C0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D40DD98-EB41-CE08-4B42-CF1567362F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347AE5E-00B9-F51B-A30A-EFC7E13C0E93}"/>
              </a:ext>
            </a:extLst>
          </p:cNvPr>
          <p:cNvSpPr>
            <a:spLocks noGrp="1"/>
          </p:cNvSpPr>
          <p:nvPr>
            <p:ph type="dt" sz="half" idx="10"/>
          </p:nvPr>
        </p:nvSpPr>
        <p:spPr/>
        <p:txBody>
          <a:bodyPr/>
          <a:lstStyle/>
          <a:p>
            <a:fld id="{A4B9EF4B-6506-1F44-AC4E-790B2CFB95CE}" type="datetimeFigureOut">
              <a:rPr lang="en-US" smtClean="0"/>
              <a:t>12/6/2023</a:t>
            </a:fld>
            <a:endParaRPr lang="en-US"/>
          </a:p>
        </p:txBody>
      </p:sp>
      <p:sp>
        <p:nvSpPr>
          <p:cNvPr id="5" name="Footer Placeholder 4">
            <a:extLst>
              <a:ext uri="{FF2B5EF4-FFF2-40B4-BE49-F238E27FC236}">
                <a16:creationId xmlns:a16="http://schemas.microsoft.com/office/drawing/2014/main" id="{979585CD-C1E5-6010-D4C0-66C655C38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158DF9-903D-CF6D-C20D-60960CD8A21D}"/>
              </a:ext>
            </a:extLst>
          </p:cNvPr>
          <p:cNvSpPr>
            <a:spLocks noGrp="1"/>
          </p:cNvSpPr>
          <p:nvPr>
            <p:ph type="sldNum" sz="quarter" idx="12"/>
          </p:nvPr>
        </p:nvSpPr>
        <p:spPr/>
        <p:txBody>
          <a:bodyPr/>
          <a:lstStyle/>
          <a:p>
            <a:fld id="{30938972-DE5C-354C-8A32-1E3B7888709F}" type="slidenum">
              <a:rPr lang="en-US" smtClean="0"/>
              <a:t>‹#›</a:t>
            </a:fld>
            <a:endParaRPr lang="en-US"/>
          </a:p>
        </p:txBody>
      </p:sp>
    </p:spTree>
    <p:extLst>
      <p:ext uri="{BB962C8B-B14F-4D97-AF65-F5344CB8AC3E}">
        <p14:creationId xmlns:p14="http://schemas.microsoft.com/office/powerpoint/2010/main" val="73960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47E5B-3B1D-3453-70F0-92EC00ACA12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FC0F720-65D4-BEE0-C054-E049FA2B08C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5A2A319-B91A-E105-A80E-2C24D106B426}"/>
              </a:ext>
            </a:extLst>
          </p:cNvPr>
          <p:cNvSpPr>
            <a:spLocks noGrp="1"/>
          </p:cNvSpPr>
          <p:nvPr>
            <p:ph type="dt" sz="half" idx="10"/>
          </p:nvPr>
        </p:nvSpPr>
        <p:spPr/>
        <p:txBody>
          <a:bodyPr/>
          <a:lstStyle/>
          <a:p>
            <a:fld id="{A4B9EF4B-6506-1F44-AC4E-790B2CFB95CE}" type="datetimeFigureOut">
              <a:rPr lang="en-US" smtClean="0"/>
              <a:t>12/6/2023</a:t>
            </a:fld>
            <a:endParaRPr lang="en-US"/>
          </a:p>
        </p:txBody>
      </p:sp>
      <p:sp>
        <p:nvSpPr>
          <p:cNvPr id="5" name="Footer Placeholder 4">
            <a:extLst>
              <a:ext uri="{FF2B5EF4-FFF2-40B4-BE49-F238E27FC236}">
                <a16:creationId xmlns:a16="http://schemas.microsoft.com/office/drawing/2014/main" id="{5AD67C57-F3D9-CE45-CC05-D9633FE42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A8ACF8-2817-0146-32C2-D748D499EC37}"/>
              </a:ext>
            </a:extLst>
          </p:cNvPr>
          <p:cNvSpPr>
            <a:spLocks noGrp="1"/>
          </p:cNvSpPr>
          <p:nvPr>
            <p:ph type="sldNum" sz="quarter" idx="12"/>
          </p:nvPr>
        </p:nvSpPr>
        <p:spPr/>
        <p:txBody>
          <a:bodyPr/>
          <a:lstStyle/>
          <a:p>
            <a:fld id="{30938972-DE5C-354C-8A32-1E3B7888709F}" type="slidenum">
              <a:rPr lang="en-US" smtClean="0"/>
              <a:t>‹#›</a:t>
            </a:fld>
            <a:endParaRPr lang="en-US"/>
          </a:p>
        </p:txBody>
      </p:sp>
    </p:spTree>
    <p:extLst>
      <p:ext uri="{BB962C8B-B14F-4D97-AF65-F5344CB8AC3E}">
        <p14:creationId xmlns:p14="http://schemas.microsoft.com/office/powerpoint/2010/main" val="2969398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D2CD-7C22-1247-D6C6-B8E8A7FC315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79A4EB0-2150-11AD-F4FD-A9002B1244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3BE12E1-E779-7517-C52B-BE1146758FA1}"/>
              </a:ext>
            </a:extLst>
          </p:cNvPr>
          <p:cNvSpPr>
            <a:spLocks noGrp="1"/>
          </p:cNvSpPr>
          <p:nvPr>
            <p:ph type="dt" sz="half" idx="10"/>
          </p:nvPr>
        </p:nvSpPr>
        <p:spPr/>
        <p:txBody>
          <a:bodyPr/>
          <a:lstStyle/>
          <a:p>
            <a:fld id="{A4B9EF4B-6506-1F44-AC4E-790B2CFB95CE}" type="datetimeFigureOut">
              <a:rPr lang="en-US" smtClean="0"/>
              <a:t>12/6/2023</a:t>
            </a:fld>
            <a:endParaRPr lang="en-US"/>
          </a:p>
        </p:txBody>
      </p:sp>
      <p:sp>
        <p:nvSpPr>
          <p:cNvPr id="5" name="Footer Placeholder 4">
            <a:extLst>
              <a:ext uri="{FF2B5EF4-FFF2-40B4-BE49-F238E27FC236}">
                <a16:creationId xmlns:a16="http://schemas.microsoft.com/office/drawing/2014/main" id="{620F735F-4F2B-B698-5383-64C0AE628A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F2FACC-CA65-9196-93A8-C3AE8F6B4A58}"/>
              </a:ext>
            </a:extLst>
          </p:cNvPr>
          <p:cNvSpPr>
            <a:spLocks noGrp="1"/>
          </p:cNvSpPr>
          <p:nvPr>
            <p:ph type="sldNum" sz="quarter" idx="12"/>
          </p:nvPr>
        </p:nvSpPr>
        <p:spPr/>
        <p:txBody>
          <a:bodyPr/>
          <a:lstStyle/>
          <a:p>
            <a:fld id="{30938972-DE5C-354C-8A32-1E3B7888709F}" type="slidenum">
              <a:rPr lang="en-US" smtClean="0"/>
              <a:t>‹#›</a:t>
            </a:fld>
            <a:endParaRPr lang="en-US"/>
          </a:p>
        </p:txBody>
      </p:sp>
    </p:spTree>
    <p:extLst>
      <p:ext uri="{BB962C8B-B14F-4D97-AF65-F5344CB8AC3E}">
        <p14:creationId xmlns:p14="http://schemas.microsoft.com/office/powerpoint/2010/main" val="62123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454E8-0CB9-BF86-BF32-700AAED274F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531479A-5DF6-E8B4-DE1B-178D5893675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D842B80-2CB7-C5AA-F8C0-EAFAB9C8A71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EDAF76D-3C44-B67D-0B15-4A2B9F422ED1}"/>
              </a:ext>
            </a:extLst>
          </p:cNvPr>
          <p:cNvSpPr>
            <a:spLocks noGrp="1"/>
          </p:cNvSpPr>
          <p:nvPr>
            <p:ph type="dt" sz="half" idx="10"/>
          </p:nvPr>
        </p:nvSpPr>
        <p:spPr/>
        <p:txBody>
          <a:bodyPr/>
          <a:lstStyle/>
          <a:p>
            <a:fld id="{A4B9EF4B-6506-1F44-AC4E-790B2CFB95CE}" type="datetimeFigureOut">
              <a:rPr lang="en-US" smtClean="0"/>
              <a:t>12/6/2023</a:t>
            </a:fld>
            <a:endParaRPr lang="en-US"/>
          </a:p>
        </p:txBody>
      </p:sp>
      <p:sp>
        <p:nvSpPr>
          <p:cNvPr id="6" name="Footer Placeholder 5">
            <a:extLst>
              <a:ext uri="{FF2B5EF4-FFF2-40B4-BE49-F238E27FC236}">
                <a16:creationId xmlns:a16="http://schemas.microsoft.com/office/drawing/2014/main" id="{FD78378F-51F4-D47C-6502-ABCBC286D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64C58F-DD43-2BAF-0F9B-03E2BDE06BD4}"/>
              </a:ext>
            </a:extLst>
          </p:cNvPr>
          <p:cNvSpPr>
            <a:spLocks noGrp="1"/>
          </p:cNvSpPr>
          <p:nvPr>
            <p:ph type="sldNum" sz="quarter" idx="12"/>
          </p:nvPr>
        </p:nvSpPr>
        <p:spPr/>
        <p:txBody>
          <a:bodyPr/>
          <a:lstStyle/>
          <a:p>
            <a:fld id="{30938972-DE5C-354C-8A32-1E3B7888709F}" type="slidenum">
              <a:rPr lang="en-US" smtClean="0"/>
              <a:t>‹#›</a:t>
            </a:fld>
            <a:endParaRPr lang="en-US"/>
          </a:p>
        </p:txBody>
      </p:sp>
    </p:spTree>
    <p:extLst>
      <p:ext uri="{BB962C8B-B14F-4D97-AF65-F5344CB8AC3E}">
        <p14:creationId xmlns:p14="http://schemas.microsoft.com/office/powerpoint/2010/main" val="1033763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9FED1-5135-4328-851B-E0DD953EB8A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77D5874-B1B2-1150-1B85-CAD8FC0F2C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ACED1B4-7F14-EFD1-6691-671E2CCB075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A812B61-9513-8B78-278D-F22984E65D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E4205C6-583F-62A5-8281-BDC84D4944F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9EFA6F-5E04-F10C-E494-108AC1353512}"/>
              </a:ext>
            </a:extLst>
          </p:cNvPr>
          <p:cNvSpPr>
            <a:spLocks noGrp="1"/>
          </p:cNvSpPr>
          <p:nvPr>
            <p:ph type="dt" sz="half" idx="10"/>
          </p:nvPr>
        </p:nvSpPr>
        <p:spPr/>
        <p:txBody>
          <a:bodyPr/>
          <a:lstStyle/>
          <a:p>
            <a:fld id="{A4B9EF4B-6506-1F44-AC4E-790B2CFB95CE}" type="datetimeFigureOut">
              <a:rPr lang="en-US" smtClean="0"/>
              <a:t>12/6/2023</a:t>
            </a:fld>
            <a:endParaRPr lang="en-US"/>
          </a:p>
        </p:txBody>
      </p:sp>
      <p:sp>
        <p:nvSpPr>
          <p:cNvPr id="8" name="Footer Placeholder 7">
            <a:extLst>
              <a:ext uri="{FF2B5EF4-FFF2-40B4-BE49-F238E27FC236}">
                <a16:creationId xmlns:a16="http://schemas.microsoft.com/office/drawing/2014/main" id="{34E41215-F428-3F4D-2D5C-7005DABA6D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126F1F-FCF7-A7BC-FFBD-0F53D281790D}"/>
              </a:ext>
            </a:extLst>
          </p:cNvPr>
          <p:cNvSpPr>
            <a:spLocks noGrp="1"/>
          </p:cNvSpPr>
          <p:nvPr>
            <p:ph type="sldNum" sz="quarter" idx="12"/>
          </p:nvPr>
        </p:nvSpPr>
        <p:spPr/>
        <p:txBody>
          <a:bodyPr/>
          <a:lstStyle/>
          <a:p>
            <a:fld id="{30938972-DE5C-354C-8A32-1E3B7888709F}" type="slidenum">
              <a:rPr lang="en-US" smtClean="0"/>
              <a:t>‹#›</a:t>
            </a:fld>
            <a:endParaRPr lang="en-US"/>
          </a:p>
        </p:txBody>
      </p:sp>
    </p:spTree>
    <p:extLst>
      <p:ext uri="{BB962C8B-B14F-4D97-AF65-F5344CB8AC3E}">
        <p14:creationId xmlns:p14="http://schemas.microsoft.com/office/powerpoint/2010/main" val="625300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B8AC-BC7A-ECE0-37F5-32A0C0B0A41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200DACE-70A0-2E34-704B-9070F34FE9CD}"/>
              </a:ext>
            </a:extLst>
          </p:cNvPr>
          <p:cNvSpPr>
            <a:spLocks noGrp="1"/>
          </p:cNvSpPr>
          <p:nvPr>
            <p:ph type="dt" sz="half" idx="10"/>
          </p:nvPr>
        </p:nvSpPr>
        <p:spPr/>
        <p:txBody>
          <a:bodyPr/>
          <a:lstStyle/>
          <a:p>
            <a:fld id="{A4B9EF4B-6506-1F44-AC4E-790B2CFB95CE}" type="datetimeFigureOut">
              <a:rPr lang="en-US" smtClean="0"/>
              <a:t>12/6/2023</a:t>
            </a:fld>
            <a:endParaRPr lang="en-US"/>
          </a:p>
        </p:txBody>
      </p:sp>
      <p:sp>
        <p:nvSpPr>
          <p:cNvPr id="4" name="Footer Placeholder 3">
            <a:extLst>
              <a:ext uri="{FF2B5EF4-FFF2-40B4-BE49-F238E27FC236}">
                <a16:creationId xmlns:a16="http://schemas.microsoft.com/office/drawing/2014/main" id="{637F2E86-A7A5-9819-9CE7-7675975940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413B5E-FC33-0AAF-7362-F5394BD4ED03}"/>
              </a:ext>
            </a:extLst>
          </p:cNvPr>
          <p:cNvSpPr>
            <a:spLocks noGrp="1"/>
          </p:cNvSpPr>
          <p:nvPr>
            <p:ph type="sldNum" sz="quarter" idx="12"/>
          </p:nvPr>
        </p:nvSpPr>
        <p:spPr/>
        <p:txBody>
          <a:bodyPr/>
          <a:lstStyle/>
          <a:p>
            <a:fld id="{30938972-DE5C-354C-8A32-1E3B7888709F}" type="slidenum">
              <a:rPr lang="en-US" smtClean="0"/>
              <a:t>‹#›</a:t>
            </a:fld>
            <a:endParaRPr lang="en-US"/>
          </a:p>
        </p:txBody>
      </p:sp>
    </p:spTree>
    <p:extLst>
      <p:ext uri="{BB962C8B-B14F-4D97-AF65-F5344CB8AC3E}">
        <p14:creationId xmlns:p14="http://schemas.microsoft.com/office/powerpoint/2010/main" val="2599374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567E44-E3E4-5E5D-738C-750E325964E6}"/>
              </a:ext>
            </a:extLst>
          </p:cNvPr>
          <p:cNvSpPr>
            <a:spLocks noGrp="1"/>
          </p:cNvSpPr>
          <p:nvPr>
            <p:ph type="dt" sz="half" idx="10"/>
          </p:nvPr>
        </p:nvSpPr>
        <p:spPr/>
        <p:txBody>
          <a:bodyPr/>
          <a:lstStyle/>
          <a:p>
            <a:fld id="{A4B9EF4B-6506-1F44-AC4E-790B2CFB95CE}" type="datetimeFigureOut">
              <a:rPr lang="en-US" smtClean="0"/>
              <a:t>12/6/2023</a:t>
            </a:fld>
            <a:endParaRPr lang="en-US"/>
          </a:p>
        </p:txBody>
      </p:sp>
      <p:sp>
        <p:nvSpPr>
          <p:cNvPr id="3" name="Footer Placeholder 2">
            <a:extLst>
              <a:ext uri="{FF2B5EF4-FFF2-40B4-BE49-F238E27FC236}">
                <a16:creationId xmlns:a16="http://schemas.microsoft.com/office/drawing/2014/main" id="{B1C59897-F062-3226-1BBC-8CC43C1169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EF7C66-4E4E-2264-EB80-690ABD5997B4}"/>
              </a:ext>
            </a:extLst>
          </p:cNvPr>
          <p:cNvSpPr>
            <a:spLocks noGrp="1"/>
          </p:cNvSpPr>
          <p:nvPr>
            <p:ph type="sldNum" sz="quarter" idx="12"/>
          </p:nvPr>
        </p:nvSpPr>
        <p:spPr/>
        <p:txBody>
          <a:bodyPr/>
          <a:lstStyle/>
          <a:p>
            <a:fld id="{30938972-DE5C-354C-8A32-1E3B7888709F}" type="slidenum">
              <a:rPr lang="en-US" smtClean="0"/>
              <a:t>‹#›</a:t>
            </a:fld>
            <a:endParaRPr lang="en-US"/>
          </a:p>
        </p:txBody>
      </p:sp>
    </p:spTree>
    <p:extLst>
      <p:ext uri="{BB962C8B-B14F-4D97-AF65-F5344CB8AC3E}">
        <p14:creationId xmlns:p14="http://schemas.microsoft.com/office/powerpoint/2010/main" val="2705323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4C12-C604-12AA-4AC1-094ACDC02D0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BD3DEAE-92B6-030D-39A6-9DA64BBA5E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B215962-52D3-ADEC-DDC1-7D906BED9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62DBD72-12A9-6CCC-D310-71CD4CA435EB}"/>
              </a:ext>
            </a:extLst>
          </p:cNvPr>
          <p:cNvSpPr>
            <a:spLocks noGrp="1"/>
          </p:cNvSpPr>
          <p:nvPr>
            <p:ph type="dt" sz="half" idx="10"/>
          </p:nvPr>
        </p:nvSpPr>
        <p:spPr/>
        <p:txBody>
          <a:bodyPr/>
          <a:lstStyle/>
          <a:p>
            <a:fld id="{A4B9EF4B-6506-1F44-AC4E-790B2CFB95CE}" type="datetimeFigureOut">
              <a:rPr lang="en-US" smtClean="0"/>
              <a:t>12/6/2023</a:t>
            </a:fld>
            <a:endParaRPr lang="en-US"/>
          </a:p>
        </p:txBody>
      </p:sp>
      <p:sp>
        <p:nvSpPr>
          <p:cNvPr id="6" name="Footer Placeholder 5">
            <a:extLst>
              <a:ext uri="{FF2B5EF4-FFF2-40B4-BE49-F238E27FC236}">
                <a16:creationId xmlns:a16="http://schemas.microsoft.com/office/drawing/2014/main" id="{E92418CA-AC49-CB00-6E1B-5EEFA7C678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8B5B7C-20E3-3613-0962-5D8289937B79}"/>
              </a:ext>
            </a:extLst>
          </p:cNvPr>
          <p:cNvSpPr>
            <a:spLocks noGrp="1"/>
          </p:cNvSpPr>
          <p:nvPr>
            <p:ph type="sldNum" sz="quarter" idx="12"/>
          </p:nvPr>
        </p:nvSpPr>
        <p:spPr/>
        <p:txBody>
          <a:bodyPr/>
          <a:lstStyle/>
          <a:p>
            <a:fld id="{30938972-DE5C-354C-8A32-1E3B7888709F}" type="slidenum">
              <a:rPr lang="en-US" smtClean="0"/>
              <a:t>‹#›</a:t>
            </a:fld>
            <a:endParaRPr lang="en-US"/>
          </a:p>
        </p:txBody>
      </p:sp>
    </p:spTree>
    <p:extLst>
      <p:ext uri="{BB962C8B-B14F-4D97-AF65-F5344CB8AC3E}">
        <p14:creationId xmlns:p14="http://schemas.microsoft.com/office/powerpoint/2010/main" val="2918280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FCF29-6292-6339-C474-A5225ED1FE7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5203F0F-DB2C-373E-8E30-A6B9F44EED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0707C3-34E5-9298-EB58-103C8DDBB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EC4C2A6-C729-B938-04A1-251256EBD2D1}"/>
              </a:ext>
            </a:extLst>
          </p:cNvPr>
          <p:cNvSpPr>
            <a:spLocks noGrp="1"/>
          </p:cNvSpPr>
          <p:nvPr>
            <p:ph type="dt" sz="half" idx="10"/>
          </p:nvPr>
        </p:nvSpPr>
        <p:spPr/>
        <p:txBody>
          <a:bodyPr/>
          <a:lstStyle/>
          <a:p>
            <a:fld id="{A4B9EF4B-6506-1F44-AC4E-790B2CFB95CE}" type="datetimeFigureOut">
              <a:rPr lang="en-US" smtClean="0"/>
              <a:t>12/6/2023</a:t>
            </a:fld>
            <a:endParaRPr lang="en-US"/>
          </a:p>
        </p:txBody>
      </p:sp>
      <p:sp>
        <p:nvSpPr>
          <p:cNvPr id="6" name="Footer Placeholder 5">
            <a:extLst>
              <a:ext uri="{FF2B5EF4-FFF2-40B4-BE49-F238E27FC236}">
                <a16:creationId xmlns:a16="http://schemas.microsoft.com/office/drawing/2014/main" id="{A939E814-0999-9163-1A7D-1CF905994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C89B00-E757-F657-DC36-0DAF70F61F50}"/>
              </a:ext>
            </a:extLst>
          </p:cNvPr>
          <p:cNvSpPr>
            <a:spLocks noGrp="1"/>
          </p:cNvSpPr>
          <p:nvPr>
            <p:ph type="sldNum" sz="quarter" idx="12"/>
          </p:nvPr>
        </p:nvSpPr>
        <p:spPr/>
        <p:txBody>
          <a:bodyPr/>
          <a:lstStyle/>
          <a:p>
            <a:fld id="{30938972-DE5C-354C-8A32-1E3B7888709F}" type="slidenum">
              <a:rPr lang="en-US" smtClean="0"/>
              <a:t>‹#›</a:t>
            </a:fld>
            <a:endParaRPr lang="en-US"/>
          </a:p>
        </p:txBody>
      </p:sp>
    </p:spTree>
    <p:extLst>
      <p:ext uri="{BB962C8B-B14F-4D97-AF65-F5344CB8AC3E}">
        <p14:creationId xmlns:p14="http://schemas.microsoft.com/office/powerpoint/2010/main" val="1959644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D9BA87-64CF-AACB-95ED-CEE87523E9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A1E8A70-F214-53C3-DE14-B96358B1C2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692280F-2546-D29C-92BB-93543D6896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9EF4B-6506-1F44-AC4E-790B2CFB95CE}" type="datetimeFigureOut">
              <a:rPr lang="en-US" smtClean="0"/>
              <a:t>12/6/2023</a:t>
            </a:fld>
            <a:endParaRPr lang="en-US"/>
          </a:p>
        </p:txBody>
      </p:sp>
      <p:sp>
        <p:nvSpPr>
          <p:cNvPr id="5" name="Footer Placeholder 4">
            <a:extLst>
              <a:ext uri="{FF2B5EF4-FFF2-40B4-BE49-F238E27FC236}">
                <a16:creationId xmlns:a16="http://schemas.microsoft.com/office/drawing/2014/main" id="{3E4D4306-506A-43E2-08EE-E081B87F77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555C11-A86D-E64E-430F-24B478AEFD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938972-DE5C-354C-8A32-1E3B7888709F}" type="slidenum">
              <a:rPr lang="en-US" smtClean="0"/>
              <a:t>‹#›</a:t>
            </a:fld>
            <a:endParaRPr lang="en-US"/>
          </a:p>
        </p:txBody>
      </p:sp>
    </p:spTree>
    <p:extLst>
      <p:ext uri="{BB962C8B-B14F-4D97-AF65-F5344CB8AC3E}">
        <p14:creationId xmlns:p14="http://schemas.microsoft.com/office/powerpoint/2010/main" val="242292656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99043-994B-9354-C88D-56D0D6A469E6}"/>
              </a:ext>
            </a:extLst>
          </p:cNvPr>
          <p:cNvSpPr>
            <a:spLocks noGrp="1"/>
          </p:cNvSpPr>
          <p:nvPr>
            <p:ph type="ctrTitle"/>
          </p:nvPr>
        </p:nvSpPr>
        <p:spPr/>
        <p:txBody>
          <a:bodyPr>
            <a:normAutofit/>
          </a:bodyPr>
          <a:lstStyle/>
          <a:p>
            <a:r>
              <a:rPr lang="en-US" sz="4400">
                <a:latin typeface="calibri light"/>
                <a:cs typeface="Times New Roman"/>
              </a:rPr>
              <a:t>STROKE PREDICTION</a:t>
            </a:r>
          </a:p>
        </p:txBody>
      </p:sp>
      <p:sp>
        <p:nvSpPr>
          <p:cNvPr id="3" name="Subtitle 2">
            <a:extLst>
              <a:ext uri="{FF2B5EF4-FFF2-40B4-BE49-F238E27FC236}">
                <a16:creationId xmlns:a16="http://schemas.microsoft.com/office/drawing/2014/main" id="{64B644D8-37F5-0490-8279-CDE397F8CC4A}"/>
              </a:ext>
            </a:extLst>
          </p:cNvPr>
          <p:cNvSpPr>
            <a:spLocks noGrp="1"/>
          </p:cNvSpPr>
          <p:nvPr>
            <p:ph type="subTitle" idx="1"/>
          </p:nvPr>
        </p:nvSpPr>
        <p:spPr>
          <a:xfrm>
            <a:off x="1524000" y="3602038"/>
            <a:ext cx="9144000" cy="625331"/>
          </a:xfrm>
        </p:spPr>
        <p:txBody>
          <a:bodyPr vert="horz" lIns="91440" tIns="45720" rIns="91440" bIns="45720" rtlCol="0" anchor="t">
            <a:normAutofit/>
          </a:bodyPr>
          <a:lstStyle/>
          <a:p>
            <a:r>
              <a:rPr lang="en-US" sz="2400">
                <a:latin typeface="Calibri"/>
                <a:cs typeface="Times New Roman"/>
              </a:rPr>
              <a:t>BUAN</a:t>
            </a:r>
            <a:r>
              <a:rPr lang="en-US">
                <a:latin typeface="Calibri"/>
                <a:cs typeface="Times New Roman"/>
              </a:rPr>
              <a:t>/MIS</a:t>
            </a:r>
            <a:r>
              <a:rPr lang="en-US" sz="2400">
                <a:latin typeface="Calibri"/>
                <a:cs typeface="Times New Roman"/>
              </a:rPr>
              <a:t> 6356.005 | BUSINESS ANALYTICS WITH R | GROUP 13</a:t>
            </a:r>
            <a:endParaRPr lang="en-US">
              <a:latin typeface="Calibri"/>
              <a:cs typeface="Times New Roman"/>
            </a:endParaRPr>
          </a:p>
        </p:txBody>
      </p:sp>
    </p:spTree>
    <p:extLst>
      <p:ext uri="{BB962C8B-B14F-4D97-AF65-F5344CB8AC3E}">
        <p14:creationId xmlns:p14="http://schemas.microsoft.com/office/powerpoint/2010/main" val="2617526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851"/>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2D779B0-F7BB-C890-A893-5B863FD178A3}"/>
              </a:ext>
            </a:extLst>
          </p:cNvPr>
          <p:cNvSpPr txBox="1">
            <a:spLocks/>
          </p:cNvSpPr>
          <p:nvPr/>
        </p:nvSpPr>
        <p:spPr>
          <a:xfrm>
            <a:off x="396586" y="391102"/>
            <a:ext cx="41771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u="sng">
                <a:solidFill>
                  <a:schemeClr val="accent1">
                    <a:lumMod val="50000"/>
                  </a:schemeClr>
                </a:solidFill>
                <a:latin typeface="Calibri"/>
                <a:cs typeface="Calibri Light"/>
              </a:rPr>
              <a:t>Neural Networks</a:t>
            </a:r>
            <a:endParaRPr lang="en-US"/>
          </a:p>
        </p:txBody>
      </p:sp>
      <p:pic>
        <p:nvPicPr>
          <p:cNvPr id="7" name="Picture 6" descr="A screenshot of a computer&#10;&#10;Description automatically generated">
            <a:extLst>
              <a:ext uri="{FF2B5EF4-FFF2-40B4-BE49-F238E27FC236}">
                <a16:creationId xmlns:a16="http://schemas.microsoft.com/office/drawing/2014/main" id="{DB312811-7FFB-8EFE-8C00-B69E84AC99CF}"/>
              </a:ext>
            </a:extLst>
          </p:cNvPr>
          <p:cNvPicPr>
            <a:picLocks noChangeAspect="1"/>
          </p:cNvPicPr>
          <p:nvPr/>
        </p:nvPicPr>
        <p:blipFill>
          <a:blip r:embed="rId3"/>
          <a:stretch>
            <a:fillRect/>
          </a:stretch>
        </p:blipFill>
        <p:spPr>
          <a:xfrm>
            <a:off x="6462136" y="1052978"/>
            <a:ext cx="3786254" cy="5038492"/>
          </a:xfrm>
          <a:prstGeom prst="rect">
            <a:avLst/>
          </a:prstGeom>
        </p:spPr>
      </p:pic>
      <p:sp>
        <p:nvSpPr>
          <p:cNvPr id="8" name="TextBox 7">
            <a:extLst>
              <a:ext uri="{FF2B5EF4-FFF2-40B4-BE49-F238E27FC236}">
                <a16:creationId xmlns:a16="http://schemas.microsoft.com/office/drawing/2014/main" id="{EEF0908D-AFD4-D9DB-FA03-652522EEFA9A}"/>
              </a:ext>
            </a:extLst>
          </p:cNvPr>
          <p:cNvSpPr txBox="1"/>
          <p:nvPr/>
        </p:nvSpPr>
        <p:spPr>
          <a:xfrm>
            <a:off x="879764" y="3035878"/>
            <a:ext cx="53149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US" sz="1800" b="1" baseline="0">
                <a:latin typeface="Calibri"/>
                <a:ea typeface="Segoe UI"/>
                <a:cs typeface="Segoe UI"/>
              </a:rPr>
              <a:t>Confusion Matrix:</a:t>
            </a:r>
            <a:r>
              <a:rPr lang="en-US" sz="1800">
                <a:latin typeface="Calibri"/>
                <a:ea typeface="Segoe UI"/>
                <a:cs typeface="Segoe UI"/>
              </a:rPr>
              <a:t>​</a:t>
            </a:r>
          </a:p>
          <a:p>
            <a:r>
              <a:rPr lang="en-US" sz="1800" baseline="0">
                <a:latin typeface="Calibri"/>
                <a:ea typeface="Segoe UI"/>
                <a:cs typeface="Segoe UI"/>
              </a:rPr>
              <a:t>Accuracy of </a:t>
            </a:r>
            <a:r>
              <a:rPr lang="en-US">
                <a:latin typeface="Calibri"/>
                <a:ea typeface="Segoe UI"/>
                <a:cs typeface="Segoe UI"/>
              </a:rPr>
              <a:t>Neural Networks</a:t>
            </a:r>
            <a:r>
              <a:rPr lang="en-US" sz="1800" baseline="0">
                <a:latin typeface="Calibri"/>
                <a:ea typeface="Segoe UI"/>
                <a:cs typeface="Segoe UI"/>
              </a:rPr>
              <a:t> is </a:t>
            </a:r>
            <a:r>
              <a:rPr lang="en-US">
                <a:latin typeface="Calibri"/>
                <a:ea typeface="Segoe UI"/>
                <a:cs typeface="Segoe UI"/>
              </a:rPr>
              <a:t>82.04</a:t>
            </a:r>
            <a:r>
              <a:rPr lang="en-US" sz="1800" baseline="0">
                <a:latin typeface="Calibri"/>
                <a:ea typeface="Segoe UI"/>
                <a:cs typeface="Segoe UI"/>
              </a:rPr>
              <a:t>%</a:t>
            </a:r>
            <a:r>
              <a:rPr lang="en-US" sz="1800">
                <a:latin typeface="Calibri"/>
                <a:ea typeface="Segoe UI"/>
                <a:cs typeface="Segoe UI"/>
              </a:rPr>
              <a:t>​</a:t>
            </a:r>
            <a:endParaRPr lang="en-US">
              <a:cs typeface="Segoe UI"/>
            </a:endParaRPr>
          </a:p>
        </p:txBody>
      </p:sp>
    </p:spTree>
    <p:extLst>
      <p:ext uri="{BB962C8B-B14F-4D97-AF65-F5344CB8AC3E}">
        <p14:creationId xmlns:p14="http://schemas.microsoft.com/office/powerpoint/2010/main" val="4272616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21B35D3-AAF7-B0D2-EA3E-BFF4C1A55EEC}"/>
              </a:ext>
            </a:extLst>
          </p:cNvPr>
          <p:cNvSpPr>
            <a:spLocks noGrp="1"/>
          </p:cNvSpPr>
          <p:nvPr>
            <p:ph type="body" sz="half" idx="2"/>
          </p:nvPr>
        </p:nvSpPr>
        <p:spPr>
          <a:xfrm>
            <a:off x="787834" y="2687932"/>
            <a:ext cx="3932237" cy="1622420"/>
          </a:xfrm>
        </p:spPr>
        <p:txBody>
          <a:bodyPr vert="horz" lIns="91440" tIns="45720" rIns="91440" bIns="45720" rtlCol="0" anchor="t">
            <a:normAutofit fontScale="92500" lnSpcReduction="10000"/>
          </a:bodyPr>
          <a:lstStyle/>
          <a:p>
            <a:pPr marL="285750" indent="-285750">
              <a:buFont typeface="Arial" panose="020B0604020202020204" pitchFamily="34" charset="0"/>
              <a:buChar char="•"/>
            </a:pPr>
            <a:r>
              <a:rPr lang="en-US" sz="1800"/>
              <a:t>Age is the primary predictor based on root node</a:t>
            </a:r>
            <a:endParaRPr lang="en-US" sz="1800">
              <a:cs typeface="Calibri"/>
            </a:endParaRPr>
          </a:p>
          <a:p>
            <a:pPr marL="285750" indent="-285750">
              <a:buFont typeface="Arial" panose="020B0604020202020204" pitchFamily="34" charset="0"/>
              <a:buChar char="•"/>
            </a:pPr>
            <a:r>
              <a:rPr lang="en-US" sz="1800"/>
              <a:t>Data is further split by more age divisions, average glucose levels, smoking status, and residence type</a:t>
            </a:r>
          </a:p>
          <a:p>
            <a:pPr marL="285750" indent="-285750">
              <a:buFont typeface="Arial" panose="020B0604020202020204" pitchFamily="34" charset="0"/>
              <a:buChar char="•"/>
            </a:pPr>
            <a:r>
              <a:rPr lang="en-US" sz="1800">
                <a:cs typeface="Calibri"/>
              </a:rPr>
              <a:t>Number of leaves: 9</a:t>
            </a:r>
          </a:p>
        </p:txBody>
      </p:sp>
      <p:pic>
        <p:nvPicPr>
          <p:cNvPr id="19" name="Content Placeholder 18">
            <a:extLst>
              <a:ext uri="{FF2B5EF4-FFF2-40B4-BE49-F238E27FC236}">
                <a16:creationId xmlns:a16="http://schemas.microsoft.com/office/drawing/2014/main" id="{1A9AC6D1-E96C-A55C-BBF9-BFFF32870946}"/>
              </a:ext>
            </a:extLst>
          </p:cNvPr>
          <p:cNvPicPr>
            <a:picLocks noGrp="1" noChangeAspect="1"/>
          </p:cNvPicPr>
          <p:nvPr>
            <p:ph idx="1"/>
          </p:nvPr>
        </p:nvPicPr>
        <p:blipFill rotWithShape="1">
          <a:blip r:embed="rId4"/>
          <a:srcRect l="8708" t="5956" r="8319" b="5714"/>
          <a:stretch/>
        </p:blipFill>
        <p:spPr>
          <a:xfrm>
            <a:off x="5021518" y="1457660"/>
            <a:ext cx="5846958" cy="4444907"/>
          </a:xfrm>
          <a:prstGeom prst="rect">
            <a:avLst/>
          </a:prstGeom>
        </p:spPr>
      </p:pic>
      <p:sp>
        <p:nvSpPr>
          <p:cNvPr id="6" name="Title 1">
            <a:extLst>
              <a:ext uri="{FF2B5EF4-FFF2-40B4-BE49-F238E27FC236}">
                <a16:creationId xmlns:a16="http://schemas.microsoft.com/office/drawing/2014/main" id="{CF617A1D-D77E-476B-14C6-B8E03D41C8B6}"/>
              </a:ext>
            </a:extLst>
          </p:cNvPr>
          <p:cNvSpPr txBox="1">
            <a:spLocks/>
          </p:cNvSpPr>
          <p:nvPr/>
        </p:nvSpPr>
        <p:spPr>
          <a:xfrm>
            <a:off x="396586" y="391102"/>
            <a:ext cx="41771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u="sng">
                <a:solidFill>
                  <a:schemeClr val="accent1">
                    <a:lumMod val="50000"/>
                  </a:schemeClr>
                </a:solidFill>
                <a:latin typeface="Calibri"/>
                <a:cs typeface="Calibri Light"/>
              </a:rPr>
              <a:t>Decision Tree</a:t>
            </a:r>
            <a:endParaRPr lang="en-US">
              <a:solidFill>
                <a:schemeClr val="accent1">
                  <a:lumMod val="50000"/>
                </a:schemeClr>
              </a:solidFill>
            </a:endParaRPr>
          </a:p>
        </p:txBody>
      </p:sp>
    </p:spTree>
    <p:extLst>
      <p:ext uri="{BB962C8B-B14F-4D97-AF65-F5344CB8AC3E}">
        <p14:creationId xmlns:p14="http://schemas.microsoft.com/office/powerpoint/2010/main" val="3843818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F617A1D-D77E-476B-14C6-B8E03D41C8B6}"/>
              </a:ext>
            </a:extLst>
          </p:cNvPr>
          <p:cNvSpPr txBox="1">
            <a:spLocks/>
          </p:cNvSpPr>
          <p:nvPr/>
        </p:nvSpPr>
        <p:spPr>
          <a:xfrm>
            <a:off x="396586" y="391102"/>
            <a:ext cx="41771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u="sng">
                <a:solidFill>
                  <a:schemeClr val="accent1">
                    <a:lumMod val="50000"/>
                  </a:schemeClr>
                </a:solidFill>
                <a:latin typeface="Calibri"/>
                <a:cs typeface="Calibri Light"/>
              </a:rPr>
              <a:t>Decision Tree</a:t>
            </a:r>
            <a:endParaRPr lang="en-US">
              <a:solidFill>
                <a:schemeClr val="accent1">
                  <a:lumMod val="50000"/>
                </a:schemeClr>
              </a:solidFill>
            </a:endParaRPr>
          </a:p>
        </p:txBody>
      </p:sp>
      <p:sp>
        <p:nvSpPr>
          <p:cNvPr id="11" name="TextBox 10">
            <a:extLst>
              <a:ext uri="{FF2B5EF4-FFF2-40B4-BE49-F238E27FC236}">
                <a16:creationId xmlns:a16="http://schemas.microsoft.com/office/drawing/2014/main" id="{5E2DCC17-DDFD-5C24-A4D3-92F9D73E7FA7}"/>
              </a:ext>
            </a:extLst>
          </p:cNvPr>
          <p:cNvSpPr txBox="1"/>
          <p:nvPr/>
        </p:nvSpPr>
        <p:spPr>
          <a:xfrm>
            <a:off x="879764" y="3035878"/>
            <a:ext cx="53149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US" sz="1800" b="1" baseline="0">
                <a:latin typeface="Calibri"/>
                <a:ea typeface="Segoe UI"/>
                <a:cs typeface="Segoe UI"/>
              </a:rPr>
              <a:t>Confusion Matrix:</a:t>
            </a:r>
            <a:r>
              <a:rPr lang="en-US" sz="1800">
                <a:latin typeface="Calibri"/>
                <a:ea typeface="Segoe UI"/>
                <a:cs typeface="Segoe UI"/>
              </a:rPr>
              <a:t>​</a:t>
            </a:r>
          </a:p>
          <a:p>
            <a:r>
              <a:rPr lang="en-US" sz="1800" baseline="0">
                <a:latin typeface="Calibri"/>
                <a:ea typeface="Segoe UI"/>
                <a:cs typeface="Segoe UI"/>
              </a:rPr>
              <a:t>Accuracy of Decision Tree is </a:t>
            </a:r>
            <a:r>
              <a:rPr lang="en-US">
                <a:latin typeface="Calibri"/>
                <a:ea typeface="Segoe UI"/>
                <a:cs typeface="Segoe UI"/>
              </a:rPr>
              <a:t>79.82%</a:t>
            </a:r>
            <a:r>
              <a:rPr lang="en-US" sz="1800">
                <a:latin typeface="Calibri"/>
                <a:ea typeface="Segoe UI"/>
                <a:cs typeface="Segoe UI"/>
              </a:rPr>
              <a:t>​</a:t>
            </a:r>
            <a:endParaRPr lang="en-US">
              <a:cs typeface="Segoe UI"/>
            </a:endParaRPr>
          </a:p>
        </p:txBody>
      </p:sp>
      <p:pic>
        <p:nvPicPr>
          <p:cNvPr id="15" name="Content Placeholder 5" descr="A screenshot of a computer screen&#10;&#10;Description automatically generated">
            <a:extLst>
              <a:ext uri="{FF2B5EF4-FFF2-40B4-BE49-F238E27FC236}">
                <a16:creationId xmlns:a16="http://schemas.microsoft.com/office/drawing/2014/main" id="{CAB2FF47-0F70-E48C-602E-47DD84CD31D9}"/>
              </a:ext>
            </a:extLst>
          </p:cNvPr>
          <p:cNvPicPr>
            <a:picLocks noGrp="1" noChangeAspect="1"/>
          </p:cNvPicPr>
          <p:nvPr>
            <p:ph idx="1"/>
          </p:nvPr>
        </p:nvPicPr>
        <p:blipFill>
          <a:blip r:embed="rId4"/>
          <a:stretch>
            <a:fillRect/>
          </a:stretch>
        </p:blipFill>
        <p:spPr>
          <a:xfrm>
            <a:off x="6486907" y="1151948"/>
            <a:ext cx="3512807" cy="4873625"/>
          </a:xfrm>
        </p:spPr>
      </p:pic>
    </p:spTree>
    <p:extLst>
      <p:ext uri="{BB962C8B-B14F-4D97-AF65-F5344CB8AC3E}">
        <p14:creationId xmlns:p14="http://schemas.microsoft.com/office/powerpoint/2010/main" val="125560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F617A1D-D77E-476B-14C6-B8E03D41C8B6}"/>
              </a:ext>
            </a:extLst>
          </p:cNvPr>
          <p:cNvSpPr txBox="1">
            <a:spLocks/>
          </p:cNvSpPr>
          <p:nvPr/>
        </p:nvSpPr>
        <p:spPr>
          <a:xfrm>
            <a:off x="396586" y="391102"/>
            <a:ext cx="41771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u="sng">
                <a:solidFill>
                  <a:schemeClr val="accent1">
                    <a:lumMod val="50000"/>
                  </a:schemeClr>
                </a:solidFill>
                <a:latin typeface="Calibri"/>
                <a:cs typeface="Calibri Light"/>
              </a:rPr>
              <a:t>Random Forest</a:t>
            </a:r>
            <a:endParaRPr lang="en-US"/>
          </a:p>
        </p:txBody>
      </p:sp>
      <p:sp>
        <p:nvSpPr>
          <p:cNvPr id="11" name="TextBox 10">
            <a:extLst>
              <a:ext uri="{FF2B5EF4-FFF2-40B4-BE49-F238E27FC236}">
                <a16:creationId xmlns:a16="http://schemas.microsoft.com/office/drawing/2014/main" id="{5E2DCC17-DDFD-5C24-A4D3-92F9D73E7FA7}"/>
              </a:ext>
            </a:extLst>
          </p:cNvPr>
          <p:cNvSpPr txBox="1"/>
          <p:nvPr/>
        </p:nvSpPr>
        <p:spPr>
          <a:xfrm>
            <a:off x="559378" y="3131128"/>
            <a:ext cx="3964132" cy="8402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Sans-Serif"/>
              <a:buChar char="•"/>
            </a:pPr>
            <a:r>
              <a:rPr lang="en-US">
                <a:latin typeface="Calibri"/>
                <a:ea typeface="Segoe UI"/>
                <a:cs typeface="Calibri"/>
              </a:rPr>
              <a:t>Age </a:t>
            </a:r>
            <a:r>
              <a:rPr lang="en-US" baseline="0">
                <a:latin typeface="Calibri"/>
                <a:ea typeface="Segoe UI"/>
                <a:cs typeface="Calibri"/>
              </a:rPr>
              <a:t>is </a:t>
            </a:r>
            <a:r>
              <a:rPr lang="en-US">
                <a:latin typeface="Calibri"/>
                <a:ea typeface="Segoe UI"/>
                <a:cs typeface="Calibri"/>
              </a:rPr>
              <a:t>the most important predictor based on mean decrease accuracy</a:t>
            </a:r>
          </a:p>
        </p:txBody>
      </p:sp>
      <p:pic>
        <p:nvPicPr>
          <p:cNvPr id="5" name="Content Placeholder 7" descr="A graph with black lines and white text&#10;&#10;Description automatically generated">
            <a:extLst>
              <a:ext uri="{FF2B5EF4-FFF2-40B4-BE49-F238E27FC236}">
                <a16:creationId xmlns:a16="http://schemas.microsoft.com/office/drawing/2014/main" id="{78C8015D-A21E-8904-47D1-5D666A078AF0}"/>
              </a:ext>
            </a:extLst>
          </p:cNvPr>
          <p:cNvPicPr>
            <a:picLocks noChangeAspect="1"/>
          </p:cNvPicPr>
          <p:nvPr/>
        </p:nvPicPr>
        <p:blipFill rotWithShape="1">
          <a:blip r:embed="rId4"/>
          <a:srcRect l="4847" t="6288" r="3828" b="2076"/>
          <a:stretch/>
        </p:blipFill>
        <p:spPr>
          <a:xfrm>
            <a:off x="4839393" y="1422795"/>
            <a:ext cx="7106908" cy="4584321"/>
          </a:xfrm>
          <a:prstGeom prst="rect">
            <a:avLst/>
          </a:prstGeom>
          <a:ln>
            <a:noFill/>
          </a:ln>
        </p:spPr>
      </p:pic>
    </p:spTree>
    <p:extLst>
      <p:ext uri="{BB962C8B-B14F-4D97-AF65-F5344CB8AC3E}">
        <p14:creationId xmlns:p14="http://schemas.microsoft.com/office/powerpoint/2010/main" val="2241176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F617A1D-D77E-476B-14C6-B8E03D41C8B6}"/>
              </a:ext>
            </a:extLst>
          </p:cNvPr>
          <p:cNvSpPr txBox="1">
            <a:spLocks/>
          </p:cNvSpPr>
          <p:nvPr/>
        </p:nvSpPr>
        <p:spPr>
          <a:xfrm>
            <a:off x="396586" y="391102"/>
            <a:ext cx="41771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u="sng">
                <a:solidFill>
                  <a:schemeClr val="accent1">
                    <a:lumMod val="50000"/>
                  </a:schemeClr>
                </a:solidFill>
                <a:latin typeface="Calibri"/>
                <a:cs typeface="Calibri Light"/>
              </a:rPr>
              <a:t>Random Forest</a:t>
            </a:r>
            <a:endParaRPr lang="en-US">
              <a:solidFill>
                <a:schemeClr val="accent1">
                  <a:lumMod val="50000"/>
                </a:schemeClr>
              </a:solidFill>
            </a:endParaRPr>
          </a:p>
        </p:txBody>
      </p:sp>
      <p:pic>
        <p:nvPicPr>
          <p:cNvPr id="3" name="Picture 2" descr="A screenshot of a computer&#10;&#10;Description automatically generated">
            <a:extLst>
              <a:ext uri="{FF2B5EF4-FFF2-40B4-BE49-F238E27FC236}">
                <a16:creationId xmlns:a16="http://schemas.microsoft.com/office/drawing/2014/main" id="{6E758CDC-FDC6-FCEC-1EA3-E0758C1A7FF1}"/>
              </a:ext>
            </a:extLst>
          </p:cNvPr>
          <p:cNvPicPr>
            <a:picLocks noChangeAspect="1"/>
          </p:cNvPicPr>
          <p:nvPr/>
        </p:nvPicPr>
        <p:blipFill>
          <a:blip r:embed="rId4"/>
          <a:stretch>
            <a:fillRect/>
          </a:stretch>
        </p:blipFill>
        <p:spPr>
          <a:xfrm>
            <a:off x="6261553" y="691744"/>
            <a:ext cx="4129685" cy="5474511"/>
          </a:xfrm>
          <a:prstGeom prst="rect">
            <a:avLst/>
          </a:prstGeom>
        </p:spPr>
      </p:pic>
      <p:sp>
        <p:nvSpPr>
          <p:cNvPr id="4" name="TextBox 3">
            <a:extLst>
              <a:ext uri="{FF2B5EF4-FFF2-40B4-BE49-F238E27FC236}">
                <a16:creationId xmlns:a16="http://schemas.microsoft.com/office/drawing/2014/main" id="{412C7537-62B7-E4F3-D395-504B39B9880B}"/>
              </a:ext>
            </a:extLst>
          </p:cNvPr>
          <p:cNvSpPr txBox="1"/>
          <p:nvPr/>
        </p:nvSpPr>
        <p:spPr>
          <a:xfrm>
            <a:off x="879764" y="3035878"/>
            <a:ext cx="53149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US" sz="1800" b="1" baseline="0">
                <a:latin typeface="Calibri"/>
                <a:ea typeface="Segoe UI"/>
                <a:cs typeface="Segoe UI"/>
              </a:rPr>
              <a:t>Confusion Matrix:</a:t>
            </a:r>
            <a:r>
              <a:rPr lang="en-US" sz="1800">
                <a:latin typeface="Calibri"/>
                <a:ea typeface="Segoe UI"/>
                <a:cs typeface="Segoe UI"/>
              </a:rPr>
              <a:t>​</a:t>
            </a:r>
          </a:p>
          <a:p>
            <a:r>
              <a:rPr lang="en-US" sz="1800" baseline="0">
                <a:latin typeface="Calibri"/>
                <a:ea typeface="Segoe UI"/>
                <a:cs typeface="Segoe UI"/>
              </a:rPr>
              <a:t>Accuracy of Random Forest is 95.11</a:t>
            </a:r>
            <a:r>
              <a:rPr lang="en-US">
                <a:latin typeface="Calibri"/>
                <a:ea typeface="Segoe UI"/>
                <a:cs typeface="Segoe UI"/>
              </a:rPr>
              <a:t>%</a:t>
            </a:r>
            <a:r>
              <a:rPr lang="en-US" sz="1800">
                <a:latin typeface="Calibri"/>
                <a:ea typeface="Segoe UI"/>
                <a:cs typeface="Segoe UI"/>
              </a:rPr>
              <a:t>​</a:t>
            </a:r>
          </a:p>
        </p:txBody>
      </p:sp>
    </p:spTree>
    <p:extLst>
      <p:ext uri="{BB962C8B-B14F-4D97-AF65-F5344CB8AC3E}">
        <p14:creationId xmlns:p14="http://schemas.microsoft.com/office/powerpoint/2010/main" val="283336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851"/>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0E00-21C0-B8CF-BD13-083F766B4C94}"/>
              </a:ext>
            </a:extLst>
          </p:cNvPr>
          <p:cNvSpPr>
            <a:spLocks noGrp="1"/>
          </p:cNvSpPr>
          <p:nvPr>
            <p:ph type="title"/>
          </p:nvPr>
        </p:nvSpPr>
        <p:spPr>
          <a:xfrm>
            <a:off x="396586" y="391102"/>
            <a:ext cx="4177146" cy="1325563"/>
          </a:xfrm>
        </p:spPr>
        <p:txBody>
          <a:bodyPr>
            <a:normAutofit/>
          </a:bodyPr>
          <a:lstStyle/>
          <a:p>
            <a:r>
              <a:rPr lang="en-US" sz="4000" b="1" u="sng">
                <a:solidFill>
                  <a:schemeClr val="accent1">
                    <a:lumMod val="50000"/>
                  </a:schemeClr>
                </a:solidFill>
                <a:latin typeface="Calibri"/>
                <a:cs typeface="Calibri Light"/>
              </a:rPr>
              <a:t>Model Evaluation</a:t>
            </a:r>
          </a:p>
        </p:txBody>
      </p:sp>
      <p:sp>
        <p:nvSpPr>
          <p:cNvPr id="5" name="TextBox 4">
            <a:extLst>
              <a:ext uri="{FF2B5EF4-FFF2-40B4-BE49-F238E27FC236}">
                <a16:creationId xmlns:a16="http://schemas.microsoft.com/office/drawing/2014/main" id="{3AC32828-8950-AA27-0FD9-853FE0578291}"/>
              </a:ext>
            </a:extLst>
          </p:cNvPr>
          <p:cNvSpPr txBox="1"/>
          <p:nvPr/>
        </p:nvSpPr>
        <p:spPr>
          <a:xfrm>
            <a:off x="684068" y="2615045"/>
            <a:ext cx="520411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cs typeface="Arial"/>
              </a:rPr>
              <a:t>•</a:t>
            </a:r>
            <a:r>
              <a:rPr lang="en-US">
                <a:latin typeface="Calibri"/>
                <a:cs typeface="Calibri"/>
              </a:rPr>
              <a:t>Logistic Regression</a:t>
            </a:r>
            <a:endParaRPr lang="en-US">
              <a:latin typeface="Calibri"/>
              <a:cs typeface="calibri light"/>
            </a:endParaRPr>
          </a:p>
          <a:p>
            <a:r>
              <a:rPr lang="en-US">
                <a:latin typeface="Calibri"/>
                <a:cs typeface="Arial"/>
              </a:rPr>
              <a:t>  •</a:t>
            </a:r>
            <a:r>
              <a:rPr lang="en-US">
                <a:latin typeface="Calibri"/>
                <a:cs typeface="Calibri"/>
              </a:rPr>
              <a:t>Area under the curve – 0.7427</a:t>
            </a:r>
            <a:endParaRPr lang="en-US">
              <a:latin typeface="Calibri"/>
              <a:cs typeface="calibri light"/>
            </a:endParaRPr>
          </a:p>
          <a:p>
            <a:r>
              <a:rPr lang="en-US">
                <a:latin typeface="Calibri"/>
                <a:cs typeface="Arial"/>
              </a:rPr>
              <a:t>•</a:t>
            </a:r>
            <a:r>
              <a:rPr lang="en-US">
                <a:latin typeface="Calibri"/>
                <a:cs typeface="Calibri"/>
              </a:rPr>
              <a:t>Neural Network</a:t>
            </a:r>
            <a:endParaRPr lang="en-US">
              <a:latin typeface="Calibri"/>
              <a:cs typeface="calibri light"/>
            </a:endParaRPr>
          </a:p>
          <a:p>
            <a:r>
              <a:rPr lang="en-US">
                <a:latin typeface="Calibri"/>
                <a:cs typeface="Arial"/>
              </a:rPr>
              <a:t>  •</a:t>
            </a:r>
            <a:r>
              <a:rPr lang="en-US">
                <a:latin typeface="Calibri"/>
                <a:cs typeface="Calibri"/>
              </a:rPr>
              <a:t>Area under the curve – 0.8642</a:t>
            </a:r>
            <a:endParaRPr lang="en-US">
              <a:latin typeface="Calibri"/>
              <a:cs typeface="calibri light"/>
            </a:endParaRPr>
          </a:p>
          <a:p>
            <a:r>
              <a:rPr lang="en-US">
                <a:latin typeface="Calibri"/>
                <a:cs typeface="Arial"/>
              </a:rPr>
              <a:t>•</a:t>
            </a:r>
            <a:r>
              <a:rPr lang="en-US">
                <a:latin typeface="Calibri"/>
                <a:cs typeface="Calibri"/>
              </a:rPr>
              <a:t>Decision Tree</a:t>
            </a:r>
            <a:endParaRPr lang="en-US">
              <a:latin typeface="Calibri"/>
              <a:cs typeface="calibri light"/>
            </a:endParaRPr>
          </a:p>
          <a:p>
            <a:r>
              <a:rPr lang="en-US">
                <a:latin typeface="Calibri"/>
                <a:cs typeface="Arial"/>
              </a:rPr>
              <a:t>  •</a:t>
            </a:r>
            <a:r>
              <a:rPr lang="en-US">
                <a:latin typeface="Calibri"/>
                <a:cs typeface="Calibri"/>
              </a:rPr>
              <a:t>Area under the curve – 0.7588</a:t>
            </a:r>
            <a:endParaRPr lang="en-US">
              <a:latin typeface="Calibri"/>
              <a:cs typeface="calibri light"/>
            </a:endParaRPr>
          </a:p>
          <a:p>
            <a:r>
              <a:rPr lang="en-US">
                <a:latin typeface="Calibri"/>
                <a:cs typeface="Arial"/>
              </a:rPr>
              <a:t>•</a:t>
            </a:r>
            <a:r>
              <a:rPr lang="en-US">
                <a:latin typeface="Calibri"/>
                <a:cs typeface="Calibri"/>
              </a:rPr>
              <a:t>Random Forest</a:t>
            </a:r>
            <a:endParaRPr lang="en-US">
              <a:latin typeface="Calibri"/>
              <a:cs typeface="calibri light"/>
            </a:endParaRPr>
          </a:p>
          <a:p>
            <a:r>
              <a:rPr lang="en-US">
                <a:latin typeface="Calibri"/>
                <a:cs typeface="Arial"/>
              </a:rPr>
              <a:t>  •</a:t>
            </a:r>
            <a:r>
              <a:rPr lang="en-US">
                <a:latin typeface="Calibri"/>
                <a:cs typeface="Calibri"/>
              </a:rPr>
              <a:t>Area under the curve – 0.9531</a:t>
            </a:r>
            <a:endParaRPr lang="en-US">
              <a:latin typeface="Calibri"/>
              <a:cs typeface="calibri light"/>
            </a:endParaRPr>
          </a:p>
        </p:txBody>
      </p:sp>
      <p:pic>
        <p:nvPicPr>
          <p:cNvPr id="7" name="Picture 6" descr="A graph with a red line&#10;&#10;Description automatically generated">
            <a:extLst>
              <a:ext uri="{FF2B5EF4-FFF2-40B4-BE49-F238E27FC236}">
                <a16:creationId xmlns:a16="http://schemas.microsoft.com/office/drawing/2014/main" id="{102C2A49-0F75-4730-3E55-3E2E523821BD}"/>
              </a:ext>
            </a:extLst>
          </p:cNvPr>
          <p:cNvPicPr>
            <a:picLocks noChangeAspect="1"/>
          </p:cNvPicPr>
          <p:nvPr/>
        </p:nvPicPr>
        <p:blipFill>
          <a:blip r:embed="rId3"/>
          <a:stretch>
            <a:fillRect/>
          </a:stretch>
        </p:blipFill>
        <p:spPr>
          <a:xfrm>
            <a:off x="4750378" y="1057745"/>
            <a:ext cx="4449040" cy="2361261"/>
          </a:xfrm>
          <a:prstGeom prst="rect">
            <a:avLst/>
          </a:prstGeom>
        </p:spPr>
      </p:pic>
      <p:pic>
        <p:nvPicPr>
          <p:cNvPr id="8" name="Picture 7">
            <a:extLst>
              <a:ext uri="{FF2B5EF4-FFF2-40B4-BE49-F238E27FC236}">
                <a16:creationId xmlns:a16="http://schemas.microsoft.com/office/drawing/2014/main" id="{D55E0078-F6E4-6173-F93F-A0E29AECE308}"/>
              </a:ext>
            </a:extLst>
          </p:cNvPr>
          <p:cNvPicPr>
            <a:picLocks noChangeAspect="1"/>
          </p:cNvPicPr>
          <p:nvPr/>
        </p:nvPicPr>
        <p:blipFill>
          <a:blip r:embed="rId4"/>
          <a:stretch>
            <a:fillRect/>
          </a:stretch>
        </p:blipFill>
        <p:spPr>
          <a:xfrm>
            <a:off x="9192491" y="683580"/>
            <a:ext cx="2864427" cy="2737249"/>
          </a:xfrm>
          <a:prstGeom prst="rect">
            <a:avLst/>
          </a:prstGeom>
        </p:spPr>
      </p:pic>
      <p:pic>
        <p:nvPicPr>
          <p:cNvPr id="9" name="Picture 8" descr="A graph of a curve&#10;&#10;Description automatically generated">
            <a:extLst>
              <a:ext uri="{FF2B5EF4-FFF2-40B4-BE49-F238E27FC236}">
                <a16:creationId xmlns:a16="http://schemas.microsoft.com/office/drawing/2014/main" id="{794E108A-E6D1-E918-FF8D-00DA376A3D3C}"/>
              </a:ext>
            </a:extLst>
          </p:cNvPr>
          <p:cNvPicPr>
            <a:picLocks noChangeAspect="1"/>
          </p:cNvPicPr>
          <p:nvPr/>
        </p:nvPicPr>
        <p:blipFill>
          <a:blip r:embed="rId5"/>
          <a:stretch>
            <a:fillRect/>
          </a:stretch>
        </p:blipFill>
        <p:spPr>
          <a:xfrm>
            <a:off x="5271159" y="3412534"/>
            <a:ext cx="3643745" cy="3286274"/>
          </a:xfrm>
          <a:prstGeom prst="rect">
            <a:avLst/>
          </a:prstGeom>
        </p:spPr>
      </p:pic>
      <p:pic>
        <p:nvPicPr>
          <p:cNvPr id="10" name="Picture 9" descr="A diagram of a logistic curve&#10;&#10;Description automatically generated">
            <a:extLst>
              <a:ext uri="{FF2B5EF4-FFF2-40B4-BE49-F238E27FC236}">
                <a16:creationId xmlns:a16="http://schemas.microsoft.com/office/drawing/2014/main" id="{A657E612-2C17-BB9B-E934-49CFF66318C9}"/>
              </a:ext>
            </a:extLst>
          </p:cNvPr>
          <p:cNvPicPr>
            <a:picLocks noChangeAspect="1"/>
          </p:cNvPicPr>
          <p:nvPr/>
        </p:nvPicPr>
        <p:blipFill>
          <a:blip r:embed="rId6"/>
          <a:stretch>
            <a:fillRect/>
          </a:stretch>
        </p:blipFill>
        <p:spPr>
          <a:xfrm>
            <a:off x="9253105" y="3474784"/>
            <a:ext cx="2907722" cy="2895821"/>
          </a:xfrm>
          <a:prstGeom prst="rect">
            <a:avLst/>
          </a:prstGeom>
        </p:spPr>
      </p:pic>
    </p:spTree>
    <p:extLst>
      <p:ext uri="{BB962C8B-B14F-4D97-AF65-F5344CB8AC3E}">
        <p14:creationId xmlns:p14="http://schemas.microsoft.com/office/powerpoint/2010/main" val="1217590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851"/>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2D779B0-F7BB-C890-A893-5B863FD178A3}"/>
              </a:ext>
            </a:extLst>
          </p:cNvPr>
          <p:cNvSpPr txBox="1">
            <a:spLocks/>
          </p:cNvSpPr>
          <p:nvPr/>
        </p:nvSpPr>
        <p:spPr>
          <a:xfrm>
            <a:off x="396586" y="391102"/>
            <a:ext cx="41771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u="sng">
                <a:solidFill>
                  <a:schemeClr val="accent1">
                    <a:lumMod val="50000"/>
                  </a:schemeClr>
                </a:solidFill>
                <a:latin typeface="Calibri"/>
                <a:cs typeface="Calibri Light"/>
              </a:rPr>
              <a:t>Model Evaluation</a:t>
            </a:r>
          </a:p>
        </p:txBody>
      </p:sp>
      <p:sp>
        <p:nvSpPr>
          <p:cNvPr id="7" name="TextBox 6">
            <a:extLst>
              <a:ext uri="{FF2B5EF4-FFF2-40B4-BE49-F238E27FC236}">
                <a16:creationId xmlns:a16="http://schemas.microsoft.com/office/drawing/2014/main" id="{B0C6D5EE-6BA1-4BB1-90EB-407ED05950F8}"/>
              </a:ext>
            </a:extLst>
          </p:cNvPr>
          <p:cNvSpPr txBox="1"/>
          <p:nvPr/>
        </p:nvSpPr>
        <p:spPr>
          <a:xfrm>
            <a:off x="698834" y="2923765"/>
            <a:ext cx="540154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Random Forest has the most area under the curve - 0.9531 along with most accuracy rate of 95%. However, given the lack of interpretability of the model we would like to go ahead with Neural Networks. </a:t>
            </a:r>
            <a:endParaRPr lang="en-US">
              <a:cs typeface="Calibri"/>
            </a:endParaRPr>
          </a:p>
        </p:txBody>
      </p:sp>
      <p:pic>
        <p:nvPicPr>
          <p:cNvPr id="2" name="Picture 1" descr="A graph of different colored bars&#10;&#10;Description automatically generated">
            <a:extLst>
              <a:ext uri="{FF2B5EF4-FFF2-40B4-BE49-F238E27FC236}">
                <a16:creationId xmlns:a16="http://schemas.microsoft.com/office/drawing/2014/main" id="{799D1C0D-5813-DF62-6529-5B08E1DE0694}"/>
              </a:ext>
            </a:extLst>
          </p:cNvPr>
          <p:cNvPicPr>
            <a:picLocks noChangeAspect="1"/>
          </p:cNvPicPr>
          <p:nvPr/>
        </p:nvPicPr>
        <p:blipFill>
          <a:blip r:embed="rId3"/>
          <a:stretch>
            <a:fillRect/>
          </a:stretch>
        </p:blipFill>
        <p:spPr>
          <a:xfrm>
            <a:off x="6468979" y="1516890"/>
            <a:ext cx="4989094" cy="4255353"/>
          </a:xfrm>
          <a:prstGeom prst="rect">
            <a:avLst/>
          </a:prstGeom>
        </p:spPr>
      </p:pic>
    </p:spTree>
    <p:extLst>
      <p:ext uri="{BB962C8B-B14F-4D97-AF65-F5344CB8AC3E}">
        <p14:creationId xmlns:p14="http://schemas.microsoft.com/office/powerpoint/2010/main" val="448227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851"/>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2D779B0-F7BB-C890-A893-5B863FD178A3}"/>
              </a:ext>
            </a:extLst>
          </p:cNvPr>
          <p:cNvSpPr txBox="1">
            <a:spLocks/>
          </p:cNvSpPr>
          <p:nvPr/>
        </p:nvSpPr>
        <p:spPr>
          <a:xfrm>
            <a:off x="396586" y="391102"/>
            <a:ext cx="41771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u="sng">
                <a:solidFill>
                  <a:schemeClr val="accent1">
                    <a:lumMod val="50000"/>
                  </a:schemeClr>
                </a:solidFill>
                <a:latin typeface="Calibri"/>
                <a:cs typeface="Calibri Light"/>
              </a:rPr>
              <a:t>Conclusion</a:t>
            </a:r>
            <a:endParaRPr lang="en-US">
              <a:solidFill>
                <a:schemeClr val="accent1">
                  <a:lumMod val="50000"/>
                </a:schemeClr>
              </a:solidFill>
              <a:cs typeface="Calibri Light"/>
            </a:endParaRPr>
          </a:p>
        </p:txBody>
      </p:sp>
      <p:sp>
        <p:nvSpPr>
          <p:cNvPr id="2" name="TextBox 1">
            <a:extLst>
              <a:ext uri="{FF2B5EF4-FFF2-40B4-BE49-F238E27FC236}">
                <a16:creationId xmlns:a16="http://schemas.microsoft.com/office/drawing/2014/main" id="{CCE12A01-45CF-CCB7-0FC8-12576AC67C9E}"/>
              </a:ext>
            </a:extLst>
          </p:cNvPr>
          <p:cNvSpPr txBox="1"/>
          <p:nvPr/>
        </p:nvSpPr>
        <p:spPr>
          <a:xfrm>
            <a:off x="368877" y="1719695"/>
            <a:ext cx="11178391"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r>
              <a:rPr lang="en-US">
                <a:latin typeface="ff2"/>
              </a:rPr>
              <a:t>While predicting a heart stroke is a challenging task, it is imperative to create a system that can predict heart stroke precisely and effectively so that preventive care could be given to the ones at risk. </a:t>
            </a:r>
          </a:p>
          <a:p>
            <a:endParaRPr lang="en-US"/>
          </a:p>
          <a:p>
            <a:r>
              <a:rPr lang="en-US">
                <a:latin typeface="ff2"/>
              </a:rPr>
              <a:t>With an aim to identify the most efficient Machine Learning algorithm for heart stroke prediction, outcome of this study shows that the Neural Networks algorithm, which has the accuracy score of 82.04% for heart stroke prediction, is the most effective algorithm. </a:t>
            </a:r>
          </a:p>
          <a:p>
            <a:endParaRPr lang="en-US"/>
          </a:p>
          <a:p>
            <a:r>
              <a:rPr lang="en-US">
                <a:latin typeface="ff2"/>
              </a:rPr>
              <a:t>The study can be improved in the future by leveraging a larger and more balanced dataset than the one used in this analysis, which will not only help us to achieve better results but also benefit healthcare professionals in accurately and efficiently predicting heart strokes.</a:t>
            </a:r>
          </a:p>
        </p:txBody>
      </p:sp>
    </p:spTree>
    <p:extLst>
      <p:ext uri="{BB962C8B-B14F-4D97-AF65-F5344CB8AC3E}">
        <p14:creationId xmlns:p14="http://schemas.microsoft.com/office/powerpoint/2010/main" val="3284857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851"/>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2D779B0-F7BB-C890-A893-5B863FD178A3}"/>
              </a:ext>
            </a:extLst>
          </p:cNvPr>
          <p:cNvSpPr txBox="1">
            <a:spLocks/>
          </p:cNvSpPr>
          <p:nvPr/>
        </p:nvSpPr>
        <p:spPr>
          <a:xfrm>
            <a:off x="396586" y="391102"/>
            <a:ext cx="41771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u="sng">
                <a:solidFill>
                  <a:schemeClr val="accent1">
                    <a:lumMod val="50000"/>
                  </a:schemeClr>
                </a:solidFill>
                <a:latin typeface="Calibri"/>
                <a:cs typeface="Calibri Light"/>
              </a:rPr>
              <a:t>Background</a:t>
            </a:r>
            <a:endParaRPr lang="en-US">
              <a:solidFill>
                <a:schemeClr val="accent1">
                  <a:lumMod val="50000"/>
                </a:schemeClr>
              </a:solidFill>
            </a:endParaRPr>
          </a:p>
        </p:txBody>
      </p:sp>
      <p:sp>
        <p:nvSpPr>
          <p:cNvPr id="2" name="TextBox 1">
            <a:extLst>
              <a:ext uri="{FF2B5EF4-FFF2-40B4-BE49-F238E27FC236}">
                <a16:creationId xmlns:a16="http://schemas.microsoft.com/office/drawing/2014/main" id="{CCE12A01-45CF-CCB7-0FC8-12576AC67C9E}"/>
              </a:ext>
            </a:extLst>
          </p:cNvPr>
          <p:cNvSpPr txBox="1"/>
          <p:nvPr/>
        </p:nvSpPr>
        <p:spPr>
          <a:xfrm>
            <a:off x="429491" y="1936172"/>
            <a:ext cx="10182596" cy="27484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90000"/>
              </a:lnSpc>
              <a:spcBef>
                <a:spcPts val="1000"/>
              </a:spcBef>
              <a:buFont typeface="Arial"/>
              <a:buChar char="•"/>
            </a:pPr>
            <a:r>
              <a:rPr lang="en-US">
                <a:latin typeface="Calibri"/>
                <a:cs typeface="Times New Roman"/>
              </a:rPr>
              <a:t>Stroke is a serious medical condition that can have severe consequences. Early detection and risk assessment are crucial for preventive healthcare. </a:t>
            </a:r>
            <a:endParaRPr lang="en-US"/>
          </a:p>
          <a:p>
            <a:pPr marL="285750" indent="-285750" algn="just">
              <a:lnSpc>
                <a:spcPct val="90000"/>
              </a:lnSpc>
              <a:spcBef>
                <a:spcPts val="1000"/>
              </a:spcBef>
              <a:buFont typeface="Arial"/>
              <a:buChar char="•"/>
            </a:pPr>
            <a:r>
              <a:rPr lang="en-US">
                <a:latin typeface="Calibri"/>
                <a:cs typeface="Times New Roman"/>
              </a:rPr>
              <a:t>This dataset consists of a range of demographic, health-related and lifestyle-related information to assess the risk of stroke in patients.</a:t>
            </a:r>
          </a:p>
          <a:p>
            <a:pPr marL="285750" indent="-285750" algn="just">
              <a:lnSpc>
                <a:spcPct val="90000"/>
              </a:lnSpc>
              <a:spcBef>
                <a:spcPts val="1000"/>
              </a:spcBef>
              <a:buFont typeface="Arial"/>
              <a:buChar char="•"/>
            </a:pPr>
            <a:r>
              <a:rPr lang="en-US">
                <a:latin typeface="Calibri"/>
                <a:cs typeface="Times New Roman"/>
              </a:rPr>
              <a:t>We aim to leverage machine learning techniques to create a tool that can assist healthcare providers in identifying individuals who may be at a higher risk of stroke and guide appropriate interventions.</a:t>
            </a:r>
            <a:endParaRPr lang="en-IN">
              <a:latin typeface="Calibri"/>
              <a:cs typeface="Times New Roman"/>
            </a:endParaRPr>
          </a:p>
          <a:p>
            <a:pPr marL="285750" indent="-285750" algn="just">
              <a:lnSpc>
                <a:spcPct val="90000"/>
              </a:lnSpc>
              <a:spcBef>
                <a:spcPts val="1000"/>
              </a:spcBef>
              <a:buFont typeface="Arial"/>
              <a:buChar char="•"/>
            </a:pPr>
            <a:r>
              <a:rPr lang="en-US">
                <a:latin typeface="Calibri"/>
                <a:cs typeface="Times New Roman"/>
              </a:rPr>
              <a:t> Additionally, this project aims to provide insights into the data using classification techniques such as regression analysis, decision trees and neural networks to improve healthcare outcomes.</a:t>
            </a:r>
          </a:p>
          <a:p>
            <a:endParaRPr lang="en-US">
              <a:latin typeface="Calibri"/>
              <a:cs typeface="Calibri"/>
            </a:endParaRPr>
          </a:p>
        </p:txBody>
      </p:sp>
    </p:spTree>
    <p:extLst>
      <p:ext uri="{BB962C8B-B14F-4D97-AF65-F5344CB8AC3E}">
        <p14:creationId xmlns:p14="http://schemas.microsoft.com/office/powerpoint/2010/main" val="751346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851"/>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2D779B0-F7BB-C890-A893-5B863FD178A3}"/>
              </a:ext>
            </a:extLst>
          </p:cNvPr>
          <p:cNvSpPr txBox="1">
            <a:spLocks/>
          </p:cNvSpPr>
          <p:nvPr/>
        </p:nvSpPr>
        <p:spPr>
          <a:xfrm>
            <a:off x="396586" y="391102"/>
            <a:ext cx="41771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u="sng">
                <a:solidFill>
                  <a:schemeClr val="accent1">
                    <a:lumMod val="50000"/>
                  </a:schemeClr>
                </a:solidFill>
                <a:latin typeface="Calibri"/>
                <a:cs typeface="Calibri Light"/>
              </a:rPr>
              <a:t>Data Description</a:t>
            </a:r>
            <a:endParaRPr lang="en-US"/>
          </a:p>
        </p:txBody>
      </p:sp>
      <p:sp>
        <p:nvSpPr>
          <p:cNvPr id="2" name="TextBox 1">
            <a:extLst>
              <a:ext uri="{FF2B5EF4-FFF2-40B4-BE49-F238E27FC236}">
                <a16:creationId xmlns:a16="http://schemas.microsoft.com/office/drawing/2014/main" id="{CCE12A01-45CF-CCB7-0FC8-12576AC67C9E}"/>
              </a:ext>
            </a:extLst>
          </p:cNvPr>
          <p:cNvSpPr txBox="1"/>
          <p:nvPr/>
        </p:nvSpPr>
        <p:spPr>
          <a:xfrm>
            <a:off x="507423" y="2126672"/>
            <a:ext cx="4103915" cy="27135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90000"/>
              </a:lnSpc>
              <a:spcBef>
                <a:spcPts val="1000"/>
              </a:spcBef>
              <a:buFont typeface="Arial"/>
              <a:buChar char="•"/>
            </a:pPr>
            <a:r>
              <a:rPr lang="en-US">
                <a:ea typeface="+mn-lt"/>
                <a:cs typeface="+mn-lt"/>
              </a:rPr>
              <a:t>The dataset used in this project encompasses a range of input parameters, including demographic information (gender, age), medical history (hypertension, heart disease), lifestyle factors (smoking status, BMI), and other relevant variables. </a:t>
            </a:r>
          </a:p>
          <a:p>
            <a:pPr marL="285750" indent="-285750" algn="just">
              <a:lnSpc>
                <a:spcPct val="90000"/>
              </a:lnSpc>
              <a:spcBef>
                <a:spcPts val="1000"/>
              </a:spcBef>
              <a:buFont typeface="Arial"/>
              <a:buChar char="•"/>
            </a:pPr>
            <a:r>
              <a:rPr lang="en-US">
                <a:ea typeface="+mn-lt"/>
                <a:cs typeface="+mn-lt"/>
              </a:rPr>
              <a:t>The dataset has a total of 5110 instances and 12 attributes (1 unique, 6 numerical and 5 categorical</a:t>
            </a:r>
            <a:r>
              <a:rPr lang="en-US" sz="1100">
                <a:ea typeface="+mn-lt"/>
                <a:cs typeface="+mn-lt"/>
              </a:rPr>
              <a:t>)</a:t>
            </a:r>
            <a:endParaRPr lang="en-US">
              <a:latin typeface="Calibri"/>
              <a:cs typeface="Calibri"/>
            </a:endParaRPr>
          </a:p>
        </p:txBody>
      </p:sp>
      <p:sp>
        <p:nvSpPr>
          <p:cNvPr id="3" name="TextBox 2">
            <a:extLst>
              <a:ext uri="{FF2B5EF4-FFF2-40B4-BE49-F238E27FC236}">
                <a16:creationId xmlns:a16="http://schemas.microsoft.com/office/drawing/2014/main" id="{F7774DAE-421B-0899-9EB6-B76B4432243F}"/>
              </a:ext>
            </a:extLst>
          </p:cNvPr>
          <p:cNvSpPr txBox="1"/>
          <p:nvPr/>
        </p:nvSpPr>
        <p:spPr>
          <a:xfrm>
            <a:off x="5226627" y="1633104"/>
            <a:ext cx="5418859"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b="1">
                <a:cs typeface="Calibri"/>
              </a:rPr>
              <a:t>id:</a:t>
            </a:r>
            <a:r>
              <a:rPr lang="en-US" sz="1400">
                <a:cs typeface="Calibri"/>
              </a:rPr>
              <a:t> unique identifier</a:t>
            </a:r>
            <a:endParaRPr lang="en-US"/>
          </a:p>
          <a:p>
            <a:pPr marL="285750" indent="-285750">
              <a:buFont typeface="Arial"/>
              <a:buChar char="•"/>
            </a:pPr>
            <a:r>
              <a:rPr lang="en-US" sz="1400" b="1">
                <a:cs typeface="Calibri"/>
              </a:rPr>
              <a:t>gender:</a:t>
            </a:r>
            <a:r>
              <a:rPr lang="en-US" sz="1400">
                <a:cs typeface="Calibri"/>
              </a:rPr>
              <a:t> "Male", "Female" or "Other"</a:t>
            </a:r>
          </a:p>
          <a:p>
            <a:pPr marL="285750" indent="-285750">
              <a:buFont typeface="Arial"/>
              <a:buChar char="•"/>
            </a:pPr>
            <a:r>
              <a:rPr lang="en-US" sz="1400" b="1">
                <a:cs typeface="Calibri"/>
              </a:rPr>
              <a:t>age</a:t>
            </a:r>
            <a:r>
              <a:rPr lang="en-US" sz="1400">
                <a:cs typeface="Calibri"/>
              </a:rPr>
              <a:t>: age of the patient</a:t>
            </a:r>
          </a:p>
          <a:p>
            <a:pPr marL="285750" indent="-285750">
              <a:buFont typeface="Arial"/>
              <a:buChar char="•"/>
            </a:pPr>
            <a:r>
              <a:rPr lang="en-US" sz="1400" b="1">
                <a:cs typeface="Calibri"/>
              </a:rPr>
              <a:t>hypertension: </a:t>
            </a:r>
            <a:r>
              <a:rPr lang="en-US" sz="1400">
                <a:cs typeface="Calibri"/>
              </a:rPr>
              <a:t>0 if the patient does not have hypertension, 1 if the patient has hypertension</a:t>
            </a:r>
          </a:p>
          <a:p>
            <a:pPr marL="285750" indent="-285750">
              <a:buFont typeface="Arial"/>
              <a:buChar char="•"/>
            </a:pPr>
            <a:r>
              <a:rPr lang="en-US" sz="1400" b="1">
                <a:cs typeface="Calibri"/>
              </a:rPr>
              <a:t>heart disease: </a:t>
            </a:r>
            <a:r>
              <a:rPr lang="en-US" sz="1400">
                <a:cs typeface="Calibri"/>
              </a:rPr>
              <a:t>0 if the patient does not have any heart diseases, 1 if the patient has a heart disease</a:t>
            </a:r>
          </a:p>
          <a:p>
            <a:pPr marL="285750" indent="-285750">
              <a:buFont typeface="Arial"/>
              <a:buChar char="•"/>
            </a:pPr>
            <a:r>
              <a:rPr lang="en-US" sz="1400" b="1" err="1">
                <a:cs typeface="Calibri"/>
              </a:rPr>
              <a:t>ever_married</a:t>
            </a:r>
            <a:r>
              <a:rPr lang="en-US" sz="1400" b="1">
                <a:cs typeface="Calibri"/>
              </a:rPr>
              <a:t>:</a:t>
            </a:r>
            <a:r>
              <a:rPr lang="en-US" sz="1400">
                <a:cs typeface="Calibri"/>
              </a:rPr>
              <a:t> "No" or "Yes"</a:t>
            </a:r>
          </a:p>
          <a:p>
            <a:pPr marL="285750" indent="-285750">
              <a:buFont typeface="Arial"/>
              <a:buChar char="•"/>
            </a:pPr>
            <a:r>
              <a:rPr lang="en-US" sz="1400" b="1" err="1">
                <a:cs typeface="Calibri"/>
              </a:rPr>
              <a:t>work_type</a:t>
            </a:r>
            <a:r>
              <a:rPr lang="en-US" sz="1400" b="1">
                <a:cs typeface="Calibri"/>
              </a:rPr>
              <a:t>:</a:t>
            </a:r>
            <a:r>
              <a:rPr lang="en-US" sz="1400">
                <a:cs typeface="Calibri"/>
              </a:rPr>
              <a:t> "children", "</a:t>
            </a:r>
            <a:r>
              <a:rPr lang="en-US" sz="1400" err="1">
                <a:cs typeface="Calibri"/>
              </a:rPr>
              <a:t>Govt_job</a:t>
            </a:r>
            <a:r>
              <a:rPr lang="en-US" sz="1400">
                <a:cs typeface="Calibri"/>
              </a:rPr>
              <a:t>", "</a:t>
            </a:r>
            <a:r>
              <a:rPr lang="en-US" sz="1400" err="1">
                <a:cs typeface="Calibri"/>
              </a:rPr>
              <a:t>Never_worked</a:t>
            </a:r>
            <a:r>
              <a:rPr lang="en-US" sz="1400">
                <a:cs typeface="Calibri"/>
              </a:rPr>
              <a:t>", "Private" or "Self-employed"</a:t>
            </a:r>
          </a:p>
          <a:p>
            <a:pPr marL="285750" indent="-285750">
              <a:buFont typeface="Arial"/>
              <a:buChar char="•"/>
            </a:pPr>
            <a:r>
              <a:rPr lang="en-US" sz="1400" b="1" err="1">
                <a:cs typeface="Calibri"/>
              </a:rPr>
              <a:t>Residence_type</a:t>
            </a:r>
            <a:r>
              <a:rPr lang="en-US" sz="1400" b="1">
                <a:cs typeface="Calibri"/>
              </a:rPr>
              <a:t>:</a:t>
            </a:r>
            <a:r>
              <a:rPr lang="en-US" sz="1400">
                <a:cs typeface="Calibri"/>
              </a:rPr>
              <a:t> "Rural" or "Urban"</a:t>
            </a:r>
          </a:p>
          <a:p>
            <a:pPr marL="285750" indent="-285750">
              <a:buFont typeface="Arial"/>
              <a:buChar char="•"/>
            </a:pPr>
            <a:r>
              <a:rPr lang="en-US" sz="1400" b="1" err="1">
                <a:cs typeface="Calibri"/>
              </a:rPr>
              <a:t>avg_glucose_level</a:t>
            </a:r>
            <a:r>
              <a:rPr lang="en-US" sz="1400" b="1">
                <a:cs typeface="Calibri"/>
              </a:rPr>
              <a:t>:</a:t>
            </a:r>
            <a:r>
              <a:rPr lang="en-US" sz="1400">
                <a:cs typeface="Calibri"/>
              </a:rPr>
              <a:t> average glucose level in blood</a:t>
            </a:r>
          </a:p>
          <a:p>
            <a:pPr marL="285750" indent="-285750">
              <a:buFont typeface="Arial"/>
              <a:buChar char="•"/>
            </a:pPr>
            <a:r>
              <a:rPr lang="en-US" sz="1400" b="1" err="1">
                <a:cs typeface="Calibri"/>
              </a:rPr>
              <a:t>bmi</a:t>
            </a:r>
            <a:r>
              <a:rPr lang="en-US" sz="1400" b="1">
                <a:cs typeface="Calibri"/>
              </a:rPr>
              <a:t>:</a:t>
            </a:r>
            <a:r>
              <a:rPr lang="en-US" sz="1400">
                <a:cs typeface="Calibri"/>
              </a:rPr>
              <a:t> body mass index</a:t>
            </a:r>
          </a:p>
          <a:p>
            <a:pPr marL="285750" indent="-285750">
              <a:buFont typeface="Arial"/>
              <a:buChar char="•"/>
            </a:pPr>
            <a:r>
              <a:rPr lang="en-US" sz="1400" b="1" err="1">
                <a:cs typeface="Calibri"/>
              </a:rPr>
              <a:t>smoking_status</a:t>
            </a:r>
            <a:r>
              <a:rPr lang="en-US" sz="1400" b="1">
                <a:cs typeface="Calibri"/>
              </a:rPr>
              <a:t>: </a:t>
            </a:r>
            <a:r>
              <a:rPr lang="en-US" sz="1400">
                <a:cs typeface="Calibri"/>
              </a:rPr>
              <a:t>"formerly smoked", "never smoked", "smokes" or "Unknown"*</a:t>
            </a:r>
          </a:p>
          <a:p>
            <a:pPr marL="285750" indent="-285750">
              <a:buFont typeface="Arial"/>
              <a:buChar char="•"/>
            </a:pPr>
            <a:r>
              <a:rPr lang="en-US" sz="1400" b="1">
                <a:cs typeface="Calibri"/>
              </a:rPr>
              <a:t>stroke:</a:t>
            </a:r>
            <a:r>
              <a:rPr lang="en-US" sz="1400">
                <a:cs typeface="Calibri"/>
              </a:rPr>
              <a:t> 1 if the patient had a stroke or 0 if not</a:t>
            </a:r>
          </a:p>
        </p:txBody>
      </p:sp>
    </p:spTree>
    <p:extLst>
      <p:ext uri="{BB962C8B-B14F-4D97-AF65-F5344CB8AC3E}">
        <p14:creationId xmlns:p14="http://schemas.microsoft.com/office/powerpoint/2010/main" val="1672763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851"/>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2D779B0-F7BB-C890-A893-5B863FD178A3}"/>
              </a:ext>
            </a:extLst>
          </p:cNvPr>
          <p:cNvSpPr txBox="1">
            <a:spLocks/>
          </p:cNvSpPr>
          <p:nvPr/>
        </p:nvSpPr>
        <p:spPr>
          <a:xfrm>
            <a:off x="396586" y="391102"/>
            <a:ext cx="41771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u="sng">
                <a:solidFill>
                  <a:schemeClr val="accent1">
                    <a:lumMod val="50000"/>
                  </a:schemeClr>
                </a:solidFill>
                <a:latin typeface="Calibri"/>
                <a:cs typeface="Calibri Light"/>
              </a:rPr>
              <a:t>Data Summary</a:t>
            </a:r>
            <a:endParaRPr lang="en-US"/>
          </a:p>
        </p:txBody>
      </p:sp>
      <p:pic>
        <p:nvPicPr>
          <p:cNvPr id="5" name="Content Placeholder 3" descr="A screenshot of a computer&#10;&#10;Description automatically generated">
            <a:extLst>
              <a:ext uri="{FF2B5EF4-FFF2-40B4-BE49-F238E27FC236}">
                <a16:creationId xmlns:a16="http://schemas.microsoft.com/office/drawing/2014/main" id="{B1C3FCE5-0629-90A0-DDCD-30C7EB030BD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9814" t="54347" r="20741" b="4095"/>
          <a:stretch/>
        </p:blipFill>
        <p:spPr bwMode="auto">
          <a:xfrm>
            <a:off x="949983" y="1845672"/>
            <a:ext cx="10064044" cy="40015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05334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851"/>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2D779B0-F7BB-C890-A893-5B863FD178A3}"/>
              </a:ext>
            </a:extLst>
          </p:cNvPr>
          <p:cNvSpPr txBox="1">
            <a:spLocks/>
          </p:cNvSpPr>
          <p:nvPr/>
        </p:nvSpPr>
        <p:spPr>
          <a:xfrm>
            <a:off x="396586" y="391102"/>
            <a:ext cx="484389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u="sng">
                <a:solidFill>
                  <a:schemeClr val="accent1">
                    <a:lumMod val="50000"/>
                  </a:schemeClr>
                </a:solidFill>
                <a:latin typeface="Calibri"/>
                <a:cs typeface="Calibri Light"/>
              </a:rPr>
              <a:t>Data Preprocessing</a:t>
            </a:r>
            <a:endParaRPr lang="en-US">
              <a:solidFill>
                <a:schemeClr val="accent1">
                  <a:lumMod val="50000"/>
                </a:schemeClr>
              </a:solidFill>
            </a:endParaRPr>
          </a:p>
        </p:txBody>
      </p:sp>
      <p:sp>
        <p:nvSpPr>
          <p:cNvPr id="7" name="Content Placeholder 2">
            <a:extLst>
              <a:ext uri="{FF2B5EF4-FFF2-40B4-BE49-F238E27FC236}">
                <a16:creationId xmlns:a16="http://schemas.microsoft.com/office/drawing/2014/main" id="{78D2BFA7-84F8-7170-7D40-A2120F1E9154}"/>
              </a:ext>
            </a:extLst>
          </p:cNvPr>
          <p:cNvSpPr>
            <a:spLocks noGrp="1"/>
          </p:cNvSpPr>
          <p:nvPr>
            <p:ph idx="1"/>
          </p:nvPr>
        </p:nvSpPr>
        <p:spPr>
          <a:xfrm>
            <a:off x="630382" y="2085398"/>
            <a:ext cx="9744941" cy="2801361"/>
          </a:xfrm>
        </p:spPr>
        <p:txBody>
          <a:bodyPr vert="horz" lIns="91440" tIns="45720" rIns="91440" bIns="45720" rtlCol="0" anchor="t">
            <a:normAutofit/>
          </a:bodyPr>
          <a:lstStyle/>
          <a:p>
            <a:pPr algn="just"/>
            <a:r>
              <a:rPr lang="en-US" sz="1800">
                <a:latin typeface="Calibri"/>
                <a:cs typeface="Calibri"/>
              </a:rPr>
              <a:t>The data type of ‘BMI’ is converted to numeric.</a:t>
            </a:r>
          </a:p>
          <a:p>
            <a:pPr algn="just"/>
            <a:r>
              <a:rPr lang="en-US" sz="1800">
                <a:latin typeface="Calibri"/>
                <a:cs typeface="Calibri"/>
              </a:rPr>
              <a:t>Missing values in ‘BMI’ are imputed with the mean.</a:t>
            </a:r>
            <a:endParaRPr lang="en-US" sz="1800">
              <a:latin typeface="Calibri"/>
              <a:cs typeface="Arial"/>
            </a:endParaRPr>
          </a:p>
          <a:p>
            <a:pPr algn="just"/>
            <a:r>
              <a:rPr lang="en-US" sz="1800">
                <a:latin typeface="Calibri"/>
                <a:cs typeface="Times New Roman"/>
              </a:rPr>
              <a:t>Our target variable, with binary outcomes, displayed a significant imbalance, indicating a need for oversampling. </a:t>
            </a:r>
            <a:endParaRPr lang="en-US" sz="1800">
              <a:latin typeface="Calibri"/>
              <a:cs typeface="Calibri"/>
            </a:endParaRPr>
          </a:p>
          <a:p>
            <a:pPr algn="just"/>
            <a:r>
              <a:rPr lang="en-US" sz="1800">
                <a:latin typeface="Calibri"/>
                <a:cs typeface="Times New Roman"/>
              </a:rPr>
              <a:t>We used </a:t>
            </a:r>
            <a:r>
              <a:rPr lang="en-US" sz="1800" err="1">
                <a:latin typeface="Calibri"/>
                <a:cs typeface="Times New Roman"/>
              </a:rPr>
              <a:t>ovun.sample</a:t>
            </a:r>
            <a:r>
              <a:rPr lang="en-US" sz="1800">
                <a:latin typeface="Calibri"/>
                <a:cs typeface="Times New Roman"/>
              </a:rPr>
              <a:t> function to oversample the data.</a:t>
            </a:r>
            <a:endParaRPr lang="en-US" sz="1800">
              <a:latin typeface="Calibri"/>
              <a:cs typeface="Calibri"/>
            </a:endParaRPr>
          </a:p>
        </p:txBody>
      </p:sp>
    </p:spTree>
    <p:extLst>
      <p:ext uri="{BB962C8B-B14F-4D97-AF65-F5344CB8AC3E}">
        <p14:creationId xmlns:p14="http://schemas.microsoft.com/office/powerpoint/2010/main" val="2309265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851"/>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7E4FBD-584B-EC6E-BFB2-FD1516C520B3}"/>
              </a:ext>
            </a:extLst>
          </p:cNvPr>
          <p:cNvSpPr>
            <a:spLocks noGrp="1"/>
          </p:cNvSpPr>
          <p:nvPr>
            <p:ph type="title"/>
          </p:nvPr>
        </p:nvSpPr>
        <p:spPr>
          <a:xfrm>
            <a:off x="604404" y="598920"/>
            <a:ext cx="6437168" cy="909927"/>
          </a:xfrm>
        </p:spPr>
        <p:txBody>
          <a:bodyPr/>
          <a:lstStyle/>
          <a:p>
            <a:r>
              <a:rPr lang="en-US" sz="3600" b="1" u="sng">
                <a:solidFill>
                  <a:schemeClr val="accent1">
                    <a:lumMod val="50000"/>
                  </a:schemeClr>
                </a:solidFill>
                <a:latin typeface="Calibri"/>
                <a:cs typeface="Calibri Light"/>
              </a:rPr>
              <a:t>Handling Imbalanced Data</a:t>
            </a:r>
          </a:p>
        </p:txBody>
      </p:sp>
      <p:sp>
        <p:nvSpPr>
          <p:cNvPr id="12" name="TextBox 11">
            <a:extLst>
              <a:ext uri="{FF2B5EF4-FFF2-40B4-BE49-F238E27FC236}">
                <a16:creationId xmlns:a16="http://schemas.microsoft.com/office/drawing/2014/main" id="{496A6753-17FD-1F2F-27A4-0F186FEB1F88}"/>
              </a:ext>
            </a:extLst>
          </p:cNvPr>
          <p:cNvSpPr txBox="1"/>
          <p:nvPr/>
        </p:nvSpPr>
        <p:spPr>
          <a:xfrm>
            <a:off x="1030678" y="2544783"/>
            <a:ext cx="372167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The minority class ('stroke') is oversampled ​</a:t>
            </a:r>
          </a:p>
          <a:p>
            <a:endParaRPr lang="en-US">
              <a:cs typeface="Segoe UI"/>
            </a:endParaRPr>
          </a:p>
          <a:p>
            <a:r>
              <a:rPr lang="en-US">
                <a:cs typeface="Calibri"/>
              </a:rPr>
              <a:t>The graph compares the original and oversampled data</a:t>
            </a:r>
          </a:p>
        </p:txBody>
      </p:sp>
      <p:pic>
        <p:nvPicPr>
          <p:cNvPr id="22" name="slide3" descr="ppt">
            <a:extLst>
              <a:ext uri="{FF2B5EF4-FFF2-40B4-BE49-F238E27FC236}">
                <a16:creationId xmlns:a16="http://schemas.microsoft.com/office/drawing/2014/main" id="{668E6E90-EF61-9C77-98A6-8DAF98CF4331}"/>
              </a:ext>
            </a:extLst>
          </p:cNvPr>
          <p:cNvPicPr>
            <a:picLocks noChangeAspect="1"/>
          </p:cNvPicPr>
          <p:nvPr/>
        </p:nvPicPr>
        <p:blipFill rotWithShape="1">
          <a:blip r:embed="rId3">
            <a:extLst>
              <a:ext uri="{28A0092B-C50C-407E-A947-70E740481C1C}">
                <a14:useLocalDpi xmlns:a14="http://schemas.microsoft.com/office/drawing/2010/main" val="0"/>
              </a:ext>
            </a:extLst>
          </a:blip>
          <a:srcRect t="5147" b="4171"/>
          <a:stretch/>
        </p:blipFill>
        <p:spPr>
          <a:xfrm>
            <a:off x="6826160" y="558891"/>
            <a:ext cx="1768911" cy="6022429"/>
          </a:xfrm>
          <a:prstGeom prst="rect">
            <a:avLst/>
          </a:prstGeom>
        </p:spPr>
      </p:pic>
      <p:pic>
        <p:nvPicPr>
          <p:cNvPr id="24" name="slide2" descr="Instances (2)">
            <a:extLst>
              <a:ext uri="{FF2B5EF4-FFF2-40B4-BE49-F238E27FC236}">
                <a16:creationId xmlns:a16="http://schemas.microsoft.com/office/drawing/2014/main" id="{8FC03ECB-65B8-1925-C1AE-59CB79BB0E1C}"/>
              </a:ext>
            </a:extLst>
          </p:cNvPr>
          <p:cNvPicPr>
            <a:picLocks noChangeAspect="1"/>
          </p:cNvPicPr>
          <p:nvPr/>
        </p:nvPicPr>
        <p:blipFill rotWithShape="1">
          <a:blip r:embed="rId4">
            <a:extLst>
              <a:ext uri="{28A0092B-C50C-407E-A947-70E740481C1C}">
                <a14:useLocalDpi xmlns:a14="http://schemas.microsoft.com/office/drawing/2010/main" val="0"/>
              </a:ext>
            </a:extLst>
          </a:blip>
          <a:srcRect t="8583" b="4061"/>
          <a:stretch/>
        </p:blipFill>
        <p:spPr>
          <a:xfrm>
            <a:off x="9645908" y="558891"/>
            <a:ext cx="1768910" cy="5990898"/>
          </a:xfrm>
          <a:prstGeom prst="rect">
            <a:avLst/>
          </a:prstGeom>
        </p:spPr>
      </p:pic>
      <p:sp>
        <p:nvSpPr>
          <p:cNvPr id="26" name="Content Placeholder 2">
            <a:extLst>
              <a:ext uri="{FF2B5EF4-FFF2-40B4-BE49-F238E27FC236}">
                <a16:creationId xmlns:a16="http://schemas.microsoft.com/office/drawing/2014/main" id="{11E543F9-2997-2EF1-085B-8FB828B9A206}"/>
              </a:ext>
            </a:extLst>
          </p:cNvPr>
          <p:cNvSpPr txBox="1">
            <a:spLocks/>
          </p:cNvSpPr>
          <p:nvPr/>
        </p:nvSpPr>
        <p:spPr>
          <a:xfrm>
            <a:off x="7114078" y="209736"/>
            <a:ext cx="3125337" cy="52328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a:latin typeface="Calibri"/>
                <a:cs typeface="Times New Roman"/>
              </a:rPr>
              <a:t>No. Of records</a:t>
            </a:r>
            <a:endParaRPr lang="en-US" sz="1400">
              <a:cs typeface="Calibri"/>
            </a:endParaRPr>
          </a:p>
          <a:p>
            <a:pPr marL="0" indent="0" algn="ctr">
              <a:buNone/>
            </a:pPr>
            <a:r>
              <a:rPr lang="en-US" sz="1400">
                <a:cs typeface="Times New Roman"/>
              </a:rPr>
              <a:t>Stroke vs. No stroke</a:t>
            </a:r>
          </a:p>
        </p:txBody>
      </p:sp>
      <p:sp>
        <p:nvSpPr>
          <p:cNvPr id="28" name="Rectangle 27">
            <a:extLst>
              <a:ext uri="{FF2B5EF4-FFF2-40B4-BE49-F238E27FC236}">
                <a16:creationId xmlns:a16="http://schemas.microsoft.com/office/drawing/2014/main" id="{801320B9-AFE8-AF8D-8D57-137CDD967FFD}"/>
              </a:ext>
            </a:extLst>
          </p:cNvPr>
          <p:cNvSpPr/>
          <p:nvPr/>
        </p:nvSpPr>
        <p:spPr>
          <a:xfrm>
            <a:off x="6938995" y="6539131"/>
            <a:ext cx="1383016" cy="307777"/>
          </a:xfrm>
          <a:prstGeom prst="rect">
            <a:avLst/>
          </a:prstGeom>
          <a:noFill/>
        </p:spPr>
        <p:txBody>
          <a:bodyPr wrap="square" lIns="91440" tIns="45720" rIns="91440" bIns="45720" anchor="t">
            <a:spAutoFit/>
          </a:bodyPr>
          <a:lstStyle/>
          <a:p>
            <a:pPr algn="ctr"/>
            <a:r>
              <a:rPr lang="en-GB" sz="1400" b="0" cap="none" spc="0">
                <a:ln w="0"/>
                <a:effectLst>
                  <a:outerShdw blurRad="38100" dist="19050" dir="2700000" algn="tl" rotWithShape="0">
                    <a:schemeClr val="dk1">
                      <a:alpha val="40000"/>
                    </a:schemeClr>
                  </a:outerShdw>
                </a:effectLst>
              </a:rPr>
              <a:t>Raw Data</a:t>
            </a:r>
            <a:endParaRPr lang="en-GB" sz="1400" b="0" cap="none" spc="0">
              <a:ln w="0"/>
              <a:effectLst>
                <a:outerShdw blurRad="38100" dist="19050" dir="2700000" algn="tl" rotWithShape="0">
                  <a:prstClr val="black">
                    <a:alpha val="40000"/>
                  </a:prstClr>
                </a:outerShdw>
              </a:effectLst>
              <a:cs typeface="Calibri"/>
            </a:endParaRPr>
          </a:p>
        </p:txBody>
      </p:sp>
      <p:sp>
        <p:nvSpPr>
          <p:cNvPr id="30" name="Rectangle 29">
            <a:extLst>
              <a:ext uri="{FF2B5EF4-FFF2-40B4-BE49-F238E27FC236}">
                <a16:creationId xmlns:a16="http://schemas.microsoft.com/office/drawing/2014/main" id="{81EF5162-369C-1D3C-1665-8ED85AA38BD5}"/>
              </a:ext>
            </a:extLst>
          </p:cNvPr>
          <p:cNvSpPr/>
          <p:nvPr/>
        </p:nvSpPr>
        <p:spPr>
          <a:xfrm>
            <a:off x="9795709" y="6538363"/>
            <a:ext cx="1533753" cy="307777"/>
          </a:xfrm>
          <a:prstGeom prst="rect">
            <a:avLst/>
          </a:prstGeom>
          <a:noFill/>
        </p:spPr>
        <p:txBody>
          <a:bodyPr wrap="none" lIns="91440" tIns="45720" rIns="91440" bIns="45720" anchor="t">
            <a:spAutoFit/>
          </a:bodyPr>
          <a:lstStyle/>
          <a:p>
            <a:pPr algn="ctr"/>
            <a:r>
              <a:rPr lang="en-GB" sz="1400" b="0" cap="none" spc="0">
                <a:ln w="0"/>
                <a:effectLst>
                  <a:outerShdw blurRad="38100" dist="19050" dir="2700000" algn="tl" rotWithShape="0">
                    <a:schemeClr val="dk1">
                      <a:alpha val="40000"/>
                    </a:schemeClr>
                  </a:outerShdw>
                </a:effectLst>
              </a:rPr>
              <a:t>Oversampled Data</a:t>
            </a:r>
            <a:endParaRPr lang="en-GB" sz="1400" b="0" cap="none" spc="0">
              <a:ln w="0"/>
              <a:effectLst>
                <a:outerShdw blurRad="38100" dist="19050" dir="2700000" algn="tl" rotWithShape="0">
                  <a:prstClr val="black">
                    <a:alpha val="40000"/>
                  </a:prstClr>
                </a:outerShdw>
              </a:effectLst>
              <a:cs typeface="Calibri"/>
            </a:endParaRPr>
          </a:p>
        </p:txBody>
      </p:sp>
      <p:pic>
        <p:nvPicPr>
          <p:cNvPr id="4" name="Picture 3">
            <a:extLst>
              <a:ext uri="{FF2B5EF4-FFF2-40B4-BE49-F238E27FC236}">
                <a16:creationId xmlns:a16="http://schemas.microsoft.com/office/drawing/2014/main" id="{7AC5040F-A93D-8EFC-C020-3D5E4083A492}"/>
              </a:ext>
            </a:extLst>
          </p:cNvPr>
          <p:cNvPicPr>
            <a:picLocks noChangeAspect="1"/>
          </p:cNvPicPr>
          <p:nvPr/>
        </p:nvPicPr>
        <p:blipFill>
          <a:blip r:embed="rId5"/>
          <a:stretch>
            <a:fillRect/>
          </a:stretch>
        </p:blipFill>
        <p:spPr>
          <a:xfrm>
            <a:off x="6309553" y="477216"/>
            <a:ext cx="1847850" cy="514350"/>
          </a:xfrm>
          <a:prstGeom prst="rect">
            <a:avLst/>
          </a:prstGeom>
        </p:spPr>
      </p:pic>
      <p:pic>
        <p:nvPicPr>
          <p:cNvPr id="5" name="Picture 4">
            <a:extLst>
              <a:ext uri="{FF2B5EF4-FFF2-40B4-BE49-F238E27FC236}">
                <a16:creationId xmlns:a16="http://schemas.microsoft.com/office/drawing/2014/main" id="{D36B0030-E8B9-5FE0-D4A2-EA7708ABC15A}"/>
              </a:ext>
            </a:extLst>
          </p:cNvPr>
          <p:cNvPicPr>
            <a:picLocks noChangeAspect="1"/>
          </p:cNvPicPr>
          <p:nvPr/>
        </p:nvPicPr>
        <p:blipFill>
          <a:blip r:embed="rId5"/>
          <a:stretch>
            <a:fillRect/>
          </a:stretch>
        </p:blipFill>
        <p:spPr>
          <a:xfrm>
            <a:off x="9125639" y="471694"/>
            <a:ext cx="1847850" cy="514350"/>
          </a:xfrm>
          <a:prstGeom prst="rect">
            <a:avLst/>
          </a:prstGeom>
        </p:spPr>
      </p:pic>
      <p:pic>
        <p:nvPicPr>
          <p:cNvPr id="6" name="Picture 5">
            <a:extLst>
              <a:ext uri="{FF2B5EF4-FFF2-40B4-BE49-F238E27FC236}">
                <a16:creationId xmlns:a16="http://schemas.microsoft.com/office/drawing/2014/main" id="{DB02F915-EB95-AED0-C222-53D953C5A4CD}"/>
              </a:ext>
            </a:extLst>
          </p:cNvPr>
          <p:cNvPicPr>
            <a:picLocks noChangeAspect="1"/>
          </p:cNvPicPr>
          <p:nvPr/>
        </p:nvPicPr>
        <p:blipFill>
          <a:blip r:embed="rId6"/>
          <a:stretch>
            <a:fillRect/>
          </a:stretch>
        </p:blipFill>
        <p:spPr>
          <a:xfrm>
            <a:off x="7223613" y="5731363"/>
            <a:ext cx="1847850" cy="514350"/>
          </a:xfrm>
          <a:prstGeom prst="rect">
            <a:avLst/>
          </a:prstGeom>
        </p:spPr>
      </p:pic>
      <p:pic>
        <p:nvPicPr>
          <p:cNvPr id="7" name="Picture 6">
            <a:extLst>
              <a:ext uri="{FF2B5EF4-FFF2-40B4-BE49-F238E27FC236}">
                <a16:creationId xmlns:a16="http://schemas.microsoft.com/office/drawing/2014/main" id="{73E19725-6D32-6703-B6C9-23F96E14AABA}"/>
              </a:ext>
            </a:extLst>
          </p:cNvPr>
          <p:cNvPicPr>
            <a:picLocks noChangeAspect="1"/>
          </p:cNvPicPr>
          <p:nvPr/>
        </p:nvPicPr>
        <p:blipFill>
          <a:blip r:embed="rId7"/>
          <a:stretch>
            <a:fillRect/>
          </a:stretch>
        </p:blipFill>
        <p:spPr>
          <a:xfrm>
            <a:off x="10046921" y="3533531"/>
            <a:ext cx="1847850" cy="533400"/>
          </a:xfrm>
          <a:prstGeom prst="rect">
            <a:avLst/>
          </a:prstGeom>
        </p:spPr>
      </p:pic>
    </p:spTree>
    <p:extLst>
      <p:ext uri="{BB962C8B-B14F-4D97-AF65-F5344CB8AC3E}">
        <p14:creationId xmlns:p14="http://schemas.microsoft.com/office/powerpoint/2010/main" val="3170354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851"/>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2D779B0-F7BB-C890-A893-5B863FD178A3}"/>
              </a:ext>
            </a:extLst>
          </p:cNvPr>
          <p:cNvSpPr txBox="1">
            <a:spLocks/>
          </p:cNvSpPr>
          <p:nvPr/>
        </p:nvSpPr>
        <p:spPr>
          <a:xfrm>
            <a:off x="396586" y="391102"/>
            <a:ext cx="41771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u="sng">
                <a:solidFill>
                  <a:schemeClr val="accent1">
                    <a:lumMod val="50000"/>
                  </a:schemeClr>
                </a:solidFill>
                <a:latin typeface="Calibri"/>
                <a:cs typeface="Calibri Light"/>
              </a:rPr>
              <a:t>Logistic Regression</a:t>
            </a:r>
            <a:endParaRPr lang="en-US">
              <a:solidFill>
                <a:schemeClr val="accent1">
                  <a:lumMod val="50000"/>
                </a:schemeClr>
              </a:solidFill>
            </a:endParaRPr>
          </a:p>
        </p:txBody>
      </p:sp>
      <p:sp>
        <p:nvSpPr>
          <p:cNvPr id="4" name="Content Placeholder 14">
            <a:extLst>
              <a:ext uri="{FF2B5EF4-FFF2-40B4-BE49-F238E27FC236}">
                <a16:creationId xmlns:a16="http://schemas.microsoft.com/office/drawing/2014/main" id="{F8EAAD3A-BA94-E633-C825-DEAB32B026F8}"/>
              </a:ext>
            </a:extLst>
          </p:cNvPr>
          <p:cNvSpPr>
            <a:spLocks noGrp="1"/>
          </p:cNvSpPr>
          <p:nvPr>
            <p:ph idx="1"/>
          </p:nvPr>
        </p:nvSpPr>
        <p:spPr>
          <a:xfrm>
            <a:off x="512760" y="2149703"/>
            <a:ext cx="4686275" cy="3665996"/>
          </a:xfrm>
        </p:spPr>
        <p:txBody>
          <a:bodyPr vert="horz" lIns="91440" tIns="45720" rIns="91440" bIns="45720" rtlCol="0" anchor="t">
            <a:noAutofit/>
          </a:bodyPr>
          <a:lstStyle/>
          <a:p>
            <a:pPr marL="0" indent="0">
              <a:spcBef>
                <a:spcPts val="0"/>
              </a:spcBef>
              <a:buNone/>
              <a:tabLst>
                <a:tab pos="457200" algn="l"/>
              </a:tabLst>
            </a:pPr>
            <a:r>
              <a:rPr lang="en-US" sz="1800" b="1">
                <a:effectLst/>
                <a:latin typeface="Calibri"/>
                <a:ea typeface="Calibri" panose="020F0502020204030204" pitchFamily="34" charset="0"/>
                <a:cs typeface="Calibri"/>
              </a:rPr>
              <a:t>Data Partitioning:</a:t>
            </a:r>
            <a:r>
              <a:rPr lang="en-US" sz="1800" b="1">
                <a:latin typeface="Calibri"/>
                <a:ea typeface="Calibri" panose="020F0502020204030204" pitchFamily="34" charset="0"/>
                <a:cs typeface="Times New Roman"/>
              </a:rPr>
              <a:t> </a:t>
            </a:r>
            <a:r>
              <a:rPr lang="en-US" sz="1800">
                <a:effectLst/>
                <a:latin typeface="Calibri"/>
                <a:ea typeface="Calibri" panose="020F0502020204030204" pitchFamily="34" charset="0"/>
                <a:cs typeface="Calibri"/>
              </a:rPr>
              <a:t>The oversampled dataset is split into training (60%) and validation (40%)</a:t>
            </a:r>
            <a:r>
              <a:rPr lang="en-US" sz="1800">
                <a:latin typeface="Calibri"/>
                <a:ea typeface="Calibri" panose="020F0502020204030204" pitchFamily="34" charset="0"/>
                <a:cs typeface="Calibri"/>
              </a:rPr>
              <a:t> </a:t>
            </a:r>
            <a:endParaRPr lang="en-US" sz="1800">
              <a:effectLst/>
              <a:latin typeface="Calibri"/>
              <a:ea typeface="Calibri" panose="020F0502020204030204" pitchFamily="34" charset="0"/>
              <a:cs typeface="Calibri" panose="020F0502020204030204" pitchFamily="34" charset="0"/>
            </a:endParaRPr>
          </a:p>
          <a:p>
            <a:pPr marL="0" marR="0" lvl="0" indent="0">
              <a:spcBef>
                <a:spcPts val="0"/>
              </a:spcBef>
              <a:spcAft>
                <a:spcPts val="0"/>
              </a:spcAft>
              <a:buNone/>
              <a:tabLst>
                <a:tab pos="457200" algn="l"/>
              </a:tabLst>
            </a:pPr>
            <a:endParaRPr lang="en-US" sz="1800">
              <a:effectLst/>
              <a:latin typeface="Calibri" panose="020F0502020204030204" pitchFamily="34" charset="0"/>
              <a:ea typeface="Calibri" panose="020F0502020204030204" pitchFamily="34" charset="0"/>
              <a:cs typeface="Calibri" panose="020F0502020204030204" pitchFamily="34" charset="0"/>
            </a:endParaRPr>
          </a:p>
          <a:p>
            <a:pPr marL="0" marR="0" lvl="0" indent="0">
              <a:spcBef>
                <a:spcPts val="0"/>
              </a:spcBef>
              <a:spcAft>
                <a:spcPts val="0"/>
              </a:spcAft>
              <a:buNone/>
              <a:tabLst>
                <a:tab pos="457200" algn="l"/>
              </a:tabLst>
            </a:pPr>
            <a:r>
              <a:rPr lang="en-US" sz="1800" b="1">
                <a:effectLst/>
                <a:latin typeface="Calibri"/>
                <a:ea typeface="Calibri" panose="020F0502020204030204" pitchFamily="34" charset="0"/>
                <a:cs typeface="Calibri"/>
              </a:rPr>
              <a:t>Logistic Regression Model:</a:t>
            </a:r>
            <a:r>
              <a:rPr lang="en-US" sz="1800" b="1">
                <a:latin typeface="Calibri"/>
                <a:ea typeface="Calibri" panose="020F0502020204030204" pitchFamily="34" charset="0"/>
                <a:cs typeface="Times New Roman"/>
              </a:rPr>
              <a:t> </a:t>
            </a:r>
            <a:r>
              <a:rPr lang="en-US" sz="1800">
                <a:effectLst/>
                <a:latin typeface="Calibri"/>
                <a:ea typeface="Calibri" panose="020F0502020204030204" pitchFamily="34" charset="0"/>
                <a:cs typeface="Calibri"/>
              </a:rPr>
              <a:t>A logistic regression model is created using the training dataset to predict the 'stroke' variable.</a:t>
            </a:r>
          </a:p>
          <a:p>
            <a:pPr marL="0" indent="0">
              <a:spcBef>
                <a:spcPts val="0"/>
              </a:spcBef>
              <a:buNone/>
              <a:tabLst>
                <a:tab pos="457200" algn="l"/>
              </a:tabLst>
            </a:pPr>
            <a:endParaRPr lang="en-US" sz="1800">
              <a:latin typeface="Calibri"/>
              <a:ea typeface="Calibri" panose="020F0502020204030204" pitchFamily="34" charset="0"/>
              <a:cs typeface="Calibri"/>
            </a:endParaRPr>
          </a:p>
          <a:p>
            <a:pPr marL="0" indent="0">
              <a:spcBef>
                <a:spcPts val="0"/>
              </a:spcBef>
              <a:buNone/>
              <a:tabLst>
                <a:tab pos="457200" algn="l"/>
              </a:tabLst>
            </a:pPr>
            <a:r>
              <a:rPr lang="en-US" sz="1800" b="1">
                <a:latin typeface="Calibri"/>
                <a:ea typeface="Calibri" panose="020F0502020204030204" pitchFamily="34" charset="0"/>
                <a:cs typeface="Calibri"/>
              </a:rPr>
              <a:t>Significant attributes: </a:t>
            </a:r>
            <a:r>
              <a:rPr lang="en-US" sz="1800">
                <a:latin typeface="Calibri"/>
                <a:ea typeface="Calibri" panose="020F0502020204030204" pitchFamily="34" charset="0"/>
                <a:cs typeface="Calibri"/>
              </a:rPr>
              <a:t>hypertension, BMI, </a:t>
            </a:r>
            <a:r>
              <a:rPr lang="en-US" sz="1800" err="1">
                <a:latin typeface="Calibri"/>
                <a:ea typeface="Calibri" panose="020F0502020204030204" pitchFamily="34" charset="0"/>
                <a:cs typeface="Calibri"/>
              </a:rPr>
              <a:t>avg_glucose_level</a:t>
            </a:r>
            <a:r>
              <a:rPr lang="en-US" sz="1800">
                <a:latin typeface="Calibri"/>
                <a:ea typeface="Calibri" panose="020F0502020204030204" pitchFamily="34" charset="0"/>
                <a:cs typeface="Calibri"/>
              </a:rPr>
              <a:t>, and smoking status smoked.</a:t>
            </a:r>
          </a:p>
        </p:txBody>
      </p:sp>
      <p:pic>
        <p:nvPicPr>
          <p:cNvPr id="7" name="Picture 2" descr="A computer screen shot of numbers&#10;&#10;Description automatically generated">
            <a:extLst>
              <a:ext uri="{FF2B5EF4-FFF2-40B4-BE49-F238E27FC236}">
                <a16:creationId xmlns:a16="http://schemas.microsoft.com/office/drawing/2014/main" id="{A00B745E-FF0F-C155-88F4-D8CFD16BA2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7627" y="1335748"/>
            <a:ext cx="6710989" cy="4525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151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851"/>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2D779B0-F7BB-C890-A893-5B863FD178A3}"/>
              </a:ext>
            </a:extLst>
          </p:cNvPr>
          <p:cNvSpPr txBox="1">
            <a:spLocks/>
          </p:cNvSpPr>
          <p:nvPr/>
        </p:nvSpPr>
        <p:spPr>
          <a:xfrm>
            <a:off x="396586" y="391102"/>
            <a:ext cx="41771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u="sng">
                <a:solidFill>
                  <a:schemeClr val="accent1">
                    <a:lumMod val="50000"/>
                  </a:schemeClr>
                </a:solidFill>
                <a:latin typeface="Calibri"/>
                <a:cs typeface="Calibri Light"/>
              </a:rPr>
              <a:t>Logistic Regression</a:t>
            </a:r>
            <a:endParaRPr lang="en-US">
              <a:solidFill>
                <a:schemeClr val="accent1">
                  <a:lumMod val="50000"/>
                </a:schemeClr>
              </a:solidFill>
            </a:endParaRPr>
          </a:p>
        </p:txBody>
      </p:sp>
      <p:sp>
        <p:nvSpPr>
          <p:cNvPr id="8" name="TextBox 7">
            <a:extLst>
              <a:ext uri="{FF2B5EF4-FFF2-40B4-BE49-F238E27FC236}">
                <a16:creationId xmlns:a16="http://schemas.microsoft.com/office/drawing/2014/main" id="{3D0EDBD4-8B0E-C701-2A3C-279E19CFEB4D}"/>
              </a:ext>
            </a:extLst>
          </p:cNvPr>
          <p:cNvSpPr txBox="1"/>
          <p:nvPr/>
        </p:nvSpPr>
        <p:spPr>
          <a:xfrm>
            <a:off x="712731" y="2439143"/>
            <a:ext cx="5835721" cy="2363724"/>
          </a:xfrm>
          <a:prstGeom prst="rect">
            <a:avLst/>
          </a:prstGeom>
          <a:noFill/>
        </p:spPr>
        <p:txBody>
          <a:bodyPr wrap="square" lIns="91440" tIns="45720" rIns="91440" bIns="45720" rtlCol="0" anchor="t">
            <a:spAutoFit/>
          </a:bodyPr>
          <a:lstStyle/>
          <a:p>
            <a:pPr>
              <a:lnSpc>
                <a:spcPct val="90000"/>
              </a:lnSpc>
              <a:tabLst>
                <a:tab pos="457200" algn="l"/>
              </a:tabLst>
            </a:pPr>
            <a:r>
              <a:rPr lang="en-US" b="1">
                <a:latin typeface="Calibri"/>
                <a:cs typeface="Calibri"/>
              </a:rPr>
              <a:t>Prediction:</a:t>
            </a:r>
          </a:p>
          <a:p>
            <a:pPr>
              <a:lnSpc>
                <a:spcPct val="90000"/>
              </a:lnSpc>
              <a:tabLst>
                <a:tab pos="457200" algn="l"/>
              </a:tabLst>
            </a:pPr>
            <a:r>
              <a:rPr lang="en-US">
                <a:latin typeface="Calibri"/>
                <a:cs typeface="Calibri"/>
              </a:rPr>
              <a:t>The trained model is used to predict probabilities of stroke on the validation set.</a:t>
            </a:r>
          </a:p>
          <a:p>
            <a:pPr>
              <a:lnSpc>
                <a:spcPct val="90000"/>
              </a:lnSpc>
              <a:tabLst>
                <a:tab pos="457200" algn="l"/>
              </a:tabLst>
            </a:pPr>
            <a:r>
              <a:rPr lang="en-US">
                <a:latin typeface="Calibri"/>
                <a:cs typeface="Calibri"/>
              </a:rPr>
              <a:t>Depending on the p-value we could classify significant and nonsignificant variables for stroke prediction</a:t>
            </a:r>
          </a:p>
          <a:p>
            <a:pPr>
              <a:lnSpc>
                <a:spcPct val="90000"/>
              </a:lnSpc>
              <a:tabLst>
                <a:tab pos="457200" algn="l"/>
              </a:tabLst>
            </a:pPr>
            <a:endParaRPr lang="en-US" b="1">
              <a:latin typeface="Calibri" panose="020F0502020204030204" pitchFamily="34" charset="0"/>
              <a:cs typeface="Calibri" panose="020F0502020204030204" pitchFamily="34" charset="0"/>
            </a:endParaRPr>
          </a:p>
          <a:p>
            <a:pPr>
              <a:lnSpc>
                <a:spcPct val="90000"/>
              </a:lnSpc>
              <a:tabLst>
                <a:tab pos="457200" algn="l"/>
              </a:tabLst>
            </a:pPr>
            <a:r>
              <a:rPr lang="en-US" b="1">
                <a:latin typeface="Calibri"/>
                <a:cs typeface="Calibri"/>
              </a:rPr>
              <a:t>Confusion Matrix:</a:t>
            </a:r>
          </a:p>
          <a:p>
            <a:pPr>
              <a:lnSpc>
                <a:spcPct val="90000"/>
              </a:lnSpc>
              <a:tabLst>
                <a:tab pos="457200" algn="l"/>
              </a:tabLst>
            </a:pPr>
            <a:r>
              <a:rPr lang="en-US">
                <a:latin typeface="Calibri"/>
                <a:cs typeface="Calibri"/>
              </a:rPr>
              <a:t>Accuracy of Logistic regression is 79%</a:t>
            </a:r>
          </a:p>
          <a:p>
            <a:endParaRPr lang="en-US">
              <a:cs typeface="Calibri"/>
            </a:endParaRPr>
          </a:p>
        </p:txBody>
      </p:sp>
      <p:pic>
        <p:nvPicPr>
          <p:cNvPr id="10" name="Picture 8" descr="A screenshot of a computer&#10;&#10;Description automatically generated">
            <a:extLst>
              <a:ext uri="{FF2B5EF4-FFF2-40B4-BE49-F238E27FC236}">
                <a16:creationId xmlns:a16="http://schemas.microsoft.com/office/drawing/2014/main" id="{28C397BA-C63A-F5E1-8DA6-B816B6830B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7" t="-240" r="42898" b="240"/>
          <a:stretch/>
        </p:blipFill>
        <p:spPr bwMode="auto">
          <a:xfrm>
            <a:off x="6552714" y="987346"/>
            <a:ext cx="5296652" cy="5144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219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851"/>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2D779B0-F7BB-C890-A893-5B863FD178A3}"/>
              </a:ext>
            </a:extLst>
          </p:cNvPr>
          <p:cNvSpPr txBox="1">
            <a:spLocks/>
          </p:cNvSpPr>
          <p:nvPr/>
        </p:nvSpPr>
        <p:spPr>
          <a:xfrm>
            <a:off x="396586" y="391102"/>
            <a:ext cx="41771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u="sng">
                <a:solidFill>
                  <a:schemeClr val="accent1">
                    <a:lumMod val="50000"/>
                  </a:schemeClr>
                </a:solidFill>
                <a:latin typeface="Calibri"/>
                <a:cs typeface="Calibri Light"/>
              </a:rPr>
              <a:t>Neural Networks</a:t>
            </a:r>
            <a:endParaRPr lang="en-US"/>
          </a:p>
        </p:txBody>
      </p:sp>
      <p:pic>
        <p:nvPicPr>
          <p:cNvPr id="3" name="Content Placeholder 4" descr="A diagram of a network&#10;&#10;Description automatically generated">
            <a:extLst>
              <a:ext uri="{FF2B5EF4-FFF2-40B4-BE49-F238E27FC236}">
                <a16:creationId xmlns:a16="http://schemas.microsoft.com/office/drawing/2014/main" id="{479A365C-42C7-8CF7-AF1C-08E0AC0B9E29}"/>
              </a:ext>
            </a:extLst>
          </p:cNvPr>
          <p:cNvPicPr>
            <a:picLocks noGrp="1" noChangeAspect="1"/>
          </p:cNvPicPr>
          <p:nvPr>
            <p:ph idx="1"/>
          </p:nvPr>
        </p:nvPicPr>
        <p:blipFill rotWithShape="1">
          <a:blip r:embed="rId3"/>
          <a:srcRect l="8494" r="8314"/>
          <a:stretch/>
        </p:blipFill>
        <p:spPr>
          <a:xfrm>
            <a:off x="456974" y="1984518"/>
            <a:ext cx="6693839" cy="4286250"/>
          </a:xfrm>
        </p:spPr>
      </p:pic>
      <p:sp>
        <p:nvSpPr>
          <p:cNvPr id="2" name="TextBox 1">
            <a:extLst>
              <a:ext uri="{FF2B5EF4-FFF2-40B4-BE49-F238E27FC236}">
                <a16:creationId xmlns:a16="http://schemas.microsoft.com/office/drawing/2014/main" id="{61BD77F3-5178-36B9-3822-44EE72501CA2}"/>
              </a:ext>
            </a:extLst>
          </p:cNvPr>
          <p:cNvSpPr txBox="1"/>
          <p:nvPr/>
        </p:nvSpPr>
        <p:spPr>
          <a:xfrm>
            <a:off x="7150813" y="1984518"/>
            <a:ext cx="4890497" cy="2585323"/>
          </a:xfrm>
          <a:prstGeom prst="rect">
            <a:avLst/>
          </a:prstGeom>
          <a:noFill/>
        </p:spPr>
        <p:txBody>
          <a:bodyPr wrap="square" rtlCol="0">
            <a:spAutoFit/>
          </a:bodyPr>
          <a:lstStyle/>
          <a:p>
            <a:pPr>
              <a:lnSpc>
                <a:spcPct val="90000"/>
              </a:lnSpc>
              <a:tabLst>
                <a:tab pos="457200" algn="l"/>
              </a:tabLst>
            </a:pPr>
            <a:endParaRPr lang="en-US">
              <a:latin typeface="Calibri"/>
              <a:cs typeface="Calibri"/>
            </a:endParaRPr>
          </a:p>
          <a:p>
            <a:pPr indent="-285750">
              <a:lnSpc>
                <a:spcPct val="90000"/>
              </a:lnSpc>
              <a:buFont typeface="Arial" panose="020B0604020202020204" pitchFamily="34" charset="0"/>
              <a:buChar char="•"/>
              <a:tabLst>
                <a:tab pos="457200" algn="l"/>
              </a:tabLst>
            </a:pPr>
            <a:r>
              <a:rPr lang="en-US">
                <a:latin typeface="Calibri"/>
                <a:cs typeface="Calibri"/>
              </a:rPr>
              <a:t> The NN model consists of a hidden layer that enables the model to recognize the patterns effectively</a:t>
            </a:r>
          </a:p>
          <a:p>
            <a:pPr indent="-285750">
              <a:lnSpc>
                <a:spcPct val="90000"/>
              </a:lnSpc>
              <a:buFont typeface="Arial" panose="020B0604020202020204" pitchFamily="34" charset="0"/>
              <a:buChar char="•"/>
              <a:tabLst>
                <a:tab pos="457200" algn="l"/>
              </a:tabLst>
            </a:pPr>
            <a:endParaRPr lang="en-US">
              <a:latin typeface="Calibri"/>
              <a:cs typeface="Calibri"/>
            </a:endParaRPr>
          </a:p>
          <a:p>
            <a:pPr indent="-285750">
              <a:lnSpc>
                <a:spcPct val="90000"/>
              </a:lnSpc>
              <a:buFont typeface="Arial" panose="020B0604020202020204" pitchFamily="34" charset="0"/>
              <a:buChar char="•"/>
              <a:tabLst>
                <a:tab pos="457200" algn="l"/>
              </a:tabLst>
            </a:pPr>
            <a:r>
              <a:rPr lang="en-US">
                <a:latin typeface="Calibri"/>
                <a:cs typeface="Calibri"/>
              </a:rPr>
              <a:t>There is one hidden layer with 5 neurons</a:t>
            </a:r>
          </a:p>
          <a:p>
            <a:pPr indent="-285750">
              <a:lnSpc>
                <a:spcPct val="90000"/>
              </a:lnSpc>
              <a:buFont typeface="Arial" panose="020B0604020202020204" pitchFamily="34" charset="0"/>
              <a:buChar char="•"/>
              <a:tabLst>
                <a:tab pos="457200" algn="l"/>
              </a:tabLst>
            </a:pPr>
            <a:endParaRPr lang="en-US">
              <a:latin typeface="Calibri"/>
              <a:cs typeface="Calibri"/>
            </a:endParaRPr>
          </a:p>
          <a:p>
            <a:pPr indent="-285750">
              <a:lnSpc>
                <a:spcPct val="90000"/>
              </a:lnSpc>
              <a:buFont typeface="Arial" panose="020B0604020202020204" pitchFamily="34" charset="0"/>
              <a:buChar char="•"/>
              <a:tabLst>
                <a:tab pos="457200" algn="l"/>
              </a:tabLst>
            </a:pPr>
            <a:r>
              <a:rPr lang="en-US">
                <a:latin typeface="Calibri"/>
                <a:cs typeface="Calibri"/>
              </a:rPr>
              <a:t>The learning rate is 1.5. The learning rate controls the step size during the optimization process</a:t>
            </a:r>
          </a:p>
        </p:txBody>
      </p:sp>
    </p:spTree>
    <p:extLst>
      <p:ext uri="{BB962C8B-B14F-4D97-AF65-F5344CB8AC3E}">
        <p14:creationId xmlns:p14="http://schemas.microsoft.com/office/powerpoint/2010/main" val="2189267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17</Slides>
  <Notes>5</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STROKE PREDICTION</vt:lpstr>
      <vt:lpstr>PowerPoint Presentation</vt:lpstr>
      <vt:lpstr>PowerPoint Presentation</vt:lpstr>
      <vt:lpstr>PowerPoint Presentation</vt:lpstr>
      <vt:lpstr>PowerPoint Presentation</vt:lpstr>
      <vt:lpstr>Handling Imbalanced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Evaluation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PREDICTION</dc:title>
  <dc:creator>Bhavana Balagopal</dc:creator>
  <cp:revision>2</cp:revision>
  <dcterms:created xsi:type="dcterms:W3CDTF">2023-11-25T20:42:33Z</dcterms:created>
  <dcterms:modified xsi:type="dcterms:W3CDTF">2023-12-07T06:41:31Z</dcterms:modified>
</cp:coreProperties>
</file>