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257" r:id="rId3"/>
    <p:sldId id="259" r:id="rId4"/>
    <p:sldId id="260" r:id="rId5"/>
    <p:sldId id="262" r:id="rId6"/>
    <p:sldId id="307" r:id="rId7"/>
    <p:sldId id="306" r:id="rId8"/>
    <p:sldId id="264" r:id="rId9"/>
    <p:sldId id="305" r:id="rId10"/>
    <p:sldId id="309" r:id="rId11"/>
    <p:sldId id="308" r:id="rId12"/>
    <p:sldId id="310" r:id="rId13"/>
    <p:sldId id="311" r:id="rId14"/>
    <p:sldId id="315" r:id="rId15"/>
    <p:sldId id="314" r:id="rId16"/>
    <p:sldId id="313" r:id="rId17"/>
    <p:sldId id="312" r:id="rId18"/>
    <p:sldId id="265" r:id="rId19"/>
    <p:sldId id="320" r:id="rId20"/>
    <p:sldId id="319" r:id="rId21"/>
    <p:sldId id="318" r:id="rId22"/>
    <p:sldId id="317" r:id="rId23"/>
    <p:sldId id="316" r:id="rId24"/>
    <p:sldId id="323" r:id="rId25"/>
    <p:sldId id="322" r:id="rId26"/>
    <p:sldId id="324" r:id="rId27"/>
    <p:sldId id="325" r:id="rId28"/>
    <p:sldId id="321" r:id="rId29"/>
  </p:sldIdLst>
  <p:sldSz cx="9144000" cy="5143500" type="screen16x9"/>
  <p:notesSz cx="6858000" cy="9144000"/>
  <p:embeddedFontLst>
    <p:embeddedFont>
      <p:font typeface="Aptos" panose="020B0004020202020204" pitchFamily="34" charset="0"/>
      <p:regular r:id="rId31"/>
      <p:bold r:id="rId32"/>
      <p:italic r:id="rId33"/>
      <p:boldItalic r:id="rId34"/>
    </p:embeddedFont>
    <p:embeddedFont>
      <p:font typeface="Arial Rounded MT Bold" panose="020F0704030504030204" pitchFamily="34" charset="0"/>
      <p:regular r:id="rId35"/>
    </p:embeddedFont>
    <p:embeddedFont>
      <p:font typeface="Calibri" panose="020F0502020204030204" pitchFamily="34" charset="0"/>
      <p:regular r:id="rId36"/>
      <p:bold r:id="rId37"/>
      <p:italic r:id="rId38"/>
      <p:boldItalic r:id="rId39"/>
    </p:embeddedFont>
    <p:embeddedFont>
      <p:font typeface="Canva Sans" panose="020B0604020202020204" charset="0"/>
      <p:regular r:id="rId40"/>
    </p:embeddedFont>
    <p:embeddedFont>
      <p:font typeface="Consolas" panose="020B0609020204030204" pitchFamily="49" charset="0"/>
      <p:regular r:id="rId41"/>
      <p:bold r:id="rId42"/>
      <p:italic r:id="rId43"/>
      <p:boldItalic r:id="rId44"/>
    </p:embeddedFont>
    <p:embeddedFont>
      <p:font typeface="Constantia" panose="02030602050306030303" pitchFamily="18" charset="0"/>
      <p:regular r:id="rId45"/>
      <p:bold r:id="rId46"/>
      <p:italic r:id="rId47"/>
      <p:boldItalic r:id="rId48"/>
    </p:embeddedFont>
    <p:embeddedFont>
      <p:font typeface="Convergence" panose="020B0604020202020204" charset="0"/>
      <p:regular r:id="rId49"/>
    </p:embeddedFont>
    <p:embeddedFont>
      <p:font typeface="Fredoka One" panose="02000000000000000000" pitchFamily="2" charset="0"/>
      <p:regular r:id="rId50"/>
    </p:embeddedFont>
    <p:embeddedFont>
      <p:font typeface="Helios" panose="020B0604020202020204" charset="0"/>
      <p:regular r:id="rId51"/>
    </p:embeddedFont>
    <p:embeddedFont>
      <p:font typeface="Helios Bold" panose="020B0604020202020204" charset="0"/>
      <p:regular r:id="rId52"/>
    </p:embeddedFont>
    <p:embeddedFont>
      <p:font typeface="Helios Italics" panose="020B0604020202020204" charset="0"/>
      <p:regular r:id="rId53"/>
    </p:embeddedFont>
    <p:embeddedFont>
      <p:font typeface="Lato" panose="020F0502020204030203" pitchFamily="34" charset="0"/>
      <p:regular r:id="rId54"/>
      <p:bold r:id="rId55"/>
      <p:italic r:id="rId56"/>
      <p:boldItalic r:id="rId57"/>
    </p:embeddedFont>
    <p:embeddedFont>
      <p:font typeface="Lato Black" panose="020F0502020204030203" pitchFamily="34" charset="0"/>
      <p:bold r:id="rId58"/>
      <p:boldItalic r:id="rId59"/>
    </p:embeddedFont>
    <p:embeddedFont>
      <p:font typeface="Palanquin Dark" panose="020B0604020202020204" charset="0"/>
      <p:regular r:id="rId60"/>
      <p:bold r:id="rId61"/>
    </p:embeddedFont>
    <p:embeddedFont>
      <p:font typeface="Roboto" panose="02000000000000000000" pitchFamily="2" charset="0"/>
      <p:regular r:id="rId62"/>
      <p:bold r:id="rId63"/>
      <p:italic r:id="rId64"/>
      <p:boldItalic r:id="rId65"/>
    </p:embeddedFont>
    <p:embeddedFont>
      <p:font typeface="Roboto Condensed Light" panose="02000000000000000000" pitchFamily="2" charset="0"/>
      <p:regular r:id="rId66"/>
      <p: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CB50A-221A-4F0C-8487-175F9491AEB8}">
  <a:tblStyle styleId="{BCCCB50A-221A-4F0C-8487-175F9491AE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font" Target="fonts/font12.fntdata"/><Relationship Id="rId47" Type="http://schemas.openxmlformats.org/officeDocument/2006/relationships/font" Target="fonts/font17.fntdata"/><Relationship Id="rId63" Type="http://schemas.openxmlformats.org/officeDocument/2006/relationships/font" Target="fonts/font33.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66" Type="http://schemas.openxmlformats.org/officeDocument/2006/relationships/font" Target="fonts/font36.fntdata"/><Relationship Id="rId5" Type="http://schemas.openxmlformats.org/officeDocument/2006/relationships/slide" Target="slides/slide4.xml"/><Relationship Id="rId61" Type="http://schemas.openxmlformats.org/officeDocument/2006/relationships/font" Target="fonts/font3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64" Type="http://schemas.openxmlformats.org/officeDocument/2006/relationships/font" Target="fonts/font34.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font" Target="fonts/font29.fntdata"/><Relationship Id="rId67" Type="http://schemas.openxmlformats.org/officeDocument/2006/relationships/font" Target="fonts/font37.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font" Target="fonts/font24.fntdata"/><Relationship Id="rId62" Type="http://schemas.openxmlformats.org/officeDocument/2006/relationships/font" Target="fonts/font32.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font" Target="fonts/font30.fntdata"/><Relationship Id="rId65" Type="http://schemas.openxmlformats.org/officeDocument/2006/relationships/font" Target="fonts/font3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9.fntdata"/><Relationship Id="rId34" Type="http://schemas.openxmlformats.org/officeDocument/2006/relationships/font" Target="fonts/font4.fntdata"/><Relationship Id="rId50" Type="http://schemas.openxmlformats.org/officeDocument/2006/relationships/font" Target="fonts/font20.fntdata"/><Relationship Id="rId55"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6ddb05087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6ddb05087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0712ef0186_0_3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0712ef0186_0_3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0712ef0186_0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0712ef0186_0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2057" y="1016425"/>
            <a:ext cx="4086900" cy="23295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2057" y="3393325"/>
            <a:ext cx="2894100" cy="68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78630" y="0"/>
            <a:ext cx="10170430" cy="5143577"/>
            <a:chOff x="-978630" y="0"/>
            <a:chExt cx="10170430" cy="5143577"/>
          </a:xfrm>
        </p:grpSpPr>
        <p:grpSp>
          <p:nvGrpSpPr>
            <p:cNvPr id="12" name="Google Shape;12;p2"/>
            <p:cNvGrpSpPr/>
            <p:nvPr/>
          </p:nvGrpSpPr>
          <p:grpSpPr>
            <a:xfrm>
              <a:off x="-978630" y="0"/>
              <a:ext cx="7032906" cy="5143577"/>
              <a:chOff x="-978630" y="0"/>
              <a:chExt cx="7032906" cy="5143577"/>
            </a:xfrm>
          </p:grpSpPr>
          <p:sp>
            <p:nvSpPr>
              <p:cNvPr id="13" name="Google Shape;13;p2"/>
              <p:cNvSpPr/>
              <p:nvPr/>
            </p:nvSpPr>
            <p:spPr>
              <a:xfrm>
                <a:off x="-978630" y="0"/>
                <a:ext cx="5557875" cy="310187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571750"/>
                <a:ext cx="6054276" cy="2571827"/>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rot="10800000" flipH="1">
              <a:off x="7378425" y="3163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19"/>
        <p:cNvGrpSpPr/>
        <p:nvPr/>
      </p:nvGrpSpPr>
      <p:grpSpPr>
        <a:xfrm>
          <a:off x="0" y="0"/>
          <a:ext cx="0" cy="0"/>
          <a:chOff x="0" y="0"/>
          <a:chExt cx="0" cy="0"/>
        </a:xfrm>
      </p:grpSpPr>
      <p:sp>
        <p:nvSpPr>
          <p:cNvPr id="220" name="Google Shape;220;p2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flipH="1">
            <a:off x="-74425" y="-588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275" y="2329700"/>
            <a:ext cx="4310700" cy="1512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9" name="Google Shape;19;p3"/>
          <p:cNvSpPr txBox="1">
            <a:spLocks noGrp="1"/>
          </p:cNvSpPr>
          <p:nvPr>
            <p:ph type="title" idx="2" hasCustomPrompt="1"/>
          </p:nvPr>
        </p:nvSpPr>
        <p:spPr>
          <a:xfrm>
            <a:off x="2219075" y="876007"/>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0" name="Google Shape;20;p3"/>
          <p:cNvSpPr txBox="1">
            <a:spLocks noGrp="1"/>
          </p:cNvSpPr>
          <p:nvPr>
            <p:ph type="subTitle" idx="1"/>
          </p:nvPr>
        </p:nvSpPr>
        <p:spPr>
          <a:xfrm>
            <a:off x="1355975" y="3882913"/>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0000" y="1098957"/>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Font typeface="Lato Black"/>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3" name="Google Shape;2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24" name="Google Shape;24;p4"/>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37" name="Google Shape;37;p6"/>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subTitle" idx="1"/>
          </p:nvPr>
        </p:nvSpPr>
        <p:spPr>
          <a:xfrm>
            <a:off x="2303100" y="2151975"/>
            <a:ext cx="4537800" cy="154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52" name="Google Shape;52;p9"/>
          <p:cNvSpPr txBox="1">
            <a:spLocks noGrp="1"/>
          </p:cNvSpPr>
          <p:nvPr>
            <p:ph type="title"/>
          </p:nvPr>
        </p:nvSpPr>
        <p:spPr>
          <a:xfrm>
            <a:off x="2303100" y="1380862"/>
            <a:ext cx="4537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104"/>
        <p:cNvGrpSpPr/>
        <p:nvPr/>
      </p:nvGrpSpPr>
      <p:grpSpPr>
        <a:xfrm>
          <a:off x="0" y="0"/>
          <a:ext cx="0" cy="0"/>
          <a:chOff x="0" y="0"/>
          <a:chExt cx="0" cy="0"/>
        </a:xfrm>
      </p:grpSpPr>
      <p:sp>
        <p:nvSpPr>
          <p:cNvPr id="105" name="Google Shape;105;p17"/>
          <p:cNvSpPr/>
          <p:nvPr/>
        </p:nvSpPr>
        <p:spPr>
          <a:xfrm>
            <a:off x="0" y="0"/>
            <a:ext cx="2075900" cy="2018275"/>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7178900" y="4390650"/>
            <a:ext cx="1965100" cy="767525"/>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a:spLocks noGrp="1"/>
          </p:cNvSpPr>
          <p:nvPr>
            <p:ph type="subTitle" idx="1"/>
          </p:nvPr>
        </p:nvSpPr>
        <p:spPr>
          <a:xfrm>
            <a:off x="735925"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08" name="Google Shape;108;p17"/>
          <p:cNvSpPr txBox="1">
            <a:spLocks noGrp="1"/>
          </p:cNvSpPr>
          <p:nvPr>
            <p:ph type="subTitle" idx="2"/>
          </p:nvPr>
        </p:nvSpPr>
        <p:spPr>
          <a:xfrm>
            <a:off x="735925"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9" name="Google Shape;109;p17"/>
          <p:cNvSpPr txBox="1">
            <a:spLocks noGrp="1"/>
          </p:cNvSpPr>
          <p:nvPr>
            <p:ph type="subTitle" idx="3"/>
          </p:nvPr>
        </p:nvSpPr>
        <p:spPr>
          <a:xfrm>
            <a:off x="3386250"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0" name="Google Shape;110;p17"/>
          <p:cNvSpPr txBox="1">
            <a:spLocks noGrp="1"/>
          </p:cNvSpPr>
          <p:nvPr>
            <p:ph type="subTitle" idx="4"/>
          </p:nvPr>
        </p:nvSpPr>
        <p:spPr>
          <a:xfrm>
            <a:off x="3386250"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1" name="Google Shape;111;p17"/>
          <p:cNvSpPr txBox="1">
            <a:spLocks noGrp="1"/>
          </p:cNvSpPr>
          <p:nvPr>
            <p:ph type="subTitle" idx="5"/>
          </p:nvPr>
        </p:nvSpPr>
        <p:spPr>
          <a:xfrm>
            <a:off x="6036575"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2" name="Google Shape;112;p17"/>
          <p:cNvSpPr txBox="1">
            <a:spLocks noGrp="1"/>
          </p:cNvSpPr>
          <p:nvPr>
            <p:ph type="subTitle" idx="6"/>
          </p:nvPr>
        </p:nvSpPr>
        <p:spPr>
          <a:xfrm>
            <a:off x="6036575"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 name="Google Shape;113;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3_1_4_2_1_1">
    <p:spTree>
      <p:nvGrpSpPr>
        <p:cNvPr id="1" name="Shape 114"/>
        <p:cNvGrpSpPr/>
        <p:nvPr/>
      </p:nvGrpSpPr>
      <p:grpSpPr>
        <a:xfrm>
          <a:off x="0" y="0"/>
          <a:ext cx="0" cy="0"/>
          <a:chOff x="0" y="0"/>
          <a:chExt cx="0" cy="0"/>
        </a:xfrm>
      </p:grpSpPr>
      <p:sp>
        <p:nvSpPr>
          <p:cNvPr id="115" name="Google Shape;115;p18"/>
          <p:cNvSpPr txBox="1">
            <a:spLocks noGrp="1"/>
          </p:cNvSpPr>
          <p:nvPr>
            <p:ph type="title" hasCustomPrompt="1"/>
          </p:nvPr>
        </p:nvSpPr>
        <p:spPr>
          <a:xfrm flipH="1">
            <a:off x="2891411" y="190253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6" name="Google Shape;116;p18"/>
          <p:cNvSpPr txBox="1">
            <a:spLocks noGrp="1"/>
          </p:cNvSpPr>
          <p:nvPr>
            <p:ph type="subTitle" idx="1"/>
          </p:nvPr>
        </p:nvSpPr>
        <p:spPr>
          <a:xfrm flipH="1">
            <a:off x="720131" y="1681400"/>
            <a:ext cx="20445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latin typeface="Convergence"/>
                <a:ea typeface="Convergence"/>
                <a:cs typeface="Convergence"/>
                <a:sym typeface="Convergence"/>
              </a:defRPr>
            </a:lvl1pPr>
            <a:lvl2pPr lvl="1" algn="r" rtl="0">
              <a:lnSpc>
                <a:spcPct val="100000"/>
              </a:lnSpc>
              <a:spcBef>
                <a:spcPts val="0"/>
              </a:spcBef>
              <a:spcAft>
                <a:spcPts val="0"/>
              </a:spcAft>
              <a:buNone/>
              <a:defRPr sz="2200" b="1">
                <a:latin typeface="Convergence"/>
                <a:ea typeface="Convergence"/>
                <a:cs typeface="Convergence"/>
                <a:sym typeface="Convergence"/>
              </a:defRPr>
            </a:lvl2pPr>
            <a:lvl3pPr lvl="2" algn="r" rtl="0">
              <a:lnSpc>
                <a:spcPct val="100000"/>
              </a:lnSpc>
              <a:spcBef>
                <a:spcPts val="0"/>
              </a:spcBef>
              <a:spcAft>
                <a:spcPts val="0"/>
              </a:spcAft>
              <a:buNone/>
              <a:defRPr sz="2200" b="1">
                <a:latin typeface="Convergence"/>
                <a:ea typeface="Convergence"/>
                <a:cs typeface="Convergence"/>
                <a:sym typeface="Convergence"/>
              </a:defRPr>
            </a:lvl3pPr>
            <a:lvl4pPr lvl="3" algn="r" rtl="0">
              <a:lnSpc>
                <a:spcPct val="100000"/>
              </a:lnSpc>
              <a:spcBef>
                <a:spcPts val="0"/>
              </a:spcBef>
              <a:spcAft>
                <a:spcPts val="0"/>
              </a:spcAft>
              <a:buNone/>
              <a:defRPr sz="2200" b="1">
                <a:latin typeface="Convergence"/>
                <a:ea typeface="Convergence"/>
                <a:cs typeface="Convergence"/>
                <a:sym typeface="Convergence"/>
              </a:defRPr>
            </a:lvl4pPr>
            <a:lvl5pPr lvl="4" algn="r" rtl="0">
              <a:lnSpc>
                <a:spcPct val="100000"/>
              </a:lnSpc>
              <a:spcBef>
                <a:spcPts val="0"/>
              </a:spcBef>
              <a:spcAft>
                <a:spcPts val="0"/>
              </a:spcAft>
              <a:buNone/>
              <a:defRPr sz="2200" b="1">
                <a:latin typeface="Convergence"/>
                <a:ea typeface="Convergence"/>
                <a:cs typeface="Convergence"/>
                <a:sym typeface="Convergence"/>
              </a:defRPr>
            </a:lvl5pPr>
            <a:lvl6pPr lvl="5" algn="r" rtl="0">
              <a:lnSpc>
                <a:spcPct val="100000"/>
              </a:lnSpc>
              <a:spcBef>
                <a:spcPts val="0"/>
              </a:spcBef>
              <a:spcAft>
                <a:spcPts val="0"/>
              </a:spcAft>
              <a:buNone/>
              <a:defRPr sz="2200" b="1">
                <a:latin typeface="Convergence"/>
                <a:ea typeface="Convergence"/>
                <a:cs typeface="Convergence"/>
                <a:sym typeface="Convergence"/>
              </a:defRPr>
            </a:lvl6pPr>
            <a:lvl7pPr lvl="6" algn="r" rtl="0">
              <a:lnSpc>
                <a:spcPct val="100000"/>
              </a:lnSpc>
              <a:spcBef>
                <a:spcPts val="0"/>
              </a:spcBef>
              <a:spcAft>
                <a:spcPts val="0"/>
              </a:spcAft>
              <a:buNone/>
              <a:defRPr sz="2200" b="1">
                <a:latin typeface="Convergence"/>
                <a:ea typeface="Convergence"/>
                <a:cs typeface="Convergence"/>
                <a:sym typeface="Convergence"/>
              </a:defRPr>
            </a:lvl7pPr>
            <a:lvl8pPr lvl="7" algn="r" rtl="0">
              <a:lnSpc>
                <a:spcPct val="100000"/>
              </a:lnSpc>
              <a:spcBef>
                <a:spcPts val="0"/>
              </a:spcBef>
              <a:spcAft>
                <a:spcPts val="0"/>
              </a:spcAft>
              <a:buNone/>
              <a:defRPr sz="2200" b="1">
                <a:latin typeface="Convergence"/>
                <a:ea typeface="Convergence"/>
                <a:cs typeface="Convergence"/>
                <a:sym typeface="Convergence"/>
              </a:defRPr>
            </a:lvl8pPr>
            <a:lvl9pPr lvl="8" algn="r"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7" name="Google Shape;117;p18"/>
          <p:cNvSpPr txBox="1">
            <a:spLocks noGrp="1"/>
          </p:cNvSpPr>
          <p:nvPr>
            <p:ph type="subTitle" idx="2"/>
          </p:nvPr>
        </p:nvSpPr>
        <p:spPr>
          <a:xfrm flipH="1">
            <a:off x="720131" y="2037920"/>
            <a:ext cx="2044500" cy="69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18" name="Google Shape;118;p18"/>
          <p:cNvSpPr txBox="1">
            <a:spLocks noGrp="1"/>
          </p:cNvSpPr>
          <p:nvPr>
            <p:ph type="title" idx="3" hasCustomPrompt="1"/>
          </p:nvPr>
        </p:nvSpPr>
        <p:spPr>
          <a:xfrm flipH="1">
            <a:off x="2891411" y="3429355"/>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9" name="Google Shape;119;p18"/>
          <p:cNvSpPr txBox="1">
            <a:spLocks noGrp="1"/>
          </p:cNvSpPr>
          <p:nvPr>
            <p:ph type="subTitle" idx="4"/>
          </p:nvPr>
        </p:nvSpPr>
        <p:spPr>
          <a:xfrm flipH="1">
            <a:off x="720131" y="3208214"/>
            <a:ext cx="20445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latin typeface="Convergence"/>
                <a:ea typeface="Convergence"/>
                <a:cs typeface="Convergence"/>
                <a:sym typeface="Convergence"/>
              </a:defRPr>
            </a:lvl1pPr>
            <a:lvl2pPr lvl="1" algn="r" rtl="0">
              <a:lnSpc>
                <a:spcPct val="100000"/>
              </a:lnSpc>
              <a:spcBef>
                <a:spcPts val="0"/>
              </a:spcBef>
              <a:spcAft>
                <a:spcPts val="0"/>
              </a:spcAft>
              <a:buNone/>
              <a:defRPr sz="2200" b="1">
                <a:latin typeface="Convergence"/>
                <a:ea typeface="Convergence"/>
                <a:cs typeface="Convergence"/>
                <a:sym typeface="Convergence"/>
              </a:defRPr>
            </a:lvl2pPr>
            <a:lvl3pPr lvl="2" algn="r" rtl="0">
              <a:lnSpc>
                <a:spcPct val="100000"/>
              </a:lnSpc>
              <a:spcBef>
                <a:spcPts val="0"/>
              </a:spcBef>
              <a:spcAft>
                <a:spcPts val="0"/>
              </a:spcAft>
              <a:buNone/>
              <a:defRPr sz="2200" b="1">
                <a:latin typeface="Convergence"/>
                <a:ea typeface="Convergence"/>
                <a:cs typeface="Convergence"/>
                <a:sym typeface="Convergence"/>
              </a:defRPr>
            </a:lvl3pPr>
            <a:lvl4pPr lvl="3" algn="r" rtl="0">
              <a:lnSpc>
                <a:spcPct val="100000"/>
              </a:lnSpc>
              <a:spcBef>
                <a:spcPts val="0"/>
              </a:spcBef>
              <a:spcAft>
                <a:spcPts val="0"/>
              </a:spcAft>
              <a:buNone/>
              <a:defRPr sz="2200" b="1">
                <a:latin typeface="Convergence"/>
                <a:ea typeface="Convergence"/>
                <a:cs typeface="Convergence"/>
                <a:sym typeface="Convergence"/>
              </a:defRPr>
            </a:lvl4pPr>
            <a:lvl5pPr lvl="4" algn="r" rtl="0">
              <a:lnSpc>
                <a:spcPct val="100000"/>
              </a:lnSpc>
              <a:spcBef>
                <a:spcPts val="0"/>
              </a:spcBef>
              <a:spcAft>
                <a:spcPts val="0"/>
              </a:spcAft>
              <a:buNone/>
              <a:defRPr sz="2200" b="1">
                <a:latin typeface="Convergence"/>
                <a:ea typeface="Convergence"/>
                <a:cs typeface="Convergence"/>
                <a:sym typeface="Convergence"/>
              </a:defRPr>
            </a:lvl5pPr>
            <a:lvl6pPr lvl="5" algn="r" rtl="0">
              <a:lnSpc>
                <a:spcPct val="100000"/>
              </a:lnSpc>
              <a:spcBef>
                <a:spcPts val="0"/>
              </a:spcBef>
              <a:spcAft>
                <a:spcPts val="0"/>
              </a:spcAft>
              <a:buNone/>
              <a:defRPr sz="2200" b="1">
                <a:latin typeface="Convergence"/>
                <a:ea typeface="Convergence"/>
                <a:cs typeface="Convergence"/>
                <a:sym typeface="Convergence"/>
              </a:defRPr>
            </a:lvl6pPr>
            <a:lvl7pPr lvl="6" algn="r" rtl="0">
              <a:lnSpc>
                <a:spcPct val="100000"/>
              </a:lnSpc>
              <a:spcBef>
                <a:spcPts val="0"/>
              </a:spcBef>
              <a:spcAft>
                <a:spcPts val="0"/>
              </a:spcAft>
              <a:buNone/>
              <a:defRPr sz="2200" b="1">
                <a:latin typeface="Convergence"/>
                <a:ea typeface="Convergence"/>
                <a:cs typeface="Convergence"/>
                <a:sym typeface="Convergence"/>
              </a:defRPr>
            </a:lvl7pPr>
            <a:lvl8pPr lvl="7" algn="r" rtl="0">
              <a:lnSpc>
                <a:spcPct val="100000"/>
              </a:lnSpc>
              <a:spcBef>
                <a:spcPts val="0"/>
              </a:spcBef>
              <a:spcAft>
                <a:spcPts val="0"/>
              </a:spcAft>
              <a:buNone/>
              <a:defRPr sz="2200" b="1">
                <a:latin typeface="Convergence"/>
                <a:ea typeface="Convergence"/>
                <a:cs typeface="Convergence"/>
                <a:sym typeface="Convergence"/>
              </a:defRPr>
            </a:lvl8pPr>
            <a:lvl9pPr lvl="8" algn="r"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0" name="Google Shape;120;p18"/>
          <p:cNvSpPr txBox="1">
            <a:spLocks noGrp="1"/>
          </p:cNvSpPr>
          <p:nvPr>
            <p:ph type="subTitle" idx="5"/>
          </p:nvPr>
        </p:nvSpPr>
        <p:spPr>
          <a:xfrm flipH="1">
            <a:off x="720131" y="3564734"/>
            <a:ext cx="2044500" cy="69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21" name="Google Shape;121;p18"/>
          <p:cNvSpPr txBox="1">
            <a:spLocks noGrp="1"/>
          </p:cNvSpPr>
          <p:nvPr>
            <p:ph type="title" idx="6" hasCustomPrompt="1"/>
          </p:nvPr>
        </p:nvSpPr>
        <p:spPr>
          <a:xfrm>
            <a:off x="5484589" y="190253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2" name="Google Shape;122;p18"/>
          <p:cNvSpPr txBox="1">
            <a:spLocks noGrp="1"/>
          </p:cNvSpPr>
          <p:nvPr>
            <p:ph type="subTitle" idx="7"/>
          </p:nvPr>
        </p:nvSpPr>
        <p:spPr>
          <a:xfrm>
            <a:off x="6379369" y="1681400"/>
            <a:ext cx="2044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3" name="Google Shape;123;p18"/>
          <p:cNvSpPr txBox="1">
            <a:spLocks noGrp="1"/>
          </p:cNvSpPr>
          <p:nvPr>
            <p:ph type="subTitle" idx="8"/>
          </p:nvPr>
        </p:nvSpPr>
        <p:spPr>
          <a:xfrm>
            <a:off x="6379369" y="2037920"/>
            <a:ext cx="2044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24" name="Google Shape;124;p18"/>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5" name="Google Shape;125;p18"/>
          <p:cNvSpPr txBox="1">
            <a:spLocks noGrp="1"/>
          </p:cNvSpPr>
          <p:nvPr>
            <p:ph type="title" idx="13" hasCustomPrompt="1"/>
          </p:nvPr>
        </p:nvSpPr>
        <p:spPr>
          <a:xfrm>
            <a:off x="5484596" y="3429367"/>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6" name="Google Shape;126;p18"/>
          <p:cNvSpPr txBox="1">
            <a:spLocks noGrp="1"/>
          </p:cNvSpPr>
          <p:nvPr>
            <p:ph type="subTitle" idx="14"/>
          </p:nvPr>
        </p:nvSpPr>
        <p:spPr>
          <a:xfrm>
            <a:off x="6379369" y="3208227"/>
            <a:ext cx="2044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7" name="Google Shape;127;p18"/>
          <p:cNvSpPr txBox="1">
            <a:spLocks noGrp="1"/>
          </p:cNvSpPr>
          <p:nvPr>
            <p:ph type="subTitle" idx="15"/>
          </p:nvPr>
        </p:nvSpPr>
        <p:spPr>
          <a:xfrm>
            <a:off x="6379369" y="3564759"/>
            <a:ext cx="2044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128" name="Google Shape;128;p18"/>
          <p:cNvGrpSpPr/>
          <p:nvPr/>
        </p:nvGrpSpPr>
        <p:grpSpPr>
          <a:xfrm>
            <a:off x="-132947" y="-148837"/>
            <a:ext cx="9410902" cy="5441239"/>
            <a:chOff x="-132947" y="-148837"/>
            <a:chExt cx="9410902" cy="5441239"/>
          </a:xfrm>
        </p:grpSpPr>
        <p:sp>
          <p:nvSpPr>
            <p:cNvPr id="129" name="Google Shape;129;p18"/>
            <p:cNvSpPr/>
            <p:nvPr/>
          </p:nvSpPr>
          <p:spPr>
            <a:xfrm>
              <a:off x="-132947" y="3907925"/>
              <a:ext cx="1712652" cy="1384412"/>
            </a:xfrm>
            <a:custGeom>
              <a:avLst/>
              <a:gdLst/>
              <a:ahLst/>
              <a:cxnLst/>
              <a:rect l="l" t="t" r="r" b="b"/>
              <a:pathLst>
                <a:path w="122245" h="98816" extrusionOk="0">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rot="5400000">
              <a:off x="7511416" y="3525867"/>
              <a:ext cx="1812825" cy="1720243"/>
            </a:xfrm>
            <a:custGeom>
              <a:avLst/>
              <a:gdLst/>
              <a:ahLst/>
              <a:cxnLst/>
              <a:rect l="l" t="t" r="r" b="b"/>
              <a:pathLst>
                <a:path w="115780" h="109867" extrusionOk="0">
                  <a:moveTo>
                    <a:pt x="4693" y="1"/>
                  </a:moveTo>
                  <a:lnTo>
                    <a:pt x="4693" y="1"/>
                  </a:lnTo>
                  <a:cubicBezTo>
                    <a:pt x="4689" y="1"/>
                    <a:pt x="4684" y="5"/>
                    <a:pt x="4678" y="12"/>
                  </a:cubicBezTo>
                  <a:lnTo>
                    <a:pt x="4704" y="12"/>
                  </a:lnTo>
                  <a:cubicBezTo>
                    <a:pt x="4701" y="5"/>
                    <a:pt x="4698" y="1"/>
                    <a:pt x="4693" y="1"/>
                  </a:cubicBezTo>
                  <a:close/>
                  <a:moveTo>
                    <a:pt x="4704" y="12"/>
                  </a:moveTo>
                  <a:cubicBezTo>
                    <a:pt x="4732" y="101"/>
                    <a:pt x="4634" y="661"/>
                    <a:pt x="4686" y="661"/>
                  </a:cubicBezTo>
                  <a:cubicBezTo>
                    <a:pt x="4690" y="661"/>
                    <a:pt x="4696" y="657"/>
                    <a:pt x="4702" y="649"/>
                  </a:cubicBezTo>
                  <a:lnTo>
                    <a:pt x="4702" y="649"/>
                  </a:lnTo>
                  <a:cubicBezTo>
                    <a:pt x="1004" y="7457"/>
                    <a:pt x="0" y="15881"/>
                    <a:pt x="2792" y="23129"/>
                  </a:cubicBezTo>
                  <a:cubicBezTo>
                    <a:pt x="5608" y="30353"/>
                    <a:pt x="12416" y="36083"/>
                    <a:pt x="20129" y="36842"/>
                  </a:cubicBezTo>
                  <a:cubicBezTo>
                    <a:pt x="20783" y="36905"/>
                    <a:pt x="21435" y="36935"/>
                    <a:pt x="22086" y="36935"/>
                  </a:cubicBezTo>
                  <a:cubicBezTo>
                    <a:pt x="31165" y="36935"/>
                    <a:pt x="39952" y="31223"/>
                    <a:pt x="48903" y="31223"/>
                  </a:cubicBezTo>
                  <a:cubicBezTo>
                    <a:pt x="50051" y="31223"/>
                    <a:pt x="51201" y="31316"/>
                    <a:pt x="52356" y="31528"/>
                  </a:cubicBezTo>
                  <a:cubicBezTo>
                    <a:pt x="62322" y="33365"/>
                    <a:pt x="68738" y="43479"/>
                    <a:pt x="70771" y="53421"/>
                  </a:cubicBezTo>
                  <a:cubicBezTo>
                    <a:pt x="72803" y="63338"/>
                    <a:pt x="71677" y="73648"/>
                    <a:pt x="73048" y="83688"/>
                  </a:cubicBezTo>
                  <a:cubicBezTo>
                    <a:pt x="73685" y="88414"/>
                    <a:pt x="74933" y="93140"/>
                    <a:pt x="77554" y="97132"/>
                  </a:cubicBezTo>
                  <a:cubicBezTo>
                    <a:pt x="83798" y="106584"/>
                    <a:pt x="96311" y="109620"/>
                    <a:pt x="107625" y="109865"/>
                  </a:cubicBezTo>
                  <a:cubicBezTo>
                    <a:pt x="107691" y="109866"/>
                    <a:pt x="107757" y="109867"/>
                    <a:pt x="107822" y="109867"/>
                  </a:cubicBezTo>
                  <a:cubicBezTo>
                    <a:pt x="110892" y="109867"/>
                    <a:pt x="112854" y="108733"/>
                    <a:pt x="114628" y="106143"/>
                  </a:cubicBezTo>
                  <a:cubicBezTo>
                    <a:pt x="115779" y="104454"/>
                    <a:pt x="115706" y="104796"/>
                    <a:pt x="114212" y="103352"/>
                  </a:cubicBezTo>
                  <a:lnTo>
                    <a:pt x="113673" y="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rot="10800000">
              <a:off x="7565303" y="-148837"/>
              <a:ext cx="1712652" cy="1384412"/>
            </a:xfrm>
            <a:custGeom>
              <a:avLst/>
              <a:gdLst/>
              <a:ahLst/>
              <a:cxnLst/>
              <a:rect l="l" t="t" r="r" b="b"/>
              <a:pathLst>
                <a:path w="122245" h="98816" extrusionOk="0">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15"/>
        <p:cNvGrpSpPr/>
        <p:nvPr/>
      </p:nvGrpSpPr>
      <p:grpSpPr>
        <a:xfrm>
          <a:off x="0" y="0"/>
          <a:ext cx="0" cy="0"/>
          <a:chOff x="0" y="0"/>
          <a:chExt cx="0" cy="0"/>
        </a:xfrm>
      </p:grpSpPr>
      <p:grpSp>
        <p:nvGrpSpPr>
          <p:cNvPr id="216" name="Google Shape;216;p28"/>
          <p:cNvGrpSpPr/>
          <p:nvPr/>
        </p:nvGrpSpPr>
        <p:grpSpPr>
          <a:xfrm>
            <a:off x="0" y="0"/>
            <a:ext cx="9144041" cy="5158191"/>
            <a:chOff x="0" y="0"/>
            <a:chExt cx="9144041" cy="5158191"/>
          </a:xfrm>
        </p:grpSpPr>
        <p:sp>
          <p:nvSpPr>
            <p:cNvPr id="217" name="Google Shape;217;p28"/>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200"/>
              <a:buFont typeface="Convergence"/>
              <a:buNone/>
              <a:defRPr sz="3200" b="1">
                <a:solidFill>
                  <a:schemeClr val="accent6"/>
                </a:solidFill>
                <a:latin typeface="Convergence"/>
                <a:ea typeface="Convergence"/>
                <a:cs typeface="Convergence"/>
                <a:sym typeface="Convergence"/>
              </a:defRPr>
            </a:lvl1pPr>
            <a:lvl2pPr lvl="1"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2pPr>
            <a:lvl3pPr lvl="2"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3pPr>
            <a:lvl4pPr lvl="3"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4pPr>
            <a:lvl5pPr lvl="4"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5pPr>
            <a:lvl6pPr lvl="5"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6pPr>
            <a:lvl7pPr lvl="6"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7pPr>
            <a:lvl8pPr lvl="7"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8pPr>
            <a:lvl9pPr lvl="8"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3" r:id="rId7"/>
    <p:sldLayoutId id="2147483664"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5" Type="http://schemas.openxmlformats.org/officeDocument/2006/relationships/hyperlink" Target="https://www.techtarget.com/searchenterpriseai/definition/supervised-learning" TargetMode="Externa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f1000research.com/" TargetMode="External"/><Relationship Id="rId2" Type="http://schemas.openxmlformats.org/officeDocument/2006/relationships/hyperlink" Target="https://www.researchgate.net/" TargetMode="External"/><Relationship Id="rId1" Type="http://schemas.openxmlformats.org/officeDocument/2006/relationships/slideLayout" Target="../slideLayouts/slideLayout8.xml"/><Relationship Id="rId6" Type="http://schemas.openxmlformats.org/officeDocument/2006/relationships/hyperlink" Target="https://lucid.app/" TargetMode="External"/><Relationship Id="rId5" Type="http://schemas.openxmlformats.org/officeDocument/2006/relationships/hyperlink" Target="https://www.hindawi.com/" TargetMode="External"/><Relationship Id="rId4" Type="http://schemas.openxmlformats.org/officeDocument/2006/relationships/hyperlink" Target="https://www.kagg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rashikrahmanpritom/heart-attack-analysis-prediction-dataset/?select=o2Saturation.csv"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1754836" y="1016425"/>
            <a:ext cx="7449676" cy="2329500"/>
          </a:xfrm>
          <a:prstGeom prst="rect">
            <a:avLst/>
          </a:prstGeom>
        </p:spPr>
        <p:txBody>
          <a:bodyPr spcFirstLastPara="1" wrap="square" lIns="91425" tIns="91425" rIns="91425" bIns="91425" anchor="ctr" anchorCtr="0">
            <a:noAutofit/>
          </a:bodyPr>
          <a:lstStyle/>
          <a:p>
            <a:r>
              <a:rPr lang="en-IN" sz="4400" dirty="0">
                <a:solidFill>
                  <a:schemeClr val="accent5">
                    <a:lumMod val="75000"/>
                  </a:schemeClr>
                </a:solidFill>
                <a:effectLst/>
                <a:latin typeface="Consolas" panose="020B0609020204030204" pitchFamily="49" charset="0"/>
              </a:rPr>
              <a:t>Heart Attack Prediction</a:t>
            </a:r>
            <a:br>
              <a:rPr lang="en-IN" b="0" dirty="0">
                <a:solidFill>
                  <a:srgbClr val="CCCCCC"/>
                </a:solidFill>
                <a:effectLst/>
                <a:latin typeface="Consolas" panose="020B0609020204030204" pitchFamily="49" charset="0"/>
              </a:rPr>
            </a:br>
            <a:endParaRPr dirty="0"/>
          </a:p>
        </p:txBody>
      </p:sp>
      <p:sp>
        <p:nvSpPr>
          <p:cNvPr id="237" name="Google Shape;237;p35"/>
          <p:cNvSpPr txBox="1">
            <a:spLocks noGrp="1"/>
          </p:cNvSpPr>
          <p:nvPr>
            <p:ph type="subTitle" idx="1"/>
          </p:nvPr>
        </p:nvSpPr>
        <p:spPr>
          <a:xfrm>
            <a:off x="3761033" y="2770735"/>
            <a:ext cx="2894100" cy="3262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Submitted by:</a:t>
            </a:r>
          </a:p>
          <a:p>
            <a:pPr marL="0" lvl="0" indent="0" algn="l" rtl="0">
              <a:spcBef>
                <a:spcPts val="0"/>
              </a:spcBef>
              <a:spcAft>
                <a:spcPts val="0"/>
              </a:spcAft>
              <a:buNone/>
            </a:pPr>
            <a:endParaRPr dirty="0"/>
          </a:p>
        </p:txBody>
      </p:sp>
      <p:grpSp>
        <p:nvGrpSpPr>
          <p:cNvPr id="238" name="Google Shape;238;p35"/>
          <p:cNvGrpSpPr/>
          <p:nvPr/>
        </p:nvGrpSpPr>
        <p:grpSpPr>
          <a:xfrm>
            <a:off x="-615121" y="804476"/>
            <a:ext cx="2104731" cy="3534547"/>
            <a:chOff x="1175043" y="804477"/>
            <a:chExt cx="2104731" cy="3534547"/>
          </a:xfrm>
        </p:grpSpPr>
        <p:grpSp>
          <p:nvGrpSpPr>
            <p:cNvPr id="239" name="Google Shape;239;p35"/>
            <p:cNvGrpSpPr/>
            <p:nvPr/>
          </p:nvGrpSpPr>
          <p:grpSpPr>
            <a:xfrm>
              <a:off x="1175043" y="804477"/>
              <a:ext cx="2104731" cy="3534547"/>
              <a:chOff x="1175043" y="804879"/>
              <a:chExt cx="2104731" cy="3534547"/>
            </a:xfrm>
          </p:grpSpPr>
          <p:sp>
            <p:nvSpPr>
              <p:cNvPr id="240" name="Google Shape;240;p35"/>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1271700" y="2354050"/>
                <a:ext cx="1821471" cy="957931"/>
              </a:xfrm>
              <a:custGeom>
                <a:avLst/>
                <a:gdLst/>
                <a:ahLst/>
                <a:cxnLst/>
                <a:rect l="l" t="t" r="r" b="b"/>
                <a:pathLst>
                  <a:path w="85030" h="44738" extrusionOk="0">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1430092" y="2415943"/>
                <a:ext cx="810212" cy="653810"/>
              </a:xfrm>
              <a:custGeom>
                <a:avLst/>
                <a:gdLst/>
                <a:ahLst/>
                <a:cxnLst/>
                <a:rect l="l" t="t" r="r" b="b"/>
                <a:pathLst>
                  <a:path w="36786" h="29695" extrusionOk="0">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1495044" y="2696094"/>
                <a:ext cx="1733191" cy="1225428"/>
              </a:xfrm>
              <a:custGeom>
                <a:avLst/>
                <a:gdLst/>
                <a:ahLst/>
                <a:cxnLst/>
                <a:rect l="l" t="t" r="r" b="b"/>
                <a:pathLst>
                  <a:path w="78692" h="55657" extrusionOk="0">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2534492" y="2281658"/>
                <a:ext cx="579918" cy="430574"/>
              </a:xfrm>
              <a:custGeom>
                <a:avLst/>
                <a:gdLst/>
                <a:ahLst/>
                <a:cxnLst/>
                <a:rect l="l" t="t" r="r" b="b"/>
                <a:pathLst>
                  <a:path w="26330" h="19556" extrusionOk="0">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1224445" y="2822761"/>
                <a:ext cx="681894" cy="738577"/>
              </a:xfrm>
              <a:custGeom>
                <a:avLst/>
                <a:gdLst/>
                <a:ahLst/>
                <a:cxnLst/>
                <a:rect l="l" t="t" r="r" b="b"/>
                <a:pathLst>
                  <a:path w="30960" h="33545" extrusionOk="0">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2764323" y="3361661"/>
                <a:ext cx="153558" cy="210421"/>
              </a:xfrm>
              <a:custGeom>
                <a:avLst/>
                <a:gdLst/>
                <a:ahLst/>
                <a:cxnLst/>
                <a:rect l="l" t="t" r="r" b="b"/>
                <a:pathLst>
                  <a:path w="6972" h="9557" extrusionOk="0">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2928607" y="2654239"/>
                <a:ext cx="95588" cy="235103"/>
              </a:xfrm>
              <a:custGeom>
                <a:avLst/>
                <a:gdLst/>
                <a:ahLst/>
                <a:cxnLst/>
                <a:rect l="l" t="t" r="r" b="b"/>
                <a:pathLst>
                  <a:path w="4340" h="10678" extrusionOk="0">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2190880" y="2897906"/>
                <a:ext cx="402705" cy="353205"/>
              </a:xfrm>
              <a:custGeom>
                <a:avLst/>
                <a:gdLst/>
                <a:ahLst/>
                <a:cxnLst/>
                <a:rect l="l" t="t" r="r" b="b"/>
                <a:pathLst>
                  <a:path w="18284" h="16042" extrusionOk="0">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1909532" y="2936789"/>
                <a:ext cx="403784" cy="461377"/>
              </a:xfrm>
              <a:custGeom>
                <a:avLst/>
                <a:gdLst/>
                <a:ahLst/>
                <a:cxnLst/>
                <a:rect l="l" t="t" r="r" b="b"/>
                <a:pathLst>
                  <a:path w="18333" h="20955" extrusionOk="0">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2325783" y="3297238"/>
                <a:ext cx="72374" cy="250141"/>
              </a:xfrm>
              <a:custGeom>
                <a:avLst/>
                <a:gdLst/>
                <a:ahLst/>
                <a:cxnLst/>
                <a:rect l="l" t="t" r="r" b="b"/>
                <a:pathLst>
                  <a:path w="3286" h="11361" extrusionOk="0">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2899622" y="2858187"/>
                <a:ext cx="195450" cy="396139"/>
              </a:xfrm>
              <a:custGeom>
                <a:avLst/>
                <a:gdLst/>
                <a:ahLst/>
                <a:cxnLst/>
                <a:rect l="l" t="t" r="r" b="b"/>
                <a:pathLst>
                  <a:path w="8874" h="17992" extrusionOk="0">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2780423" y="2620948"/>
                <a:ext cx="164306" cy="198620"/>
              </a:xfrm>
              <a:custGeom>
                <a:avLst/>
                <a:gdLst/>
                <a:ahLst/>
                <a:cxnLst/>
                <a:rect l="l" t="t" r="r" b="b"/>
                <a:pathLst>
                  <a:path w="7460" h="9021" extrusionOk="0">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1832225" y="2725091"/>
                <a:ext cx="278132" cy="427250"/>
              </a:xfrm>
              <a:custGeom>
                <a:avLst/>
                <a:gdLst/>
                <a:ahLst/>
                <a:cxnLst/>
                <a:rect l="l" t="t" r="r" b="b"/>
                <a:pathLst>
                  <a:path w="12628" h="19405" extrusionOk="0">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1558410" y="2516365"/>
                <a:ext cx="325375" cy="297831"/>
              </a:xfrm>
              <a:custGeom>
                <a:avLst/>
                <a:gdLst/>
                <a:ahLst/>
                <a:cxnLst/>
                <a:rect l="l" t="t" r="r" b="b"/>
                <a:pathLst>
                  <a:path w="14773" h="13527" extrusionOk="0">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1266314" y="1771425"/>
                <a:ext cx="605665" cy="957981"/>
              </a:xfrm>
              <a:custGeom>
                <a:avLst/>
                <a:gdLst/>
                <a:ahLst/>
                <a:cxnLst/>
                <a:rect l="l" t="t" r="r" b="b"/>
                <a:pathLst>
                  <a:path w="27499" h="43510" extrusionOk="0">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1651818" y="1568952"/>
                <a:ext cx="211572" cy="867401"/>
              </a:xfrm>
              <a:custGeom>
                <a:avLst/>
                <a:gdLst/>
                <a:ahLst/>
                <a:cxnLst/>
                <a:rect l="l" t="t" r="r" b="b"/>
                <a:pathLst>
                  <a:path w="9606" h="39396" extrusionOk="0">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1670077" y="885154"/>
                <a:ext cx="287801" cy="745006"/>
              </a:xfrm>
              <a:custGeom>
                <a:avLst/>
                <a:gdLst/>
                <a:ahLst/>
                <a:cxnLst/>
                <a:rect l="l" t="t" r="r" b="b"/>
                <a:pathLst>
                  <a:path w="13067" h="33837" extrusionOk="0">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1728125" y="1233991"/>
                <a:ext cx="560270" cy="520226"/>
              </a:xfrm>
              <a:custGeom>
                <a:avLst/>
                <a:gdLst/>
                <a:ahLst/>
                <a:cxnLst/>
                <a:rect l="l" t="t" r="r" b="b"/>
                <a:pathLst>
                  <a:path w="27450" h="25494" extrusionOk="0">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1874116" y="1401509"/>
                <a:ext cx="407000" cy="745006"/>
              </a:xfrm>
              <a:custGeom>
                <a:avLst/>
                <a:gdLst/>
                <a:ahLst/>
                <a:cxnLst/>
                <a:rect l="l" t="t" r="r" b="b"/>
                <a:pathLst>
                  <a:path w="18479" h="33837" extrusionOk="0">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2259620" y="1661271"/>
                <a:ext cx="355461" cy="383787"/>
              </a:xfrm>
              <a:custGeom>
                <a:avLst/>
                <a:gdLst/>
                <a:ahLst/>
                <a:cxnLst/>
                <a:rect l="l" t="t" r="r" b="b"/>
                <a:pathLst>
                  <a:path w="16139" h="17431" extrusionOk="0">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1912770" y="1778294"/>
                <a:ext cx="332908" cy="483064"/>
              </a:xfrm>
              <a:custGeom>
                <a:avLst/>
                <a:gdLst/>
                <a:ahLst/>
                <a:cxnLst/>
                <a:rect l="l" t="t" r="r" b="b"/>
                <a:pathLst>
                  <a:path w="15115" h="21940" extrusionOk="0">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1714831" y="1615123"/>
                <a:ext cx="218356" cy="280723"/>
              </a:xfrm>
              <a:custGeom>
                <a:avLst/>
                <a:gdLst/>
                <a:ahLst/>
                <a:cxnLst/>
                <a:rect l="l" t="t" r="r" b="b"/>
                <a:pathLst>
                  <a:path w="9914" h="12750" extrusionOk="0">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1826851" y="1946816"/>
                <a:ext cx="143933" cy="154717"/>
              </a:xfrm>
              <a:custGeom>
                <a:avLst/>
                <a:gdLst/>
                <a:ahLst/>
                <a:cxnLst/>
                <a:rect l="l" t="t" r="r" b="b"/>
                <a:pathLst>
                  <a:path w="6535" h="7027" extrusionOk="0">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2087803" y="893741"/>
                <a:ext cx="282427" cy="362364"/>
              </a:xfrm>
              <a:custGeom>
                <a:avLst/>
                <a:gdLst/>
                <a:ahLst/>
                <a:cxnLst/>
                <a:rect l="l" t="t" r="r" b="b"/>
                <a:pathLst>
                  <a:path w="12823" h="16458" extrusionOk="0">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2400293" y="1003234"/>
                <a:ext cx="107394" cy="165351"/>
              </a:xfrm>
              <a:custGeom>
                <a:avLst/>
                <a:gdLst/>
                <a:ahLst/>
                <a:cxnLst/>
                <a:rect l="l" t="t" r="r" b="b"/>
                <a:pathLst>
                  <a:path w="4876" h="7510" extrusionOk="0">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2597329" y="1098790"/>
                <a:ext cx="149814" cy="193226"/>
              </a:xfrm>
              <a:custGeom>
                <a:avLst/>
                <a:gdLst/>
                <a:ahLst/>
                <a:cxnLst/>
                <a:rect l="l" t="t" r="r" b="b"/>
                <a:pathLst>
                  <a:path w="6802" h="8776" extrusionOk="0">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2527003" y="1826601"/>
                <a:ext cx="355461" cy="531877"/>
              </a:xfrm>
              <a:custGeom>
                <a:avLst/>
                <a:gdLst/>
                <a:ahLst/>
                <a:cxnLst/>
                <a:rect l="l" t="t" r="r" b="b"/>
                <a:pathLst>
                  <a:path w="16139" h="24157" extrusionOk="0">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2596800" y="1733467"/>
                <a:ext cx="262031" cy="279930"/>
              </a:xfrm>
              <a:custGeom>
                <a:avLst/>
                <a:gdLst/>
                <a:ahLst/>
                <a:cxnLst/>
                <a:rect l="l" t="t" r="r" b="b"/>
                <a:pathLst>
                  <a:path w="11897" h="12714" extrusionOk="0">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2835177" y="1784723"/>
                <a:ext cx="282449" cy="91659"/>
              </a:xfrm>
              <a:custGeom>
                <a:avLst/>
                <a:gdLst/>
                <a:ahLst/>
                <a:cxnLst/>
                <a:rect l="l" t="t" r="r" b="b"/>
                <a:pathLst>
                  <a:path w="12824" h="4163" extrusionOk="0">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2916802" y="1968283"/>
                <a:ext cx="322160" cy="88048"/>
              </a:xfrm>
              <a:custGeom>
                <a:avLst/>
                <a:gdLst/>
                <a:ahLst/>
                <a:cxnLst/>
                <a:rect l="l" t="t" r="r" b="b"/>
                <a:pathLst>
                  <a:path w="14627" h="3999" extrusionOk="0">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2724590" y="1913548"/>
                <a:ext cx="184702" cy="127812"/>
              </a:xfrm>
              <a:custGeom>
                <a:avLst/>
                <a:gdLst/>
                <a:ahLst/>
                <a:cxnLst/>
                <a:rect l="l" t="t" r="r" b="b"/>
                <a:pathLst>
                  <a:path w="8386" h="5805" extrusionOk="0">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1564841" y="3455037"/>
                <a:ext cx="415590" cy="544273"/>
              </a:xfrm>
              <a:custGeom>
                <a:avLst/>
                <a:gdLst/>
                <a:ahLst/>
                <a:cxnLst/>
                <a:rect l="l" t="t" r="r" b="b"/>
                <a:pathLst>
                  <a:path w="18869" h="24720" extrusionOk="0">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1701044" y="3473290"/>
                <a:ext cx="274035" cy="413313"/>
              </a:xfrm>
              <a:custGeom>
                <a:avLst/>
                <a:gdLst/>
                <a:ahLst/>
                <a:cxnLst/>
                <a:rect l="l" t="t" r="r" b="b"/>
                <a:pathLst>
                  <a:path w="12442" h="18772" extrusionOk="0">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1963229" y="3581704"/>
                <a:ext cx="368346" cy="737080"/>
              </a:xfrm>
              <a:custGeom>
                <a:avLst/>
                <a:gdLst/>
                <a:ahLst/>
                <a:cxnLst/>
                <a:rect l="l" t="t" r="r" b="b"/>
                <a:pathLst>
                  <a:path w="16724" h="33477" extrusionOk="0">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1970762" y="3594716"/>
                <a:ext cx="328613" cy="340192"/>
              </a:xfrm>
              <a:custGeom>
                <a:avLst/>
                <a:gdLst/>
                <a:ahLst/>
                <a:cxnLst/>
                <a:rect l="l" t="t" r="r" b="b"/>
                <a:pathLst>
                  <a:path w="14920" h="15451" extrusionOk="0">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1995452" y="3771561"/>
                <a:ext cx="141775" cy="370533"/>
              </a:xfrm>
              <a:custGeom>
                <a:avLst/>
                <a:gdLst/>
                <a:ahLst/>
                <a:cxnLst/>
                <a:rect l="l" t="t" r="r" b="b"/>
                <a:pathLst>
                  <a:path w="6437" h="16829" extrusionOk="0">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1673424" y="3628491"/>
                <a:ext cx="137788" cy="250625"/>
              </a:xfrm>
              <a:custGeom>
                <a:avLst/>
                <a:gdLst/>
                <a:ahLst/>
                <a:cxnLst/>
                <a:rect l="l" t="t" r="r" b="b"/>
                <a:pathLst>
                  <a:path w="6256" h="11383" extrusionOk="0">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1990078" y="2027334"/>
                <a:ext cx="547674" cy="330637"/>
              </a:xfrm>
              <a:custGeom>
                <a:avLst/>
                <a:gdLst/>
                <a:ahLst/>
                <a:cxnLst/>
                <a:rect l="l" t="t" r="r" b="b"/>
                <a:pathLst>
                  <a:path w="24866" h="15017" extrusionOk="0">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1736658" y="1851679"/>
                <a:ext cx="92373" cy="277663"/>
              </a:xfrm>
              <a:custGeom>
                <a:avLst/>
                <a:gdLst/>
                <a:ahLst/>
                <a:cxnLst/>
                <a:rect l="l" t="t" r="r" b="b"/>
                <a:pathLst>
                  <a:path w="4194" h="12611" extrusionOk="0">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543104" y="2445028"/>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5"/>
              <p:cNvGrpSpPr/>
              <p:nvPr/>
            </p:nvGrpSpPr>
            <p:grpSpPr>
              <a:xfrm>
                <a:off x="1561574" y="3451125"/>
                <a:ext cx="415556" cy="583318"/>
                <a:chOff x="1357275" y="4421150"/>
                <a:chExt cx="482700" cy="677725"/>
              </a:xfrm>
            </p:grpSpPr>
            <p:sp>
              <p:nvSpPr>
                <p:cNvPr id="349" name="Google Shape;349;p35"/>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2" name="Google Shape;352;p35"/>
            <p:cNvSpPr/>
            <p:nvPr/>
          </p:nvSpPr>
          <p:spPr>
            <a:xfrm>
              <a:off x="1702299" y="2534414"/>
              <a:ext cx="7533" cy="8873"/>
            </a:xfrm>
            <a:custGeom>
              <a:avLst/>
              <a:gdLst/>
              <a:ahLst/>
              <a:cxnLst/>
              <a:rect l="l" t="t" r="r" b="b"/>
              <a:pathLst>
                <a:path w="342" h="403" extrusionOk="0">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1707673" y="2492272"/>
              <a:ext cx="15726" cy="18319"/>
            </a:xfrm>
            <a:custGeom>
              <a:avLst/>
              <a:gdLst/>
              <a:ahLst/>
              <a:cxnLst/>
              <a:rect l="l" t="t" r="r" b="b"/>
              <a:pathLst>
                <a:path w="714" h="832" extrusionOk="0">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1750622" y="2544123"/>
              <a:ext cx="16629" cy="12594"/>
            </a:xfrm>
            <a:custGeom>
              <a:avLst/>
              <a:gdLst/>
              <a:ahLst/>
              <a:cxnLst/>
              <a:rect l="l" t="t" r="r" b="b"/>
              <a:pathLst>
                <a:path w="755" h="572" extrusionOk="0">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1689415" y="2545687"/>
              <a:ext cx="9669" cy="11559"/>
            </a:xfrm>
            <a:custGeom>
              <a:avLst/>
              <a:gdLst/>
              <a:ahLst/>
              <a:cxnLst/>
              <a:rect l="l" t="t" r="r" b="b"/>
              <a:pathLst>
                <a:path w="439" h="525" extrusionOk="0">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1725910" y="2520983"/>
              <a:ext cx="8612" cy="13981"/>
            </a:xfrm>
            <a:custGeom>
              <a:avLst/>
              <a:gdLst/>
              <a:ahLst/>
              <a:cxnLst/>
              <a:rect l="l" t="t" r="r" b="b"/>
              <a:pathLst>
                <a:path w="391" h="635" extrusionOk="0">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1692630" y="2516425"/>
              <a:ext cx="9691" cy="7530"/>
            </a:xfrm>
            <a:custGeom>
              <a:avLst/>
              <a:gdLst/>
              <a:ahLst/>
              <a:cxnLst/>
              <a:rect l="l" t="t" r="r" b="b"/>
              <a:pathLst>
                <a:path w="440" h="342" extrusionOk="0">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715184" y="2511339"/>
              <a:ext cx="5925" cy="9666"/>
            </a:xfrm>
            <a:custGeom>
              <a:avLst/>
              <a:gdLst/>
              <a:ahLst/>
              <a:cxnLst/>
              <a:rect l="l" t="t" r="r" b="b"/>
              <a:pathLst>
                <a:path w="269" h="439" extrusionOk="0">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1732650" y="2540909"/>
              <a:ext cx="12422" cy="10194"/>
            </a:xfrm>
            <a:custGeom>
              <a:avLst/>
              <a:gdLst/>
              <a:ahLst/>
              <a:cxnLst/>
              <a:rect l="l" t="t" r="r" b="b"/>
              <a:pathLst>
                <a:path w="564" h="463" extrusionOk="0">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1740953" y="2552930"/>
              <a:ext cx="9669" cy="3413"/>
            </a:xfrm>
            <a:custGeom>
              <a:avLst/>
              <a:gdLst/>
              <a:ahLst/>
              <a:cxnLst/>
              <a:rect l="l" t="t" r="r" b="b"/>
              <a:pathLst>
                <a:path w="439" h="155" extrusionOk="0">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5"/>
            <p:cNvGrpSpPr/>
            <p:nvPr/>
          </p:nvGrpSpPr>
          <p:grpSpPr>
            <a:xfrm>
              <a:off x="1707673" y="2508917"/>
              <a:ext cx="628197" cy="739898"/>
              <a:chOff x="1707673" y="2508917"/>
              <a:chExt cx="628197" cy="739898"/>
            </a:xfrm>
          </p:grpSpPr>
          <p:grpSp>
            <p:nvGrpSpPr>
              <p:cNvPr id="362" name="Google Shape;362;p35"/>
              <p:cNvGrpSpPr/>
              <p:nvPr/>
            </p:nvGrpSpPr>
            <p:grpSpPr>
              <a:xfrm>
                <a:off x="1707673" y="2508917"/>
                <a:ext cx="232584" cy="212359"/>
                <a:chOff x="1707673" y="2508917"/>
                <a:chExt cx="232584" cy="212359"/>
              </a:xfrm>
            </p:grpSpPr>
            <p:sp>
              <p:nvSpPr>
                <p:cNvPr id="363" name="Google Shape;363;p35"/>
                <p:cNvSpPr/>
                <p:nvPr/>
              </p:nvSpPr>
              <p:spPr>
                <a:xfrm>
                  <a:off x="1707673" y="2508917"/>
                  <a:ext cx="9669" cy="7530"/>
                </a:xfrm>
                <a:custGeom>
                  <a:avLst/>
                  <a:gdLst/>
                  <a:ahLst/>
                  <a:cxnLst/>
                  <a:rect l="l" t="t" r="r" b="b"/>
                  <a:pathLst>
                    <a:path w="439" h="342" extrusionOk="0">
                      <a:moveTo>
                        <a:pt x="195" y="0"/>
                      </a:moveTo>
                      <a:cubicBezTo>
                        <a:pt x="0" y="0"/>
                        <a:pt x="0" y="342"/>
                        <a:pt x="195" y="342"/>
                      </a:cubicBezTo>
                      <a:cubicBezTo>
                        <a:pt x="439" y="342"/>
                        <a:pt x="43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5"/>
                <p:cNvGrpSpPr/>
                <p:nvPr/>
              </p:nvGrpSpPr>
              <p:grpSpPr>
                <a:xfrm>
                  <a:off x="1775312" y="2571183"/>
                  <a:ext cx="164945" cy="150093"/>
                  <a:chOff x="1775312" y="2571585"/>
                  <a:chExt cx="164945" cy="150093"/>
                </a:xfrm>
              </p:grpSpPr>
              <p:sp>
                <p:nvSpPr>
                  <p:cNvPr id="365" name="Google Shape;365;p35"/>
                  <p:cNvSpPr/>
                  <p:nvPr/>
                </p:nvSpPr>
                <p:spPr>
                  <a:xfrm>
                    <a:off x="1847268" y="2594923"/>
                    <a:ext cx="8612" cy="11031"/>
                  </a:xfrm>
                  <a:custGeom>
                    <a:avLst/>
                    <a:gdLst/>
                    <a:ahLst/>
                    <a:cxnLst/>
                    <a:rect l="l" t="t" r="r" b="b"/>
                    <a:pathLst>
                      <a:path w="391" h="501" extrusionOk="0">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1849404" y="2674341"/>
                    <a:ext cx="29800" cy="47338"/>
                  </a:xfrm>
                  <a:custGeom>
                    <a:avLst/>
                    <a:gdLst/>
                    <a:ahLst/>
                    <a:cxnLst/>
                    <a:rect l="l" t="t" r="r" b="b"/>
                    <a:pathLst>
                      <a:path w="1353" h="2150" extrusionOk="0">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1800002" y="2609785"/>
                    <a:ext cx="17686" cy="21731"/>
                  </a:xfrm>
                  <a:custGeom>
                    <a:avLst/>
                    <a:gdLst/>
                    <a:ahLst/>
                    <a:cxnLst/>
                    <a:rect l="l" t="t" r="r" b="b"/>
                    <a:pathLst>
                      <a:path w="803" h="987" extrusionOk="0">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1775312" y="2571585"/>
                    <a:ext cx="121358" cy="96635"/>
                  </a:xfrm>
                  <a:custGeom>
                    <a:avLst/>
                    <a:gdLst/>
                    <a:ahLst/>
                    <a:cxnLst/>
                    <a:rect l="l" t="t" r="r" b="b"/>
                    <a:pathLst>
                      <a:path w="5510" h="4389" extrusionOk="0">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1901427" y="2618900"/>
                    <a:ext cx="38830" cy="36197"/>
                  </a:xfrm>
                  <a:custGeom>
                    <a:avLst/>
                    <a:gdLst/>
                    <a:ahLst/>
                    <a:cxnLst/>
                    <a:rect l="l" t="t" r="r" b="b"/>
                    <a:pathLst>
                      <a:path w="1763" h="1644" extrusionOk="0">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0" name="Google Shape;370;p35"/>
              <p:cNvGrpSpPr/>
              <p:nvPr/>
            </p:nvGrpSpPr>
            <p:grpSpPr>
              <a:xfrm>
                <a:off x="1966445" y="2785875"/>
                <a:ext cx="369425" cy="147892"/>
                <a:chOff x="1966445" y="2786278"/>
                <a:chExt cx="369425" cy="147892"/>
              </a:xfrm>
            </p:grpSpPr>
            <p:sp>
              <p:nvSpPr>
                <p:cNvPr id="371" name="Google Shape;371;p35"/>
                <p:cNvSpPr/>
                <p:nvPr/>
              </p:nvSpPr>
              <p:spPr>
                <a:xfrm>
                  <a:off x="2246735" y="2908365"/>
                  <a:ext cx="13964" cy="11471"/>
                </a:xfrm>
                <a:custGeom>
                  <a:avLst/>
                  <a:gdLst/>
                  <a:ahLst/>
                  <a:cxnLst/>
                  <a:rect l="l" t="t" r="r" b="b"/>
                  <a:pathLst>
                    <a:path w="634" h="521" extrusionOk="0">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1966445" y="2799158"/>
                  <a:ext cx="12929" cy="10745"/>
                </a:xfrm>
                <a:custGeom>
                  <a:avLst/>
                  <a:gdLst/>
                  <a:ahLst/>
                  <a:cxnLst/>
                  <a:rect l="l" t="t" r="r" b="b"/>
                  <a:pathLst>
                    <a:path w="587" h="488" extrusionOk="0">
                      <a:moveTo>
                        <a:pt x="294" y="0"/>
                      </a:moveTo>
                      <a:cubicBezTo>
                        <a:pt x="1" y="49"/>
                        <a:pt x="1" y="439"/>
                        <a:pt x="294" y="488"/>
                      </a:cubicBezTo>
                      <a:cubicBezTo>
                        <a:pt x="586" y="439"/>
                        <a:pt x="586" y="49"/>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1996531" y="2786278"/>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2009416" y="2812038"/>
                  <a:ext cx="11827" cy="8609"/>
                </a:xfrm>
                <a:custGeom>
                  <a:avLst/>
                  <a:gdLst/>
                  <a:ahLst/>
                  <a:cxnLst/>
                  <a:rect l="l" t="t" r="r" b="b"/>
                  <a:pathLst>
                    <a:path w="537" h="391" extrusionOk="0">
                      <a:moveTo>
                        <a:pt x="293" y="0"/>
                      </a:moveTo>
                      <a:cubicBezTo>
                        <a:pt x="0" y="0"/>
                        <a:pt x="0" y="390"/>
                        <a:pt x="293" y="390"/>
                      </a:cubicBezTo>
                      <a:cubicBezTo>
                        <a:pt x="536" y="390"/>
                        <a:pt x="536"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2057739" y="2841013"/>
                  <a:ext cx="12907" cy="10767"/>
                </a:xfrm>
                <a:custGeom>
                  <a:avLst/>
                  <a:gdLst/>
                  <a:ahLst/>
                  <a:cxnLst/>
                  <a:rect l="l" t="t" r="r" b="b"/>
                  <a:pathLst>
                    <a:path w="586" h="489" extrusionOk="0">
                      <a:moveTo>
                        <a:pt x="293" y="1"/>
                      </a:moveTo>
                      <a:cubicBezTo>
                        <a:pt x="0" y="50"/>
                        <a:pt x="0" y="440"/>
                        <a:pt x="293" y="488"/>
                      </a:cubicBezTo>
                      <a:cubicBezTo>
                        <a:pt x="585" y="440"/>
                        <a:pt x="585" y="50"/>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2097670" y="2861820"/>
                  <a:ext cx="132965" cy="59733"/>
                </a:xfrm>
                <a:custGeom>
                  <a:avLst/>
                  <a:gdLst/>
                  <a:ahLst/>
                  <a:cxnLst/>
                  <a:rect l="l" t="t" r="r" b="b"/>
                  <a:pathLst>
                    <a:path w="6037" h="2713" extrusionOk="0">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2067386" y="2850503"/>
                  <a:ext cx="17994" cy="10084"/>
                </a:xfrm>
                <a:custGeom>
                  <a:avLst/>
                  <a:gdLst/>
                  <a:ahLst/>
                  <a:cxnLst/>
                  <a:rect l="l" t="t" r="r" b="b"/>
                  <a:pathLst>
                    <a:path w="817" h="458" extrusionOk="0">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2019063" y="2818753"/>
                  <a:ext cx="28787" cy="12704"/>
                </a:xfrm>
                <a:custGeom>
                  <a:avLst/>
                  <a:gdLst/>
                  <a:ahLst/>
                  <a:cxnLst/>
                  <a:rect l="l" t="t" r="r" b="b"/>
                  <a:pathLst>
                    <a:path w="1307" h="577" extrusionOk="0">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2126853" y="2850547"/>
                  <a:ext cx="19822" cy="15985"/>
                </a:xfrm>
                <a:custGeom>
                  <a:avLst/>
                  <a:gdLst/>
                  <a:ahLst/>
                  <a:cxnLst/>
                  <a:rect l="l" t="t" r="r" b="b"/>
                  <a:pathLst>
                    <a:path w="900" h="726" extrusionOk="0">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2182290" y="2867852"/>
                  <a:ext cx="29029" cy="17196"/>
                </a:xfrm>
                <a:custGeom>
                  <a:avLst/>
                  <a:gdLst/>
                  <a:ahLst/>
                  <a:cxnLst/>
                  <a:rect l="l" t="t" r="r" b="b"/>
                  <a:pathLst>
                    <a:path w="1318" h="781" extrusionOk="0">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2247176" y="2893393"/>
                  <a:ext cx="48962" cy="12198"/>
                </a:xfrm>
                <a:custGeom>
                  <a:avLst/>
                  <a:gdLst/>
                  <a:ahLst/>
                  <a:cxnLst/>
                  <a:rect l="l" t="t" r="r" b="b"/>
                  <a:pathLst>
                    <a:path w="2223" h="554" extrusionOk="0">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2297194" y="2912130"/>
                  <a:ext cx="38676" cy="22040"/>
                </a:xfrm>
                <a:custGeom>
                  <a:avLst/>
                  <a:gdLst/>
                  <a:ahLst/>
                  <a:cxnLst/>
                  <a:rect l="l" t="t" r="r" b="b"/>
                  <a:pathLst>
                    <a:path w="1756" h="1001" extrusionOk="0">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2271910" y="2911183"/>
                  <a:ext cx="29602" cy="11537"/>
                </a:xfrm>
                <a:custGeom>
                  <a:avLst/>
                  <a:gdLst/>
                  <a:ahLst/>
                  <a:cxnLst/>
                  <a:rect l="l" t="t" r="r" b="b"/>
                  <a:pathLst>
                    <a:path w="1344" h="524" extrusionOk="0">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5"/>
              <p:cNvGrpSpPr/>
              <p:nvPr/>
            </p:nvGrpSpPr>
            <p:grpSpPr>
              <a:xfrm>
                <a:off x="1927791" y="2911045"/>
                <a:ext cx="387684" cy="337770"/>
                <a:chOff x="1927791" y="2911447"/>
                <a:chExt cx="387684" cy="337770"/>
              </a:xfrm>
            </p:grpSpPr>
            <p:sp>
              <p:nvSpPr>
                <p:cNvPr id="385" name="Google Shape;385;p35"/>
                <p:cNvSpPr/>
                <p:nvPr/>
              </p:nvSpPr>
              <p:spPr>
                <a:xfrm>
                  <a:off x="2159736" y="2939233"/>
                  <a:ext cx="16144" cy="15588"/>
                </a:xfrm>
                <a:custGeom>
                  <a:avLst/>
                  <a:gdLst/>
                  <a:ahLst/>
                  <a:cxnLst/>
                  <a:rect l="l" t="t" r="r" b="b"/>
                  <a:pathLst>
                    <a:path w="733" h="708" extrusionOk="0">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2230987" y="2958586"/>
                  <a:ext cx="25417" cy="47778"/>
                </a:xfrm>
                <a:custGeom>
                  <a:avLst/>
                  <a:gdLst/>
                  <a:ahLst/>
                  <a:cxnLst/>
                  <a:rect l="l" t="t" r="r" b="b"/>
                  <a:pathLst>
                    <a:path w="1154" h="2170" extrusionOk="0">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2255523" y="2989961"/>
                  <a:ext cx="10990" cy="10238"/>
                </a:xfrm>
                <a:custGeom>
                  <a:avLst/>
                  <a:gdLst/>
                  <a:ahLst/>
                  <a:cxnLst/>
                  <a:rect l="l" t="t" r="r" b="b"/>
                  <a:pathLst>
                    <a:path w="499" h="465" extrusionOk="0">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2176167" y="2917414"/>
                  <a:ext cx="35725" cy="34898"/>
                </a:xfrm>
                <a:custGeom>
                  <a:avLst/>
                  <a:gdLst/>
                  <a:ahLst/>
                  <a:cxnLst/>
                  <a:rect l="l" t="t" r="r" b="b"/>
                  <a:pathLst>
                    <a:path w="1622" h="1585" extrusionOk="0">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2193347" y="2911447"/>
                  <a:ext cx="41583" cy="38443"/>
                </a:xfrm>
                <a:custGeom>
                  <a:avLst/>
                  <a:gdLst/>
                  <a:ahLst/>
                  <a:cxnLst/>
                  <a:rect l="l" t="t" r="r" b="b"/>
                  <a:pathLst>
                    <a:path w="1888" h="1746" extrusionOk="0">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2250325" y="3054605"/>
                  <a:ext cx="40460" cy="89589"/>
                </a:xfrm>
                <a:custGeom>
                  <a:avLst/>
                  <a:gdLst/>
                  <a:ahLst/>
                  <a:cxnLst/>
                  <a:rect l="l" t="t" r="r" b="b"/>
                  <a:pathLst>
                    <a:path w="1837" h="4069" extrusionOk="0">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2249951" y="3031993"/>
                  <a:ext cx="13832" cy="23933"/>
                </a:xfrm>
                <a:custGeom>
                  <a:avLst/>
                  <a:gdLst/>
                  <a:ahLst/>
                  <a:cxnLst/>
                  <a:rect l="l" t="t" r="r" b="b"/>
                  <a:pathLst>
                    <a:path w="628" h="1087" extrusionOk="0">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2212354" y="2952400"/>
                  <a:ext cx="35460" cy="60680"/>
                </a:xfrm>
                <a:custGeom>
                  <a:avLst/>
                  <a:gdLst/>
                  <a:ahLst/>
                  <a:cxnLst/>
                  <a:rect l="l" t="t" r="r" b="b"/>
                  <a:pathLst>
                    <a:path w="1610" h="2756" extrusionOk="0">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2291820" y="3172729"/>
                  <a:ext cx="13986" cy="14421"/>
                </a:xfrm>
                <a:custGeom>
                  <a:avLst/>
                  <a:gdLst/>
                  <a:ahLst/>
                  <a:cxnLst/>
                  <a:rect l="l" t="t" r="r" b="b"/>
                  <a:pathLst>
                    <a:path w="635" h="655" extrusionOk="0">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2309000" y="3226121"/>
                  <a:ext cx="6475" cy="16931"/>
                </a:xfrm>
                <a:custGeom>
                  <a:avLst/>
                  <a:gdLst/>
                  <a:ahLst/>
                  <a:cxnLst/>
                  <a:rect l="l" t="t" r="r" b="b"/>
                  <a:pathLst>
                    <a:path w="294" h="769" extrusionOk="0">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1927791" y="3238473"/>
                  <a:ext cx="6475" cy="10745"/>
                </a:xfrm>
                <a:custGeom>
                  <a:avLst/>
                  <a:gdLst/>
                  <a:ahLst/>
                  <a:cxnLst/>
                  <a:rect l="l" t="t" r="r" b="b"/>
                  <a:pathLst>
                    <a:path w="294" h="488" extrusionOk="0">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1939619" y="3194196"/>
                  <a:ext cx="7533" cy="12902"/>
                </a:xfrm>
                <a:custGeom>
                  <a:avLst/>
                  <a:gdLst/>
                  <a:ahLst/>
                  <a:cxnLst/>
                  <a:rect l="l" t="t" r="r" b="b"/>
                  <a:pathLst>
                    <a:path w="342" h="586" extrusionOk="0">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1963229" y="3146682"/>
                  <a:ext cx="7555" cy="10767"/>
                </a:xfrm>
                <a:custGeom>
                  <a:avLst/>
                  <a:gdLst/>
                  <a:ahLst/>
                  <a:cxnLst/>
                  <a:rect l="l" t="t" r="r" b="b"/>
                  <a:pathLst>
                    <a:path w="343" h="489" extrusionOk="0">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1974704" y="3123057"/>
                  <a:ext cx="19492" cy="17108"/>
                </a:xfrm>
                <a:custGeom>
                  <a:avLst/>
                  <a:gdLst/>
                  <a:ahLst/>
                  <a:cxnLst/>
                  <a:rect l="l" t="t" r="r" b="b"/>
                  <a:pathLst>
                    <a:path w="885" h="777" extrusionOk="0">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2010473" y="3091132"/>
                  <a:ext cx="9691" cy="7552"/>
                </a:xfrm>
                <a:custGeom>
                  <a:avLst/>
                  <a:gdLst/>
                  <a:ahLst/>
                  <a:cxnLst/>
                  <a:rect l="l" t="t" r="r" b="b"/>
                  <a:pathLst>
                    <a:path w="440" h="343" extrusionOk="0">
                      <a:moveTo>
                        <a:pt x="245" y="1"/>
                      </a:moveTo>
                      <a:cubicBezTo>
                        <a:pt x="1" y="1"/>
                        <a:pt x="1" y="342"/>
                        <a:pt x="245" y="342"/>
                      </a:cubicBezTo>
                      <a:cubicBezTo>
                        <a:pt x="440" y="342"/>
                        <a:pt x="440" y="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2018005" y="3061738"/>
                  <a:ext cx="24712" cy="28337"/>
                </a:xfrm>
                <a:custGeom>
                  <a:avLst/>
                  <a:gdLst/>
                  <a:ahLst/>
                  <a:cxnLst/>
                  <a:rect l="l" t="t" r="r" b="b"/>
                  <a:pathLst>
                    <a:path w="1122" h="1287" extrusionOk="0">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2042696" y="3020280"/>
                  <a:ext cx="29007" cy="29019"/>
                </a:xfrm>
                <a:custGeom>
                  <a:avLst/>
                  <a:gdLst/>
                  <a:ahLst/>
                  <a:cxnLst/>
                  <a:rect l="l" t="t" r="r" b="b"/>
                  <a:pathLst>
                    <a:path w="1317" h="1318" extrusionOk="0">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2072760" y="3092211"/>
                  <a:ext cx="11651" cy="11053"/>
                </a:xfrm>
                <a:custGeom>
                  <a:avLst/>
                  <a:gdLst/>
                  <a:ahLst/>
                  <a:cxnLst/>
                  <a:rect l="l" t="t" r="r" b="b"/>
                  <a:pathLst>
                    <a:path w="529" h="502" extrusionOk="0">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2059875" y="3070215"/>
                  <a:ext cx="6475" cy="27126"/>
                </a:xfrm>
                <a:custGeom>
                  <a:avLst/>
                  <a:gdLst/>
                  <a:ahLst/>
                  <a:cxnLst/>
                  <a:rect l="l" t="t" r="r" b="b"/>
                  <a:pathLst>
                    <a:path w="294" h="1232" extrusionOk="0">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2060954" y="3098376"/>
                  <a:ext cx="6453" cy="16931"/>
                </a:xfrm>
                <a:custGeom>
                  <a:avLst/>
                  <a:gdLst/>
                  <a:ahLst/>
                  <a:cxnLst/>
                  <a:rect l="l" t="t" r="r" b="b"/>
                  <a:pathLst>
                    <a:path w="293" h="769" extrusionOk="0">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2077055" y="2977081"/>
                  <a:ext cx="21496" cy="77854"/>
                </a:xfrm>
                <a:custGeom>
                  <a:avLst/>
                  <a:gdLst/>
                  <a:ahLst/>
                  <a:cxnLst/>
                  <a:rect l="l" t="t" r="r" b="b"/>
                  <a:pathLst>
                    <a:path w="976" h="3536" extrusionOk="0">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35"/>
            <p:cNvGrpSpPr/>
            <p:nvPr/>
          </p:nvGrpSpPr>
          <p:grpSpPr>
            <a:xfrm>
              <a:off x="2685914" y="2395902"/>
              <a:ext cx="301787" cy="1157526"/>
              <a:chOff x="2685914" y="2395902"/>
              <a:chExt cx="301787" cy="1157526"/>
            </a:xfrm>
          </p:grpSpPr>
          <p:grpSp>
            <p:nvGrpSpPr>
              <p:cNvPr id="407" name="Google Shape;407;p35"/>
              <p:cNvGrpSpPr/>
              <p:nvPr/>
            </p:nvGrpSpPr>
            <p:grpSpPr>
              <a:xfrm>
                <a:off x="2773970" y="2849198"/>
                <a:ext cx="179350" cy="704230"/>
                <a:chOff x="2773970" y="2849198"/>
                <a:chExt cx="179350" cy="704230"/>
              </a:xfrm>
            </p:grpSpPr>
            <p:grpSp>
              <p:nvGrpSpPr>
                <p:cNvPr id="408" name="Google Shape;408;p35"/>
                <p:cNvGrpSpPr/>
                <p:nvPr/>
              </p:nvGrpSpPr>
              <p:grpSpPr>
                <a:xfrm>
                  <a:off x="2773970" y="3236728"/>
                  <a:ext cx="152281" cy="316700"/>
                  <a:chOff x="2773970" y="3237130"/>
                  <a:chExt cx="152281" cy="316700"/>
                </a:xfrm>
              </p:grpSpPr>
              <p:sp>
                <p:nvSpPr>
                  <p:cNvPr id="409" name="Google Shape;409;p35"/>
                  <p:cNvSpPr/>
                  <p:nvPr/>
                </p:nvSpPr>
                <p:spPr>
                  <a:xfrm>
                    <a:off x="2897464" y="3273635"/>
                    <a:ext cx="6475" cy="6451"/>
                  </a:xfrm>
                  <a:custGeom>
                    <a:avLst/>
                    <a:gdLst/>
                    <a:ahLst/>
                    <a:cxnLst/>
                    <a:rect l="l" t="t" r="r" b="b"/>
                    <a:pathLst>
                      <a:path w="294" h="293" extrusionOk="0">
                        <a:moveTo>
                          <a:pt x="147" y="0"/>
                        </a:moveTo>
                        <a:cubicBezTo>
                          <a:pt x="1" y="49"/>
                          <a:pt x="1" y="244"/>
                          <a:pt x="147" y="293"/>
                        </a:cubicBezTo>
                        <a:cubicBezTo>
                          <a:pt x="293" y="244"/>
                          <a:pt x="293" y="49"/>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2773970" y="3545221"/>
                    <a:ext cx="9691" cy="8609"/>
                  </a:xfrm>
                  <a:custGeom>
                    <a:avLst/>
                    <a:gdLst/>
                    <a:ahLst/>
                    <a:cxnLst/>
                    <a:rect l="l" t="t" r="r" b="b"/>
                    <a:pathLst>
                      <a:path w="440" h="391" extrusionOk="0">
                        <a:moveTo>
                          <a:pt x="245" y="0"/>
                        </a:moveTo>
                        <a:cubicBezTo>
                          <a:pt x="1" y="0"/>
                          <a:pt x="1" y="342"/>
                          <a:pt x="245" y="390"/>
                        </a:cubicBezTo>
                        <a:cubicBezTo>
                          <a:pt x="440" y="342"/>
                          <a:pt x="440"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2821235" y="3476504"/>
                    <a:ext cx="13964" cy="12902"/>
                  </a:xfrm>
                  <a:custGeom>
                    <a:avLst/>
                    <a:gdLst/>
                    <a:ahLst/>
                    <a:cxnLst/>
                    <a:rect l="l" t="t" r="r" b="b"/>
                    <a:pathLst>
                      <a:path w="634" h="586" extrusionOk="0">
                        <a:moveTo>
                          <a:pt x="341" y="1"/>
                        </a:moveTo>
                        <a:cubicBezTo>
                          <a:pt x="0" y="50"/>
                          <a:pt x="0" y="537"/>
                          <a:pt x="341" y="586"/>
                        </a:cubicBezTo>
                        <a:cubicBezTo>
                          <a:pt x="634" y="537"/>
                          <a:pt x="634" y="50"/>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2828746" y="3449951"/>
                    <a:ext cx="9691" cy="17988"/>
                  </a:xfrm>
                  <a:custGeom>
                    <a:avLst/>
                    <a:gdLst/>
                    <a:ahLst/>
                    <a:cxnLst/>
                    <a:rect l="l" t="t" r="r" b="b"/>
                    <a:pathLst>
                      <a:path w="440" h="817" extrusionOk="0">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2859889" y="3395458"/>
                    <a:ext cx="7533" cy="16931"/>
                  </a:xfrm>
                  <a:custGeom>
                    <a:avLst/>
                    <a:gdLst/>
                    <a:ahLst/>
                    <a:cxnLst/>
                    <a:rect l="l" t="t" r="r" b="b"/>
                    <a:pathLst>
                      <a:path w="342" h="769" extrusionOk="0">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2896385" y="3249129"/>
                    <a:ext cx="26694" cy="78470"/>
                  </a:xfrm>
                  <a:custGeom>
                    <a:avLst/>
                    <a:gdLst/>
                    <a:ahLst/>
                    <a:cxnLst/>
                    <a:rect l="l" t="t" r="r" b="b"/>
                    <a:pathLst>
                      <a:path w="1212" h="3564" extrusionOk="0">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2896385" y="3310933"/>
                    <a:ext cx="29866" cy="95050"/>
                  </a:xfrm>
                  <a:custGeom>
                    <a:avLst/>
                    <a:gdLst/>
                    <a:ahLst/>
                    <a:cxnLst/>
                    <a:rect l="l" t="t" r="r" b="b"/>
                    <a:pathLst>
                      <a:path w="1356" h="4317" extrusionOk="0">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2902838" y="3237130"/>
                    <a:ext cx="7533" cy="11559"/>
                  </a:xfrm>
                  <a:custGeom>
                    <a:avLst/>
                    <a:gdLst/>
                    <a:ahLst/>
                    <a:cxnLst/>
                    <a:rect l="l" t="t" r="r" b="b"/>
                    <a:pathLst>
                      <a:path w="342" h="525" extrusionOk="0">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2879491" y="3341801"/>
                    <a:ext cx="13700" cy="42714"/>
                  </a:xfrm>
                  <a:custGeom>
                    <a:avLst/>
                    <a:gdLst/>
                    <a:ahLst/>
                    <a:cxnLst/>
                    <a:rect l="l" t="t" r="r" b="b"/>
                    <a:pathLst>
                      <a:path w="622" h="1940" extrusionOk="0">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5"/>
                <p:cNvGrpSpPr/>
                <p:nvPr/>
              </p:nvGrpSpPr>
              <p:grpSpPr>
                <a:xfrm>
                  <a:off x="2816940" y="2849198"/>
                  <a:ext cx="136379" cy="329580"/>
                  <a:chOff x="2816940" y="2849600"/>
                  <a:chExt cx="136379" cy="329580"/>
                </a:xfrm>
              </p:grpSpPr>
              <p:sp>
                <p:nvSpPr>
                  <p:cNvPr id="419" name="Google Shape;419;p35"/>
                  <p:cNvSpPr/>
                  <p:nvPr/>
                </p:nvSpPr>
                <p:spPr>
                  <a:xfrm>
                    <a:off x="2899622" y="3168435"/>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2816940" y="3115835"/>
                    <a:ext cx="8612" cy="6451"/>
                  </a:xfrm>
                  <a:custGeom>
                    <a:avLst/>
                    <a:gdLst/>
                    <a:ahLst/>
                    <a:cxnLst/>
                    <a:rect l="l" t="t" r="r" b="b"/>
                    <a:pathLst>
                      <a:path w="391" h="293" extrusionOk="0">
                        <a:moveTo>
                          <a:pt x="195" y="0"/>
                        </a:moveTo>
                        <a:cubicBezTo>
                          <a:pt x="0" y="0"/>
                          <a:pt x="0" y="293"/>
                          <a:pt x="195" y="293"/>
                        </a:cubicBezTo>
                        <a:cubicBezTo>
                          <a:pt x="390" y="293"/>
                          <a:pt x="390"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834516" y="3090669"/>
                    <a:ext cx="27531" cy="13959"/>
                  </a:xfrm>
                  <a:custGeom>
                    <a:avLst/>
                    <a:gdLst/>
                    <a:ahLst/>
                    <a:cxnLst/>
                    <a:rect l="l" t="t" r="r" b="b"/>
                    <a:pathLst>
                      <a:path w="1250" h="634" extrusionOk="0">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857532" y="3060814"/>
                    <a:ext cx="14933" cy="25937"/>
                  </a:xfrm>
                  <a:custGeom>
                    <a:avLst/>
                    <a:gdLst/>
                    <a:ahLst/>
                    <a:cxnLst/>
                    <a:rect l="l" t="t" r="r" b="b"/>
                    <a:pathLst>
                      <a:path w="678" h="1178" extrusionOk="0">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920017" y="2894251"/>
                    <a:ext cx="19360" cy="40182"/>
                  </a:xfrm>
                  <a:custGeom>
                    <a:avLst/>
                    <a:gdLst/>
                    <a:ahLst/>
                    <a:cxnLst/>
                    <a:rect l="l" t="t" r="r" b="b"/>
                    <a:pathLst>
                      <a:path w="879" h="1825" extrusionOk="0">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2932373" y="2867324"/>
                    <a:ext cx="8612" cy="17196"/>
                  </a:xfrm>
                  <a:custGeom>
                    <a:avLst/>
                    <a:gdLst/>
                    <a:ahLst/>
                    <a:cxnLst/>
                    <a:rect l="l" t="t" r="r" b="b"/>
                    <a:pathLst>
                      <a:path w="391" h="781" extrusionOk="0">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2944707" y="2849600"/>
                    <a:ext cx="8612" cy="6473"/>
                  </a:xfrm>
                  <a:custGeom>
                    <a:avLst/>
                    <a:gdLst/>
                    <a:ahLst/>
                    <a:cxnLst/>
                    <a:rect l="l" t="t" r="r" b="b"/>
                    <a:pathLst>
                      <a:path w="391" h="294" extrusionOk="0">
                        <a:moveTo>
                          <a:pt x="196" y="1"/>
                        </a:moveTo>
                        <a:cubicBezTo>
                          <a:pt x="1" y="1"/>
                          <a:pt x="1" y="293"/>
                          <a:pt x="196" y="293"/>
                        </a:cubicBezTo>
                        <a:cubicBezTo>
                          <a:pt x="391" y="293"/>
                          <a:pt x="391"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939355" y="3000970"/>
                    <a:ext cx="6453" cy="11559"/>
                  </a:xfrm>
                  <a:custGeom>
                    <a:avLst/>
                    <a:gdLst/>
                    <a:ahLst/>
                    <a:cxnLst/>
                    <a:rect l="l" t="t" r="r" b="b"/>
                    <a:pathLst>
                      <a:path w="293" h="525" extrusionOk="0">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2903917" y="2965808"/>
                    <a:ext cx="24712" cy="114073"/>
                  </a:xfrm>
                  <a:custGeom>
                    <a:avLst/>
                    <a:gdLst/>
                    <a:ahLst/>
                    <a:cxnLst/>
                    <a:rect l="l" t="t" r="r" b="b"/>
                    <a:pathLst>
                      <a:path w="1122" h="5181" extrusionOk="0">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 name="Google Shape;428;p35"/>
              <p:cNvGrpSpPr/>
              <p:nvPr/>
            </p:nvGrpSpPr>
            <p:grpSpPr>
              <a:xfrm>
                <a:off x="2685914" y="2395902"/>
                <a:ext cx="301787" cy="335238"/>
                <a:chOff x="2685914" y="2396304"/>
                <a:chExt cx="301787" cy="335238"/>
              </a:xfrm>
            </p:grpSpPr>
            <p:sp>
              <p:nvSpPr>
                <p:cNvPr id="429" name="Google Shape;429;p35"/>
                <p:cNvSpPr/>
                <p:nvPr/>
              </p:nvSpPr>
              <p:spPr>
                <a:xfrm>
                  <a:off x="2875989" y="2580172"/>
                  <a:ext cx="11827" cy="10745"/>
                </a:xfrm>
                <a:custGeom>
                  <a:avLst/>
                  <a:gdLst/>
                  <a:ahLst/>
                  <a:cxnLst/>
                  <a:rect l="l" t="t" r="r" b="b"/>
                  <a:pathLst>
                    <a:path w="537" h="488" extrusionOk="0">
                      <a:moveTo>
                        <a:pt x="293" y="0"/>
                      </a:moveTo>
                      <a:cubicBezTo>
                        <a:pt x="1" y="49"/>
                        <a:pt x="1" y="439"/>
                        <a:pt x="293" y="488"/>
                      </a:cubicBezTo>
                      <a:cubicBezTo>
                        <a:pt x="537" y="439"/>
                        <a:pt x="537" y="49"/>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2952240" y="2664917"/>
                  <a:ext cx="17179" cy="11889"/>
                </a:xfrm>
                <a:custGeom>
                  <a:avLst/>
                  <a:gdLst/>
                  <a:ahLst/>
                  <a:cxnLst/>
                  <a:rect l="l" t="t" r="r" b="b"/>
                  <a:pathLst>
                    <a:path w="780" h="540" extrusionOk="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2923233" y="2719719"/>
                  <a:ext cx="21496" cy="11823"/>
                </a:xfrm>
                <a:custGeom>
                  <a:avLst/>
                  <a:gdLst/>
                  <a:ahLst/>
                  <a:cxnLst/>
                  <a:rect l="l" t="t" r="r" b="b"/>
                  <a:pathLst>
                    <a:path w="976" h="537" extrusionOk="0">
                      <a:moveTo>
                        <a:pt x="342" y="0"/>
                      </a:moveTo>
                      <a:cubicBezTo>
                        <a:pt x="1" y="49"/>
                        <a:pt x="1" y="488"/>
                        <a:pt x="342" y="537"/>
                      </a:cubicBezTo>
                      <a:lnTo>
                        <a:pt x="635" y="537"/>
                      </a:lnTo>
                      <a:cubicBezTo>
                        <a:pt x="976" y="537"/>
                        <a:pt x="976"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2786854" y="2444192"/>
                  <a:ext cx="45129" cy="31155"/>
                </a:xfrm>
                <a:custGeom>
                  <a:avLst/>
                  <a:gdLst/>
                  <a:ahLst/>
                  <a:cxnLst/>
                  <a:rect l="l" t="t" r="r" b="b"/>
                  <a:pathLst>
                    <a:path w="2049" h="1415" extrusionOk="0">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2859427" y="2456125"/>
                  <a:ext cx="43433" cy="23162"/>
                </a:xfrm>
                <a:custGeom>
                  <a:avLst/>
                  <a:gdLst/>
                  <a:ahLst/>
                  <a:cxnLst/>
                  <a:rect l="l" t="t" r="r" b="b"/>
                  <a:pathLst>
                    <a:path w="1972" h="1052" extrusionOk="0">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2823372" y="2473893"/>
                  <a:ext cx="26871" cy="36527"/>
                </a:xfrm>
                <a:custGeom>
                  <a:avLst/>
                  <a:gdLst/>
                  <a:ahLst/>
                  <a:cxnLst/>
                  <a:rect l="l" t="t" r="r" b="b"/>
                  <a:pathLst>
                    <a:path w="1220" h="1659" extrusionOk="0">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2834120" y="2453505"/>
                  <a:ext cx="10748" cy="10745"/>
                </a:xfrm>
                <a:custGeom>
                  <a:avLst/>
                  <a:gdLst/>
                  <a:ahLst/>
                  <a:cxnLst/>
                  <a:rect l="l" t="t" r="r" b="b"/>
                  <a:pathLst>
                    <a:path w="488" h="488" extrusionOk="0">
                      <a:moveTo>
                        <a:pt x="244" y="0"/>
                      </a:moveTo>
                      <a:cubicBezTo>
                        <a:pt x="0" y="49"/>
                        <a:pt x="0" y="439"/>
                        <a:pt x="244" y="488"/>
                      </a:cubicBezTo>
                      <a:cubicBezTo>
                        <a:pt x="488" y="439"/>
                        <a:pt x="488"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2851299" y="2459934"/>
                  <a:ext cx="12907" cy="9688"/>
                </a:xfrm>
                <a:custGeom>
                  <a:avLst/>
                  <a:gdLst/>
                  <a:ahLst/>
                  <a:cxnLst/>
                  <a:rect l="l" t="t" r="r" b="b"/>
                  <a:pathLst>
                    <a:path w="586" h="440" extrusionOk="0">
                      <a:moveTo>
                        <a:pt x="293" y="1"/>
                      </a:moveTo>
                      <a:cubicBezTo>
                        <a:pt x="0" y="1"/>
                        <a:pt x="0" y="439"/>
                        <a:pt x="293" y="439"/>
                      </a:cubicBezTo>
                      <a:cubicBezTo>
                        <a:pt x="585" y="439"/>
                        <a:pt x="585"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2740690" y="2426666"/>
                  <a:ext cx="29007" cy="16117"/>
                </a:xfrm>
                <a:custGeom>
                  <a:avLst/>
                  <a:gdLst/>
                  <a:ahLst/>
                  <a:cxnLst/>
                  <a:rect l="l" t="t" r="r" b="b"/>
                  <a:pathLst>
                    <a:path w="1317" h="732" extrusionOk="0">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2908344" y="2456499"/>
                  <a:ext cx="36385" cy="17416"/>
                </a:xfrm>
                <a:custGeom>
                  <a:avLst/>
                  <a:gdLst/>
                  <a:ahLst/>
                  <a:cxnLst/>
                  <a:rect l="l" t="t" r="r" b="b"/>
                  <a:pathLst>
                    <a:path w="1652" h="791" extrusionOk="0">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2968340" y="2473189"/>
                  <a:ext cx="19360" cy="7618"/>
                </a:xfrm>
                <a:custGeom>
                  <a:avLst/>
                  <a:gdLst/>
                  <a:ahLst/>
                  <a:cxnLst/>
                  <a:rect l="l" t="t" r="r" b="b"/>
                  <a:pathLst>
                    <a:path w="879" h="346" extrusionOk="0">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2943232" y="2462092"/>
                  <a:ext cx="21562" cy="21731"/>
                </a:xfrm>
                <a:custGeom>
                  <a:avLst/>
                  <a:gdLst/>
                  <a:ahLst/>
                  <a:cxnLst/>
                  <a:rect l="l" t="t" r="r" b="b"/>
                  <a:pathLst>
                    <a:path w="979" h="987" extrusionOk="0">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2825530" y="2441682"/>
                  <a:ext cx="29007" cy="12902"/>
                </a:xfrm>
                <a:custGeom>
                  <a:avLst/>
                  <a:gdLst/>
                  <a:ahLst/>
                  <a:cxnLst/>
                  <a:rect l="l" t="t" r="r" b="b"/>
                  <a:pathLst>
                    <a:path w="1317" h="586" extrusionOk="0">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2885658" y="2449476"/>
                  <a:ext cx="23633" cy="6891"/>
                </a:xfrm>
                <a:custGeom>
                  <a:avLst/>
                  <a:gdLst/>
                  <a:ahLst/>
                  <a:cxnLst/>
                  <a:rect l="l" t="t" r="r" b="b"/>
                  <a:pathLst>
                    <a:path w="1073" h="313" extrusionOk="0">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2940435" y="2456565"/>
                  <a:ext cx="4295" cy="4470"/>
                </a:xfrm>
                <a:custGeom>
                  <a:avLst/>
                  <a:gdLst/>
                  <a:ahLst/>
                  <a:cxnLst/>
                  <a:rect l="l" t="t" r="r" b="b"/>
                  <a:pathLst>
                    <a:path w="195" h="203" extrusionOk="0">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2807271" y="2438577"/>
                  <a:ext cx="4890" cy="9313"/>
                </a:xfrm>
                <a:custGeom>
                  <a:avLst/>
                  <a:gdLst/>
                  <a:ahLst/>
                  <a:cxnLst/>
                  <a:rect l="l" t="t" r="r" b="b"/>
                  <a:pathLst>
                    <a:path w="222" h="423" extrusionOk="0">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2727805" y="2430915"/>
                  <a:ext cx="18919" cy="12660"/>
                </a:xfrm>
                <a:custGeom>
                  <a:avLst/>
                  <a:gdLst/>
                  <a:ahLst/>
                  <a:cxnLst/>
                  <a:rect l="l" t="t" r="r" b="b"/>
                  <a:pathLst>
                    <a:path w="859" h="575" extrusionOk="0">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2685914" y="2407334"/>
                  <a:ext cx="10770" cy="5394"/>
                </a:xfrm>
                <a:custGeom>
                  <a:avLst/>
                  <a:gdLst/>
                  <a:ahLst/>
                  <a:cxnLst/>
                  <a:rect l="l" t="t" r="r" b="b"/>
                  <a:pathLst>
                    <a:path w="489" h="245" extrusionOk="0">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2690693" y="2396304"/>
                  <a:ext cx="11365" cy="10678"/>
                </a:xfrm>
                <a:custGeom>
                  <a:avLst/>
                  <a:gdLst/>
                  <a:ahLst/>
                  <a:cxnLst/>
                  <a:rect l="l" t="t" r="r" b="b"/>
                  <a:pathLst>
                    <a:path w="516" h="485" extrusionOk="0">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2909269" y="2625242"/>
                  <a:ext cx="19911" cy="11273"/>
                </a:xfrm>
                <a:custGeom>
                  <a:avLst/>
                  <a:gdLst/>
                  <a:ahLst/>
                  <a:cxnLst/>
                  <a:rect l="l" t="t" r="r" b="b"/>
                  <a:pathLst>
                    <a:path w="904" h="512" extrusionOk="0">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2895107" y="2589573"/>
                  <a:ext cx="12841" cy="23250"/>
                </a:xfrm>
                <a:custGeom>
                  <a:avLst/>
                  <a:gdLst/>
                  <a:ahLst/>
                  <a:cxnLst/>
                  <a:rect l="l" t="t" r="r" b="b"/>
                  <a:pathLst>
                    <a:path w="583" h="1056" extrusionOk="0">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2914643" y="2645916"/>
                  <a:ext cx="6475" cy="15324"/>
                </a:xfrm>
                <a:custGeom>
                  <a:avLst/>
                  <a:gdLst/>
                  <a:ahLst/>
                  <a:cxnLst/>
                  <a:rect l="l" t="t" r="r" b="b"/>
                  <a:pathLst>
                    <a:path w="294" h="696" extrusionOk="0">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2922176" y="2669409"/>
                  <a:ext cx="16122" cy="16557"/>
                </a:xfrm>
                <a:custGeom>
                  <a:avLst/>
                  <a:gdLst/>
                  <a:ahLst/>
                  <a:cxnLst/>
                  <a:rect l="l" t="t" r="r" b="b"/>
                  <a:pathLst>
                    <a:path w="732" h="752" extrusionOk="0">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2891032" y="2613440"/>
                  <a:ext cx="23633" cy="29019"/>
                </a:xfrm>
                <a:custGeom>
                  <a:avLst/>
                  <a:gdLst/>
                  <a:ahLst/>
                  <a:cxnLst/>
                  <a:rect l="l" t="t" r="r" b="b"/>
                  <a:pathLst>
                    <a:path w="1073" h="1318" extrusionOk="0">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2866320" y="2668308"/>
                  <a:ext cx="25791" cy="27852"/>
                </a:xfrm>
                <a:custGeom>
                  <a:avLst/>
                  <a:gdLst/>
                  <a:ahLst/>
                  <a:cxnLst/>
                  <a:rect l="l" t="t" r="r" b="b"/>
                  <a:pathLst>
                    <a:path w="1171" h="1265" extrusionOk="0">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itle 1">
            <a:extLst>
              <a:ext uri="{FF2B5EF4-FFF2-40B4-BE49-F238E27FC236}">
                <a16:creationId xmlns:a16="http://schemas.microsoft.com/office/drawing/2014/main" id="{67685F1D-D563-47EC-9E02-B80496011511}"/>
              </a:ext>
            </a:extLst>
          </p:cNvPr>
          <p:cNvSpPr txBox="1">
            <a:spLocks/>
          </p:cNvSpPr>
          <p:nvPr/>
        </p:nvSpPr>
        <p:spPr>
          <a:xfrm>
            <a:off x="-431324" y="707923"/>
            <a:ext cx="10044023" cy="727587"/>
          </a:xfrm>
          <a:prstGeom prst="rect">
            <a:avLst/>
          </a:prstGeom>
          <a:no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6"/>
              </a:buClr>
              <a:buSzPts val="5500"/>
              <a:buFont typeface="Convergence"/>
              <a:buNone/>
              <a:defRPr sz="55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accent6"/>
              </a:buClr>
              <a:buSzPts val="5200"/>
              <a:buFont typeface="Convergence"/>
              <a:buNone/>
              <a:defRPr sz="5200" b="1" i="0" u="none" strike="noStrike" cap="none">
                <a:solidFill>
                  <a:schemeClr val="accent6"/>
                </a:solidFill>
                <a:latin typeface="Convergence"/>
                <a:ea typeface="Convergence"/>
                <a:cs typeface="Convergence"/>
                <a:sym typeface="Convergence"/>
              </a:defRPr>
            </a:lvl2pPr>
            <a:lvl3pPr marR="0" lvl="2" algn="ctr" rtl="0">
              <a:lnSpc>
                <a:spcPct val="100000"/>
              </a:lnSpc>
              <a:spcBef>
                <a:spcPts val="0"/>
              </a:spcBef>
              <a:spcAft>
                <a:spcPts val="0"/>
              </a:spcAft>
              <a:buClr>
                <a:schemeClr val="accent6"/>
              </a:buClr>
              <a:buSzPts val="5200"/>
              <a:buFont typeface="Convergence"/>
              <a:buNone/>
              <a:defRPr sz="5200" b="1" i="0" u="none" strike="noStrike" cap="none">
                <a:solidFill>
                  <a:schemeClr val="accent6"/>
                </a:solidFill>
                <a:latin typeface="Convergence"/>
                <a:ea typeface="Convergence"/>
                <a:cs typeface="Convergence"/>
                <a:sym typeface="Convergence"/>
              </a:defRPr>
            </a:lvl3pPr>
            <a:lvl4pPr marR="0" lvl="3" algn="ctr" rtl="0">
              <a:lnSpc>
                <a:spcPct val="100000"/>
              </a:lnSpc>
              <a:spcBef>
                <a:spcPts val="0"/>
              </a:spcBef>
              <a:spcAft>
                <a:spcPts val="0"/>
              </a:spcAft>
              <a:buClr>
                <a:schemeClr val="accent6"/>
              </a:buClr>
              <a:buSzPts val="5200"/>
              <a:buFont typeface="Convergence"/>
              <a:buNone/>
              <a:defRPr sz="5200" b="1" i="0" u="none" strike="noStrike" cap="none">
                <a:solidFill>
                  <a:schemeClr val="accent6"/>
                </a:solidFill>
                <a:latin typeface="Convergence"/>
                <a:ea typeface="Convergence"/>
                <a:cs typeface="Convergence"/>
                <a:sym typeface="Convergence"/>
              </a:defRPr>
            </a:lvl4pPr>
            <a:lvl5pPr marR="0" lvl="4" algn="ctr" rtl="0">
              <a:lnSpc>
                <a:spcPct val="100000"/>
              </a:lnSpc>
              <a:spcBef>
                <a:spcPts val="0"/>
              </a:spcBef>
              <a:spcAft>
                <a:spcPts val="0"/>
              </a:spcAft>
              <a:buClr>
                <a:schemeClr val="accent6"/>
              </a:buClr>
              <a:buSzPts val="5200"/>
              <a:buFont typeface="Convergence"/>
              <a:buNone/>
              <a:defRPr sz="5200" b="1" i="0" u="none" strike="noStrike" cap="none">
                <a:solidFill>
                  <a:schemeClr val="accent6"/>
                </a:solidFill>
                <a:latin typeface="Convergence"/>
                <a:ea typeface="Convergence"/>
                <a:cs typeface="Convergence"/>
                <a:sym typeface="Convergence"/>
              </a:defRPr>
            </a:lvl5pPr>
            <a:lvl6pPr marR="0" lvl="5" algn="ctr" rtl="0">
              <a:lnSpc>
                <a:spcPct val="100000"/>
              </a:lnSpc>
              <a:spcBef>
                <a:spcPts val="0"/>
              </a:spcBef>
              <a:spcAft>
                <a:spcPts val="0"/>
              </a:spcAft>
              <a:buClr>
                <a:schemeClr val="accent6"/>
              </a:buClr>
              <a:buSzPts val="5200"/>
              <a:buFont typeface="Convergence"/>
              <a:buNone/>
              <a:defRPr sz="5200" b="1" i="0" u="none" strike="noStrike" cap="none">
                <a:solidFill>
                  <a:schemeClr val="accent6"/>
                </a:solidFill>
                <a:latin typeface="Convergence"/>
                <a:ea typeface="Convergence"/>
                <a:cs typeface="Convergence"/>
                <a:sym typeface="Convergence"/>
              </a:defRPr>
            </a:lvl6pPr>
            <a:lvl7pPr marR="0" lvl="6" algn="ctr" rtl="0">
              <a:lnSpc>
                <a:spcPct val="100000"/>
              </a:lnSpc>
              <a:spcBef>
                <a:spcPts val="0"/>
              </a:spcBef>
              <a:spcAft>
                <a:spcPts val="0"/>
              </a:spcAft>
              <a:buClr>
                <a:schemeClr val="accent6"/>
              </a:buClr>
              <a:buSzPts val="5200"/>
              <a:buFont typeface="Convergence"/>
              <a:buNone/>
              <a:defRPr sz="5200" b="1" i="0" u="none" strike="noStrike" cap="none">
                <a:solidFill>
                  <a:schemeClr val="accent6"/>
                </a:solidFill>
                <a:latin typeface="Convergence"/>
                <a:ea typeface="Convergence"/>
                <a:cs typeface="Convergence"/>
                <a:sym typeface="Convergence"/>
              </a:defRPr>
            </a:lvl7pPr>
            <a:lvl8pPr marR="0" lvl="7" algn="ctr" rtl="0">
              <a:lnSpc>
                <a:spcPct val="100000"/>
              </a:lnSpc>
              <a:spcBef>
                <a:spcPts val="0"/>
              </a:spcBef>
              <a:spcAft>
                <a:spcPts val="0"/>
              </a:spcAft>
              <a:buClr>
                <a:schemeClr val="accent6"/>
              </a:buClr>
              <a:buSzPts val="5200"/>
              <a:buFont typeface="Convergence"/>
              <a:buNone/>
              <a:defRPr sz="5200" b="1" i="0" u="none" strike="noStrike" cap="none">
                <a:solidFill>
                  <a:schemeClr val="accent6"/>
                </a:solidFill>
                <a:latin typeface="Convergence"/>
                <a:ea typeface="Convergence"/>
                <a:cs typeface="Convergence"/>
                <a:sym typeface="Convergence"/>
              </a:defRPr>
            </a:lvl8pPr>
            <a:lvl9pPr marR="0" lvl="8" algn="ctr" rtl="0">
              <a:lnSpc>
                <a:spcPct val="100000"/>
              </a:lnSpc>
              <a:spcBef>
                <a:spcPts val="0"/>
              </a:spcBef>
              <a:spcAft>
                <a:spcPts val="0"/>
              </a:spcAft>
              <a:buClr>
                <a:schemeClr val="accent6"/>
              </a:buClr>
              <a:buSzPts val="5200"/>
              <a:buFont typeface="Convergence"/>
              <a:buNone/>
              <a:defRPr sz="5200" b="1" i="0" u="none" strike="noStrike" cap="none">
                <a:solidFill>
                  <a:schemeClr val="accent6"/>
                </a:solidFill>
                <a:latin typeface="Convergence"/>
                <a:ea typeface="Convergence"/>
                <a:cs typeface="Convergence"/>
                <a:sym typeface="Convergence"/>
              </a:defRPr>
            </a:lvl9pPr>
          </a:lstStyle>
          <a:p>
            <a:r>
              <a:rPr lang="en-US" sz="4000" dirty="0">
                <a:solidFill>
                  <a:srgbClr val="FFFFFF"/>
                </a:solidFill>
              </a:rPr>
              <a:t>                </a:t>
            </a:r>
            <a:r>
              <a:rPr lang="en-US" sz="2800" dirty="0">
                <a:solidFill>
                  <a:schemeClr val="tx1"/>
                </a:solidFill>
              </a:rPr>
              <a:t>SKILL LAB PROJECT</a:t>
            </a:r>
            <a:endParaRPr lang="en-US" sz="4000" kern="1200" dirty="0">
              <a:solidFill>
                <a:schemeClr val="tx1"/>
              </a:solidFill>
              <a:latin typeface="Arial Rounded MT Bold" panose="020F0704030504030204" pitchFamily="34" charset="0"/>
            </a:endParaRPr>
          </a:p>
        </p:txBody>
      </p:sp>
      <p:graphicFrame>
        <p:nvGraphicFramePr>
          <p:cNvPr id="5" name="Table 4">
            <a:extLst>
              <a:ext uri="{FF2B5EF4-FFF2-40B4-BE49-F238E27FC236}">
                <a16:creationId xmlns:a16="http://schemas.microsoft.com/office/drawing/2014/main" id="{84C08450-EBB7-EA30-1277-097FF4E106F0}"/>
              </a:ext>
            </a:extLst>
          </p:cNvPr>
          <p:cNvGraphicFramePr>
            <a:graphicFrameLocks noGrp="1"/>
          </p:cNvGraphicFramePr>
          <p:nvPr>
            <p:extLst>
              <p:ext uri="{D42A27DB-BD31-4B8C-83A1-F6EECF244321}">
                <p14:modId xmlns:p14="http://schemas.microsoft.com/office/powerpoint/2010/main" val="2950479282"/>
              </p:ext>
            </p:extLst>
          </p:nvPr>
        </p:nvGraphicFramePr>
        <p:xfrm>
          <a:off x="3879734" y="3127066"/>
          <a:ext cx="4826336" cy="1397868"/>
        </p:xfrm>
        <a:graphic>
          <a:graphicData uri="http://schemas.openxmlformats.org/drawingml/2006/table">
            <a:tbl>
              <a:tblPr firstRow="1" firstCol="1" bandRow="1">
                <a:tableStyleId>{BCCCB50A-221A-4F0C-8487-175F9491AEB8}</a:tableStyleId>
              </a:tblPr>
              <a:tblGrid>
                <a:gridCol w="572194">
                  <a:extLst>
                    <a:ext uri="{9D8B030D-6E8A-4147-A177-3AD203B41FA5}">
                      <a16:colId xmlns:a16="http://schemas.microsoft.com/office/drawing/2014/main" val="1646729767"/>
                    </a:ext>
                  </a:extLst>
                </a:gridCol>
                <a:gridCol w="1973432">
                  <a:extLst>
                    <a:ext uri="{9D8B030D-6E8A-4147-A177-3AD203B41FA5}">
                      <a16:colId xmlns:a16="http://schemas.microsoft.com/office/drawing/2014/main" val="1575554368"/>
                    </a:ext>
                  </a:extLst>
                </a:gridCol>
                <a:gridCol w="695240">
                  <a:extLst>
                    <a:ext uri="{9D8B030D-6E8A-4147-A177-3AD203B41FA5}">
                      <a16:colId xmlns:a16="http://schemas.microsoft.com/office/drawing/2014/main" val="3331020224"/>
                    </a:ext>
                  </a:extLst>
                </a:gridCol>
                <a:gridCol w="667000">
                  <a:extLst>
                    <a:ext uri="{9D8B030D-6E8A-4147-A177-3AD203B41FA5}">
                      <a16:colId xmlns:a16="http://schemas.microsoft.com/office/drawing/2014/main" val="13246941"/>
                    </a:ext>
                  </a:extLst>
                </a:gridCol>
                <a:gridCol w="918470">
                  <a:extLst>
                    <a:ext uri="{9D8B030D-6E8A-4147-A177-3AD203B41FA5}">
                      <a16:colId xmlns:a16="http://schemas.microsoft.com/office/drawing/2014/main" val="3915524145"/>
                    </a:ext>
                  </a:extLst>
                </a:gridCol>
              </a:tblGrid>
              <a:tr h="232978">
                <a:tc>
                  <a:txBody>
                    <a:bodyPr/>
                    <a:lstStyle/>
                    <a:p>
                      <a:pPr>
                        <a:lnSpc>
                          <a:spcPct val="107000"/>
                        </a:lnSpc>
                        <a:spcAft>
                          <a:spcPts val="600"/>
                        </a:spcAft>
                      </a:pPr>
                      <a:r>
                        <a:rPr lang="en-IN" sz="1150" kern="1800">
                          <a:effectLst/>
                        </a:rPr>
                        <a:t>Sl 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Section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Roll 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Sic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819673"/>
                  </a:ext>
                </a:extLst>
              </a:tr>
              <a:tr h="232978">
                <a:tc>
                  <a:txBody>
                    <a:bodyPr/>
                    <a:lstStyle/>
                    <a:p>
                      <a:pPr>
                        <a:lnSpc>
                          <a:spcPct val="107000"/>
                        </a:lnSpc>
                        <a:spcAft>
                          <a:spcPts val="600"/>
                        </a:spcAft>
                      </a:pPr>
                      <a:r>
                        <a:rPr lang="en-IN" sz="1150" kern="18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Krushna Kalyan Mohanty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B2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04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21bcsb11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5225658"/>
                  </a:ext>
                </a:extLst>
              </a:tr>
              <a:tr h="232978">
                <a:tc>
                  <a:txBody>
                    <a:bodyPr/>
                    <a:lstStyle/>
                    <a:p>
                      <a:pPr>
                        <a:lnSpc>
                          <a:spcPct val="107000"/>
                        </a:lnSpc>
                        <a:spcAft>
                          <a:spcPts val="600"/>
                        </a:spcAft>
                      </a:pPr>
                      <a:r>
                        <a:rPr lang="en-IN" sz="1150" kern="18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Swapnasagar Sahoo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B2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16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21bcsd84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714486"/>
                  </a:ext>
                </a:extLst>
              </a:tr>
              <a:tr h="232978">
                <a:tc>
                  <a:txBody>
                    <a:bodyPr/>
                    <a:lstStyle/>
                    <a:p>
                      <a:pPr>
                        <a:lnSpc>
                          <a:spcPct val="107000"/>
                        </a:lnSpc>
                        <a:spcAft>
                          <a:spcPts val="600"/>
                        </a:spcAft>
                      </a:pPr>
                      <a:r>
                        <a:rPr lang="en-IN" sz="1150" kern="180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Tarini Prasad Nayak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B2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29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21bcsg95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9965969"/>
                  </a:ext>
                </a:extLst>
              </a:tr>
              <a:tr h="232978">
                <a:tc>
                  <a:txBody>
                    <a:bodyPr/>
                    <a:lstStyle/>
                    <a:p>
                      <a:pPr>
                        <a:lnSpc>
                          <a:spcPct val="107000"/>
                        </a:lnSpc>
                        <a:spcAft>
                          <a:spcPts val="600"/>
                        </a:spcAft>
                      </a:pPr>
                      <a:r>
                        <a:rPr lang="en-IN" sz="1150" kern="1800">
                          <a:effectLst/>
                        </a:rPr>
                        <a:t>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Priyansu sekhar Sahoo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B2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36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22bcsl41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123966"/>
                  </a:ext>
                </a:extLst>
              </a:tr>
              <a:tr h="232978">
                <a:tc>
                  <a:txBody>
                    <a:bodyPr/>
                    <a:lstStyle/>
                    <a:p>
                      <a:pPr>
                        <a:lnSpc>
                          <a:spcPct val="107000"/>
                        </a:lnSpc>
                        <a:spcAft>
                          <a:spcPts val="600"/>
                        </a:spcAft>
                      </a:pPr>
                      <a:r>
                        <a:rPr lang="en-IN" sz="1150" kern="180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Amanjot Singh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B1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a:effectLst/>
                        </a:rPr>
                        <a:t>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600"/>
                        </a:spcAft>
                      </a:pPr>
                      <a:r>
                        <a:rPr lang="en-IN" sz="1150" kern="1800" dirty="0">
                          <a:effectLst/>
                        </a:rPr>
                        <a:t>21bcsf07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9332799"/>
                  </a:ext>
                </a:extLst>
              </a:tr>
            </a:tbl>
          </a:graphicData>
        </a:graphic>
      </p:graphicFrame>
      <p:sp>
        <p:nvSpPr>
          <p:cNvPr id="6" name="Rectangle 1">
            <a:extLst>
              <a:ext uri="{FF2B5EF4-FFF2-40B4-BE49-F238E27FC236}">
                <a16:creationId xmlns:a16="http://schemas.microsoft.com/office/drawing/2014/main" id="{735E4A9F-F8F3-7B12-59D1-688543F35574}"/>
              </a:ext>
            </a:extLst>
          </p:cNvPr>
          <p:cNvSpPr>
            <a:spLocks noChangeArrowheads="1"/>
          </p:cNvSpPr>
          <p:nvPr/>
        </p:nvSpPr>
        <p:spPr bwMode="auto">
          <a:xfrm>
            <a:off x="3919443" y="3272261"/>
            <a:ext cx="96822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D0D0D"/>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Auton">
            <a:extLst>
              <a:ext uri="{FF2B5EF4-FFF2-40B4-BE49-F238E27FC236}">
                <a16:creationId xmlns:a16="http://schemas.microsoft.com/office/drawing/2014/main" id="{C89E7779-630B-F126-1F22-88EABA184DA5}"/>
              </a:ext>
            </a:extLst>
          </p:cNvPr>
          <p:cNvPicPr/>
          <p:nvPr/>
        </p:nvPicPr>
        <p:blipFill>
          <a:blip r:embed="rId3" cstate="print"/>
          <a:srcRect/>
          <a:stretch>
            <a:fillRect/>
          </a:stretch>
        </p:blipFill>
        <p:spPr bwMode="auto">
          <a:xfrm>
            <a:off x="6655132" y="173441"/>
            <a:ext cx="2348289" cy="534482"/>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8B8B76B-1B53-6D72-31DA-923792D070C1}"/>
              </a:ext>
            </a:extLst>
          </p:cNvPr>
          <p:cNvSpPr>
            <a:spLocks noGrp="1"/>
          </p:cNvSpPr>
          <p:nvPr>
            <p:ph type="title"/>
          </p:nvPr>
        </p:nvSpPr>
        <p:spPr>
          <a:xfrm>
            <a:off x="-1614587" y="554341"/>
            <a:ext cx="7704000" cy="592200"/>
          </a:xfrm>
        </p:spPr>
        <p:txBody>
          <a:bodyPr/>
          <a:lstStyle/>
          <a:p>
            <a:r>
              <a:rPr lang="en-IN" dirty="0"/>
              <a:t>Data Visualization</a:t>
            </a:r>
          </a:p>
        </p:txBody>
      </p:sp>
      <p:sp>
        <p:nvSpPr>
          <p:cNvPr id="9" name="TextBox 8">
            <a:extLst>
              <a:ext uri="{FF2B5EF4-FFF2-40B4-BE49-F238E27FC236}">
                <a16:creationId xmlns:a16="http://schemas.microsoft.com/office/drawing/2014/main" id="{F78CB592-F6EE-799B-E61E-B18DF2F80F7E}"/>
              </a:ext>
            </a:extLst>
          </p:cNvPr>
          <p:cNvSpPr txBox="1"/>
          <p:nvPr/>
        </p:nvSpPr>
        <p:spPr>
          <a:xfrm>
            <a:off x="337351" y="1232181"/>
            <a:ext cx="4057096" cy="338554"/>
          </a:xfrm>
          <a:prstGeom prst="rect">
            <a:avLst/>
          </a:prstGeom>
          <a:noFill/>
        </p:spPr>
        <p:txBody>
          <a:bodyPr wrap="square" rtlCol="0">
            <a:spAutoFit/>
          </a:bodyPr>
          <a:lstStyle/>
          <a:p>
            <a:r>
              <a:rPr lang="en-IN" sz="1600" dirty="0"/>
              <a:t>Breakdown of attributes using </a:t>
            </a:r>
            <a:r>
              <a:rPr lang="en-IN" sz="1600" dirty="0" err="1"/>
              <a:t>countplot</a:t>
            </a:r>
            <a:r>
              <a:rPr lang="en-IN" sz="1600" dirty="0"/>
              <a:t>:-</a:t>
            </a:r>
          </a:p>
        </p:txBody>
      </p:sp>
      <p:pic>
        <p:nvPicPr>
          <p:cNvPr id="13" name="Picture 12">
            <a:extLst>
              <a:ext uri="{FF2B5EF4-FFF2-40B4-BE49-F238E27FC236}">
                <a16:creationId xmlns:a16="http://schemas.microsoft.com/office/drawing/2014/main" id="{7944B8B3-67AB-C6AB-713F-DF36B2EAAC94}"/>
              </a:ext>
            </a:extLst>
          </p:cNvPr>
          <p:cNvPicPr>
            <a:picLocks noChangeAspect="1"/>
          </p:cNvPicPr>
          <p:nvPr/>
        </p:nvPicPr>
        <p:blipFill>
          <a:blip r:embed="rId2"/>
          <a:stretch>
            <a:fillRect/>
          </a:stretch>
        </p:blipFill>
        <p:spPr>
          <a:xfrm>
            <a:off x="408372" y="1925230"/>
            <a:ext cx="2229372" cy="1679935"/>
          </a:xfrm>
          <a:prstGeom prst="rect">
            <a:avLst/>
          </a:prstGeom>
        </p:spPr>
      </p:pic>
      <p:sp>
        <p:nvSpPr>
          <p:cNvPr id="15" name="TextBox 14">
            <a:extLst>
              <a:ext uri="{FF2B5EF4-FFF2-40B4-BE49-F238E27FC236}">
                <a16:creationId xmlns:a16="http://schemas.microsoft.com/office/drawing/2014/main" id="{0C2C2CFC-4C14-C2D0-D710-866F180D5B15}"/>
              </a:ext>
            </a:extLst>
          </p:cNvPr>
          <p:cNvSpPr txBox="1"/>
          <p:nvPr/>
        </p:nvSpPr>
        <p:spPr>
          <a:xfrm>
            <a:off x="337351" y="3659578"/>
            <a:ext cx="3080551" cy="600164"/>
          </a:xfrm>
          <a:prstGeom prst="rect">
            <a:avLst/>
          </a:prstGeom>
          <a:noFill/>
        </p:spPr>
        <p:txBody>
          <a:bodyPr wrap="square">
            <a:spAutoFit/>
          </a:bodyPr>
          <a:lstStyle/>
          <a:p>
            <a:r>
              <a:rPr lang="en-US" sz="11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Number of people having sex as</a:t>
            </a:r>
          </a:p>
          <a:p>
            <a:r>
              <a:rPr lang="en-US" sz="11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Male are 206 and Number of people </a:t>
            </a:r>
          </a:p>
          <a:p>
            <a:r>
              <a:rPr lang="en-US" sz="11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having sex as Female are 96</a:t>
            </a:r>
            <a:endPar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F6312C06-B328-2CA4-07C9-7B529391E1B0}"/>
              </a:ext>
            </a:extLst>
          </p:cNvPr>
          <p:cNvPicPr>
            <a:picLocks noChangeAspect="1"/>
          </p:cNvPicPr>
          <p:nvPr/>
        </p:nvPicPr>
        <p:blipFill>
          <a:blip r:embed="rId3"/>
          <a:stretch>
            <a:fillRect/>
          </a:stretch>
        </p:blipFill>
        <p:spPr>
          <a:xfrm>
            <a:off x="3334813" y="1713461"/>
            <a:ext cx="2474373" cy="1803391"/>
          </a:xfrm>
          <a:prstGeom prst="rect">
            <a:avLst/>
          </a:prstGeom>
        </p:spPr>
      </p:pic>
      <p:sp>
        <p:nvSpPr>
          <p:cNvPr id="19" name="TextBox 18">
            <a:extLst>
              <a:ext uri="{FF2B5EF4-FFF2-40B4-BE49-F238E27FC236}">
                <a16:creationId xmlns:a16="http://schemas.microsoft.com/office/drawing/2014/main" id="{E2A861C9-4291-2A6B-6503-258C2FFEC633}"/>
              </a:ext>
            </a:extLst>
          </p:cNvPr>
          <p:cNvSpPr txBox="1"/>
          <p:nvPr/>
        </p:nvSpPr>
        <p:spPr>
          <a:xfrm>
            <a:off x="3142695" y="3632410"/>
            <a:ext cx="3080551" cy="1061829"/>
          </a:xfrm>
          <a:prstGeom prst="rect">
            <a:avLst/>
          </a:prstGeom>
          <a:noFill/>
        </p:spPr>
        <p:txBody>
          <a:bodyPr wrap="square">
            <a:spAutoFit/>
          </a:bodyPr>
          <a:lstStyle/>
          <a:p>
            <a:pPr algn="l">
              <a:buFont typeface="+mj-lt"/>
              <a:buAutoNum type="arabicPeriod"/>
            </a:pPr>
            <a:r>
              <a:rPr lang="en-US" sz="105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can be observed people have chest pain of type 0 </a:t>
            </a:r>
            <a:r>
              <a:rPr lang="en-US" sz="105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i.e</a:t>
            </a:r>
            <a:r>
              <a:rPr lang="en-US" sz="105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'Typical Angina' is the highest.</a:t>
            </a:r>
          </a:p>
          <a:p>
            <a:pPr algn="l">
              <a:buFont typeface="+mj-lt"/>
              <a:buAutoNum type="arabicPeriod"/>
            </a:pPr>
            <a:r>
              <a:rPr lang="en-US" sz="105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people have chest pain of type 3 </a:t>
            </a:r>
            <a:r>
              <a:rPr lang="en-US" sz="105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i.e</a:t>
            </a:r>
            <a:r>
              <a:rPr lang="en-US" sz="105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'Asymptomatic' is the lowest</a:t>
            </a:r>
          </a:p>
          <a:p>
            <a:pPr algn="l">
              <a:buFont typeface="+mj-lt"/>
              <a:buAutoNum type="arabicPeriod"/>
            </a:pPr>
            <a:r>
              <a:rPr lang="en-US" sz="105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people with chest pain of type 0 is almost 50% of all the people.</a:t>
            </a:r>
          </a:p>
        </p:txBody>
      </p:sp>
      <p:pic>
        <p:nvPicPr>
          <p:cNvPr id="21" name="Picture 20">
            <a:extLst>
              <a:ext uri="{FF2B5EF4-FFF2-40B4-BE49-F238E27FC236}">
                <a16:creationId xmlns:a16="http://schemas.microsoft.com/office/drawing/2014/main" id="{EAE49CBB-D8CD-215E-2FF0-47D4BBDAEC89}"/>
              </a:ext>
            </a:extLst>
          </p:cNvPr>
          <p:cNvPicPr>
            <a:picLocks noChangeAspect="1"/>
          </p:cNvPicPr>
          <p:nvPr/>
        </p:nvPicPr>
        <p:blipFill>
          <a:blip r:embed="rId4"/>
          <a:stretch>
            <a:fillRect/>
          </a:stretch>
        </p:blipFill>
        <p:spPr>
          <a:xfrm>
            <a:off x="6590985" y="1713461"/>
            <a:ext cx="2405936" cy="1803391"/>
          </a:xfrm>
          <a:prstGeom prst="rect">
            <a:avLst/>
          </a:prstGeom>
        </p:spPr>
      </p:pic>
      <p:sp>
        <p:nvSpPr>
          <p:cNvPr id="23" name="TextBox 22">
            <a:extLst>
              <a:ext uri="{FF2B5EF4-FFF2-40B4-BE49-F238E27FC236}">
                <a16:creationId xmlns:a16="http://schemas.microsoft.com/office/drawing/2014/main" id="{B7C0D99E-7205-EAE4-D3A9-C93479C59C39}"/>
              </a:ext>
            </a:extLst>
          </p:cNvPr>
          <p:cNvSpPr txBox="1"/>
          <p:nvPr/>
        </p:nvSpPr>
        <p:spPr>
          <a:xfrm>
            <a:off x="6590985" y="3670881"/>
            <a:ext cx="2633392" cy="492443"/>
          </a:xfrm>
          <a:prstGeom prst="rect">
            <a:avLst/>
          </a:prstGeom>
          <a:noFill/>
        </p:spPr>
        <p:txBody>
          <a:bodyPr wrap="square">
            <a:spAutoFit/>
          </a:bodyPr>
          <a:lstStyle/>
          <a:p>
            <a:r>
              <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FBS with value 0 </a:t>
            </a:r>
            <a:r>
              <a:rPr lang="en-US" sz="1200" b="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i.e</a:t>
            </a:r>
            <a:r>
              <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&lt;120 is significantly higher than 1 </a:t>
            </a:r>
            <a:r>
              <a:rPr lang="en-US" sz="1200" b="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i.e</a:t>
            </a:r>
            <a:r>
              <a:rPr lang="en-US" sz="12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&gt;120</a:t>
            </a:r>
            <a:r>
              <a:rPr lang="en-US" b="0" dirty="0">
                <a:solidFill>
                  <a:srgbClr val="D4D4D4"/>
                </a:solidFill>
                <a:effectLst/>
                <a:latin typeface="Courier New" panose="02070309020205020404" pitchFamily="49" charset="0"/>
              </a:rPr>
              <a:t>.</a:t>
            </a:r>
          </a:p>
        </p:txBody>
      </p:sp>
    </p:spTree>
    <p:extLst>
      <p:ext uri="{BB962C8B-B14F-4D97-AF65-F5344CB8AC3E}">
        <p14:creationId xmlns:p14="http://schemas.microsoft.com/office/powerpoint/2010/main" val="39424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86720C-631E-D5C5-A33E-F24F4969ECF1}"/>
              </a:ext>
            </a:extLst>
          </p:cNvPr>
          <p:cNvSpPr txBox="1"/>
          <p:nvPr/>
        </p:nvSpPr>
        <p:spPr>
          <a:xfrm>
            <a:off x="399494" y="477579"/>
            <a:ext cx="4057096" cy="338554"/>
          </a:xfrm>
          <a:prstGeom prst="rect">
            <a:avLst/>
          </a:prstGeom>
          <a:noFill/>
        </p:spPr>
        <p:txBody>
          <a:bodyPr wrap="square" rtlCol="0">
            <a:spAutoFit/>
          </a:bodyPr>
          <a:lstStyle/>
          <a:p>
            <a:r>
              <a:rPr lang="en-IN" sz="1600" dirty="0"/>
              <a:t>Density distribution using </a:t>
            </a:r>
            <a:r>
              <a:rPr lang="en-IN" sz="1600" dirty="0" err="1"/>
              <a:t>displot</a:t>
            </a:r>
            <a:r>
              <a:rPr lang="en-IN" sz="1600" dirty="0"/>
              <a:t>:-</a:t>
            </a:r>
          </a:p>
        </p:txBody>
      </p:sp>
      <p:pic>
        <p:nvPicPr>
          <p:cNvPr id="11" name="Picture 10">
            <a:extLst>
              <a:ext uri="{FF2B5EF4-FFF2-40B4-BE49-F238E27FC236}">
                <a16:creationId xmlns:a16="http://schemas.microsoft.com/office/drawing/2014/main" id="{89587507-D951-F216-F0DA-AD95AF67B4F8}"/>
              </a:ext>
            </a:extLst>
          </p:cNvPr>
          <p:cNvPicPr>
            <a:picLocks noChangeAspect="1"/>
          </p:cNvPicPr>
          <p:nvPr/>
        </p:nvPicPr>
        <p:blipFill>
          <a:blip r:embed="rId2"/>
          <a:stretch>
            <a:fillRect/>
          </a:stretch>
        </p:blipFill>
        <p:spPr>
          <a:xfrm>
            <a:off x="120820" y="1563539"/>
            <a:ext cx="2422445" cy="2442549"/>
          </a:xfrm>
          <a:prstGeom prst="rect">
            <a:avLst/>
          </a:prstGeom>
        </p:spPr>
      </p:pic>
      <p:sp>
        <p:nvSpPr>
          <p:cNvPr id="13" name="TextBox 12">
            <a:extLst>
              <a:ext uri="{FF2B5EF4-FFF2-40B4-BE49-F238E27FC236}">
                <a16:creationId xmlns:a16="http://schemas.microsoft.com/office/drawing/2014/main" id="{A60D8E31-C90A-C34D-D57A-995D7425A7C2}"/>
              </a:ext>
            </a:extLst>
          </p:cNvPr>
          <p:cNvSpPr txBox="1"/>
          <p:nvPr/>
        </p:nvSpPr>
        <p:spPr>
          <a:xfrm>
            <a:off x="120820" y="4006088"/>
            <a:ext cx="2485748" cy="523220"/>
          </a:xfrm>
          <a:prstGeom prst="rect">
            <a:avLst/>
          </a:prstGeom>
          <a:noFill/>
        </p:spPr>
        <p:txBody>
          <a:bodyPr wrap="square">
            <a:spAutoFit/>
          </a:bodyPr>
          <a:lstStyle/>
          <a:p>
            <a:r>
              <a:rPr lang="en-US"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Density distribution is highest for age group 55 to 60</a:t>
            </a:r>
            <a:endParaRPr lang="en-US" b="0" u="sng"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50BE6E8D-B4AF-4BF4-91FD-07C13EF4FC52}"/>
              </a:ext>
            </a:extLst>
          </p:cNvPr>
          <p:cNvPicPr>
            <a:picLocks noChangeAspect="1"/>
          </p:cNvPicPr>
          <p:nvPr/>
        </p:nvPicPr>
        <p:blipFill>
          <a:blip r:embed="rId3"/>
          <a:stretch>
            <a:fillRect/>
          </a:stretch>
        </p:blipFill>
        <p:spPr>
          <a:xfrm>
            <a:off x="4315677" y="1518668"/>
            <a:ext cx="2516462" cy="2532289"/>
          </a:xfrm>
          <a:prstGeom prst="rect">
            <a:avLst/>
          </a:prstGeom>
        </p:spPr>
      </p:pic>
      <p:sp>
        <p:nvSpPr>
          <p:cNvPr id="17" name="TextBox 16">
            <a:extLst>
              <a:ext uri="{FF2B5EF4-FFF2-40B4-BE49-F238E27FC236}">
                <a16:creationId xmlns:a16="http://schemas.microsoft.com/office/drawing/2014/main" id="{DE870749-4218-F2E8-8029-787A7238A97F}"/>
              </a:ext>
            </a:extLst>
          </p:cNvPr>
          <p:cNvSpPr txBox="1"/>
          <p:nvPr/>
        </p:nvSpPr>
        <p:spPr>
          <a:xfrm>
            <a:off x="4211365" y="4050957"/>
            <a:ext cx="3120501" cy="276999"/>
          </a:xfrm>
          <a:prstGeom prst="rect">
            <a:avLst/>
          </a:prstGeom>
          <a:noFill/>
        </p:spPr>
        <p:txBody>
          <a:bodyPr wrap="square">
            <a:spAutoFit/>
          </a:bodyPr>
          <a:lstStyle/>
          <a:p>
            <a:r>
              <a:rPr lang="en-US" sz="1200" b="1" i="1" dirty="0" err="1">
                <a:solidFill>
                  <a:schemeClr val="tx1"/>
                </a:solidFill>
                <a:effectLst/>
                <a:latin typeface="Roboto" panose="02000000000000000000" pitchFamily="2" charset="0"/>
              </a:rPr>
              <a:t>Trtbs</a:t>
            </a:r>
            <a:r>
              <a:rPr lang="en-US" sz="1200" b="1" i="1" dirty="0">
                <a:solidFill>
                  <a:schemeClr val="tx1"/>
                </a:solidFill>
                <a:effectLst/>
                <a:latin typeface="Roboto" panose="02000000000000000000" pitchFamily="2" charset="0"/>
              </a:rPr>
              <a:t> has the highest count around 130</a:t>
            </a:r>
            <a:endParaRPr lang="en-IN" sz="1200" dirty="0">
              <a:solidFill>
                <a:schemeClr val="tx1"/>
              </a:solidFill>
            </a:endParaRPr>
          </a:p>
        </p:txBody>
      </p:sp>
      <p:sp>
        <p:nvSpPr>
          <p:cNvPr id="18" name="TextBox 17">
            <a:extLst>
              <a:ext uri="{FF2B5EF4-FFF2-40B4-BE49-F238E27FC236}">
                <a16:creationId xmlns:a16="http://schemas.microsoft.com/office/drawing/2014/main" id="{74D7AD20-8126-CD88-FC74-01F6CC5B188C}"/>
              </a:ext>
            </a:extLst>
          </p:cNvPr>
          <p:cNvSpPr txBox="1"/>
          <p:nvPr/>
        </p:nvSpPr>
        <p:spPr>
          <a:xfrm>
            <a:off x="120820" y="1210891"/>
            <a:ext cx="849913" cy="307777"/>
          </a:xfrm>
          <a:prstGeom prst="rect">
            <a:avLst/>
          </a:prstGeom>
          <a:noFill/>
        </p:spPr>
        <p:txBody>
          <a:bodyPr wrap="none" rtlCol="0">
            <a:spAutoFit/>
          </a:bodyPr>
          <a:lstStyle/>
          <a:p>
            <a:r>
              <a:rPr lang="en-IN" dirty="0"/>
              <a:t>For age:</a:t>
            </a:r>
          </a:p>
        </p:txBody>
      </p:sp>
      <p:sp>
        <p:nvSpPr>
          <p:cNvPr id="19" name="TextBox 18">
            <a:extLst>
              <a:ext uri="{FF2B5EF4-FFF2-40B4-BE49-F238E27FC236}">
                <a16:creationId xmlns:a16="http://schemas.microsoft.com/office/drawing/2014/main" id="{F6DDE662-A40C-1600-AD92-CC92668BCEB7}"/>
              </a:ext>
            </a:extLst>
          </p:cNvPr>
          <p:cNvSpPr txBox="1"/>
          <p:nvPr/>
        </p:nvSpPr>
        <p:spPr>
          <a:xfrm>
            <a:off x="4315677" y="1116794"/>
            <a:ext cx="2321469" cy="307777"/>
          </a:xfrm>
          <a:prstGeom prst="rect">
            <a:avLst/>
          </a:prstGeom>
          <a:noFill/>
        </p:spPr>
        <p:txBody>
          <a:bodyPr wrap="none" rtlCol="0">
            <a:spAutoFit/>
          </a:bodyPr>
          <a:lstStyle/>
          <a:p>
            <a:r>
              <a:rPr lang="en-IN" dirty="0"/>
              <a:t>For resting blood pressure:</a:t>
            </a:r>
          </a:p>
        </p:txBody>
      </p:sp>
    </p:spTree>
    <p:extLst>
      <p:ext uri="{BB962C8B-B14F-4D97-AF65-F5344CB8AC3E}">
        <p14:creationId xmlns:p14="http://schemas.microsoft.com/office/powerpoint/2010/main" val="121002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B8C980-6646-8BC8-9678-F449F6928645}"/>
              </a:ext>
            </a:extLst>
          </p:cNvPr>
          <p:cNvSpPr txBox="1"/>
          <p:nvPr/>
        </p:nvSpPr>
        <p:spPr>
          <a:xfrm>
            <a:off x="399494" y="477579"/>
            <a:ext cx="4057096" cy="338554"/>
          </a:xfrm>
          <a:prstGeom prst="rect">
            <a:avLst/>
          </a:prstGeom>
          <a:noFill/>
        </p:spPr>
        <p:txBody>
          <a:bodyPr wrap="square" rtlCol="0">
            <a:spAutoFit/>
          </a:bodyPr>
          <a:lstStyle/>
          <a:p>
            <a:r>
              <a:rPr lang="en-IN" sz="1600" dirty="0" err="1"/>
              <a:t>Displot</a:t>
            </a:r>
            <a:r>
              <a:rPr lang="en-IN" sz="1600" dirty="0">
                <a:sym typeface="Wingdings" panose="05000000000000000000" pitchFamily="2" charset="2"/>
              </a:rPr>
              <a:t>: (attribute vs attribute)</a:t>
            </a:r>
            <a:endParaRPr lang="en-IN" sz="1600" dirty="0"/>
          </a:p>
        </p:txBody>
      </p:sp>
      <p:sp>
        <p:nvSpPr>
          <p:cNvPr id="14" name="TextBox 13">
            <a:extLst>
              <a:ext uri="{FF2B5EF4-FFF2-40B4-BE49-F238E27FC236}">
                <a16:creationId xmlns:a16="http://schemas.microsoft.com/office/drawing/2014/main" id="{78386AA3-70F3-ED34-8E47-8D0CD5AB1F2A}"/>
              </a:ext>
            </a:extLst>
          </p:cNvPr>
          <p:cNvSpPr txBox="1"/>
          <p:nvPr/>
        </p:nvSpPr>
        <p:spPr>
          <a:xfrm>
            <a:off x="797996" y="4220520"/>
            <a:ext cx="3260092" cy="307777"/>
          </a:xfrm>
          <a:prstGeom prst="rect">
            <a:avLst/>
          </a:prstGeom>
          <a:noFill/>
        </p:spPr>
        <p:txBody>
          <a:bodyPr wrap="square" rtlCol="0">
            <a:spAutoFit/>
          </a:bodyPr>
          <a:lstStyle/>
          <a:p>
            <a:r>
              <a:rPr lang="en-IN" dirty="0"/>
              <a:t>Age vs Heart attack(output)</a:t>
            </a:r>
          </a:p>
        </p:txBody>
      </p:sp>
      <p:sp>
        <p:nvSpPr>
          <p:cNvPr id="15" name="TextBox 14">
            <a:extLst>
              <a:ext uri="{FF2B5EF4-FFF2-40B4-BE49-F238E27FC236}">
                <a16:creationId xmlns:a16="http://schemas.microsoft.com/office/drawing/2014/main" id="{F960115D-6163-5E49-243C-6DF6435092F4}"/>
              </a:ext>
            </a:extLst>
          </p:cNvPr>
          <p:cNvSpPr txBox="1"/>
          <p:nvPr/>
        </p:nvSpPr>
        <p:spPr>
          <a:xfrm>
            <a:off x="4456590" y="4266687"/>
            <a:ext cx="3260092" cy="523220"/>
          </a:xfrm>
          <a:prstGeom prst="rect">
            <a:avLst/>
          </a:prstGeom>
          <a:noFill/>
        </p:spPr>
        <p:txBody>
          <a:bodyPr wrap="square" rtlCol="0">
            <a:spAutoFit/>
          </a:bodyPr>
          <a:lstStyle/>
          <a:p>
            <a:r>
              <a:rPr lang="en-IN" dirty="0"/>
              <a:t> Resting blood sugar vs Heart Attack</a:t>
            </a:r>
          </a:p>
          <a:p>
            <a:endParaRPr lang="en-IN" dirty="0"/>
          </a:p>
        </p:txBody>
      </p:sp>
      <p:pic>
        <p:nvPicPr>
          <p:cNvPr id="3" name="Picture 2">
            <a:extLst>
              <a:ext uri="{FF2B5EF4-FFF2-40B4-BE49-F238E27FC236}">
                <a16:creationId xmlns:a16="http://schemas.microsoft.com/office/drawing/2014/main" id="{DC62D335-D52A-347C-0EDA-015F78316B13}"/>
              </a:ext>
            </a:extLst>
          </p:cNvPr>
          <p:cNvPicPr>
            <a:picLocks noChangeAspect="1"/>
          </p:cNvPicPr>
          <p:nvPr/>
        </p:nvPicPr>
        <p:blipFill>
          <a:blip r:embed="rId2"/>
          <a:stretch>
            <a:fillRect/>
          </a:stretch>
        </p:blipFill>
        <p:spPr>
          <a:xfrm>
            <a:off x="417393" y="944346"/>
            <a:ext cx="3242193" cy="3249840"/>
          </a:xfrm>
          <a:prstGeom prst="rect">
            <a:avLst/>
          </a:prstGeom>
        </p:spPr>
      </p:pic>
      <p:pic>
        <p:nvPicPr>
          <p:cNvPr id="5" name="Picture 4">
            <a:extLst>
              <a:ext uri="{FF2B5EF4-FFF2-40B4-BE49-F238E27FC236}">
                <a16:creationId xmlns:a16="http://schemas.microsoft.com/office/drawing/2014/main" id="{9C5CDD68-A037-8325-A47B-BD7358550C1B}"/>
              </a:ext>
            </a:extLst>
          </p:cNvPr>
          <p:cNvPicPr>
            <a:picLocks noChangeAspect="1"/>
          </p:cNvPicPr>
          <p:nvPr/>
        </p:nvPicPr>
        <p:blipFill>
          <a:blip r:embed="rId3"/>
          <a:stretch>
            <a:fillRect/>
          </a:stretch>
        </p:blipFill>
        <p:spPr>
          <a:xfrm>
            <a:off x="4510548" y="942640"/>
            <a:ext cx="3242193" cy="3257450"/>
          </a:xfrm>
          <a:prstGeom prst="rect">
            <a:avLst/>
          </a:prstGeom>
        </p:spPr>
      </p:pic>
    </p:spTree>
    <p:extLst>
      <p:ext uri="{BB962C8B-B14F-4D97-AF65-F5344CB8AC3E}">
        <p14:creationId xmlns:p14="http://schemas.microsoft.com/office/powerpoint/2010/main" val="1437631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16D4F8B-5D4F-7ED2-0C56-8757A8821267}"/>
              </a:ext>
            </a:extLst>
          </p:cNvPr>
          <p:cNvSpPr txBox="1"/>
          <p:nvPr/>
        </p:nvSpPr>
        <p:spPr>
          <a:xfrm>
            <a:off x="399494" y="477579"/>
            <a:ext cx="4057096" cy="338554"/>
          </a:xfrm>
          <a:prstGeom prst="rect">
            <a:avLst/>
          </a:prstGeom>
          <a:noFill/>
        </p:spPr>
        <p:txBody>
          <a:bodyPr wrap="square" rtlCol="0">
            <a:spAutoFit/>
          </a:bodyPr>
          <a:lstStyle/>
          <a:p>
            <a:r>
              <a:rPr lang="en-IN" sz="1600" dirty="0">
                <a:sym typeface="Wingdings" panose="05000000000000000000" pitchFamily="2" charset="2"/>
              </a:rPr>
              <a:t>Boxplot: (to view outlier)</a:t>
            </a:r>
            <a:endParaRPr lang="en-IN" sz="1600" dirty="0"/>
          </a:p>
        </p:txBody>
      </p:sp>
      <p:pic>
        <p:nvPicPr>
          <p:cNvPr id="11" name="Picture 10">
            <a:extLst>
              <a:ext uri="{FF2B5EF4-FFF2-40B4-BE49-F238E27FC236}">
                <a16:creationId xmlns:a16="http://schemas.microsoft.com/office/drawing/2014/main" id="{9153AD89-4FBE-6FC0-CBC2-F033FD5BB6E5}"/>
              </a:ext>
            </a:extLst>
          </p:cNvPr>
          <p:cNvPicPr>
            <a:picLocks noChangeAspect="1"/>
          </p:cNvPicPr>
          <p:nvPr/>
        </p:nvPicPr>
        <p:blipFill>
          <a:blip r:embed="rId2"/>
          <a:stretch>
            <a:fillRect/>
          </a:stretch>
        </p:blipFill>
        <p:spPr>
          <a:xfrm>
            <a:off x="399494" y="1354102"/>
            <a:ext cx="2514729" cy="1955901"/>
          </a:xfrm>
          <a:prstGeom prst="rect">
            <a:avLst/>
          </a:prstGeom>
        </p:spPr>
      </p:pic>
      <p:pic>
        <p:nvPicPr>
          <p:cNvPr id="13" name="Picture 12">
            <a:extLst>
              <a:ext uri="{FF2B5EF4-FFF2-40B4-BE49-F238E27FC236}">
                <a16:creationId xmlns:a16="http://schemas.microsoft.com/office/drawing/2014/main" id="{D4781062-E61C-5E33-632B-183D4289DC37}"/>
              </a:ext>
            </a:extLst>
          </p:cNvPr>
          <p:cNvPicPr>
            <a:picLocks noChangeAspect="1"/>
          </p:cNvPicPr>
          <p:nvPr/>
        </p:nvPicPr>
        <p:blipFill>
          <a:blip r:embed="rId3"/>
          <a:stretch>
            <a:fillRect/>
          </a:stretch>
        </p:blipFill>
        <p:spPr>
          <a:xfrm>
            <a:off x="3892603" y="1354102"/>
            <a:ext cx="2514729" cy="1936850"/>
          </a:xfrm>
          <a:prstGeom prst="rect">
            <a:avLst/>
          </a:prstGeom>
        </p:spPr>
      </p:pic>
      <p:sp>
        <p:nvSpPr>
          <p:cNvPr id="14" name="TextBox 13">
            <a:extLst>
              <a:ext uri="{FF2B5EF4-FFF2-40B4-BE49-F238E27FC236}">
                <a16:creationId xmlns:a16="http://schemas.microsoft.com/office/drawing/2014/main" id="{91EA953D-DB8B-5173-7848-FC41FCB72247}"/>
              </a:ext>
            </a:extLst>
          </p:cNvPr>
          <p:cNvSpPr txBox="1"/>
          <p:nvPr/>
        </p:nvSpPr>
        <p:spPr>
          <a:xfrm>
            <a:off x="399494" y="3403676"/>
            <a:ext cx="2392001" cy="307777"/>
          </a:xfrm>
          <a:prstGeom prst="rect">
            <a:avLst/>
          </a:prstGeom>
          <a:noFill/>
        </p:spPr>
        <p:txBody>
          <a:bodyPr wrap="none" rtlCol="0">
            <a:spAutoFit/>
          </a:bodyPr>
          <a:lstStyle/>
          <a:p>
            <a:r>
              <a:rPr lang="en-IN" dirty="0"/>
              <a:t>For Resting blood pressure:</a:t>
            </a:r>
          </a:p>
        </p:txBody>
      </p:sp>
      <p:sp>
        <p:nvSpPr>
          <p:cNvPr id="15" name="TextBox 14">
            <a:extLst>
              <a:ext uri="{FF2B5EF4-FFF2-40B4-BE49-F238E27FC236}">
                <a16:creationId xmlns:a16="http://schemas.microsoft.com/office/drawing/2014/main" id="{77F7495A-8A8A-58FE-D0FC-ABA58334A023}"/>
              </a:ext>
            </a:extLst>
          </p:cNvPr>
          <p:cNvSpPr txBox="1"/>
          <p:nvPr/>
        </p:nvSpPr>
        <p:spPr>
          <a:xfrm>
            <a:off x="3892603" y="3293975"/>
            <a:ext cx="1358064" cy="307777"/>
          </a:xfrm>
          <a:prstGeom prst="rect">
            <a:avLst/>
          </a:prstGeom>
          <a:noFill/>
        </p:spPr>
        <p:txBody>
          <a:bodyPr wrap="none" rtlCol="0">
            <a:spAutoFit/>
          </a:bodyPr>
          <a:lstStyle/>
          <a:p>
            <a:r>
              <a:rPr lang="en-IN" dirty="0"/>
              <a:t>For </a:t>
            </a:r>
            <a:r>
              <a:rPr lang="en-IN" dirty="0" err="1"/>
              <a:t>cholesteol</a:t>
            </a:r>
            <a:r>
              <a:rPr lang="en-IN" dirty="0"/>
              <a:t>:</a:t>
            </a:r>
          </a:p>
        </p:txBody>
      </p:sp>
    </p:spTree>
    <p:extLst>
      <p:ext uri="{BB962C8B-B14F-4D97-AF65-F5344CB8AC3E}">
        <p14:creationId xmlns:p14="http://schemas.microsoft.com/office/powerpoint/2010/main" val="232780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2D83FF6-C09F-933C-2CB1-69AEC84DB46A}"/>
              </a:ext>
            </a:extLst>
          </p:cNvPr>
          <p:cNvSpPr txBox="1"/>
          <p:nvPr/>
        </p:nvSpPr>
        <p:spPr>
          <a:xfrm>
            <a:off x="514904" y="1389416"/>
            <a:ext cx="4057096" cy="369332"/>
          </a:xfrm>
          <a:prstGeom prst="rect">
            <a:avLst/>
          </a:prstGeom>
          <a:noFill/>
        </p:spPr>
        <p:txBody>
          <a:bodyPr wrap="square" rtlCol="0">
            <a:spAutoFit/>
          </a:bodyPr>
          <a:lstStyle/>
          <a:p>
            <a:r>
              <a:rPr lang="en-IN" sz="1800" b="1" dirty="0">
                <a:sym typeface="Wingdings" panose="05000000000000000000" pitchFamily="2" charset="2"/>
              </a:rPr>
              <a:t>1.Calculate no of outlier </a:t>
            </a:r>
            <a:r>
              <a:rPr lang="en-IN" sz="1800" b="1" dirty="0" err="1">
                <a:sym typeface="Wingdings" panose="05000000000000000000" pitchFamily="2" charset="2"/>
              </a:rPr>
              <a:t>ising</a:t>
            </a:r>
            <a:r>
              <a:rPr lang="en-IN" sz="1800" b="1" dirty="0">
                <a:sym typeface="Wingdings" panose="05000000000000000000" pitchFamily="2" charset="2"/>
              </a:rPr>
              <a:t> IQL:</a:t>
            </a:r>
            <a:endParaRPr lang="en-IN" sz="1800" b="1" dirty="0"/>
          </a:p>
        </p:txBody>
      </p:sp>
      <p:pic>
        <p:nvPicPr>
          <p:cNvPr id="11" name="Picture 10">
            <a:extLst>
              <a:ext uri="{FF2B5EF4-FFF2-40B4-BE49-F238E27FC236}">
                <a16:creationId xmlns:a16="http://schemas.microsoft.com/office/drawing/2014/main" id="{0DDA77F3-EF17-3EAF-6592-0503E0439BE8}"/>
              </a:ext>
            </a:extLst>
          </p:cNvPr>
          <p:cNvPicPr>
            <a:picLocks noChangeAspect="1"/>
          </p:cNvPicPr>
          <p:nvPr/>
        </p:nvPicPr>
        <p:blipFill>
          <a:blip r:embed="rId2"/>
          <a:stretch>
            <a:fillRect/>
          </a:stretch>
        </p:blipFill>
        <p:spPr>
          <a:xfrm>
            <a:off x="767050" y="1758748"/>
            <a:ext cx="6394538" cy="2047133"/>
          </a:xfrm>
          <a:prstGeom prst="rect">
            <a:avLst/>
          </a:prstGeom>
        </p:spPr>
      </p:pic>
      <p:pic>
        <p:nvPicPr>
          <p:cNvPr id="13" name="Picture 12">
            <a:extLst>
              <a:ext uri="{FF2B5EF4-FFF2-40B4-BE49-F238E27FC236}">
                <a16:creationId xmlns:a16="http://schemas.microsoft.com/office/drawing/2014/main" id="{FBC721A0-D849-DE32-1B6E-8F5FA5EAA378}"/>
              </a:ext>
            </a:extLst>
          </p:cNvPr>
          <p:cNvPicPr>
            <a:picLocks noChangeAspect="1"/>
          </p:cNvPicPr>
          <p:nvPr/>
        </p:nvPicPr>
        <p:blipFill>
          <a:blip r:embed="rId3"/>
          <a:stretch>
            <a:fillRect/>
          </a:stretch>
        </p:blipFill>
        <p:spPr>
          <a:xfrm>
            <a:off x="767050" y="4002590"/>
            <a:ext cx="987592" cy="409144"/>
          </a:xfrm>
          <a:prstGeom prst="rect">
            <a:avLst/>
          </a:prstGeom>
        </p:spPr>
      </p:pic>
      <p:sp>
        <p:nvSpPr>
          <p:cNvPr id="14" name="Title 7">
            <a:extLst>
              <a:ext uri="{FF2B5EF4-FFF2-40B4-BE49-F238E27FC236}">
                <a16:creationId xmlns:a16="http://schemas.microsoft.com/office/drawing/2014/main" id="{3CD79155-3FD6-DC04-B669-6D44F6075CBB}"/>
              </a:ext>
            </a:extLst>
          </p:cNvPr>
          <p:cNvSpPr>
            <a:spLocks noGrp="1"/>
          </p:cNvSpPr>
          <p:nvPr>
            <p:ph type="title"/>
          </p:nvPr>
        </p:nvSpPr>
        <p:spPr>
          <a:xfrm>
            <a:off x="720000" y="387600"/>
            <a:ext cx="7704000" cy="592200"/>
          </a:xfrm>
        </p:spPr>
        <p:txBody>
          <a:bodyPr/>
          <a:lstStyle/>
          <a:p>
            <a:r>
              <a:rPr lang="en-IN" dirty="0"/>
              <a:t>DATA PREPROCESSING</a:t>
            </a:r>
          </a:p>
        </p:txBody>
      </p:sp>
    </p:spTree>
    <p:extLst>
      <p:ext uri="{BB962C8B-B14F-4D97-AF65-F5344CB8AC3E}">
        <p14:creationId xmlns:p14="http://schemas.microsoft.com/office/powerpoint/2010/main" val="364950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09A0061-A334-E2D8-37DD-BF9E29554DD0}"/>
              </a:ext>
            </a:extLst>
          </p:cNvPr>
          <p:cNvSpPr txBox="1"/>
          <p:nvPr/>
        </p:nvSpPr>
        <p:spPr>
          <a:xfrm>
            <a:off x="535417" y="722651"/>
            <a:ext cx="6965133" cy="369332"/>
          </a:xfrm>
          <a:prstGeom prst="rect">
            <a:avLst/>
          </a:prstGeom>
          <a:noFill/>
        </p:spPr>
        <p:txBody>
          <a:bodyPr wrap="square" rtlCol="0">
            <a:spAutoFit/>
          </a:bodyPr>
          <a:lstStyle/>
          <a:p>
            <a:r>
              <a:rPr lang="en-US" sz="1800" b="1" i="0" dirty="0">
                <a:solidFill>
                  <a:schemeClr val="tx1"/>
                </a:solidFill>
                <a:effectLst/>
                <a:latin typeface="Roboto" panose="02000000000000000000" pitchFamily="2" charset="0"/>
              </a:rPr>
              <a:t>2. Splitting the dataset into training and testing data (8:2 ratio)</a:t>
            </a:r>
            <a:endParaRPr lang="en-IN" b="1" dirty="0">
              <a:solidFill>
                <a:schemeClr val="tx1"/>
              </a:solidFill>
            </a:endParaRPr>
          </a:p>
        </p:txBody>
      </p:sp>
      <p:sp>
        <p:nvSpPr>
          <p:cNvPr id="12" name="TextBox 11">
            <a:extLst>
              <a:ext uri="{FF2B5EF4-FFF2-40B4-BE49-F238E27FC236}">
                <a16:creationId xmlns:a16="http://schemas.microsoft.com/office/drawing/2014/main" id="{51642B82-F585-5451-5A10-0C80B8790E17}"/>
              </a:ext>
            </a:extLst>
          </p:cNvPr>
          <p:cNvSpPr txBox="1"/>
          <p:nvPr/>
        </p:nvSpPr>
        <p:spPr>
          <a:xfrm>
            <a:off x="535416" y="1282824"/>
            <a:ext cx="6965133" cy="2308324"/>
          </a:xfrm>
          <a:prstGeom prst="rect">
            <a:avLst/>
          </a:prstGeom>
          <a:noFill/>
        </p:spPr>
        <p:txBody>
          <a:bodyPr wrap="square" rtlCol="0">
            <a:spAutoFit/>
          </a:bodyPr>
          <a:lstStyle/>
          <a:p>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IN"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IN" sz="1800" b="1" dirty="0">
                <a:solidFill>
                  <a:schemeClr val="tx1"/>
                </a:solidFill>
                <a:latin typeface="Roboto" panose="02000000000000000000" pitchFamily="2" charset="0"/>
                <a:ea typeface="Roboto" panose="02000000000000000000" pitchFamily="2" charset="0"/>
                <a:cs typeface="Roboto" panose="02000000000000000000" pitchFamily="2" charset="0"/>
              </a:rPr>
              <a:t>3.  Feature Scaling using Standard Scaler</a:t>
            </a:r>
          </a:p>
        </p:txBody>
      </p:sp>
      <p:pic>
        <p:nvPicPr>
          <p:cNvPr id="14" name="Picture 13">
            <a:extLst>
              <a:ext uri="{FF2B5EF4-FFF2-40B4-BE49-F238E27FC236}">
                <a16:creationId xmlns:a16="http://schemas.microsoft.com/office/drawing/2014/main" id="{0C084937-E923-D92E-AF5D-119FA6A7A920}"/>
              </a:ext>
            </a:extLst>
          </p:cNvPr>
          <p:cNvPicPr>
            <a:picLocks noChangeAspect="1"/>
          </p:cNvPicPr>
          <p:nvPr/>
        </p:nvPicPr>
        <p:blipFill>
          <a:blip r:embed="rId2"/>
          <a:stretch>
            <a:fillRect/>
          </a:stretch>
        </p:blipFill>
        <p:spPr>
          <a:xfrm>
            <a:off x="5103901" y="3225349"/>
            <a:ext cx="4040099" cy="1113280"/>
          </a:xfrm>
          <a:prstGeom prst="rect">
            <a:avLst/>
          </a:prstGeom>
        </p:spPr>
      </p:pic>
      <p:pic>
        <p:nvPicPr>
          <p:cNvPr id="16" name="Picture 15">
            <a:extLst>
              <a:ext uri="{FF2B5EF4-FFF2-40B4-BE49-F238E27FC236}">
                <a16:creationId xmlns:a16="http://schemas.microsoft.com/office/drawing/2014/main" id="{CDB62753-5AEB-35A6-FBAB-1AFEE5B77D6E}"/>
              </a:ext>
            </a:extLst>
          </p:cNvPr>
          <p:cNvPicPr>
            <a:picLocks noChangeAspect="1"/>
          </p:cNvPicPr>
          <p:nvPr/>
        </p:nvPicPr>
        <p:blipFill>
          <a:blip r:embed="rId3"/>
          <a:stretch>
            <a:fillRect/>
          </a:stretch>
        </p:blipFill>
        <p:spPr>
          <a:xfrm>
            <a:off x="759491" y="1172640"/>
            <a:ext cx="7004589" cy="369332"/>
          </a:xfrm>
          <a:prstGeom prst="rect">
            <a:avLst/>
          </a:prstGeom>
        </p:spPr>
      </p:pic>
      <p:pic>
        <p:nvPicPr>
          <p:cNvPr id="18" name="Picture 17">
            <a:extLst>
              <a:ext uri="{FF2B5EF4-FFF2-40B4-BE49-F238E27FC236}">
                <a16:creationId xmlns:a16="http://schemas.microsoft.com/office/drawing/2014/main" id="{E0D6473B-704C-D47C-F804-BF4DF593CE34}"/>
              </a:ext>
            </a:extLst>
          </p:cNvPr>
          <p:cNvPicPr>
            <a:picLocks noChangeAspect="1"/>
          </p:cNvPicPr>
          <p:nvPr/>
        </p:nvPicPr>
        <p:blipFill>
          <a:blip r:embed="rId4"/>
          <a:stretch>
            <a:fillRect/>
          </a:stretch>
        </p:blipFill>
        <p:spPr>
          <a:xfrm>
            <a:off x="759491" y="1547458"/>
            <a:ext cx="7004589" cy="531658"/>
          </a:xfrm>
          <a:prstGeom prst="rect">
            <a:avLst/>
          </a:prstGeom>
        </p:spPr>
      </p:pic>
      <p:pic>
        <p:nvPicPr>
          <p:cNvPr id="20" name="Picture 19">
            <a:extLst>
              <a:ext uri="{FF2B5EF4-FFF2-40B4-BE49-F238E27FC236}">
                <a16:creationId xmlns:a16="http://schemas.microsoft.com/office/drawing/2014/main" id="{65C9E7C3-4460-2C51-B1B8-D8A6AB31F8F7}"/>
              </a:ext>
            </a:extLst>
          </p:cNvPr>
          <p:cNvPicPr>
            <a:picLocks noChangeAspect="1"/>
          </p:cNvPicPr>
          <p:nvPr/>
        </p:nvPicPr>
        <p:blipFill>
          <a:blip r:embed="rId5"/>
          <a:stretch>
            <a:fillRect/>
          </a:stretch>
        </p:blipFill>
        <p:spPr>
          <a:xfrm>
            <a:off x="759491" y="2312144"/>
            <a:ext cx="3495652" cy="531658"/>
          </a:xfrm>
          <a:prstGeom prst="rect">
            <a:avLst/>
          </a:prstGeom>
        </p:spPr>
      </p:pic>
    </p:spTree>
    <p:extLst>
      <p:ext uri="{BB962C8B-B14F-4D97-AF65-F5344CB8AC3E}">
        <p14:creationId xmlns:p14="http://schemas.microsoft.com/office/powerpoint/2010/main" val="118150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F7662FFA-41F8-8F3D-0A57-9F5DB832EBCF}"/>
              </a:ext>
            </a:extLst>
          </p:cNvPr>
          <p:cNvSpPr>
            <a:spLocks noGrp="1"/>
          </p:cNvSpPr>
          <p:nvPr>
            <p:ph type="title"/>
          </p:nvPr>
        </p:nvSpPr>
        <p:spPr>
          <a:xfrm>
            <a:off x="102162" y="412314"/>
            <a:ext cx="7704000" cy="592200"/>
          </a:xfrm>
        </p:spPr>
        <p:txBody>
          <a:bodyPr/>
          <a:lstStyle/>
          <a:p>
            <a:r>
              <a:rPr lang="en-IN" sz="3600" b="0" i="0" dirty="0">
                <a:solidFill>
                  <a:schemeClr val="accent4">
                    <a:lumMod val="50000"/>
                  </a:schemeClr>
                </a:solidFill>
                <a:effectLst/>
              </a:rPr>
              <a:t>Machine learning models</a:t>
            </a:r>
            <a:endParaRPr lang="en-IN" sz="3600" dirty="0">
              <a:solidFill>
                <a:schemeClr val="accent4">
                  <a:lumMod val="50000"/>
                </a:schemeClr>
              </a:solidFill>
            </a:endParaRPr>
          </a:p>
        </p:txBody>
      </p:sp>
      <p:sp>
        <p:nvSpPr>
          <p:cNvPr id="11" name="TextBox 10">
            <a:extLst>
              <a:ext uri="{FF2B5EF4-FFF2-40B4-BE49-F238E27FC236}">
                <a16:creationId xmlns:a16="http://schemas.microsoft.com/office/drawing/2014/main" id="{E8A5B531-3555-6A9F-5B97-C2E7AE977137}"/>
              </a:ext>
            </a:extLst>
          </p:cNvPr>
          <p:cNvSpPr txBox="1"/>
          <p:nvPr/>
        </p:nvSpPr>
        <p:spPr>
          <a:xfrm>
            <a:off x="1149177" y="1162107"/>
            <a:ext cx="5177481" cy="369332"/>
          </a:xfrm>
          <a:prstGeom prst="rect">
            <a:avLst/>
          </a:prstGeom>
          <a:noFill/>
        </p:spPr>
        <p:txBody>
          <a:bodyPr wrap="square">
            <a:spAutoFit/>
          </a:bodyPr>
          <a:lstStyle/>
          <a:p>
            <a:r>
              <a:rPr lang="en-IN" sz="1800" dirty="0">
                <a:solidFill>
                  <a:schemeClr val="accent4">
                    <a:lumMod val="50000"/>
                  </a:schemeClr>
                </a:solidFill>
              </a:rPr>
              <a:t>Models:</a:t>
            </a:r>
          </a:p>
        </p:txBody>
      </p:sp>
      <p:sp>
        <p:nvSpPr>
          <p:cNvPr id="13" name="TextBox 12">
            <a:extLst>
              <a:ext uri="{FF2B5EF4-FFF2-40B4-BE49-F238E27FC236}">
                <a16:creationId xmlns:a16="http://schemas.microsoft.com/office/drawing/2014/main" id="{71F66B7D-2D98-8EAB-D169-4D14A7455237}"/>
              </a:ext>
            </a:extLst>
          </p:cNvPr>
          <p:cNvSpPr txBox="1"/>
          <p:nvPr/>
        </p:nvSpPr>
        <p:spPr>
          <a:xfrm>
            <a:off x="210064" y="1531439"/>
            <a:ext cx="4572000" cy="2862322"/>
          </a:xfrm>
          <a:prstGeom prst="rect">
            <a:avLst/>
          </a:prstGeom>
          <a:noFill/>
        </p:spPr>
        <p:txBody>
          <a:bodyPr wrap="square">
            <a:spAutoFit/>
          </a:bodyPr>
          <a:lstStyle/>
          <a:p>
            <a:r>
              <a:rPr lang="en-US" sz="1800" dirty="0"/>
              <a:t>A machine learning model is a computational algorithm or system that is trained on data to make predictions or decisions without being explicitly programmed for the task.</a:t>
            </a:r>
          </a:p>
          <a:p>
            <a:r>
              <a:rPr lang="en-US" sz="1800" dirty="0"/>
              <a:t> In other words, a machine learning model learns patterns and relationships within data and uses that knowledge to make predictions or decisions when presented with new, unseen data</a:t>
            </a:r>
          </a:p>
        </p:txBody>
      </p:sp>
      <p:sp>
        <p:nvSpPr>
          <p:cNvPr id="15" name="TextBox 14">
            <a:extLst>
              <a:ext uri="{FF2B5EF4-FFF2-40B4-BE49-F238E27FC236}">
                <a16:creationId xmlns:a16="http://schemas.microsoft.com/office/drawing/2014/main" id="{398ACED2-7D94-EF26-5431-51BC0938F482}"/>
              </a:ext>
            </a:extLst>
          </p:cNvPr>
          <p:cNvSpPr txBox="1"/>
          <p:nvPr/>
        </p:nvSpPr>
        <p:spPr>
          <a:xfrm>
            <a:off x="5152768" y="1162107"/>
            <a:ext cx="3781168" cy="584775"/>
          </a:xfrm>
          <a:prstGeom prst="rect">
            <a:avLst/>
          </a:prstGeom>
          <a:noFill/>
        </p:spPr>
        <p:txBody>
          <a:bodyPr wrap="square">
            <a:spAutoFit/>
          </a:bodyPr>
          <a:lstStyle/>
          <a:p>
            <a:r>
              <a:rPr lang="en-US" sz="1600" dirty="0">
                <a:solidFill>
                  <a:schemeClr val="accent4">
                    <a:lumMod val="50000"/>
                  </a:schemeClr>
                </a:solidFill>
              </a:rPr>
              <a:t>There are 6 ML algorithms that we have used for Heart attack prediction:</a:t>
            </a:r>
          </a:p>
        </p:txBody>
      </p:sp>
      <p:sp>
        <p:nvSpPr>
          <p:cNvPr id="17" name="TextBox 16">
            <a:extLst>
              <a:ext uri="{FF2B5EF4-FFF2-40B4-BE49-F238E27FC236}">
                <a16:creationId xmlns:a16="http://schemas.microsoft.com/office/drawing/2014/main" id="{A3787D40-DF47-CE48-A21E-3A96C1F07B71}"/>
              </a:ext>
            </a:extLst>
          </p:cNvPr>
          <p:cNvSpPr txBox="1"/>
          <p:nvPr/>
        </p:nvSpPr>
        <p:spPr>
          <a:xfrm>
            <a:off x="5152768" y="1986974"/>
            <a:ext cx="3496963" cy="22626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b="1" dirty="0"/>
              <a:t>Logistic Regression </a:t>
            </a:r>
          </a:p>
          <a:p>
            <a:pPr marL="285750" indent="-285750">
              <a:lnSpc>
                <a:spcPct val="150000"/>
              </a:lnSpc>
              <a:buFont typeface="Arial" panose="020B0604020202020204" pitchFamily="34" charset="0"/>
              <a:buChar char="•"/>
            </a:pPr>
            <a:r>
              <a:rPr lang="en-IN" sz="1600" b="1" dirty="0"/>
              <a:t>Gaussian Naïve Bayes</a:t>
            </a:r>
          </a:p>
          <a:p>
            <a:pPr marL="285750" indent="-285750">
              <a:lnSpc>
                <a:spcPct val="150000"/>
              </a:lnSpc>
              <a:buFont typeface="Arial" panose="020B0604020202020204" pitchFamily="34" charset="0"/>
              <a:buChar char="•"/>
            </a:pPr>
            <a:r>
              <a:rPr lang="en-IN" sz="1600" b="1" dirty="0"/>
              <a:t>SVM</a:t>
            </a:r>
          </a:p>
          <a:p>
            <a:pPr marL="285750" indent="-285750">
              <a:lnSpc>
                <a:spcPct val="150000"/>
              </a:lnSpc>
              <a:buFont typeface="Arial" panose="020B0604020202020204" pitchFamily="34" charset="0"/>
              <a:buChar char="•"/>
            </a:pPr>
            <a:r>
              <a:rPr lang="en-IN" sz="1600" b="1" dirty="0"/>
              <a:t>Decision Tree </a:t>
            </a:r>
          </a:p>
          <a:p>
            <a:pPr marL="285750" indent="-285750">
              <a:lnSpc>
                <a:spcPct val="150000"/>
              </a:lnSpc>
              <a:buFont typeface="Arial" panose="020B0604020202020204" pitchFamily="34" charset="0"/>
              <a:buChar char="•"/>
            </a:pPr>
            <a:r>
              <a:rPr lang="en-IN" sz="1600" b="1" dirty="0"/>
              <a:t>Random Forest</a:t>
            </a:r>
          </a:p>
          <a:p>
            <a:pPr marL="285750" indent="-285750">
              <a:lnSpc>
                <a:spcPct val="150000"/>
              </a:lnSpc>
              <a:buFont typeface="Arial" panose="020B0604020202020204" pitchFamily="34" charset="0"/>
              <a:buChar char="•"/>
            </a:pPr>
            <a:r>
              <a:rPr lang="en-IN" sz="1600" b="1" dirty="0"/>
              <a:t>KNN</a:t>
            </a:r>
          </a:p>
        </p:txBody>
      </p:sp>
    </p:spTree>
    <p:extLst>
      <p:ext uri="{BB962C8B-B14F-4D97-AF65-F5344CB8AC3E}">
        <p14:creationId xmlns:p14="http://schemas.microsoft.com/office/powerpoint/2010/main" val="128443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B21FD1D-6F83-1A24-9974-2142CD42BB40}"/>
              </a:ext>
            </a:extLst>
          </p:cNvPr>
          <p:cNvSpPr>
            <a:spLocks noGrp="1"/>
          </p:cNvSpPr>
          <p:nvPr>
            <p:ph type="title"/>
          </p:nvPr>
        </p:nvSpPr>
        <p:spPr>
          <a:xfrm>
            <a:off x="719999" y="213461"/>
            <a:ext cx="7704000" cy="592200"/>
          </a:xfrm>
        </p:spPr>
        <p:txBody>
          <a:bodyPr/>
          <a:lstStyle/>
          <a:p>
            <a:r>
              <a:rPr lang="en-IN" sz="3200" b="1" dirty="0"/>
              <a:t>Logistic Regression </a:t>
            </a:r>
            <a:br>
              <a:rPr lang="en-IN" sz="3200" b="1" dirty="0"/>
            </a:br>
            <a:endParaRPr lang="en-IN" dirty="0"/>
          </a:p>
        </p:txBody>
      </p:sp>
      <p:pic>
        <p:nvPicPr>
          <p:cNvPr id="10" name="Picture 9">
            <a:extLst>
              <a:ext uri="{FF2B5EF4-FFF2-40B4-BE49-F238E27FC236}">
                <a16:creationId xmlns:a16="http://schemas.microsoft.com/office/drawing/2014/main" id="{B1890147-1EC1-7BC3-CC6E-53D84F97B97B}"/>
              </a:ext>
            </a:extLst>
          </p:cNvPr>
          <p:cNvPicPr>
            <a:picLocks noChangeAspect="1"/>
          </p:cNvPicPr>
          <p:nvPr/>
        </p:nvPicPr>
        <p:blipFill>
          <a:blip r:embed="rId2"/>
          <a:stretch>
            <a:fillRect/>
          </a:stretch>
        </p:blipFill>
        <p:spPr>
          <a:xfrm>
            <a:off x="328354" y="4118913"/>
            <a:ext cx="3652409" cy="819361"/>
          </a:xfrm>
          <a:prstGeom prst="rect">
            <a:avLst/>
          </a:prstGeom>
        </p:spPr>
      </p:pic>
      <p:pic>
        <p:nvPicPr>
          <p:cNvPr id="12" name="Picture 11">
            <a:extLst>
              <a:ext uri="{FF2B5EF4-FFF2-40B4-BE49-F238E27FC236}">
                <a16:creationId xmlns:a16="http://schemas.microsoft.com/office/drawing/2014/main" id="{AD57307C-6147-E805-7A0E-F2BCA55BFA21}"/>
              </a:ext>
            </a:extLst>
          </p:cNvPr>
          <p:cNvPicPr>
            <a:picLocks noChangeAspect="1"/>
          </p:cNvPicPr>
          <p:nvPr/>
        </p:nvPicPr>
        <p:blipFill>
          <a:blip r:embed="rId3"/>
          <a:stretch>
            <a:fillRect/>
          </a:stretch>
        </p:blipFill>
        <p:spPr>
          <a:xfrm>
            <a:off x="4571999" y="4099005"/>
            <a:ext cx="3311611" cy="831034"/>
          </a:xfrm>
          <a:prstGeom prst="rect">
            <a:avLst/>
          </a:prstGeom>
        </p:spPr>
      </p:pic>
      <p:pic>
        <p:nvPicPr>
          <p:cNvPr id="14" name="Picture 13">
            <a:extLst>
              <a:ext uri="{FF2B5EF4-FFF2-40B4-BE49-F238E27FC236}">
                <a16:creationId xmlns:a16="http://schemas.microsoft.com/office/drawing/2014/main" id="{70168F15-6CA5-F4D4-F59B-7090B9424605}"/>
              </a:ext>
            </a:extLst>
          </p:cNvPr>
          <p:cNvPicPr>
            <a:picLocks noChangeAspect="1"/>
          </p:cNvPicPr>
          <p:nvPr/>
        </p:nvPicPr>
        <p:blipFill>
          <a:blip r:embed="rId4"/>
          <a:stretch>
            <a:fillRect/>
          </a:stretch>
        </p:blipFill>
        <p:spPr>
          <a:xfrm>
            <a:off x="5401245" y="979800"/>
            <a:ext cx="3022755" cy="2603634"/>
          </a:xfrm>
          <a:prstGeom prst="rect">
            <a:avLst/>
          </a:prstGeom>
        </p:spPr>
      </p:pic>
      <p:sp>
        <p:nvSpPr>
          <p:cNvPr id="18" name="TextBox 17">
            <a:extLst>
              <a:ext uri="{FF2B5EF4-FFF2-40B4-BE49-F238E27FC236}">
                <a16:creationId xmlns:a16="http://schemas.microsoft.com/office/drawing/2014/main" id="{B6D5D1B3-3D79-C645-8D47-0DC7BEF38541}"/>
              </a:ext>
            </a:extLst>
          </p:cNvPr>
          <p:cNvSpPr txBox="1"/>
          <p:nvPr/>
        </p:nvSpPr>
        <p:spPr>
          <a:xfrm>
            <a:off x="328354" y="979800"/>
            <a:ext cx="4572000" cy="2062103"/>
          </a:xfrm>
          <a:prstGeom prst="rect">
            <a:avLst/>
          </a:prstGeom>
          <a:noFill/>
        </p:spPr>
        <p:txBody>
          <a:bodyPr wrap="square">
            <a:spAutoFit/>
          </a:bodyPr>
          <a:lstStyle/>
          <a:p>
            <a:r>
              <a:rPr lang="en-US" sz="1600" dirty="0"/>
              <a:t>Logistic regression is a binary classification algorithm used to predict the probability of an instance belonging to a particular class. It models the relationship between independent variables and the log-odds of the dependent variable using a logistic function. The output is transformed to a probability between 0 and 1, making it suitable for classification tasks.</a:t>
            </a:r>
          </a:p>
        </p:txBody>
      </p:sp>
      <p:sp>
        <p:nvSpPr>
          <p:cNvPr id="2" name="TextBox 1">
            <a:extLst>
              <a:ext uri="{FF2B5EF4-FFF2-40B4-BE49-F238E27FC236}">
                <a16:creationId xmlns:a16="http://schemas.microsoft.com/office/drawing/2014/main" id="{1EFF9617-550A-4916-1BAB-700A0F5072DE}"/>
              </a:ext>
            </a:extLst>
          </p:cNvPr>
          <p:cNvSpPr txBox="1"/>
          <p:nvPr/>
        </p:nvSpPr>
        <p:spPr>
          <a:xfrm>
            <a:off x="5671120" y="3603684"/>
            <a:ext cx="2752879" cy="307777"/>
          </a:xfrm>
          <a:prstGeom prst="rect">
            <a:avLst/>
          </a:prstGeom>
          <a:noFill/>
        </p:spPr>
        <p:txBody>
          <a:bodyPr wrap="square" rtlCol="0">
            <a:spAutoFit/>
          </a:bodyPr>
          <a:lstStyle/>
          <a:p>
            <a:r>
              <a:rPr lang="en-US" dirty="0"/>
              <a:t>0: positive         1: negative</a:t>
            </a:r>
          </a:p>
        </p:txBody>
      </p:sp>
    </p:spTree>
    <p:extLst>
      <p:ext uri="{BB962C8B-B14F-4D97-AF65-F5344CB8AC3E}">
        <p14:creationId xmlns:p14="http://schemas.microsoft.com/office/powerpoint/2010/main" val="390319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28" name="Title 7">
            <a:extLst>
              <a:ext uri="{FF2B5EF4-FFF2-40B4-BE49-F238E27FC236}">
                <a16:creationId xmlns:a16="http://schemas.microsoft.com/office/drawing/2014/main" id="{BD3F656C-5A01-FEEF-272A-E0659DB1B8EC}"/>
              </a:ext>
            </a:extLst>
          </p:cNvPr>
          <p:cNvSpPr>
            <a:spLocks noGrp="1"/>
          </p:cNvSpPr>
          <p:nvPr>
            <p:ph type="title"/>
          </p:nvPr>
        </p:nvSpPr>
        <p:spPr>
          <a:xfrm>
            <a:off x="719999" y="213461"/>
            <a:ext cx="7704000" cy="592200"/>
          </a:xfrm>
        </p:spPr>
        <p:txBody>
          <a:bodyPr/>
          <a:lstStyle/>
          <a:p>
            <a:r>
              <a:rPr lang="en-IN" sz="3200" b="1" dirty="0"/>
              <a:t> </a:t>
            </a:r>
            <a:br>
              <a:rPr lang="en-IN" sz="3200" b="1" dirty="0"/>
            </a:br>
            <a:endParaRPr lang="en-IN" dirty="0"/>
          </a:p>
        </p:txBody>
      </p:sp>
      <p:sp>
        <p:nvSpPr>
          <p:cNvPr id="30" name="TextBox 29">
            <a:extLst>
              <a:ext uri="{FF2B5EF4-FFF2-40B4-BE49-F238E27FC236}">
                <a16:creationId xmlns:a16="http://schemas.microsoft.com/office/drawing/2014/main" id="{74FA6894-F148-ADE6-E449-BDAAE3A46329}"/>
              </a:ext>
            </a:extLst>
          </p:cNvPr>
          <p:cNvSpPr txBox="1"/>
          <p:nvPr/>
        </p:nvSpPr>
        <p:spPr>
          <a:xfrm>
            <a:off x="719999" y="62765"/>
            <a:ext cx="4695566" cy="742896"/>
          </a:xfrm>
          <a:prstGeom prst="rect">
            <a:avLst/>
          </a:prstGeom>
          <a:noFill/>
        </p:spPr>
        <p:txBody>
          <a:bodyPr wrap="square">
            <a:spAutoFit/>
          </a:bodyPr>
          <a:lstStyle/>
          <a:p>
            <a:pPr>
              <a:lnSpc>
                <a:spcPct val="150000"/>
              </a:lnSpc>
            </a:pPr>
            <a:r>
              <a:rPr lang="en-IN" sz="3200" b="1" dirty="0">
                <a:solidFill>
                  <a:schemeClr val="accent4">
                    <a:lumMod val="50000"/>
                  </a:schemeClr>
                </a:solidFill>
                <a:latin typeface="Convergence" panose="020B0604020202020204" charset="0"/>
              </a:rPr>
              <a:t>Gaussian Naïve Bayes</a:t>
            </a:r>
          </a:p>
        </p:txBody>
      </p:sp>
      <p:pic>
        <p:nvPicPr>
          <p:cNvPr id="32" name="Picture 31">
            <a:extLst>
              <a:ext uri="{FF2B5EF4-FFF2-40B4-BE49-F238E27FC236}">
                <a16:creationId xmlns:a16="http://schemas.microsoft.com/office/drawing/2014/main" id="{60172851-1C1F-6CC2-D023-24C479C370CA}"/>
              </a:ext>
            </a:extLst>
          </p:cNvPr>
          <p:cNvPicPr>
            <a:picLocks noChangeAspect="1"/>
          </p:cNvPicPr>
          <p:nvPr/>
        </p:nvPicPr>
        <p:blipFill>
          <a:blip r:embed="rId3"/>
          <a:stretch>
            <a:fillRect/>
          </a:stretch>
        </p:blipFill>
        <p:spPr>
          <a:xfrm>
            <a:off x="306650" y="3775304"/>
            <a:ext cx="4809048" cy="592201"/>
          </a:xfrm>
          <a:prstGeom prst="rect">
            <a:avLst/>
          </a:prstGeom>
        </p:spPr>
      </p:pic>
      <p:pic>
        <p:nvPicPr>
          <p:cNvPr id="34" name="Picture 33">
            <a:extLst>
              <a:ext uri="{FF2B5EF4-FFF2-40B4-BE49-F238E27FC236}">
                <a16:creationId xmlns:a16="http://schemas.microsoft.com/office/drawing/2014/main" id="{D07B0987-D9CF-8390-9CB1-4EFF8A6FA123}"/>
              </a:ext>
            </a:extLst>
          </p:cNvPr>
          <p:cNvPicPr>
            <a:picLocks noChangeAspect="1"/>
          </p:cNvPicPr>
          <p:nvPr/>
        </p:nvPicPr>
        <p:blipFill>
          <a:blip r:embed="rId4"/>
          <a:stretch>
            <a:fillRect/>
          </a:stretch>
        </p:blipFill>
        <p:spPr>
          <a:xfrm>
            <a:off x="5186463" y="3775304"/>
            <a:ext cx="3650887" cy="910927"/>
          </a:xfrm>
          <a:prstGeom prst="rect">
            <a:avLst/>
          </a:prstGeom>
        </p:spPr>
      </p:pic>
      <p:pic>
        <p:nvPicPr>
          <p:cNvPr id="36" name="Picture 35">
            <a:extLst>
              <a:ext uri="{FF2B5EF4-FFF2-40B4-BE49-F238E27FC236}">
                <a16:creationId xmlns:a16="http://schemas.microsoft.com/office/drawing/2014/main" id="{356D8491-31DE-2F85-8C51-EDBE3F9BD540}"/>
              </a:ext>
            </a:extLst>
          </p:cNvPr>
          <p:cNvPicPr>
            <a:picLocks noChangeAspect="1"/>
          </p:cNvPicPr>
          <p:nvPr/>
        </p:nvPicPr>
        <p:blipFill>
          <a:blip r:embed="rId5"/>
          <a:stretch>
            <a:fillRect/>
          </a:stretch>
        </p:blipFill>
        <p:spPr>
          <a:xfrm>
            <a:off x="5401244" y="805661"/>
            <a:ext cx="3022755" cy="2603634"/>
          </a:xfrm>
          <a:prstGeom prst="rect">
            <a:avLst/>
          </a:prstGeom>
        </p:spPr>
      </p:pic>
      <p:sp>
        <p:nvSpPr>
          <p:cNvPr id="38" name="TextBox 37">
            <a:extLst>
              <a:ext uri="{FF2B5EF4-FFF2-40B4-BE49-F238E27FC236}">
                <a16:creationId xmlns:a16="http://schemas.microsoft.com/office/drawing/2014/main" id="{150EC288-563B-7DF2-AC0E-E0AC3CB7609D}"/>
              </a:ext>
            </a:extLst>
          </p:cNvPr>
          <p:cNvSpPr txBox="1"/>
          <p:nvPr/>
        </p:nvSpPr>
        <p:spPr>
          <a:xfrm>
            <a:off x="719999" y="1171671"/>
            <a:ext cx="4695566" cy="2062103"/>
          </a:xfrm>
          <a:prstGeom prst="rect">
            <a:avLst/>
          </a:prstGeom>
          <a:noFill/>
        </p:spPr>
        <p:txBody>
          <a:bodyPr wrap="square">
            <a:spAutoFit/>
          </a:bodyPr>
          <a:lstStyle/>
          <a:p>
            <a:r>
              <a:rPr lang="en-US" sz="1600" dirty="0"/>
              <a:t>Gaussian Naive Bayes is a probabilistic classification algorithm based on Bayes' theorem. It assumes that features are normally distributed within each class. The model calculates the probability of a given instance belonging to each class and assigns it to the class with the highest probability. It's particularly effective for text and real-valued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16A68B3-A3A4-E1A7-DB63-1819E09D1151}"/>
              </a:ext>
            </a:extLst>
          </p:cNvPr>
          <p:cNvSpPr>
            <a:spLocks noGrp="1"/>
          </p:cNvSpPr>
          <p:nvPr>
            <p:ph type="title" idx="9"/>
          </p:nvPr>
        </p:nvSpPr>
        <p:spPr>
          <a:xfrm>
            <a:off x="-283492" y="181826"/>
            <a:ext cx="7704000" cy="592200"/>
          </a:xfrm>
        </p:spPr>
        <p:txBody>
          <a:bodyPr/>
          <a:lstStyle/>
          <a:p>
            <a:r>
              <a:rPr lang="en-IN" dirty="0"/>
              <a:t>Support Vector Machine</a:t>
            </a:r>
          </a:p>
        </p:txBody>
      </p:sp>
      <p:pic>
        <p:nvPicPr>
          <p:cNvPr id="16" name="Picture 15">
            <a:extLst>
              <a:ext uri="{FF2B5EF4-FFF2-40B4-BE49-F238E27FC236}">
                <a16:creationId xmlns:a16="http://schemas.microsoft.com/office/drawing/2014/main" id="{D57AB19C-3087-B6DA-20BF-F5E93A2B2EBF}"/>
              </a:ext>
            </a:extLst>
          </p:cNvPr>
          <p:cNvPicPr>
            <a:picLocks noChangeAspect="1"/>
          </p:cNvPicPr>
          <p:nvPr/>
        </p:nvPicPr>
        <p:blipFill>
          <a:blip r:embed="rId2"/>
          <a:stretch>
            <a:fillRect/>
          </a:stretch>
        </p:blipFill>
        <p:spPr>
          <a:xfrm>
            <a:off x="925502" y="3855900"/>
            <a:ext cx="3439958" cy="833391"/>
          </a:xfrm>
          <a:prstGeom prst="rect">
            <a:avLst/>
          </a:prstGeom>
        </p:spPr>
      </p:pic>
      <p:pic>
        <p:nvPicPr>
          <p:cNvPr id="18" name="Picture 17">
            <a:extLst>
              <a:ext uri="{FF2B5EF4-FFF2-40B4-BE49-F238E27FC236}">
                <a16:creationId xmlns:a16="http://schemas.microsoft.com/office/drawing/2014/main" id="{300CD1FB-B8E4-2FFC-119E-20D56754338D}"/>
              </a:ext>
            </a:extLst>
          </p:cNvPr>
          <p:cNvPicPr>
            <a:picLocks noChangeAspect="1"/>
          </p:cNvPicPr>
          <p:nvPr/>
        </p:nvPicPr>
        <p:blipFill>
          <a:blip r:embed="rId3"/>
          <a:stretch>
            <a:fillRect/>
          </a:stretch>
        </p:blipFill>
        <p:spPr>
          <a:xfrm>
            <a:off x="4947456" y="3729313"/>
            <a:ext cx="3271042" cy="959979"/>
          </a:xfrm>
          <a:prstGeom prst="rect">
            <a:avLst/>
          </a:prstGeom>
        </p:spPr>
      </p:pic>
      <p:pic>
        <p:nvPicPr>
          <p:cNvPr id="20" name="Picture 19">
            <a:extLst>
              <a:ext uri="{FF2B5EF4-FFF2-40B4-BE49-F238E27FC236}">
                <a16:creationId xmlns:a16="http://schemas.microsoft.com/office/drawing/2014/main" id="{D9BC7992-B9D3-D99B-D4A7-DAA5A2975088}"/>
              </a:ext>
            </a:extLst>
          </p:cNvPr>
          <p:cNvPicPr>
            <a:picLocks noChangeAspect="1"/>
          </p:cNvPicPr>
          <p:nvPr/>
        </p:nvPicPr>
        <p:blipFill>
          <a:blip r:embed="rId4"/>
          <a:stretch>
            <a:fillRect/>
          </a:stretch>
        </p:blipFill>
        <p:spPr>
          <a:xfrm>
            <a:off x="5417012" y="959378"/>
            <a:ext cx="3029106" cy="2584583"/>
          </a:xfrm>
          <a:prstGeom prst="rect">
            <a:avLst/>
          </a:prstGeom>
        </p:spPr>
      </p:pic>
      <p:sp>
        <p:nvSpPr>
          <p:cNvPr id="22" name="TextBox 21">
            <a:extLst>
              <a:ext uri="{FF2B5EF4-FFF2-40B4-BE49-F238E27FC236}">
                <a16:creationId xmlns:a16="http://schemas.microsoft.com/office/drawing/2014/main" id="{BFEFA888-92CA-A13B-0D71-9D740A912C3D}"/>
              </a:ext>
            </a:extLst>
          </p:cNvPr>
          <p:cNvSpPr txBox="1"/>
          <p:nvPr/>
        </p:nvSpPr>
        <p:spPr>
          <a:xfrm>
            <a:off x="605481" y="835870"/>
            <a:ext cx="4695566" cy="2554545"/>
          </a:xfrm>
          <a:prstGeom prst="rect">
            <a:avLst/>
          </a:prstGeom>
          <a:noFill/>
        </p:spPr>
        <p:txBody>
          <a:bodyPr wrap="square">
            <a:spAutoFit/>
          </a:bodyPr>
          <a:lstStyle/>
          <a:p>
            <a:pPr algn="l"/>
            <a:r>
              <a:rPr lang="en-US" sz="1600" b="0" i="0" dirty="0">
                <a:solidFill>
                  <a:schemeClr val="tx1"/>
                </a:solidFill>
                <a:effectLst/>
                <a:latin typeface="Arial" panose="020B0604020202020204" pitchFamily="34" charset="0"/>
              </a:rPr>
              <a:t>A support vector machine (SVM) is a type of </a:t>
            </a:r>
            <a:r>
              <a:rPr lang="en-US" sz="1600" b="0" i="0" dirty="0">
                <a:solidFill>
                  <a:schemeClr val="tx1"/>
                </a:solidFill>
                <a:effectLst/>
                <a:latin typeface="Arial" panose="020B0604020202020204" pitchFamily="34" charset="0"/>
                <a:hlinkClick r:id="rId5">
                  <a:extLst>
                    <a:ext uri="{A12FA001-AC4F-418D-AE19-62706E023703}">
                      <ahyp:hlinkClr xmlns:ahyp="http://schemas.microsoft.com/office/drawing/2018/hyperlinkcolor" val="tx"/>
                    </a:ext>
                  </a:extLst>
                </a:hlinkClick>
              </a:rPr>
              <a:t>supervised learning</a:t>
            </a:r>
            <a:r>
              <a:rPr lang="en-US" sz="1600" b="0" i="0" dirty="0">
                <a:solidFill>
                  <a:schemeClr val="tx1"/>
                </a:solidFill>
                <a:effectLst/>
                <a:latin typeface="Arial" panose="020B0604020202020204" pitchFamily="34" charset="0"/>
              </a:rPr>
              <a:t> algorithm used in to solve classification and regression tasks; SVMs are particularly good at solving binary classification problems, which require classifying the elements of a data set into two groups.</a:t>
            </a:r>
          </a:p>
          <a:p>
            <a:pPr algn="l"/>
            <a:r>
              <a:rPr lang="en-US" sz="1600" b="0" i="0" dirty="0">
                <a:solidFill>
                  <a:schemeClr val="tx1"/>
                </a:solidFill>
                <a:effectLst/>
                <a:latin typeface="Arial" panose="020B0604020202020204" pitchFamily="34" charset="0"/>
              </a:rPr>
              <a:t>The aim of a support vector machine algorithm is to find the best possible line, or </a:t>
            </a:r>
            <a:r>
              <a:rPr lang="en-US" sz="1600" b="0" i="1" dirty="0">
                <a:solidFill>
                  <a:schemeClr val="tx1"/>
                </a:solidFill>
                <a:effectLst/>
                <a:latin typeface="Arial" panose="020B0604020202020204" pitchFamily="34" charset="0"/>
              </a:rPr>
              <a:t>decision boundary</a:t>
            </a:r>
            <a:r>
              <a:rPr lang="en-US" sz="1600" b="0" i="0" dirty="0">
                <a:solidFill>
                  <a:schemeClr val="tx1"/>
                </a:solidFill>
                <a:effectLst/>
                <a:latin typeface="Arial" panose="020B0604020202020204" pitchFamily="34" charset="0"/>
              </a:rPr>
              <a:t>, that separates the data points of different data classes. </a:t>
            </a:r>
          </a:p>
        </p:txBody>
      </p:sp>
    </p:spTree>
    <p:extLst>
      <p:ext uri="{BB962C8B-B14F-4D97-AF65-F5344CB8AC3E}">
        <p14:creationId xmlns:p14="http://schemas.microsoft.com/office/powerpoint/2010/main" val="404092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6"/>
          <p:cNvSpPr txBox="1">
            <a:spLocks noGrp="1"/>
          </p:cNvSpPr>
          <p:nvPr>
            <p:ph type="title"/>
          </p:nvPr>
        </p:nvSpPr>
        <p:spPr>
          <a:xfrm>
            <a:off x="472865" y="915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a:t>
            </a:r>
            <a:endParaRPr dirty="0"/>
          </a:p>
        </p:txBody>
      </p:sp>
      <p:sp>
        <p:nvSpPr>
          <p:cNvPr id="5" name="TextBox 4">
            <a:extLst>
              <a:ext uri="{FF2B5EF4-FFF2-40B4-BE49-F238E27FC236}">
                <a16:creationId xmlns:a16="http://schemas.microsoft.com/office/drawing/2014/main" id="{E7996202-C6EB-C7D9-6513-264348FDBBA6}"/>
              </a:ext>
            </a:extLst>
          </p:cNvPr>
          <p:cNvSpPr txBox="1"/>
          <p:nvPr/>
        </p:nvSpPr>
        <p:spPr>
          <a:xfrm>
            <a:off x="1582521" y="912412"/>
            <a:ext cx="4225155" cy="3939540"/>
          </a:xfrm>
          <a:prstGeom prst="rect">
            <a:avLst/>
          </a:prstGeom>
          <a:noFill/>
        </p:spPr>
        <p:txBody>
          <a:bodyPr wrap="square">
            <a:spAutoFit/>
          </a:bodyPr>
          <a:lstStyle/>
          <a:p>
            <a:pPr>
              <a:buFont typeface="Arial" panose="020B0604020202020204" pitchFamily="34" charset="0"/>
              <a:buChar char="•"/>
            </a:pPr>
            <a:r>
              <a:rPr lang="en-US" sz="1800" b="0" i="0" dirty="0">
                <a:solidFill>
                  <a:schemeClr val="tx1"/>
                </a:solidFill>
                <a:effectLst/>
              </a:rPr>
              <a:t>Introduction                        03</a:t>
            </a:r>
            <a:endParaRPr lang="en-US" sz="1800" dirty="0">
              <a:solidFill>
                <a:schemeClr val="tx1"/>
              </a:solidFill>
            </a:endParaRPr>
          </a:p>
          <a:p>
            <a:pPr>
              <a:buFont typeface="Arial" panose="020B0604020202020204" pitchFamily="34" charset="0"/>
              <a:buChar char="•"/>
            </a:pPr>
            <a:r>
              <a:rPr lang="en-US" sz="1800" dirty="0">
                <a:solidFill>
                  <a:schemeClr val="tx1"/>
                </a:solidFill>
              </a:rPr>
              <a:t>About disease                    04</a:t>
            </a:r>
          </a:p>
          <a:p>
            <a:pPr>
              <a:buFont typeface="Arial" panose="020B0604020202020204" pitchFamily="34" charset="0"/>
              <a:buChar char="•"/>
            </a:pPr>
            <a:r>
              <a:rPr lang="en-US" sz="1800" dirty="0">
                <a:solidFill>
                  <a:schemeClr val="tx1"/>
                </a:solidFill>
              </a:rPr>
              <a:t>Objectives                          05</a:t>
            </a:r>
          </a:p>
          <a:p>
            <a:pPr>
              <a:buFont typeface="Arial" panose="020B0604020202020204" pitchFamily="34" charset="0"/>
              <a:buChar char="•"/>
            </a:pPr>
            <a:r>
              <a:rPr lang="en-US" sz="1800" dirty="0">
                <a:solidFill>
                  <a:schemeClr val="tx1"/>
                </a:solidFill>
              </a:rPr>
              <a:t>Dataset                               06</a:t>
            </a:r>
          </a:p>
          <a:p>
            <a:pPr>
              <a:buFont typeface="Arial" panose="020B0604020202020204" pitchFamily="34" charset="0"/>
              <a:buChar char="•"/>
            </a:pPr>
            <a:r>
              <a:rPr lang="en-US" sz="1800" b="0" i="0" dirty="0">
                <a:solidFill>
                  <a:schemeClr val="tx1"/>
                </a:solidFill>
                <a:effectLst/>
              </a:rPr>
              <a:t>Workflow                            08</a:t>
            </a:r>
          </a:p>
          <a:p>
            <a:pPr>
              <a:buFont typeface="Arial" panose="020B0604020202020204" pitchFamily="34" charset="0"/>
              <a:buChar char="•"/>
            </a:pPr>
            <a:r>
              <a:rPr lang="en-US" sz="1800" dirty="0">
                <a:solidFill>
                  <a:schemeClr val="tx1"/>
                </a:solidFill>
              </a:rPr>
              <a:t>Data Preparation              09</a:t>
            </a:r>
          </a:p>
          <a:p>
            <a:pPr>
              <a:buFont typeface="Arial" panose="020B0604020202020204" pitchFamily="34" charset="0"/>
              <a:buChar char="•"/>
            </a:pPr>
            <a:r>
              <a:rPr lang="en-US" sz="1800" dirty="0">
                <a:solidFill>
                  <a:schemeClr val="tx1"/>
                </a:solidFill>
              </a:rPr>
              <a:t>Data Visualization              10</a:t>
            </a:r>
          </a:p>
          <a:p>
            <a:pPr>
              <a:buFont typeface="Arial" panose="020B0604020202020204" pitchFamily="34" charset="0"/>
              <a:buChar char="•"/>
            </a:pPr>
            <a:r>
              <a:rPr lang="en-US" sz="1800" dirty="0">
                <a:solidFill>
                  <a:schemeClr val="tx1"/>
                </a:solidFill>
              </a:rPr>
              <a:t>Data Preprocessing            14</a:t>
            </a:r>
          </a:p>
          <a:p>
            <a:pPr>
              <a:buFont typeface="Arial" panose="020B0604020202020204" pitchFamily="34" charset="0"/>
              <a:buChar char="•"/>
            </a:pPr>
            <a:r>
              <a:rPr lang="en-US" sz="1800" b="0" i="0" dirty="0">
                <a:solidFill>
                  <a:schemeClr val="tx1"/>
                </a:solidFill>
                <a:effectLst/>
              </a:rPr>
              <a:t>Machine learning Models   16 </a:t>
            </a:r>
            <a:endParaRPr lang="en-US" sz="1800" dirty="0">
              <a:solidFill>
                <a:schemeClr val="tx1"/>
              </a:solidFill>
            </a:endParaRPr>
          </a:p>
          <a:p>
            <a:pPr>
              <a:buFont typeface="Arial" panose="020B0604020202020204" pitchFamily="34" charset="0"/>
              <a:buChar char="•"/>
            </a:pPr>
            <a:r>
              <a:rPr lang="en-US" sz="1800" dirty="0">
                <a:solidFill>
                  <a:schemeClr val="tx1"/>
                </a:solidFill>
              </a:rPr>
              <a:t>Graphical Comparison       23</a:t>
            </a:r>
          </a:p>
          <a:p>
            <a:pPr>
              <a:buFont typeface="Arial" panose="020B0604020202020204" pitchFamily="34" charset="0"/>
              <a:buChar char="•"/>
            </a:pPr>
            <a:r>
              <a:rPr lang="en-US" sz="1800" dirty="0">
                <a:solidFill>
                  <a:schemeClr val="tx1"/>
                </a:solidFill>
              </a:rPr>
              <a:t>GUI Implementation            24</a:t>
            </a:r>
          </a:p>
          <a:p>
            <a:pPr>
              <a:buFont typeface="Arial" panose="020B0604020202020204" pitchFamily="34" charset="0"/>
              <a:buChar char="•"/>
            </a:pPr>
            <a:r>
              <a:rPr lang="en-US" sz="1800" dirty="0">
                <a:solidFill>
                  <a:schemeClr val="tx1"/>
                </a:solidFill>
              </a:rPr>
              <a:t>Tools used                          25</a:t>
            </a:r>
          </a:p>
          <a:p>
            <a:pPr>
              <a:buFont typeface="Arial" panose="020B0604020202020204" pitchFamily="34" charset="0"/>
              <a:buChar char="•"/>
            </a:pPr>
            <a:r>
              <a:rPr lang="en-US" sz="1800" b="0" i="0" dirty="0">
                <a:solidFill>
                  <a:schemeClr val="tx1"/>
                </a:solidFill>
                <a:effectLst/>
              </a:rPr>
              <a:t>References                          26 </a:t>
            </a:r>
          </a:p>
          <a:p>
            <a:pPr>
              <a:buFont typeface="Arial" panose="020B0604020202020204" pitchFamily="34" charset="0"/>
              <a:buChar char="•"/>
            </a:pPr>
            <a:r>
              <a:rPr lang="en-US" sz="1600" b="1" dirty="0">
                <a:solidFill>
                  <a:schemeClr val="tx1"/>
                </a:solidFill>
              </a:rPr>
              <a:t>Conclusion                              27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0">
            <a:extLst>
              <a:ext uri="{FF2B5EF4-FFF2-40B4-BE49-F238E27FC236}">
                <a16:creationId xmlns:a16="http://schemas.microsoft.com/office/drawing/2014/main" id="{ABCB34DF-42DC-8F59-0799-CDCA7A0E9747}"/>
              </a:ext>
            </a:extLst>
          </p:cNvPr>
          <p:cNvSpPr txBox="1">
            <a:spLocks/>
          </p:cNvSpPr>
          <p:nvPr/>
        </p:nvSpPr>
        <p:spPr>
          <a:xfrm>
            <a:off x="-283492" y="181826"/>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IN" dirty="0"/>
              <a:t>Decision Tree</a:t>
            </a:r>
          </a:p>
        </p:txBody>
      </p:sp>
      <p:pic>
        <p:nvPicPr>
          <p:cNvPr id="17" name="Picture 16">
            <a:extLst>
              <a:ext uri="{FF2B5EF4-FFF2-40B4-BE49-F238E27FC236}">
                <a16:creationId xmlns:a16="http://schemas.microsoft.com/office/drawing/2014/main" id="{2DE7A1C3-7623-5FB9-9748-C780ACD18039}"/>
              </a:ext>
            </a:extLst>
          </p:cNvPr>
          <p:cNvPicPr>
            <a:picLocks noChangeAspect="1"/>
          </p:cNvPicPr>
          <p:nvPr/>
        </p:nvPicPr>
        <p:blipFill>
          <a:blip r:embed="rId2"/>
          <a:stretch>
            <a:fillRect/>
          </a:stretch>
        </p:blipFill>
        <p:spPr>
          <a:xfrm>
            <a:off x="402910" y="3874546"/>
            <a:ext cx="4169090" cy="886182"/>
          </a:xfrm>
          <a:prstGeom prst="rect">
            <a:avLst/>
          </a:prstGeom>
        </p:spPr>
      </p:pic>
      <p:pic>
        <p:nvPicPr>
          <p:cNvPr id="19" name="Picture 18">
            <a:extLst>
              <a:ext uri="{FF2B5EF4-FFF2-40B4-BE49-F238E27FC236}">
                <a16:creationId xmlns:a16="http://schemas.microsoft.com/office/drawing/2014/main" id="{7BD0E734-05A2-8416-2CF5-20BCF799F011}"/>
              </a:ext>
            </a:extLst>
          </p:cNvPr>
          <p:cNvPicPr>
            <a:picLocks noChangeAspect="1"/>
          </p:cNvPicPr>
          <p:nvPr/>
        </p:nvPicPr>
        <p:blipFill>
          <a:blip r:embed="rId3"/>
          <a:stretch>
            <a:fillRect/>
          </a:stretch>
        </p:blipFill>
        <p:spPr>
          <a:xfrm>
            <a:off x="5067711" y="3770676"/>
            <a:ext cx="3867349" cy="1025434"/>
          </a:xfrm>
          <a:prstGeom prst="rect">
            <a:avLst/>
          </a:prstGeom>
        </p:spPr>
      </p:pic>
      <p:pic>
        <p:nvPicPr>
          <p:cNvPr id="21" name="Picture 20">
            <a:extLst>
              <a:ext uri="{FF2B5EF4-FFF2-40B4-BE49-F238E27FC236}">
                <a16:creationId xmlns:a16="http://schemas.microsoft.com/office/drawing/2014/main" id="{7698E568-DF27-853D-63B4-09CE640526C0}"/>
              </a:ext>
            </a:extLst>
          </p:cNvPr>
          <p:cNvPicPr>
            <a:picLocks noChangeAspect="1"/>
          </p:cNvPicPr>
          <p:nvPr/>
        </p:nvPicPr>
        <p:blipFill>
          <a:blip r:embed="rId4"/>
          <a:stretch>
            <a:fillRect/>
          </a:stretch>
        </p:blipFill>
        <p:spPr>
          <a:xfrm>
            <a:off x="5905955" y="421469"/>
            <a:ext cx="3029106" cy="2584583"/>
          </a:xfrm>
          <a:prstGeom prst="rect">
            <a:avLst/>
          </a:prstGeom>
        </p:spPr>
      </p:pic>
      <p:sp>
        <p:nvSpPr>
          <p:cNvPr id="23" name="TextBox 22">
            <a:extLst>
              <a:ext uri="{FF2B5EF4-FFF2-40B4-BE49-F238E27FC236}">
                <a16:creationId xmlns:a16="http://schemas.microsoft.com/office/drawing/2014/main" id="{5A5F1F37-DEA9-649D-2CBA-254C8A8C9078}"/>
              </a:ext>
            </a:extLst>
          </p:cNvPr>
          <p:cNvSpPr txBox="1"/>
          <p:nvPr/>
        </p:nvSpPr>
        <p:spPr>
          <a:xfrm>
            <a:off x="599302" y="973775"/>
            <a:ext cx="4782064" cy="2554545"/>
          </a:xfrm>
          <a:prstGeom prst="rect">
            <a:avLst/>
          </a:prstGeom>
          <a:noFill/>
        </p:spPr>
        <p:txBody>
          <a:bodyPr wrap="square">
            <a:spAutoFit/>
          </a:bodyPr>
          <a:lstStyle/>
          <a:p>
            <a:r>
              <a:rPr lang="en-US" sz="1600" dirty="0">
                <a:latin typeface="+mj-lt"/>
                <a:ea typeface="Calibri" panose="020F0502020204030204" pitchFamily="34" charset="0"/>
                <a:cs typeface="Calibri" panose="020F0502020204030204" pitchFamily="34" charset="0"/>
              </a:rPr>
              <a:t>A Decision Tree is a machine learning algorithm that makes decisions by recursively partitioning the data into subsets based on feature values. It selects the best features at each node to maximize information gain or minimize impurity. The process continues until a stopping criterion is met, producing a tree-like structure. During prediction, new data traverses the tree, following decision paths to reach a leaf node, which provides the final outcome or prediction.</a:t>
            </a:r>
          </a:p>
        </p:txBody>
      </p:sp>
    </p:spTree>
    <p:extLst>
      <p:ext uri="{BB962C8B-B14F-4D97-AF65-F5344CB8AC3E}">
        <p14:creationId xmlns:p14="http://schemas.microsoft.com/office/powerpoint/2010/main" val="220356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0">
            <a:extLst>
              <a:ext uri="{FF2B5EF4-FFF2-40B4-BE49-F238E27FC236}">
                <a16:creationId xmlns:a16="http://schemas.microsoft.com/office/drawing/2014/main" id="{FED28F5D-6D48-DB13-6B53-11A4924FAF4B}"/>
              </a:ext>
            </a:extLst>
          </p:cNvPr>
          <p:cNvSpPr txBox="1">
            <a:spLocks/>
          </p:cNvSpPr>
          <p:nvPr/>
        </p:nvSpPr>
        <p:spPr>
          <a:xfrm>
            <a:off x="-926043" y="194183"/>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IN" dirty="0"/>
              <a:t>Random Forest</a:t>
            </a:r>
          </a:p>
        </p:txBody>
      </p:sp>
      <p:sp>
        <p:nvSpPr>
          <p:cNvPr id="17" name="TextBox 16">
            <a:extLst>
              <a:ext uri="{FF2B5EF4-FFF2-40B4-BE49-F238E27FC236}">
                <a16:creationId xmlns:a16="http://schemas.microsoft.com/office/drawing/2014/main" id="{E4120F0C-954F-5BCD-528A-F242981CB788}"/>
              </a:ext>
            </a:extLst>
          </p:cNvPr>
          <p:cNvSpPr txBox="1"/>
          <p:nvPr/>
        </p:nvSpPr>
        <p:spPr>
          <a:xfrm>
            <a:off x="797011" y="961419"/>
            <a:ext cx="4782064" cy="2554545"/>
          </a:xfrm>
          <a:prstGeom prst="rect">
            <a:avLst/>
          </a:prstGeom>
          <a:noFill/>
        </p:spPr>
        <p:txBody>
          <a:bodyPr wrap="square">
            <a:spAutoFit/>
          </a:bodyPr>
          <a:lstStyle/>
          <a:p>
            <a:r>
              <a:rPr lang="en-US" sz="1600" dirty="0"/>
              <a:t>Random Forest is an ensemble machine learning algorithm that constructs multiple decision trees during training and outputs the mode (classification) or mean prediction (regression) of the individual trees. It works by randomly selecting subsets of features for each tree and combining their predictions. This randomness enhances robustness and reduces overfitting, resulting in a more accurate and stable model for classification or regression tasks.</a:t>
            </a:r>
          </a:p>
        </p:txBody>
      </p:sp>
      <p:pic>
        <p:nvPicPr>
          <p:cNvPr id="19" name="Picture 18">
            <a:extLst>
              <a:ext uri="{FF2B5EF4-FFF2-40B4-BE49-F238E27FC236}">
                <a16:creationId xmlns:a16="http://schemas.microsoft.com/office/drawing/2014/main" id="{3523433D-8C68-3245-3602-343EDEA676ED}"/>
              </a:ext>
            </a:extLst>
          </p:cNvPr>
          <p:cNvPicPr>
            <a:picLocks noChangeAspect="1"/>
          </p:cNvPicPr>
          <p:nvPr/>
        </p:nvPicPr>
        <p:blipFill>
          <a:blip r:embed="rId2"/>
          <a:stretch>
            <a:fillRect/>
          </a:stretch>
        </p:blipFill>
        <p:spPr>
          <a:xfrm>
            <a:off x="964026" y="3794727"/>
            <a:ext cx="3334614" cy="774708"/>
          </a:xfrm>
          <a:prstGeom prst="rect">
            <a:avLst/>
          </a:prstGeom>
        </p:spPr>
      </p:pic>
      <p:pic>
        <p:nvPicPr>
          <p:cNvPr id="21" name="Picture 20">
            <a:extLst>
              <a:ext uri="{FF2B5EF4-FFF2-40B4-BE49-F238E27FC236}">
                <a16:creationId xmlns:a16="http://schemas.microsoft.com/office/drawing/2014/main" id="{6E029BCD-D4B4-F531-58C3-69033FAB9AF0}"/>
              </a:ext>
            </a:extLst>
          </p:cNvPr>
          <p:cNvPicPr>
            <a:picLocks noChangeAspect="1"/>
          </p:cNvPicPr>
          <p:nvPr/>
        </p:nvPicPr>
        <p:blipFill>
          <a:blip r:embed="rId3"/>
          <a:stretch>
            <a:fillRect/>
          </a:stretch>
        </p:blipFill>
        <p:spPr>
          <a:xfrm>
            <a:off x="4572000" y="3794727"/>
            <a:ext cx="3444686" cy="1015412"/>
          </a:xfrm>
          <a:prstGeom prst="rect">
            <a:avLst/>
          </a:prstGeom>
        </p:spPr>
      </p:pic>
      <p:pic>
        <p:nvPicPr>
          <p:cNvPr id="23" name="Picture 22">
            <a:extLst>
              <a:ext uri="{FF2B5EF4-FFF2-40B4-BE49-F238E27FC236}">
                <a16:creationId xmlns:a16="http://schemas.microsoft.com/office/drawing/2014/main" id="{C139EE5A-FDB3-1096-72D7-5CB07C5FDC46}"/>
              </a:ext>
            </a:extLst>
          </p:cNvPr>
          <p:cNvPicPr>
            <a:picLocks noChangeAspect="1"/>
          </p:cNvPicPr>
          <p:nvPr/>
        </p:nvPicPr>
        <p:blipFill>
          <a:blip r:embed="rId4"/>
          <a:stretch>
            <a:fillRect/>
          </a:stretch>
        </p:blipFill>
        <p:spPr>
          <a:xfrm>
            <a:off x="5732514" y="490283"/>
            <a:ext cx="3041806" cy="2571882"/>
          </a:xfrm>
          <a:prstGeom prst="rect">
            <a:avLst/>
          </a:prstGeom>
        </p:spPr>
      </p:pic>
    </p:spTree>
    <p:extLst>
      <p:ext uri="{BB962C8B-B14F-4D97-AF65-F5344CB8AC3E}">
        <p14:creationId xmlns:p14="http://schemas.microsoft.com/office/powerpoint/2010/main" val="645309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0">
            <a:extLst>
              <a:ext uri="{FF2B5EF4-FFF2-40B4-BE49-F238E27FC236}">
                <a16:creationId xmlns:a16="http://schemas.microsoft.com/office/drawing/2014/main" id="{5DDF8735-0A29-340E-469E-5D21C7B222E3}"/>
              </a:ext>
            </a:extLst>
          </p:cNvPr>
          <p:cNvSpPr txBox="1">
            <a:spLocks/>
          </p:cNvSpPr>
          <p:nvPr/>
        </p:nvSpPr>
        <p:spPr>
          <a:xfrm>
            <a:off x="-926043" y="194183"/>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IN" dirty="0"/>
              <a:t>KNN</a:t>
            </a:r>
          </a:p>
        </p:txBody>
      </p:sp>
      <p:sp>
        <p:nvSpPr>
          <p:cNvPr id="17" name="TextBox 16">
            <a:extLst>
              <a:ext uri="{FF2B5EF4-FFF2-40B4-BE49-F238E27FC236}">
                <a16:creationId xmlns:a16="http://schemas.microsoft.com/office/drawing/2014/main" id="{430BF5AC-008F-37F3-0E34-89579127F0A7}"/>
              </a:ext>
            </a:extLst>
          </p:cNvPr>
          <p:cNvSpPr txBox="1"/>
          <p:nvPr/>
        </p:nvSpPr>
        <p:spPr>
          <a:xfrm>
            <a:off x="210203" y="746797"/>
            <a:ext cx="4812957" cy="1815882"/>
          </a:xfrm>
          <a:prstGeom prst="rect">
            <a:avLst/>
          </a:prstGeom>
          <a:noFill/>
        </p:spPr>
        <p:txBody>
          <a:bodyPr wrap="square">
            <a:spAutoFit/>
          </a:bodyPr>
          <a:lstStyle/>
          <a:p>
            <a:pPr algn="just"/>
            <a:r>
              <a:rPr lang="en-US" sz="1600" dirty="0"/>
              <a:t>K-Nearest Neighbors (KNN) is a classification algorithm. In KNN, an object is classified by the majority class of its k nearest neighbors in the feature space. It works by calculating distances between data points and assigning a class label based on the most common class among its neighbors.</a:t>
            </a:r>
          </a:p>
        </p:txBody>
      </p:sp>
      <p:pic>
        <p:nvPicPr>
          <p:cNvPr id="19" name="Picture 18">
            <a:extLst>
              <a:ext uri="{FF2B5EF4-FFF2-40B4-BE49-F238E27FC236}">
                <a16:creationId xmlns:a16="http://schemas.microsoft.com/office/drawing/2014/main" id="{1A01BCC1-98C6-FFF9-C311-F23999514D7A}"/>
              </a:ext>
            </a:extLst>
          </p:cNvPr>
          <p:cNvPicPr>
            <a:picLocks noChangeAspect="1"/>
          </p:cNvPicPr>
          <p:nvPr/>
        </p:nvPicPr>
        <p:blipFill>
          <a:blip r:embed="rId2"/>
          <a:stretch>
            <a:fillRect/>
          </a:stretch>
        </p:blipFill>
        <p:spPr>
          <a:xfrm>
            <a:off x="5114943" y="215240"/>
            <a:ext cx="3270774" cy="2236747"/>
          </a:xfrm>
          <a:prstGeom prst="rect">
            <a:avLst/>
          </a:prstGeom>
        </p:spPr>
      </p:pic>
      <p:pic>
        <p:nvPicPr>
          <p:cNvPr id="21" name="Picture 20">
            <a:extLst>
              <a:ext uri="{FF2B5EF4-FFF2-40B4-BE49-F238E27FC236}">
                <a16:creationId xmlns:a16="http://schemas.microsoft.com/office/drawing/2014/main" id="{607B3CF2-CF71-541A-F3B9-7F95C83BF2F6}"/>
              </a:ext>
            </a:extLst>
          </p:cNvPr>
          <p:cNvPicPr>
            <a:picLocks noChangeAspect="1"/>
          </p:cNvPicPr>
          <p:nvPr/>
        </p:nvPicPr>
        <p:blipFill>
          <a:blip r:embed="rId3"/>
          <a:stretch>
            <a:fillRect/>
          </a:stretch>
        </p:blipFill>
        <p:spPr>
          <a:xfrm>
            <a:off x="672575" y="2821611"/>
            <a:ext cx="3742791" cy="1535505"/>
          </a:xfrm>
          <a:prstGeom prst="rect">
            <a:avLst/>
          </a:prstGeom>
        </p:spPr>
      </p:pic>
      <p:pic>
        <p:nvPicPr>
          <p:cNvPr id="23" name="Picture 22">
            <a:extLst>
              <a:ext uri="{FF2B5EF4-FFF2-40B4-BE49-F238E27FC236}">
                <a16:creationId xmlns:a16="http://schemas.microsoft.com/office/drawing/2014/main" id="{61E27EE7-7302-C1DB-F81A-E937774E9DBE}"/>
              </a:ext>
            </a:extLst>
          </p:cNvPr>
          <p:cNvPicPr>
            <a:picLocks noChangeAspect="1"/>
          </p:cNvPicPr>
          <p:nvPr/>
        </p:nvPicPr>
        <p:blipFill>
          <a:blip r:embed="rId4"/>
          <a:stretch>
            <a:fillRect/>
          </a:stretch>
        </p:blipFill>
        <p:spPr>
          <a:xfrm>
            <a:off x="5114943" y="3026051"/>
            <a:ext cx="2223119" cy="1902208"/>
          </a:xfrm>
          <a:prstGeom prst="rect">
            <a:avLst/>
          </a:prstGeom>
        </p:spPr>
      </p:pic>
      <p:sp>
        <p:nvSpPr>
          <p:cNvPr id="27" name="TextBox 26">
            <a:extLst>
              <a:ext uri="{FF2B5EF4-FFF2-40B4-BE49-F238E27FC236}">
                <a16:creationId xmlns:a16="http://schemas.microsoft.com/office/drawing/2014/main" id="{2CD468D6-5BB6-9328-5D5E-1FE4AF3C3A41}"/>
              </a:ext>
            </a:extLst>
          </p:cNvPr>
          <p:cNvSpPr txBox="1"/>
          <p:nvPr/>
        </p:nvSpPr>
        <p:spPr>
          <a:xfrm>
            <a:off x="4942642" y="2513834"/>
            <a:ext cx="4201358" cy="307777"/>
          </a:xfrm>
          <a:prstGeom prst="rect">
            <a:avLst/>
          </a:prstGeom>
          <a:noFill/>
        </p:spPr>
        <p:txBody>
          <a:bodyPr wrap="square" rtlCol="0">
            <a:spAutoFit/>
          </a:bodyPr>
          <a:lstStyle/>
          <a:p>
            <a:r>
              <a:rPr lang="en-IN" dirty="0"/>
              <a:t>For optimising  k value, we get less error at k=7</a:t>
            </a:r>
          </a:p>
        </p:txBody>
      </p:sp>
    </p:spTree>
    <p:extLst>
      <p:ext uri="{BB962C8B-B14F-4D97-AF65-F5344CB8AC3E}">
        <p14:creationId xmlns:p14="http://schemas.microsoft.com/office/powerpoint/2010/main" val="2680957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86F6F34-FB2A-B9AF-1B7D-B2A8BB484751}"/>
              </a:ext>
            </a:extLst>
          </p:cNvPr>
          <p:cNvSpPr txBox="1"/>
          <p:nvPr/>
        </p:nvSpPr>
        <p:spPr>
          <a:xfrm>
            <a:off x="432486" y="232660"/>
            <a:ext cx="7871254" cy="954107"/>
          </a:xfrm>
          <a:prstGeom prst="rect">
            <a:avLst/>
          </a:prstGeom>
          <a:noFill/>
        </p:spPr>
        <p:txBody>
          <a:bodyPr wrap="square">
            <a:spAutoFit/>
          </a:bodyPr>
          <a:lstStyle/>
          <a:p>
            <a:r>
              <a:rPr lang="en-US" sz="2800" dirty="0">
                <a:solidFill>
                  <a:schemeClr val="accent5">
                    <a:lumMod val="75000"/>
                  </a:schemeClr>
                </a:solidFill>
                <a:latin typeface="Constantia" panose="02030602050306030303" pitchFamily="18" charset="0"/>
              </a:rPr>
              <a:t>GRAPHICAL REPRESENTATION OF TRAINING AND TESTING ACCURACY OF ALL MODELS</a:t>
            </a:r>
          </a:p>
        </p:txBody>
      </p:sp>
      <p:pic>
        <p:nvPicPr>
          <p:cNvPr id="18" name="Picture 17">
            <a:extLst>
              <a:ext uri="{FF2B5EF4-FFF2-40B4-BE49-F238E27FC236}">
                <a16:creationId xmlns:a16="http://schemas.microsoft.com/office/drawing/2014/main" id="{D26F41A1-D31E-AA6C-F047-A24F673CD106}"/>
              </a:ext>
            </a:extLst>
          </p:cNvPr>
          <p:cNvPicPr>
            <a:picLocks noChangeAspect="1"/>
          </p:cNvPicPr>
          <p:nvPr/>
        </p:nvPicPr>
        <p:blipFill>
          <a:blip r:embed="rId2"/>
          <a:stretch>
            <a:fillRect/>
          </a:stretch>
        </p:blipFill>
        <p:spPr>
          <a:xfrm>
            <a:off x="1041896" y="1186767"/>
            <a:ext cx="6433942" cy="3644235"/>
          </a:xfrm>
          <a:prstGeom prst="rect">
            <a:avLst/>
          </a:prstGeom>
        </p:spPr>
      </p:pic>
    </p:spTree>
    <p:extLst>
      <p:ext uri="{BB962C8B-B14F-4D97-AF65-F5344CB8AC3E}">
        <p14:creationId xmlns:p14="http://schemas.microsoft.com/office/powerpoint/2010/main" val="383092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0">
            <a:extLst>
              <a:ext uri="{FF2B5EF4-FFF2-40B4-BE49-F238E27FC236}">
                <a16:creationId xmlns:a16="http://schemas.microsoft.com/office/drawing/2014/main" id="{46E7B895-69B7-FB0D-6049-30379FFEAAC1}"/>
              </a:ext>
            </a:extLst>
          </p:cNvPr>
          <p:cNvSpPr txBox="1">
            <a:spLocks/>
          </p:cNvSpPr>
          <p:nvPr/>
        </p:nvSpPr>
        <p:spPr>
          <a:xfrm>
            <a:off x="-1556237" y="288219"/>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IN" dirty="0"/>
              <a:t>GUI Implementation</a:t>
            </a:r>
          </a:p>
        </p:txBody>
      </p:sp>
      <p:pic>
        <p:nvPicPr>
          <p:cNvPr id="17" name="Picture 16">
            <a:extLst>
              <a:ext uri="{FF2B5EF4-FFF2-40B4-BE49-F238E27FC236}">
                <a16:creationId xmlns:a16="http://schemas.microsoft.com/office/drawing/2014/main" id="{1D319D6A-0E1D-B81F-F59E-70118A26AE80}"/>
              </a:ext>
            </a:extLst>
          </p:cNvPr>
          <p:cNvPicPr>
            <a:picLocks noChangeAspect="1"/>
          </p:cNvPicPr>
          <p:nvPr/>
        </p:nvPicPr>
        <p:blipFill>
          <a:blip r:embed="rId2"/>
          <a:stretch>
            <a:fillRect/>
          </a:stretch>
        </p:blipFill>
        <p:spPr>
          <a:xfrm>
            <a:off x="4781930" y="171224"/>
            <a:ext cx="2520914" cy="4684057"/>
          </a:xfrm>
          <a:prstGeom prst="rect">
            <a:avLst/>
          </a:prstGeom>
        </p:spPr>
      </p:pic>
      <p:sp>
        <p:nvSpPr>
          <p:cNvPr id="18" name="TextBox 17">
            <a:extLst>
              <a:ext uri="{FF2B5EF4-FFF2-40B4-BE49-F238E27FC236}">
                <a16:creationId xmlns:a16="http://schemas.microsoft.com/office/drawing/2014/main" id="{BF65EA3F-3283-B3E3-FBB6-9ED6A37582FC}"/>
              </a:ext>
            </a:extLst>
          </p:cNvPr>
          <p:cNvSpPr txBox="1"/>
          <p:nvPr/>
        </p:nvSpPr>
        <p:spPr>
          <a:xfrm>
            <a:off x="191820" y="997414"/>
            <a:ext cx="2842054" cy="369332"/>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800" dirty="0">
                <a:latin typeface="Arial" panose="020B0604020202020204" pitchFamily="34" charset="0"/>
                <a:ea typeface="Calibri" panose="020F0502020204030204" pitchFamily="34" charset="0"/>
                <a:cs typeface="Times New Roman" panose="02020603050405020304" pitchFamily="18" charset="0"/>
              </a:rPr>
              <a:t>Using </a:t>
            </a:r>
            <a:r>
              <a:rPr lang="en-US" sz="1800" kern="1800" dirty="0" err="1">
                <a:latin typeface="Arial" panose="020B0604020202020204" pitchFamily="34" charset="0"/>
                <a:ea typeface="Calibri" panose="020F0502020204030204" pitchFamily="34" charset="0"/>
                <a:cs typeface="Times New Roman" panose="02020603050405020304" pitchFamily="18" charset="0"/>
              </a:rPr>
              <a:t>Streamlit</a:t>
            </a:r>
            <a:r>
              <a:rPr lang="en-US" sz="1800" kern="1800" dirty="0">
                <a:solidFill>
                  <a:srgbClr val="000000"/>
                </a:solidFill>
                <a:effectLst/>
                <a:latin typeface="Arial" panose="020B060402020202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1726576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0">
            <a:extLst>
              <a:ext uri="{FF2B5EF4-FFF2-40B4-BE49-F238E27FC236}">
                <a16:creationId xmlns:a16="http://schemas.microsoft.com/office/drawing/2014/main" id="{95DA0C94-6141-D5DE-17FC-37098F87C3CB}"/>
              </a:ext>
            </a:extLst>
          </p:cNvPr>
          <p:cNvSpPr txBox="1">
            <a:spLocks/>
          </p:cNvSpPr>
          <p:nvPr/>
        </p:nvSpPr>
        <p:spPr>
          <a:xfrm>
            <a:off x="260206" y="95329"/>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IN" dirty="0"/>
              <a:t>Tools used:</a:t>
            </a:r>
          </a:p>
        </p:txBody>
      </p:sp>
      <p:sp>
        <p:nvSpPr>
          <p:cNvPr id="17" name="TextBox 16">
            <a:extLst>
              <a:ext uri="{FF2B5EF4-FFF2-40B4-BE49-F238E27FC236}">
                <a16:creationId xmlns:a16="http://schemas.microsoft.com/office/drawing/2014/main" id="{E1612D31-202E-0B08-DB02-5FB29DDC2308}"/>
              </a:ext>
            </a:extLst>
          </p:cNvPr>
          <p:cNvSpPr txBox="1"/>
          <p:nvPr/>
        </p:nvSpPr>
        <p:spPr>
          <a:xfrm>
            <a:off x="1396314" y="1130609"/>
            <a:ext cx="2236572" cy="3571170"/>
          </a:xfrm>
          <a:prstGeom prst="rect">
            <a:avLst/>
          </a:prstGeom>
          <a:noFill/>
        </p:spPr>
        <p:txBody>
          <a:bodyPr wrap="square">
            <a:spAutoFit/>
          </a:bodyPr>
          <a:lstStyle/>
          <a:p>
            <a:pPr marL="342900" lvl="0" indent="-342900">
              <a:lnSpc>
                <a:spcPct val="115000"/>
              </a:lnSpc>
              <a:spcAft>
                <a:spcPts val="600"/>
              </a:spcAft>
              <a:buFont typeface="Symbol" panose="05050102010706020507" pitchFamily="18" charset="2"/>
              <a:buChar char=""/>
            </a:pPr>
            <a:r>
              <a:rPr lang="en-US" sz="14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Seaborn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Numpy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Pandas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Matplotlib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Svc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Train_test_split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Standard Scalar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Classifiers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Plotly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Streamlit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600"/>
              </a:spcAft>
              <a:buFont typeface="Symbol" panose="05050102010706020507" pitchFamily="18" charset="2"/>
              <a:buChar char=""/>
            </a:pPr>
            <a:r>
              <a:rPr lang="en-US" sz="14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Pickle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C6A5C57F-50F5-36B9-5FD4-EB5C5BAEE1AA}"/>
              </a:ext>
            </a:extLst>
          </p:cNvPr>
          <p:cNvSpPr txBox="1"/>
          <p:nvPr/>
        </p:nvSpPr>
        <p:spPr>
          <a:xfrm>
            <a:off x="4572000" y="871765"/>
            <a:ext cx="4695566" cy="923330"/>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800" dirty="0">
                <a:latin typeface="Arial" panose="020B0604020202020204" pitchFamily="34" charset="0"/>
                <a:ea typeface="Calibri" panose="020F0502020204030204" pitchFamily="34" charset="0"/>
                <a:cs typeface="Times New Roman" panose="02020603050405020304" pitchFamily="18" charset="0"/>
              </a:rPr>
              <a:t>P</a:t>
            </a:r>
            <a:r>
              <a:rPr lang="en-US" sz="1800" kern="1800" dirty="0">
                <a:effectLst/>
                <a:latin typeface="Arial" panose="020B0604020202020204" pitchFamily="34" charset="0"/>
                <a:ea typeface="Calibri" panose="020F0502020204030204" pitchFamily="34" charset="0"/>
                <a:cs typeface="Times New Roman" panose="02020603050405020304" pitchFamily="18" charset="0"/>
              </a:rPr>
              <a:t>latforms</a:t>
            </a:r>
          </a:p>
          <a:p>
            <a:pPr marL="285750" indent="-285750">
              <a:buFont typeface="Arial" panose="020B0604020202020204" pitchFamily="34" charset="0"/>
              <a:buChar char="•"/>
            </a:pPr>
            <a:r>
              <a:rPr lang="en-US" sz="1800" kern="1800" dirty="0">
                <a:latin typeface="Arial" panose="020B0604020202020204" pitchFamily="34" charset="0"/>
                <a:ea typeface="Calibri" panose="020F0502020204030204" pitchFamily="34" charset="0"/>
                <a:cs typeface="Times New Roman" panose="02020603050405020304" pitchFamily="18" charset="0"/>
              </a:rPr>
              <a:t>VS code</a:t>
            </a:r>
          </a:p>
          <a:p>
            <a:pPr marL="285750" indent="-285750">
              <a:buFont typeface="Arial" panose="020B0604020202020204" pitchFamily="34" charset="0"/>
              <a:buChar char="•"/>
            </a:pPr>
            <a:r>
              <a:rPr lang="en-US" sz="1800" kern="1800" dirty="0" err="1">
                <a:latin typeface="Arial" panose="020B0604020202020204" pitchFamily="34" charset="0"/>
                <a:ea typeface="Calibri" panose="020F0502020204030204" pitchFamily="34" charset="0"/>
                <a:cs typeface="Times New Roman" panose="02020603050405020304" pitchFamily="18" charset="0"/>
              </a:rPr>
              <a:t>Colab</a:t>
            </a:r>
            <a:endParaRPr lang="en-US" sz="1800" kern="1800" dirty="0">
              <a:latin typeface="Arial" panose="020B0604020202020204" pitchFamily="34"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3A22D2D1-FB1B-ACFE-B10A-C1307CCE6CAE}"/>
              </a:ext>
            </a:extLst>
          </p:cNvPr>
          <p:cNvSpPr txBox="1"/>
          <p:nvPr/>
        </p:nvSpPr>
        <p:spPr>
          <a:xfrm>
            <a:off x="1285103" y="871765"/>
            <a:ext cx="2842054" cy="369332"/>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800" dirty="0">
                <a:solidFill>
                  <a:srgbClr val="000000"/>
                </a:solidFill>
                <a:effectLst/>
                <a:latin typeface="Arial" panose="020B0604020202020204" pitchFamily="34" charset="0"/>
                <a:ea typeface="Times New Roman" panose="02020603050405020304" pitchFamily="18" charset="0"/>
              </a:rPr>
              <a:t>Libraries </a:t>
            </a:r>
            <a:endParaRPr lang="en-IN" dirty="0"/>
          </a:p>
        </p:txBody>
      </p:sp>
    </p:spTree>
    <p:extLst>
      <p:ext uri="{BB962C8B-B14F-4D97-AF65-F5344CB8AC3E}">
        <p14:creationId xmlns:p14="http://schemas.microsoft.com/office/powerpoint/2010/main" val="4229941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7">
            <a:extLst>
              <a:ext uri="{FF2B5EF4-FFF2-40B4-BE49-F238E27FC236}">
                <a16:creationId xmlns:a16="http://schemas.microsoft.com/office/drawing/2014/main" id="{AF2A32BE-D237-4BD9-DEDC-03D65E5A72AA}"/>
              </a:ext>
            </a:extLst>
          </p:cNvPr>
          <p:cNvSpPr txBox="1">
            <a:spLocks/>
          </p:cNvSpPr>
          <p:nvPr/>
        </p:nvSpPr>
        <p:spPr>
          <a:xfrm>
            <a:off x="-561983" y="263605"/>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IN" dirty="0"/>
              <a:t>References</a:t>
            </a:r>
          </a:p>
        </p:txBody>
      </p:sp>
      <p:sp>
        <p:nvSpPr>
          <p:cNvPr id="16" name="TextBox 15">
            <a:extLst>
              <a:ext uri="{FF2B5EF4-FFF2-40B4-BE49-F238E27FC236}">
                <a16:creationId xmlns:a16="http://schemas.microsoft.com/office/drawing/2014/main" id="{79BCF2F2-778A-09C2-DA02-E9E9C8037734}"/>
              </a:ext>
            </a:extLst>
          </p:cNvPr>
          <p:cNvSpPr txBox="1"/>
          <p:nvPr/>
        </p:nvSpPr>
        <p:spPr>
          <a:xfrm>
            <a:off x="1734065" y="1371421"/>
            <a:ext cx="6668530" cy="2192010"/>
          </a:xfrm>
          <a:prstGeom prst="rect">
            <a:avLst/>
          </a:prstGeom>
          <a:noFill/>
        </p:spPr>
        <p:txBody>
          <a:bodyPr wrap="square">
            <a:spAutoFit/>
          </a:bodyPr>
          <a:lstStyle/>
          <a:p>
            <a:r>
              <a:rPr lang="en-IN" sz="1800" b="1" i="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i="1" kern="1800" dirty="0">
              <a:latin typeface="Arial"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1800" dirty="0">
                <a:solidFill>
                  <a:srgbClr val="000000"/>
                </a:solidFill>
                <a:effectLst/>
                <a:latin typeface="Arial" panose="020B0604020202020204" pitchFamily="34" charset="0"/>
                <a:ea typeface="Times New Roman" panose="02020603050405020304" pitchFamily="18" charset="0"/>
              </a:rPr>
              <a:t> </a:t>
            </a:r>
            <a:r>
              <a:rPr lang="en-US" sz="1800" kern="1800" dirty="0">
                <a:solidFill>
                  <a:srgbClr val="000000"/>
                </a:solidFill>
                <a:effectLst/>
                <a:latin typeface="+mj-lt"/>
                <a:ea typeface="Times New Roman" panose="02020603050405020304" pitchFamily="18" charset="0"/>
                <a:hlinkClick r:id="rId2"/>
              </a:rPr>
              <a:t>https://www.researchgate.net</a:t>
            </a:r>
            <a:r>
              <a:rPr lang="en-US" sz="1800" kern="1800" dirty="0">
                <a:latin typeface="+mj-lt"/>
                <a:ea typeface="Times New Roman" panose="02020603050405020304" pitchFamily="18" charset="0"/>
              </a:rPr>
              <a:t>     (for project support)</a:t>
            </a:r>
            <a:endParaRPr lang="en-IN" sz="1800" dirty="0">
              <a:latin typeface="+mj-lt"/>
            </a:endParaRPr>
          </a:p>
          <a:p>
            <a:pPr marL="285750" indent="-285750">
              <a:buFont typeface="Arial" panose="020B0604020202020204" pitchFamily="34" charset="0"/>
              <a:buChar char="•"/>
            </a:pPr>
            <a:r>
              <a:rPr lang="en-IN" sz="1800" dirty="0">
                <a:latin typeface="+mj-lt"/>
                <a:hlinkClick r:id="rId3"/>
              </a:rPr>
              <a:t>https://f1000research.com</a:t>
            </a:r>
            <a:r>
              <a:rPr lang="en-IN" sz="1800" dirty="0">
                <a:latin typeface="+mj-lt"/>
              </a:rPr>
              <a:t>     </a:t>
            </a:r>
            <a:r>
              <a:rPr lang="en-US" sz="1800" kern="1800" dirty="0">
                <a:latin typeface="+mj-lt"/>
                <a:ea typeface="Times New Roman" panose="02020603050405020304" pitchFamily="18" charset="0"/>
              </a:rPr>
              <a:t>(for project support)</a:t>
            </a:r>
            <a:endParaRPr lang="en-IN" sz="1800" dirty="0">
              <a:latin typeface="+mj-lt"/>
            </a:endParaRPr>
          </a:p>
          <a:p>
            <a:pPr marL="342900" lvl="0" indent="-342900">
              <a:lnSpc>
                <a:spcPct val="107000"/>
              </a:lnSpc>
              <a:buFont typeface="Symbol" panose="05050102010706020507" pitchFamily="18" charset="2"/>
              <a:buChar char=""/>
            </a:pPr>
            <a:r>
              <a:rPr lang="en-US" sz="1800" u="sng" dirty="0">
                <a:solidFill>
                  <a:srgbClr val="0000BF"/>
                </a:solidFill>
                <a:effectLst/>
                <a:latin typeface="+mj-lt"/>
                <a:ea typeface="Calibri" panose="020F0502020204030204" pitchFamily="34" charset="0"/>
                <a:cs typeface="Calibri" panose="020F0502020204030204" pitchFamily="34" charset="0"/>
                <a:hlinkClick r:id="rId4"/>
              </a:rPr>
              <a:t>https://www.kaggle.com</a:t>
            </a:r>
            <a:r>
              <a:rPr lang="en-US" sz="1800" dirty="0">
                <a:solidFill>
                  <a:srgbClr val="2E74B5"/>
                </a:solidFill>
                <a:effectLst/>
                <a:latin typeface="+mj-lt"/>
                <a:ea typeface="Calibri" panose="020F0502020204030204" pitchFamily="34" charset="0"/>
                <a:cs typeface="Calibri" panose="020F0502020204030204" pitchFamily="34" charset="0"/>
              </a:rPr>
              <a:t>  </a:t>
            </a:r>
            <a:r>
              <a:rPr lang="en-US" sz="1800" dirty="0">
                <a:solidFill>
                  <a:srgbClr val="0D0D0D"/>
                </a:solidFill>
                <a:effectLst/>
                <a:latin typeface="+mj-lt"/>
                <a:ea typeface="Calibri" panose="020F0502020204030204" pitchFamily="34" charset="0"/>
                <a:cs typeface="Times New Roman" panose="02020603050405020304" pitchFamily="18" charset="0"/>
              </a:rPr>
              <a:t>    (for data set)</a:t>
            </a:r>
            <a:endParaRPr lang="en-IN" sz="18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u="sng" dirty="0">
                <a:solidFill>
                  <a:srgbClr val="0000BF"/>
                </a:solidFill>
                <a:effectLst/>
                <a:latin typeface="+mj-lt"/>
                <a:ea typeface="Calibri" panose="020F0502020204030204" pitchFamily="34" charset="0"/>
                <a:cs typeface="Calibri" panose="020F0502020204030204" pitchFamily="34" charset="0"/>
                <a:hlinkClick r:id="rId5"/>
              </a:rPr>
              <a:t>https://www.hindawi.com</a:t>
            </a:r>
            <a:r>
              <a:rPr lang="en-US" sz="1800" dirty="0">
                <a:solidFill>
                  <a:srgbClr val="2E74B5"/>
                </a:solidFill>
                <a:effectLst/>
                <a:latin typeface="+mj-lt"/>
                <a:ea typeface="Calibri" panose="020F0502020204030204" pitchFamily="34" charset="0"/>
                <a:cs typeface="Calibri" panose="020F0502020204030204" pitchFamily="34" charset="0"/>
              </a:rPr>
              <a:t>    </a:t>
            </a:r>
            <a:r>
              <a:rPr lang="en-US" sz="1800" dirty="0">
                <a:solidFill>
                  <a:srgbClr val="2E74B5"/>
                </a:solidFill>
                <a:effectLst/>
                <a:latin typeface="+mj-lt"/>
                <a:ea typeface="Calibri" panose="020F0502020204030204" pitchFamily="34" charset="0"/>
                <a:cs typeface="Times New Roman" panose="02020603050405020304" pitchFamily="18" charset="0"/>
              </a:rPr>
              <a:t> </a:t>
            </a:r>
            <a:r>
              <a:rPr lang="en-US" sz="1800" dirty="0">
                <a:solidFill>
                  <a:srgbClr val="0D0D0D"/>
                </a:solidFill>
                <a:effectLst/>
                <a:latin typeface="+mj-lt"/>
                <a:ea typeface="Calibri" panose="020F0502020204030204" pitchFamily="34" charset="0"/>
                <a:cs typeface="Times New Roman" panose="02020603050405020304" pitchFamily="18" charset="0"/>
              </a:rPr>
              <a:t> (for journal)</a:t>
            </a:r>
            <a:endParaRPr lang="en-IN" sz="18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u="sng" dirty="0">
                <a:solidFill>
                  <a:srgbClr val="0000BF"/>
                </a:solidFill>
                <a:effectLst/>
                <a:latin typeface="+mj-lt"/>
                <a:ea typeface="Calibri" panose="020F0502020204030204" pitchFamily="34" charset="0"/>
                <a:cs typeface="Calibri" panose="020F0502020204030204" pitchFamily="34" charset="0"/>
                <a:hlinkClick r:id="rId6"/>
              </a:rPr>
              <a:t>https://lucid.app</a:t>
            </a:r>
            <a:r>
              <a:rPr lang="en-US" sz="1800" dirty="0">
                <a:solidFill>
                  <a:srgbClr val="2E74B5"/>
                </a:solidFill>
                <a:effectLst/>
                <a:latin typeface="+mj-lt"/>
                <a:ea typeface="Calibri" panose="020F0502020204030204" pitchFamily="34" charset="0"/>
                <a:cs typeface="Calibri" panose="020F0502020204030204" pitchFamily="34" charset="0"/>
              </a:rPr>
              <a:t>    </a:t>
            </a:r>
            <a:r>
              <a:rPr lang="en-US" sz="1800" dirty="0">
                <a:solidFill>
                  <a:srgbClr val="0D0D0D"/>
                </a:solidFill>
                <a:effectLst/>
                <a:latin typeface="+mj-lt"/>
                <a:ea typeface="Calibri" panose="020F0502020204030204" pitchFamily="34" charset="0"/>
                <a:cs typeface="Calibri" panose="020F0502020204030204" pitchFamily="34" charset="0"/>
              </a:rPr>
              <a:t>(for flowchart configure) </a:t>
            </a:r>
            <a:endParaRPr lang="en-IN" sz="18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3668585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7">
            <a:extLst>
              <a:ext uri="{FF2B5EF4-FFF2-40B4-BE49-F238E27FC236}">
                <a16:creationId xmlns:a16="http://schemas.microsoft.com/office/drawing/2014/main" id="{F60641DE-94B6-E9E4-E1BE-9E888CD468A4}"/>
              </a:ext>
            </a:extLst>
          </p:cNvPr>
          <p:cNvSpPr txBox="1">
            <a:spLocks/>
          </p:cNvSpPr>
          <p:nvPr/>
        </p:nvSpPr>
        <p:spPr>
          <a:xfrm>
            <a:off x="-994469" y="201821"/>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IN" dirty="0"/>
              <a:t>Conclusion</a:t>
            </a:r>
          </a:p>
        </p:txBody>
      </p:sp>
      <p:sp>
        <p:nvSpPr>
          <p:cNvPr id="17" name="TextBox 16">
            <a:extLst>
              <a:ext uri="{FF2B5EF4-FFF2-40B4-BE49-F238E27FC236}">
                <a16:creationId xmlns:a16="http://schemas.microsoft.com/office/drawing/2014/main" id="{DA216BFE-60B5-EC16-3AF5-41942989648F}"/>
              </a:ext>
            </a:extLst>
          </p:cNvPr>
          <p:cNvSpPr txBox="1"/>
          <p:nvPr/>
        </p:nvSpPr>
        <p:spPr>
          <a:xfrm>
            <a:off x="1594021" y="1301723"/>
            <a:ext cx="5745891" cy="2540054"/>
          </a:xfrm>
          <a:prstGeom prst="rect">
            <a:avLst/>
          </a:prstGeom>
          <a:noFill/>
        </p:spPr>
        <p:txBody>
          <a:bodyPr wrap="square">
            <a:spAutoFit/>
          </a:bodyPr>
          <a:lstStyle/>
          <a:p>
            <a:pPr marL="342900" lvl="0" indent="-342900">
              <a:lnSpc>
                <a:spcPct val="115000"/>
              </a:lnSpc>
              <a:spcAft>
                <a:spcPts val="800"/>
              </a:spcAft>
              <a:buFont typeface="+mj-lt"/>
              <a:buAutoNum type="arabicPeriod"/>
              <a:tabLst>
                <a:tab pos="4572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Most of the models are performing really well.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SVM is performing the best (91.8% accuracy) for the given dataset.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review concludes by summarizing key findings, highlighting the importance of ML</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heart attack prediction, and suggesting avenues for future research. It underscores the need for collaborative efforts between researchers, clinicians, and data scientists to advance the field and improve patient outcomes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7312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80271DD-FC92-87E0-D413-F90CB590F61F}"/>
              </a:ext>
            </a:extLst>
          </p:cNvPr>
          <p:cNvSpPr txBox="1"/>
          <p:nvPr/>
        </p:nvSpPr>
        <p:spPr>
          <a:xfrm>
            <a:off x="3175686" y="2075361"/>
            <a:ext cx="4695566" cy="769441"/>
          </a:xfrm>
          <a:prstGeom prst="rect">
            <a:avLst/>
          </a:prstGeom>
          <a:noFill/>
        </p:spPr>
        <p:txBody>
          <a:bodyPr wrap="square">
            <a:spAutoFit/>
          </a:bodyPr>
          <a:lstStyle/>
          <a:p>
            <a:r>
              <a:rPr lang="en-US" sz="4400" dirty="0">
                <a:solidFill>
                  <a:schemeClr val="accent5">
                    <a:lumMod val="75000"/>
                  </a:schemeClr>
                </a:solidFill>
              </a:rPr>
              <a:t>Thank You</a:t>
            </a:r>
          </a:p>
        </p:txBody>
      </p:sp>
    </p:spTree>
    <p:extLst>
      <p:ext uri="{BB962C8B-B14F-4D97-AF65-F5344CB8AC3E}">
        <p14:creationId xmlns:p14="http://schemas.microsoft.com/office/powerpoint/2010/main" val="103682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8"/>
          <p:cNvSpPr txBox="1">
            <a:spLocks noGrp="1"/>
          </p:cNvSpPr>
          <p:nvPr>
            <p:ph type="subTitle" idx="1"/>
          </p:nvPr>
        </p:nvSpPr>
        <p:spPr>
          <a:xfrm>
            <a:off x="886664" y="2221282"/>
            <a:ext cx="6659471" cy="1548900"/>
          </a:xfrm>
          <a:prstGeom prst="rect">
            <a:avLst/>
          </a:prstGeom>
        </p:spPr>
        <p:txBody>
          <a:bodyPr spcFirstLastPara="1" wrap="square" lIns="91425" tIns="91425" rIns="91425" bIns="91425" anchor="ctr" anchorCtr="0">
            <a:noAutofit/>
          </a:bodyPr>
          <a:lstStyle/>
          <a:p>
            <a:pPr>
              <a:spcAft>
                <a:spcPts val="1200"/>
              </a:spcAft>
            </a:pPr>
            <a:r>
              <a:rPr lang="en-IN" sz="1600" dirty="0">
                <a:effectLst/>
                <a:latin typeface="Aptos" panose="020B0004020202020204" pitchFamily="34" charset="0"/>
                <a:ea typeface="Times New Roman" panose="02020603050405020304" pitchFamily="18" charset="0"/>
              </a:rPr>
              <a:t>Cardiovascular diseases (CVDs) are the number 1 cause of death globally, taking an estimated 17.9 million lives each year, which accounts for 31% of all deaths worldwide. Four out of 5CVD deaths are due to heart attacks and strokes, and one-third of these deaths occur prematurely in people under 70 years of age. </a:t>
            </a:r>
          </a:p>
          <a:p>
            <a:pPr>
              <a:spcAft>
                <a:spcPts val="1200"/>
              </a:spcAft>
            </a:pPr>
            <a:r>
              <a:rPr lang="en-IN" sz="1600" dirty="0">
                <a:solidFill>
                  <a:srgbClr val="000000"/>
                </a:solidFill>
                <a:effectLst/>
                <a:latin typeface="Aptos" panose="020B0004020202020204" pitchFamily="34" charset="0"/>
                <a:ea typeface="Times New Roman" panose="02020603050405020304" pitchFamily="18" charset="0"/>
              </a:rPr>
              <a:t>People with cardiovascular disease or who are at high cardiovascular risk (due to the presence of one or more risk factors need early detection and management where a machine learning model can be of great help</a:t>
            </a:r>
            <a:endParaRPr lang="en-IN" sz="1600" dirty="0">
              <a:effectLst/>
              <a:latin typeface="Aptos" panose="020B0004020202020204" pitchFamily="34" charset="0"/>
              <a:ea typeface="Times New Roman" panose="02020603050405020304" pitchFamily="18" charset="0"/>
            </a:endParaRPr>
          </a:p>
          <a:p>
            <a:pPr marL="0" lvl="0" indent="0" algn="ctr" rtl="0">
              <a:spcBef>
                <a:spcPts val="0"/>
              </a:spcBef>
              <a:spcAft>
                <a:spcPts val="0"/>
              </a:spcAft>
              <a:buNone/>
            </a:pPr>
            <a:endParaRPr dirty="0"/>
          </a:p>
        </p:txBody>
      </p:sp>
      <p:sp>
        <p:nvSpPr>
          <p:cNvPr id="494" name="Google Shape;494;p38"/>
          <p:cNvSpPr txBox="1">
            <a:spLocks noGrp="1"/>
          </p:cNvSpPr>
          <p:nvPr>
            <p:ph type="title"/>
          </p:nvPr>
        </p:nvSpPr>
        <p:spPr>
          <a:xfrm>
            <a:off x="1947500" y="575319"/>
            <a:ext cx="4537800" cy="7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39"/>
          <p:cNvSpPr txBox="1">
            <a:spLocks noGrp="1"/>
          </p:cNvSpPr>
          <p:nvPr>
            <p:ph type="title"/>
          </p:nvPr>
        </p:nvSpPr>
        <p:spPr>
          <a:xfrm>
            <a:off x="582390" y="0"/>
            <a:ext cx="856161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5">
                    <a:lumMod val="75000"/>
                  </a:schemeClr>
                </a:solidFill>
              </a:rPr>
              <a:t>ABOUT THE DISEASE</a:t>
            </a:r>
            <a:endParaRPr sz="3600" dirty="0">
              <a:solidFill>
                <a:schemeClr val="accent5">
                  <a:lumMod val="75000"/>
                </a:schemeClr>
              </a:solidFill>
            </a:endParaRPr>
          </a:p>
        </p:txBody>
      </p:sp>
      <p:sp>
        <p:nvSpPr>
          <p:cNvPr id="5" name="TextBox 4">
            <a:extLst>
              <a:ext uri="{FF2B5EF4-FFF2-40B4-BE49-F238E27FC236}">
                <a16:creationId xmlns:a16="http://schemas.microsoft.com/office/drawing/2014/main" id="{872EB71D-123F-C5DC-0FB0-98EEB6540D6D}"/>
              </a:ext>
            </a:extLst>
          </p:cNvPr>
          <p:cNvSpPr txBox="1"/>
          <p:nvPr/>
        </p:nvSpPr>
        <p:spPr>
          <a:xfrm>
            <a:off x="1237344" y="1175307"/>
            <a:ext cx="7420428" cy="3001334"/>
          </a:xfrm>
          <a:prstGeom prst="rect">
            <a:avLst/>
          </a:prstGeom>
          <a:noFill/>
        </p:spPr>
        <p:txBody>
          <a:bodyPr wrap="square">
            <a:spAutoFit/>
          </a:bodyPr>
          <a:lstStyle/>
          <a:p>
            <a:pPr marL="734059" lvl="1" indent="-367030">
              <a:lnSpc>
                <a:spcPct val="150000"/>
              </a:lnSpc>
              <a:buFont typeface="Arial"/>
              <a:buChar char="•"/>
            </a:pPr>
            <a:r>
              <a:rPr lang="en-US" sz="1600" dirty="0">
                <a:solidFill>
                  <a:srgbClr val="000000"/>
                </a:solidFill>
                <a:latin typeface="Canva Sans"/>
              </a:rPr>
              <a:t>Cardiovascular diseases remain a leading cause of mortality worldwide, emphasizing the critical need for accurate and timely identification of individuals at risk. </a:t>
            </a:r>
          </a:p>
          <a:p>
            <a:pPr marL="734059" lvl="1" indent="-367030">
              <a:lnSpc>
                <a:spcPct val="150000"/>
              </a:lnSpc>
              <a:buFont typeface="Arial"/>
              <a:buChar char="•"/>
            </a:pPr>
            <a:r>
              <a:rPr lang="en-US" sz="1600" dirty="0">
                <a:solidFill>
                  <a:srgbClr val="000000"/>
                </a:solidFill>
                <a:latin typeface="Canva Sans"/>
              </a:rPr>
              <a:t>In the era of advanced data analytics, machine learning techniques have emerged as powerful tools for predictive modeling in healthcare. </a:t>
            </a:r>
          </a:p>
          <a:p>
            <a:pPr marL="734059" lvl="1" indent="-367030">
              <a:lnSpc>
                <a:spcPct val="150000"/>
              </a:lnSpc>
              <a:buFont typeface="Arial"/>
              <a:buChar char="•"/>
            </a:pPr>
            <a:r>
              <a:rPr lang="en-US" sz="1600" dirty="0">
                <a:solidFill>
                  <a:srgbClr val="000000"/>
                </a:solidFill>
                <a:latin typeface="Canva Sans"/>
              </a:rPr>
              <a:t>This project focuses on leveraging machine learning methodologies, specifically logistic regression and principal component analysis (PCA), for the early detection and prediction of heart 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 name="TextBox 4">
            <a:extLst>
              <a:ext uri="{FF2B5EF4-FFF2-40B4-BE49-F238E27FC236}">
                <a16:creationId xmlns:a16="http://schemas.microsoft.com/office/drawing/2014/main" id="{79D03B49-D932-6EEB-1CEA-A98121B8E826}"/>
              </a:ext>
            </a:extLst>
          </p:cNvPr>
          <p:cNvSpPr txBox="1"/>
          <p:nvPr/>
        </p:nvSpPr>
        <p:spPr>
          <a:xfrm>
            <a:off x="600382" y="-176314"/>
            <a:ext cx="4572000" cy="1120756"/>
          </a:xfrm>
          <a:prstGeom prst="rect">
            <a:avLst/>
          </a:prstGeom>
          <a:noFill/>
        </p:spPr>
        <p:txBody>
          <a:bodyPr wrap="square">
            <a:spAutoFit/>
          </a:bodyPr>
          <a:lstStyle/>
          <a:p>
            <a:pPr>
              <a:lnSpc>
                <a:spcPts val="9600"/>
              </a:lnSpc>
            </a:pPr>
            <a:r>
              <a:rPr lang="en-US" sz="3600" b="1" dirty="0">
                <a:solidFill>
                  <a:schemeClr val="accent5">
                    <a:lumMod val="75000"/>
                  </a:schemeClr>
                </a:solidFill>
                <a:latin typeface="Convergence" panose="020B0604020202020204" charset="0"/>
              </a:rPr>
              <a:t>Objectives:</a:t>
            </a:r>
          </a:p>
        </p:txBody>
      </p:sp>
      <p:sp>
        <p:nvSpPr>
          <p:cNvPr id="7" name="TextBox 6">
            <a:extLst>
              <a:ext uri="{FF2B5EF4-FFF2-40B4-BE49-F238E27FC236}">
                <a16:creationId xmlns:a16="http://schemas.microsoft.com/office/drawing/2014/main" id="{A811351D-864E-824D-AD03-7779F5D0B985}"/>
              </a:ext>
            </a:extLst>
          </p:cNvPr>
          <p:cNvSpPr txBox="1"/>
          <p:nvPr/>
        </p:nvSpPr>
        <p:spPr>
          <a:xfrm>
            <a:off x="740229" y="944442"/>
            <a:ext cx="6858000" cy="3607270"/>
          </a:xfrm>
          <a:prstGeom prst="rect">
            <a:avLst/>
          </a:prstGeom>
          <a:noFill/>
        </p:spPr>
        <p:txBody>
          <a:bodyPr wrap="square">
            <a:spAutoFit/>
          </a:bodyPr>
          <a:lstStyle/>
          <a:p>
            <a:pPr>
              <a:lnSpc>
                <a:spcPct val="150000"/>
              </a:lnSpc>
            </a:pPr>
            <a:r>
              <a:rPr lang="en-US" sz="1400" dirty="0">
                <a:solidFill>
                  <a:srgbClr val="2A2E3A"/>
                </a:solidFill>
                <a:latin typeface="Helios Bold"/>
              </a:rPr>
              <a:t>· Data Understanding :</a:t>
            </a:r>
          </a:p>
          <a:p>
            <a:pPr>
              <a:lnSpc>
                <a:spcPct val="150000"/>
              </a:lnSpc>
            </a:pPr>
            <a:r>
              <a:rPr lang="en-US" sz="1400" dirty="0">
                <a:solidFill>
                  <a:srgbClr val="2A2E3A"/>
                </a:solidFill>
                <a:latin typeface="Helios Italics"/>
              </a:rPr>
              <a:t>o Identify and analyze </a:t>
            </a:r>
            <a:r>
              <a:rPr lang="en-US" dirty="0">
                <a:solidFill>
                  <a:srgbClr val="2A2E3A"/>
                </a:solidFill>
                <a:latin typeface="Helios Italics"/>
              </a:rPr>
              <a:t>the</a:t>
            </a:r>
            <a:r>
              <a:rPr lang="en-US" sz="1400" dirty="0">
                <a:solidFill>
                  <a:srgbClr val="2A2E3A"/>
                </a:solidFill>
                <a:latin typeface="Helios Italics"/>
              </a:rPr>
              <a:t> features from the dataset that </a:t>
            </a:r>
          </a:p>
          <a:p>
            <a:pPr>
              <a:lnSpc>
                <a:spcPct val="150000"/>
              </a:lnSpc>
            </a:pPr>
            <a:r>
              <a:rPr lang="en-US" sz="1400" dirty="0">
                <a:solidFill>
                  <a:srgbClr val="2A2E3A"/>
                </a:solidFill>
                <a:latin typeface="Helios Italics"/>
              </a:rPr>
              <a:t> influence heart disease risk.</a:t>
            </a:r>
          </a:p>
          <a:p>
            <a:pPr>
              <a:lnSpc>
                <a:spcPct val="150000"/>
              </a:lnSpc>
            </a:pPr>
            <a:endParaRPr lang="en-US" sz="1400" dirty="0">
              <a:solidFill>
                <a:srgbClr val="2A2E3A"/>
              </a:solidFill>
              <a:latin typeface="Helios Italics"/>
            </a:endParaRPr>
          </a:p>
          <a:p>
            <a:pPr>
              <a:lnSpc>
                <a:spcPct val="150000"/>
              </a:lnSpc>
            </a:pPr>
            <a:r>
              <a:rPr lang="en-US" sz="1400" dirty="0">
                <a:solidFill>
                  <a:srgbClr val="2A2E3A"/>
                </a:solidFill>
                <a:latin typeface="Helios Bold"/>
              </a:rPr>
              <a:t>· Model Development &amp; Training</a:t>
            </a:r>
            <a:r>
              <a:rPr lang="en-US" sz="1400" dirty="0">
                <a:solidFill>
                  <a:srgbClr val="2A2E3A"/>
                </a:solidFill>
                <a:latin typeface="Helios"/>
              </a:rPr>
              <a:t>:</a:t>
            </a:r>
          </a:p>
          <a:p>
            <a:pPr>
              <a:lnSpc>
                <a:spcPct val="150000"/>
              </a:lnSpc>
            </a:pPr>
            <a:r>
              <a:rPr lang="en-US" sz="1400" dirty="0">
                <a:solidFill>
                  <a:srgbClr val="2A2E3A"/>
                </a:solidFill>
                <a:latin typeface="Helios Italics"/>
              </a:rPr>
              <a:t>o Experiment with different machine learning algorithms suitable for</a:t>
            </a:r>
          </a:p>
          <a:p>
            <a:pPr>
              <a:lnSpc>
                <a:spcPct val="150000"/>
              </a:lnSpc>
            </a:pPr>
            <a:r>
              <a:rPr lang="en-US" sz="1400" dirty="0">
                <a:solidFill>
                  <a:srgbClr val="2A2E3A"/>
                </a:solidFill>
                <a:latin typeface="Helios Italics"/>
              </a:rPr>
              <a:t> binary classification tasks (e.g., Logistic Regression, Decision Trees, </a:t>
            </a:r>
          </a:p>
          <a:p>
            <a:pPr>
              <a:lnSpc>
                <a:spcPct val="150000"/>
              </a:lnSpc>
            </a:pPr>
            <a:r>
              <a:rPr lang="en-US" sz="1400" dirty="0">
                <a:solidFill>
                  <a:srgbClr val="2A2E3A"/>
                </a:solidFill>
                <a:latin typeface="Helios Italics"/>
              </a:rPr>
              <a:t>Random Forests, </a:t>
            </a:r>
            <a:r>
              <a:rPr lang="en-US" dirty="0">
                <a:solidFill>
                  <a:srgbClr val="2A2E3A"/>
                </a:solidFill>
                <a:latin typeface="Helios Italics"/>
              </a:rPr>
              <a:t>SVM</a:t>
            </a:r>
            <a:r>
              <a:rPr lang="en-US" sz="1400" dirty="0">
                <a:solidFill>
                  <a:srgbClr val="2A2E3A"/>
                </a:solidFill>
                <a:latin typeface="Helios Italics"/>
              </a:rPr>
              <a:t>).</a:t>
            </a:r>
          </a:p>
          <a:p>
            <a:pPr>
              <a:lnSpc>
                <a:spcPct val="150000"/>
              </a:lnSpc>
            </a:pPr>
            <a:endParaRPr lang="en-US" sz="1400" dirty="0">
              <a:solidFill>
                <a:srgbClr val="2A2E3A"/>
              </a:solidFill>
              <a:latin typeface="Helios Italics"/>
            </a:endParaRPr>
          </a:p>
          <a:p>
            <a:pPr>
              <a:lnSpc>
                <a:spcPct val="150000"/>
              </a:lnSpc>
            </a:pPr>
            <a:r>
              <a:rPr lang="en-US" sz="1400" dirty="0">
                <a:solidFill>
                  <a:srgbClr val="2A2E3A"/>
                </a:solidFill>
                <a:latin typeface="Helios Bold"/>
              </a:rPr>
              <a:t>· </a:t>
            </a:r>
            <a:r>
              <a:rPr lang="en-US" dirty="0">
                <a:solidFill>
                  <a:srgbClr val="2A2E3A"/>
                </a:solidFill>
                <a:latin typeface="Helios Bold"/>
              </a:rPr>
              <a:t>Model Implementation</a:t>
            </a:r>
            <a:r>
              <a:rPr lang="en-US" sz="1400" dirty="0">
                <a:solidFill>
                  <a:srgbClr val="2A2E3A"/>
                </a:solidFill>
                <a:latin typeface="Helios Bold"/>
              </a:rPr>
              <a:t>:</a:t>
            </a:r>
          </a:p>
          <a:p>
            <a:pPr>
              <a:lnSpc>
                <a:spcPct val="150000"/>
              </a:lnSpc>
            </a:pPr>
            <a:r>
              <a:rPr lang="en-US" sz="1400" dirty="0">
                <a:solidFill>
                  <a:srgbClr val="2A2E3A"/>
                </a:solidFill>
                <a:latin typeface="Helios Italics"/>
              </a:rPr>
              <a:t>o Interpret the trained model to understand </a:t>
            </a:r>
            <a:r>
              <a:rPr lang="en-US" dirty="0">
                <a:solidFill>
                  <a:srgbClr val="2A2E3A"/>
                </a:solidFill>
                <a:latin typeface="Helios Italics"/>
              </a:rPr>
              <a:t>&amp;</a:t>
            </a:r>
            <a:r>
              <a:rPr lang="en-US" sz="1400" dirty="0">
                <a:solidFill>
                  <a:srgbClr val="2A2E3A"/>
                </a:solidFill>
                <a:latin typeface="Helios Italics"/>
              </a:rPr>
              <a:t> predicting heart disease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60F68EF-7EC7-7697-7FF0-33B5229BD53F}"/>
              </a:ext>
            </a:extLst>
          </p:cNvPr>
          <p:cNvSpPr>
            <a:spLocks noGrp="1"/>
          </p:cNvSpPr>
          <p:nvPr>
            <p:ph type="title"/>
          </p:nvPr>
        </p:nvSpPr>
        <p:spPr>
          <a:xfrm>
            <a:off x="-1366252" y="298824"/>
            <a:ext cx="7704000" cy="592200"/>
          </a:xfrm>
        </p:spPr>
        <p:txBody>
          <a:bodyPr/>
          <a:lstStyle/>
          <a:p>
            <a:r>
              <a:rPr lang="en-IN"/>
              <a:t>DATASET</a:t>
            </a:r>
            <a:endParaRPr lang="en-IN" dirty="0"/>
          </a:p>
        </p:txBody>
      </p:sp>
      <p:pic>
        <p:nvPicPr>
          <p:cNvPr id="10" name="Picture 9">
            <a:extLst>
              <a:ext uri="{FF2B5EF4-FFF2-40B4-BE49-F238E27FC236}">
                <a16:creationId xmlns:a16="http://schemas.microsoft.com/office/drawing/2014/main" id="{D6AE5797-ED62-D600-12E2-D4AA4DE785D0}"/>
              </a:ext>
            </a:extLst>
          </p:cNvPr>
          <p:cNvPicPr>
            <a:picLocks noChangeAspect="1"/>
          </p:cNvPicPr>
          <p:nvPr/>
        </p:nvPicPr>
        <p:blipFill>
          <a:blip r:embed="rId2"/>
          <a:stretch>
            <a:fillRect/>
          </a:stretch>
        </p:blipFill>
        <p:spPr>
          <a:xfrm>
            <a:off x="1092098" y="1602511"/>
            <a:ext cx="6959803" cy="1894613"/>
          </a:xfrm>
          <a:prstGeom prst="rect">
            <a:avLst/>
          </a:prstGeom>
        </p:spPr>
      </p:pic>
      <p:sp>
        <p:nvSpPr>
          <p:cNvPr id="14" name="TextBox 13">
            <a:extLst>
              <a:ext uri="{FF2B5EF4-FFF2-40B4-BE49-F238E27FC236}">
                <a16:creationId xmlns:a16="http://schemas.microsoft.com/office/drawing/2014/main" id="{55027800-DD48-61F1-E2E8-303AA329D07D}"/>
              </a:ext>
            </a:extLst>
          </p:cNvPr>
          <p:cNvSpPr txBox="1"/>
          <p:nvPr/>
        </p:nvSpPr>
        <p:spPr>
          <a:xfrm>
            <a:off x="1092098" y="3497124"/>
            <a:ext cx="6516210" cy="307777"/>
          </a:xfrm>
          <a:prstGeom prst="rect">
            <a:avLst/>
          </a:prstGeom>
          <a:noFill/>
        </p:spPr>
        <p:txBody>
          <a:bodyPr wrap="square">
            <a:spAutoFit/>
          </a:bodyPr>
          <a:lstStyle/>
          <a:p>
            <a:r>
              <a:rPr lang="en-US" b="0" i="0" dirty="0">
                <a:solidFill>
                  <a:schemeClr val="tx1"/>
                </a:solidFill>
                <a:effectLst/>
                <a:latin typeface="Courier New" panose="02070309020205020404" pitchFamily="49" charset="0"/>
              </a:rPr>
              <a:t>Number of rows are 303 and number of columns are 14</a:t>
            </a:r>
            <a:endParaRPr lang="en-IN" dirty="0">
              <a:solidFill>
                <a:schemeClr val="tx1"/>
              </a:solidFill>
            </a:endParaRPr>
          </a:p>
        </p:txBody>
      </p:sp>
      <p:sp>
        <p:nvSpPr>
          <p:cNvPr id="15" name="TextBox 14">
            <a:extLst>
              <a:ext uri="{FF2B5EF4-FFF2-40B4-BE49-F238E27FC236}">
                <a16:creationId xmlns:a16="http://schemas.microsoft.com/office/drawing/2014/main" id="{76CC3D76-A736-8F82-3BBA-CF5909783844}"/>
              </a:ext>
            </a:extLst>
          </p:cNvPr>
          <p:cNvSpPr txBox="1"/>
          <p:nvPr/>
        </p:nvSpPr>
        <p:spPr>
          <a:xfrm>
            <a:off x="1092098" y="1140845"/>
            <a:ext cx="941283" cy="307777"/>
          </a:xfrm>
          <a:prstGeom prst="rect">
            <a:avLst/>
          </a:prstGeom>
          <a:noFill/>
        </p:spPr>
        <p:txBody>
          <a:bodyPr wrap="none" rtlCol="0">
            <a:spAutoFit/>
          </a:bodyPr>
          <a:lstStyle/>
          <a:p>
            <a:r>
              <a:rPr lang="en-IN" dirty="0"/>
              <a:t>Heart.csv</a:t>
            </a:r>
          </a:p>
        </p:txBody>
      </p:sp>
      <p:sp>
        <p:nvSpPr>
          <p:cNvPr id="17" name="TextBox 16">
            <a:extLst>
              <a:ext uri="{FF2B5EF4-FFF2-40B4-BE49-F238E27FC236}">
                <a16:creationId xmlns:a16="http://schemas.microsoft.com/office/drawing/2014/main" id="{D7EB2FC8-3A28-DDAD-7F1A-48C3513A02B5}"/>
              </a:ext>
            </a:extLst>
          </p:cNvPr>
          <p:cNvSpPr txBox="1"/>
          <p:nvPr/>
        </p:nvSpPr>
        <p:spPr>
          <a:xfrm>
            <a:off x="2033381" y="1124175"/>
            <a:ext cx="5257800" cy="338554"/>
          </a:xfrm>
          <a:prstGeom prst="rect">
            <a:avLst/>
          </a:prstGeom>
          <a:noFill/>
        </p:spPr>
        <p:txBody>
          <a:bodyPr wrap="square">
            <a:spAutoFit/>
          </a:bodyPr>
          <a:lstStyle/>
          <a:p>
            <a:r>
              <a:rPr lang="en-US" sz="16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4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Source: </a:t>
            </a:r>
            <a:r>
              <a:rPr lang="en-US" sz="1400" u="sng"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Heart Attack Analysis &amp; Prediction Dataset (kaggle.com</a:t>
            </a:r>
            <a:r>
              <a:rPr lang="en-US" sz="1400" u="sng" dirty="0">
                <a:solidFill>
                  <a:srgbClr val="180000"/>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1600" b="1"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417654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21AF0C-2846-F349-C2A9-71112E0DEB9C}"/>
              </a:ext>
            </a:extLst>
          </p:cNvPr>
          <p:cNvSpPr>
            <a:spLocks noGrp="1"/>
          </p:cNvSpPr>
          <p:nvPr>
            <p:ph type="title"/>
          </p:nvPr>
        </p:nvSpPr>
        <p:spPr>
          <a:xfrm>
            <a:off x="-2245142" y="1023127"/>
            <a:ext cx="7704000" cy="592200"/>
          </a:xfrm>
        </p:spPr>
        <p:txBody>
          <a:bodyPr/>
          <a:lstStyle/>
          <a:p>
            <a:r>
              <a:rPr lang="en-IN" sz="2400" dirty="0">
                <a:solidFill>
                  <a:schemeClr val="tx1"/>
                </a:solidFill>
              </a:rPr>
              <a:t>Attributes:</a:t>
            </a:r>
          </a:p>
        </p:txBody>
      </p:sp>
      <p:sp>
        <p:nvSpPr>
          <p:cNvPr id="9" name="TextBox 8">
            <a:extLst>
              <a:ext uri="{FF2B5EF4-FFF2-40B4-BE49-F238E27FC236}">
                <a16:creationId xmlns:a16="http://schemas.microsoft.com/office/drawing/2014/main" id="{1F69B3FA-81F5-075C-2F9A-54AEFA144EBB}"/>
              </a:ext>
            </a:extLst>
          </p:cNvPr>
          <p:cNvSpPr txBox="1"/>
          <p:nvPr/>
        </p:nvSpPr>
        <p:spPr>
          <a:xfrm>
            <a:off x="763479" y="1431913"/>
            <a:ext cx="8380521" cy="3323987"/>
          </a:xfrm>
          <a:prstGeom prst="rect">
            <a:avLst/>
          </a:prstGeom>
          <a:noFill/>
        </p:spPr>
        <p:txBody>
          <a:bodyPr wrap="square">
            <a:spAutoFit/>
          </a:bodyPr>
          <a:lstStyle/>
          <a:p>
            <a:pPr algn="l"/>
            <a:endParaRPr lang="en-IN" b="0" i="0" dirty="0">
              <a:solidFill>
                <a:schemeClr val="tx1"/>
              </a:solidFill>
              <a:effectLst/>
              <a:latin typeface="Roboto" panose="02000000000000000000" pitchFamily="2" charset="0"/>
            </a:endParaRPr>
          </a:p>
          <a:p>
            <a:pPr algn="l"/>
            <a:r>
              <a:rPr lang="en-IN" b="0" i="0" dirty="0">
                <a:solidFill>
                  <a:schemeClr val="tx1"/>
                </a:solidFill>
                <a:effectLst/>
                <a:latin typeface="Roboto" panose="02000000000000000000" pitchFamily="2" charset="0"/>
              </a:rPr>
              <a:t>sex: </a:t>
            </a:r>
            <a:r>
              <a:rPr lang="en-IN" dirty="0">
                <a:solidFill>
                  <a:schemeClr val="tx1"/>
                </a:solidFill>
                <a:latin typeface="Roboto" panose="02000000000000000000" pitchFamily="2" charset="0"/>
              </a:rPr>
              <a:t>1:Male,0:Female</a:t>
            </a:r>
            <a:endParaRPr lang="en-IN" b="0" i="0" dirty="0">
              <a:solidFill>
                <a:schemeClr val="tx1"/>
              </a:solidFill>
              <a:effectLst/>
              <a:latin typeface="Roboto" panose="02000000000000000000" pitchFamily="2" charset="0"/>
            </a:endParaRPr>
          </a:p>
          <a:p>
            <a:pPr algn="l"/>
            <a:r>
              <a:rPr lang="en-IN" b="0" i="0" dirty="0">
                <a:solidFill>
                  <a:schemeClr val="tx1"/>
                </a:solidFill>
                <a:effectLst/>
                <a:latin typeface="Roboto" panose="02000000000000000000" pitchFamily="2" charset="0"/>
              </a:rPr>
              <a:t>cp: Chest pain type, 0 = Typical Angina, 1 = Atypical Angina, 2 = Non-anginal Pain, 3 = Asymptomatic</a:t>
            </a:r>
          </a:p>
          <a:p>
            <a:pPr algn="l"/>
            <a:r>
              <a:rPr lang="en-IN" b="0" i="0" dirty="0" err="1">
                <a:solidFill>
                  <a:schemeClr val="tx1"/>
                </a:solidFill>
                <a:effectLst/>
                <a:latin typeface="Roboto" panose="02000000000000000000" pitchFamily="2" charset="0"/>
              </a:rPr>
              <a:t>trtbps</a:t>
            </a:r>
            <a:r>
              <a:rPr lang="en-IN" b="0" i="0" dirty="0">
                <a:solidFill>
                  <a:schemeClr val="tx1"/>
                </a:solidFill>
                <a:effectLst/>
                <a:latin typeface="Roboto" panose="02000000000000000000" pitchFamily="2" charset="0"/>
              </a:rPr>
              <a:t>: Resting blood pressure (in mm Hg)</a:t>
            </a:r>
          </a:p>
          <a:p>
            <a:pPr algn="l"/>
            <a:r>
              <a:rPr lang="en-IN" b="0" i="0" dirty="0" err="1">
                <a:solidFill>
                  <a:schemeClr val="tx1"/>
                </a:solidFill>
                <a:effectLst/>
                <a:latin typeface="Roboto" panose="02000000000000000000" pitchFamily="2" charset="0"/>
              </a:rPr>
              <a:t>chol</a:t>
            </a:r>
            <a:r>
              <a:rPr lang="en-IN" b="0" i="0" dirty="0">
                <a:solidFill>
                  <a:schemeClr val="tx1"/>
                </a:solidFill>
                <a:effectLst/>
                <a:latin typeface="Roboto" panose="02000000000000000000" pitchFamily="2" charset="0"/>
              </a:rPr>
              <a:t>: Cholesterol in mg/dl fetched via BMI sensor</a:t>
            </a:r>
          </a:p>
          <a:p>
            <a:pPr algn="l"/>
            <a:r>
              <a:rPr lang="en-IN" b="0" i="0" dirty="0" err="1">
                <a:solidFill>
                  <a:schemeClr val="tx1"/>
                </a:solidFill>
                <a:effectLst/>
                <a:latin typeface="Roboto" panose="02000000000000000000" pitchFamily="2" charset="0"/>
              </a:rPr>
              <a:t>fbs</a:t>
            </a:r>
            <a:r>
              <a:rPr lang="en-IN" b="0" i="0" dirty="0">
                <a:solidFill>
                  <a:schemeClr val="tx1"/>
                </a:solidFill>
                <a:effectLst/>
                <a:latin typeface="Roboto" panose="02000000000000000000" pitchFamily="2" charset="0"/>
              </a:rPr>
              <a:t>: (fasting blood sugar &gt; 120 mg/dl), 1 = True, 0 = False</a:t>
            </a:r>
          </a:p>
          <a:p>
            <a:pPr algn="l"/>
            <a:r>
              <a:rPr lang="en-IN" b="0" i="0" dirty="0" err="1">
                <a:solidFill>
                  <a:schemeClr val="tx1"/>
                </a:solidFill>
                <a:effectLst/>
                <a:latin typeface="Roboto" panose="02000000000000000000" pitchFamily="2" charset="0"/>
              </a:rPr>
              <a:t>restecg</a:t>
            </a:r>
            <a:r>
              <a:rPr lang="en-IN" b="0" i="0" dirty="0">
                <a:solidFill>
                  <a:schemeClr val="tx1"/>
                </a:solidFill>
                <a:effectLst/>
                <a:latin typeface="Roboto" panose="02000000000000000000" pitchFamily="2" charset="0"/>
              </a:rPr>
              <a:t>: Resting electrocardiographic results, 0 = Normal, 1 = ST-T wave normality, 2 = Left ventricular hypertrophy</a:t>
            </a:r>
          </a:p>
          <a:p>
            <a:pPr algn="l"/>
            <a:r>
              <a:rPr lang="en-IN" b="0" i="0" dirty="0" err="1">
                <a:solidFill>
                  <a:schemeClr val="tx1"/>
                </a:solidFill>
                <a:effectLst/>
                <a:latin typeface="Roboto" panose="02000000000000000000" pitchFamily="2" charset="0"/>
              </a:rPr>
              <a:t>thalachh</a:t>
            </a:r>
            <a:r>
              <a:rPr lang="en-IN" b="0" i="0" dirty="0">
                <a:solidFill>
                  <a:schemeClr val="tx1"/>
                </a:solidFill>
                <a:effectLst/>
                <a:latin typeface="Roboto" panose="02000000000000000000" pitchFamily="2" charset="0"/>
              </a:rPr>
              <a:t>: Maximum heart rate achieved</a:t>
            </a:r>
          </a:p>
          <a:p>
            <a:pPr algn="l"/>
            <a:r>
              <a:rPr lang="en-IN" b="0" i="0" dirty="0" err="1">
                <a:solidFill>
                  <a:schemeClr val="tx1"/>
                </a:solidFill>
                <a:effectLst/>
                <a:latin typeface="Roboto" panose="02000000000000000000" pitchFamily="2" charset="0"/>
              </a:rPr>
              <a:t>oldpeak</a:t>
            </a:r>
            <a:r>
              <a:rPr lang="en-IN" b="0" i="0" dirty="0">
                <a:solidFill>
                  <a:schemeClr val="tx1"/>
                </a:solidFill>
                <a:effectLst/>
                <a:latin typeface="Roboto" panose="02000000000000000000" pitchFamily="2" charset="0"/>
              </a:rPr>
              <a:t>: Previous peak</a:t>
            </a:r>
          </a:p>
          <a:p>
            <a:pPr algn="l"/>
            <a:r>
              <a:rPr lang="en-IN" b="0" i="0" dirty="0" err="1">
                <a:solidFill>
                  <a:schemeClr val="tx1"/>
                </a:solidFill>
                <a:effectLst/>
                <a:latin typeface="Roboto" panose="02000000000000000000" pitchFamily="2" charset="0"/>
              </a:rPr>
              <a:t>slp</a:t>
            </a:r>
            <a:r>
              <a:rPr lang="en-IN" b="0" i="0" dirty="0">
                <a:solidFill>
                  <a:schemeClr val="tx1"/>
                </a:solidFill>
                <a:effectLst/>
                <a:latin typeface="Roboto" panose="02000000000000000000" pitchFamily="2" charset="0"/>
              </a:rPr>
              <a:t>: Slope</a:t>
            </a:r>
          </a:p>
          <a:p>
            <a:pPr algn="l"/>
            <a:r>
              <a:rPr lang="en-IN" b="0" i="0" dirty="0" err="1">
                <a:solidFill>
                  <a:schemeClr val="tx1"/>
                </a:solidFill>
                <a:effectLst/>
                <a:latin typeface="Roboto" panose="02000000000000000000" pitchFamily="2" charset="0"/>
              </a:rPr>
              <a:t>caa</a:t>
            </a:r>
            <a:r>
              <a:rPr lang="en-IN" b="0" i="0" dirty="0">
                <a:solidFill>
                  <a:schemeClr val="tx1"/>
                </a:solidFill>
                <a:effectLst/>
                <a:latin typeface="Roboto" panose="02000000000000000000" pitchFamily="2" charset="0"/>
              </a:rPr>
              <a:t>: Number of major vessels</a:t>
            </a:r>
          </a:p>
          <a:p>
            <a:pPr algn="l"/>
            <a:r>
              <a:rPr lang="en-IN" b="0" i="0" dirty="0" err="1">
                <a:solidFill>
                  <a:schemeClr val="tx1"/>
                </a:solidFill>
                <a:effectLst/>
                <a:latin typeface="Roboto" panose="02000000000000000000" pitchFamily="2" charset="0"/>
              </a:rPr>
              <a:t>thall</a:t>
            </a:r>
            <a:r>
              <a:rPr lang="en-IN" b="0" i="0" dirty="0">
                <a:solidFill>
                  <a:schemeClr val="tx1"/>
                </a:solidFill>
                <a:effectLst/>
                <a:latin typeface="Roboto" panose="02000000000000000000" pitchFamily="2" charset="0"/>
              </a:rPr>
              <a:t>: </a:t>
            </a:r>
            <a:r>
              <a:rPr lang="en-IN" b="0" i="0" dirty="0" err="1">
                <a:solidFill>
                  <a:schemeClr val="tx1"/>
                </a:solidFill>
                <a:effectLst/>
                <a:latin typeface="Roboto" panose="02000000000000000000" pitchFamily="2" charset="0"/>
              </a:rPr>
              <a:t>Thalium</a:t>
            </a:r>
            <a:r>
              <a:rPr lang="en-IN" b="0" i="0" dirty="0">
                <a:solidFill>
                  <a:schemeClr val="tx1"/>
                </a:solidFill>
                <a:effectLst/>
                <a:latin typeface="Roboto" panose="02000000000000000000" pitchFamily="2" charset="0"/>
              </a:rPr>
              <a:t> Stress Test result ~ (0,3)</a:t>
            </a:r>
          </a:p>
          <a:p>
            <a:pPr algn="l"/>
            <a:r>
              <a:rPr lang="en-IN" b="0" i="0" dirty="0" err="1">
                <a:solidFill>
                  <a:schemeClr val="tx1"/>
                </a:solidFill>
                <a:effectLst/>
                <a:latin typeface="Roboto" panose="02000000000000000000" pitchFamily="2" charset="0"/>
              </a:rPr>
              <a:t>exng</a:t>
            </a:r>
            <a:r>
              <a:rPr lang="en-IN" b="0" i="0" dirty="0">
                <a:solidFill>
                  <a:schemeClr val="tx1"/>
                </a:solidFill>
                <a:effectLst/>
                <a:latin typeface="Roboto" panose="02000000000000000000" pitchFamily="2" charset="0"/>
              </a:rPr>
              <a:t>: Exercise induced angina ~ 1 = Yes, 0 = No</a:t>
            </a:r>
          </a:p>
          <a:p>
            <a:pPr algn="l"/>
            <a:r>
              <a:rPr lang="en-IN" b="0" i="0" dirty="0">
                <a:solidFill>
                  <a:schemeClr val="tx1"/>
                </a:solidFill>
                <a:effectLst/>
                <a:latin typeface="Roboto" panose="02000000000000000000" pitchFamily="2" charset="0"/>
              </a:rPr>
              <a:t>output: Target variable(1=Heart attack,0=Not having heart attack)</a:t>
            </a:r>
          </a:p>
        </p:txBody>
      </p:sp>
    </p:spTree>
    <p:extLst>
      <p:ext uri="{BB962C8B-B14F-4D97-AF65-F5344CB8AC3E}">
        <p14:creationId xmlns:p14="http://schemas.microsoft.com/office/powerpoint/2010/main" val="91014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15" name="Title 14">
            <a:extLst>
              <a:ext uri="{FF2B5EF4-FFF2-40B4-BE49-F238E27FC236}">
                <a16:creationId xmlns:a16="http://schemas.microsoft.com/office/drawing/2014/main" id="{275A7A67-3B07-BC6C-B83C-455D986F773A}"/>
              </a:ext>
            </a:extLst>
          </p:cNvPr>
          <p:cNvSpPr>
            <a:spLocks noGrp="1"/>
          </p:cNvSpPr>
          <p:nvPr>
            <p:ph type="title"/>
          </p:nvPr>
        </p:nvSpPr>
        <p:spPr>
          <a:xfrm>
            <a:off x="-1021714" y="300514"/>
            <a:ext cx="7704000" cy="592200"/>
          </a:xfrm>
        </p:spPr>
        <p:txBody>
          <a:bodyPr/>
          <a:lstStyle/>
          <a:p>
            <a:r>
              <a:rPr lang="en-IN" dirty="0"/>
              <a:t>WORKFLOW</a:t>
            </a:r>
          </a:p>
        </p:txBody>
      </p:sp>
      <p:pic>
        <p:nvPicPr>
          <p:cNvPr id="20" name="Picture 19">
            <a:extLst>
              <a:ext uri="{FF2B5EF4-FFF2-40B4-BE49-F238E27FC236}">
                <a16:creationId xmlns:a16="http://schemas.microsoft.com/office/drawing/2014/main" id="{F9BA2D5D-2F9D-22A1-F8D5-25EE5758FF7F}"/>
              </a:ext>
            </a:extLst>
          </p:cNvPr>
          <p:cNvPicPr>
            <a:picLocks noChangeAspect="1"/>
          </p:cNvPicPr>
          <p:nvPr/>
        </p:nvPicPr>
        <p:blipFill>
          <a:blip r:embed="rId3"/>
          <a:stretch>
            <a:fillRect/>
          </a:stretch>
        </p:blipFill>
        <p:spPr>
          <a:xfrm>
            <a:off x="2227193" y="892714"/>
            <a:ext cx="5248644" cy="4128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B80146-CA02-7B5F-01B3-D8F26F2B8B64}"/>
              </a:ext>
            </a:extLst>
          </p:cNvPr>
          <p:cNvSpPr txBox="1"/>
          <p:nvPr/>
        </p:nvSpPr>
        <p:spPr>
          <a:xfrm>
            <a:off x="892206" y="1367161"/>
            <a:ext cx="3537751" cy="3200876"/>
          </a:xfrm>
          <a:prstGeom prst="rect">
            <a:avLst/>
          </a:prstGeom>
          <a:noFill/>
        </p:spPr>
        <p:txBody>
          <a:bodyPr wrap="square" rtlCol="0">
            <a:spAutoFit/>
          </a:bodyPr>
          <a:lstStyle/>
          <a:p>
            <a:r>
              <a:rPr lang="en-IN" sz="2400" dirty="0"/>
              <a:t>Steps:</a:t>
            </a:r>
          </a:p>
          <a:p>
            <a:pPr>
              <a:lnSpc>
                <a:spcPct val="150000"/>
              </a:lnSpc>
            </a:pPr>
            <a:endParaRPr lang="en-IN" sz="1800" dirty="0"/>
          </a:p>
          <a:p>
            <a:pPr marL="285750" indent="-285750">
              <a:lnSpc>
                <a:spcPct val="150000"/>
              </a:lnSpc>
              <a:buFont typeface="Arial" panose="020B0604020202020204" pitchFamily="34" charset="0"/>
              <a:buChar char="•"/>
            </a:pPr>
            <a:r>
              <a:rPr lang="en-IN" sz="1800" dirty="0"/>
              <a:t>Checking for datatypes</a:t>
            </a:r>
          </a:p>
          <a:p>
            <a:pPr marL="285750" indent="-285750">
              <a:lnSpc>
                <a:spcPct val="150000"/>
              </a:lnSpc>
              <a:buFont typeface="Arial" panose="020B0604020202020204" pitchFamily="34" charset="0"/>
              <a:buChar char="•"/>
            </a:pPr>
            <a:r>
              <a:rPr lang="en-IN" sz="1800" dirty="0"/>
              <a:t>Checking for null values</a:t>
            </a:r>
          </a:p>
          <a:p>
            <a:pPr marL="285750" indent="-285750">
              <a:lnSpc>
                <a:spcPct val="150000"/>
              </a:lnSpc>
              <a:buFont typeface="Arial" panose="020B0604020202020204" pitchFamily="34" charset="0"/>
              <a:buChar char="•"/>
            </a:pPr>
            <a:r>
              <a:rPr lang="en-IN" sz="1800" dirty="0"/>
              <a:t>Checking for duplicate values</a:t>
            </a:r>
          </a:p>
          <a:p>
            <a:pPr marL="285750" indent="-285750">
              <a:lnSpc>
                <a:spcPct val="150000"/>
              </a:lnSpc>
              <a:buFont typeface="Arial" panose="020B0604020202020204" pitchFamily="34" charset="0"/>
              <a:buChar char="•"/>
            </a:pPr>
            <a:r>
              <a:rPr lang="en-IN" sz="1800" dirty="0"/>
              <a:t>Check for new shape</a:t>
            </a:r>
          </a:p>
          <a:p>
            <a:pPr marL="285750" indent="-285750">
              <a:lnSpc>
                <a:spcPct val="150000"/>
              </a:lnSpc>
              <a:buFont typeface="Arial" panose="020B0604020202020204" pitchFamily="34" charset="0"/>
              <a:buChar char="•"/>
            </a:pPr>
            <a:r>
              <a:rPr lang="en-IN" sz="1800" dirty="0"/>
              <a:t>Correlation plot of attributes</a:t>
            </a:r>
          </a:p>
          <a:p>
            <a:pPr marL="285750" indent="-285750">
              <a:buFont typeface="Arial" panose="020B0604020202020204" pitchFamily="34" charset="0"/>
              <a:buChar char="•"/>
            </a:pPr>
            <a:endParaRPr lang="en-IN" sz="1600" dirty="0"/>
          </a:p>
        </p:txBody>
      </p:sp>
      <p:pic>
        <p:nvPicPr>
          <p:cNvPr id="11" name="Picture 10">
            <a:extLst>
              <a:ext uri="{FF2B5EF4-FFF2-40B4-BE49-F238E27FC236}">
                <a16:creationId xmlns:a16="http://schemas.microsoft.com/office/drawing/2014/main" id="{97CACFEF-5B7F-1122-E0BF-E24D20A0CCD8}"/>
              </a:ext>
            </a:extLst>
          </p:cNvPr>
          <p:cNvPicPr>
            <a:picLocks noChangeAspect="1"/>
          </p:cNvPicPr>
          <p:nvPr/>
        </p:nvPicPr>
        <p:blipFill>
          <a:blip r:embed="rId2"/>
          <a:stretch>
            <a:fillRect/>
          </a:stretch>
        </p:blipFill>
        <p:spPr>
          <a:xfrm>
            <a:off x="4429957" y="923279"/>
            <a:ext cx="4714044" cy="3494738"/>
          </a:xfrm>
          <a:prstGeom prst="rect">
            <a:avLst/>
          </a:prstGeom>
        </p:spPr>
      </p:pic>
      <p:sp>
        <p:nvSpPr>
          <p:cNvPr id="14" name="Title 7">
            <a:extLst>
              <a:ext uri="{FF2B5EF4-FFF2-40B4-BE49-F238E27FC236}">
                <a16:creationId xmlns:a16="http://schemas.microsoft.com/office/drawing/2014/main" id="{5CD15332-7DF8-7AF2-35C8-2C1265EED250}"/>
              </a:ext>
            </a:extLst>
          </p:cNvPr>
          <p:cNvSpPr txBox="1">
            <a:spLocks/>
          </p:cNvSpPr>
          <p:nvPr/>
        </p:nvSpPr>
        <p:spPr>
          <a:xfrm>
            <a:off x="-1377529" y="256920"/>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IN" dirty="0"/>
              <a:t>Data  </a:t>
            </a:r>
            <a:r>
              <a:rPr lang="en-IN" dirty="0" err="1"/>
              <a:t>Prepairation</a:t>
            </a:r>
            <a:endParaRPr lang="en-IN" dirty="0"/>
          </a:p>
        </p:txBody>
      </p:sp>
    </p:spTree>
    <p:extLst>
      <p:ext uri="{BB962C8B-B14F-4D97-AF65-F5344CB8AC3E}">
        <p14:creationId xmlns:p14="http://schemas.microsoft.com/office/powerpoint/2010/main" val="3584097288"/>
      </p:ext>
    </p:extLst>
  </p:cSld>
  <p:clrMapOvr>
    <a:masterClrMapping/>
  </p:clrMapOvr>
</p:sld>
</file>

<file path=ppt/theme/theme1.xml><?xml version="1.0" encoding="utf-8"?>
<a:theme xmlns:a="http://schemas.openxmlformats.org/drawingml/2006/main"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1450</Words>
  <Application>Microsoft Office PowerPoint</Application>
  <PresentationFormat>On-screen Show (16:9)</PresentationFormat>
  <Paragraphs>185</Paragraphs>
  <Slides>28</Slides>
  <Notes>7</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28</vt:i4>
      </vt:variant>
    </vt:vector>
  </HeadingPairs>
  <TitlesOfParts>
    <vt:vector size="49" baseType="lpstr">
      <vt:lpstr>Arial Rounded MT Bold</vt:lpstr>
      <vt:lpstr>Helios Bold</vt:lpstr>
      <vt:lpstr>Palanquin Dark</vt:lpstr>
      <vt:lpstr>Helios Italics</vt:lpstr>
      <vt:lpstr>Helios</vt:lpstr>
      <vt:lpstr>Consolas</vt:lpstr>
      <vt:lpstr>Roboto</vt:lpstr>
      <vt:lpstr>Lato</vt:lpstr>
      <vt:lpstr>Arial</vt:lpstr>
      <vt:lpstr>Courier New</vt:lpstr>
      <vt:lpstr>Canva Sans</vt:lpstr>
      <vt:lpstr>Aptos</vt:lpstr>
      <vt:lpstr>Constantia</vt:lpstr>
      <vt:lpstr>Symbol</vt:lpstr>
      <vt:lpstr>Lato Black</vt:lpstr>
      <vt:lpstr>Roboto Condensed Light</vt:lpstr>
      <vt:lpstr>Convergence</vt:lpstr>
      <vt:lpstr>Times New Roman</vt:lpstr>
      <vt:lpstr>Fredoka One</vt:lpstr>
      <vt:lpstr>Calibri</vt:lpstr>
      <vt:lpstr>Coronary Heart Disease by Slidesgo</vt:lpstr>
      <vt:lpstr>Heart Attack Prediction </vt:lpstr>
      <vt:lpstr>CONTENTS </vt:lpstr>
      <vt:lpstr>INTRODUCTION</vt:lpstr>
      <vt:lpstr>ABOUT THE DISEASE</vt:lpstr>
      <vt:lpstr>PowerPoint Presentation</vt:lpstr>
      <vt:lpstr>DATASET</vt:lpstr>
      <vt:lpstr>Attributes:</vt:lpstr>
      <vt:lpstr>WORKFLOW</vt:lpstr>
      <vt:lpstr>PowerPoint Presentation</vt:lpstr>
      <vt:lpstr>Data Visualization</vt:lpstr>
      <vt:lpstr>PowerPoint Presentation</vt:lpstr>
      <vt:lpstr>PowerPoint Presentation</vt:lpstr>
      <vt:lpstr>PowerPoint Presentation</vt:lpstr>
      <vt:lpstr>DATA PREPROCESSING</vt:lpstr>
      <vt:lpstr>PowerPoint Presentation</vt:lpstr>
      <vt:lpstr>Machine learning models</vt:lpstr>
      <vt:lpstr>Logistic Regression  </vt:lpstr>
      <vt:lpstr>  </vt:lpstr>
      <vt:lpstr>Support Vector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 </dc:title>
  <cp:lastModifiedBy>swapnasagarsahoo2002@gmail.com</cp:lastModifiedBy>
  <cp:revision>8</cp:revision>
  <dcterms:modified xsi:type="dcterms:W3CDTF">2023-12-29T05:16:15Z</dcterms:modified>
</cp:coreProperties>
</file>