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4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4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4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5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5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6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6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6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7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7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7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7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7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7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7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7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p>
            <a:pPr>
              <a:lnSpc>
                <a:spcPct val="100000"/>
              </a:lnSpc>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A94758CA-3BA9-48DE-BB30-FF5998E524BD}" type="datetime1">
              <a:rPr b="0" lang="en-US" sz="900" spc="-1" strike="noStrike">
                <a:solidFill>
                  <a:srgbClr val="404040"/>
                </a:solidFill>
                <a:latin typeface="Franklin Gothic Book"/>
              </a:rPr>
              <a:t>06/21/2024</a:t>
            </a:fld>
            <a:endParaRPr b="0" lang="en-GB" sz="900" spc="-1" strike="noStrike">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noAutofit/>
          </a:bodyPr>
          <a:p>
            <a:endParaRPr b="0" lang="en-GB" sz="2400" spc="-1" strike="noStrike">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8A42B165-E86E-4681-B387-316BC3FCA75C}" type="slidenum">
              <a:rPr b="0" lang="en-US" sz="900" spc="-1" strike="noStrike">
                <a:solidFill>
                  <a:srgbClr val="404040"/>
                </a:solidFill>
                <a:latin typeface="Franklin Gothic Book"/>
              </a:rPr>
              <a:t>&lt;number&gt;</a:t>
            </a:fld>
            <a:endParaRPr b="0" lang="en-GB" sz="900" spc="-1" strike="noStrike">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p>
            <a:pPr marL="306000" indent="-30564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630000" indent="-30564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6964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2"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B296D8DA-2FB6-42AD-81E9-A28BD5294AC0}" type="datetime1">
              <a:rPr b="0" lang="en-US" sz="900" spc="-1" strike="noStrike">
                <a:solidFill>
                  <a:srgbClr val="404040"/>
                </a:solidFill>
                <a:latin typeface="Franklin Gothic Book"/>
              </a:rPr>
              <a:t>06/21/2024</a:t>
            </a:fld>
            <a:endParaRPr b="0" lang="en-GB"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93" name="PlaceHolder 4"/>
          <p:cNvSpPr>
            <a:spLocks noGrp="1"/>
          </p:cNvSpPr>
          <p:nvPr>
            <p:ph type="dt"/>
          </p:nvPr>
        </p:nvSpPr>
        <p:spPr>
          <a:xfrm>
            <a:off x="7606080" y="6423840"/>
            <a:ext cx="2844360" cy="364680"/>
          </a:xfrm>
          <a:prstGeom prst="rect">
            <a:avLst/>
          </a:prstGeom>
        </p:spPr>
        <p:txBody>
          <a:bodyPr anchor="ctr">
            <a:noAutofit/>
          </a:bodyPr>
          <a:p>
            <a:pPr algn="r">
              <a:lnSpc>
                <a:spcPct val="100000"/>
              </a:lnSpc>
            </a:pPr>
            <a:fld id="{74B18F8E-BED1-471A-831F-1BC709660467}" type="datetime1">
              <a:rPr b="0" lang="en-US" sz="900" spc="-1" strike="noStrike">
                <a:solidFill>
                  <a:srgbClr val="404040"/>
                </a:solidFill>
                <a:latin typeface="Franklin Gothic Book"/>
              </a:rPr>
              <a:t>06/21/2024</a:t>
            </a:fld>
            <a:endParaRPr b="0" lang="en-GB" sz="900" spc="-1" strike="noStrike">
              <a:latin typeface="Times New Roman"/>
            </a:endParaRPr>
          </a:p>
        </p:txBody>
      </p:sp>
      <p:sp>
        <p:nvSpPr>
          <p:cNvPr id="94" name="PlaceHolder 5"/>
          <p:cNvSpPr>
            <a:spLocks noGrp="1"/>
          </p:cNvSpPr>
          <p:nvPr>
            <p:ph type="ftr"/>
          </p:nvPr>
        </p:nvSpPr>
        <p:spPr>
          <a:xfrm>
            <a:off x="581040" y="6423840"/>
            <a:ext cx="6916680" cy="364680"/>
          </a:xfrm>
          <a:prstGeom prst="rect">
            <a:avLst/>
          </a:prstGeom>
        </p:spPr>
        <p:txBody>
          <a:bodyPr lIns="90000" rIns="90000" tIns="45000" bIns="45000">
            <a:noAutofit/>
          </a:bodyPr>
          <a:p>
            <a:endParaRPr b="0" lang="en-GB" sz="2400" spc="-1" strike="noStrike">
              <a:latin typeface="Times New Roman"/>
            </a:endParaRPr>
          </a:p>
        </p:txBody>
      </p:sp>
      <p:sp>
        <p:nvSpPr>
          <p:cNvPr id="95" name="PlaceHolder 6"/>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B2D1FACB-0BDD-4D62-9FF8-1AAE1CEE38A8}" type="slidenum">
              <a:rPr b="0" lang="en-US" sz="900" spc="-1" strike="noStrike">
                <a:solidFill>
                  <a:srgbClr val="404040"/>
                </a:solidFill>
                <a:latin typeface="Franklin Gothic Book"/>
              </a:rPr>
              <a:t>&lt;number&gt;</a:t>
            </a:fld>
            <a:endParaRPr b="0" lang="en-GB" sz="900" spc="-1" strike="noStrike">
              <a:latin typeface="Times New Roman"/>
            </a:endParaRPr>
          </a:p>
        </p:txBody>
      </p:sp>
      <p:sp>
        <p:nvSpPr>
          <p:cNvPr id="96" name="PlaceHolder 7"/>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Franklin Gothic Book"/>
              </a:rPr>
              <a:t>Click to edit the title text format</a:t>
            </a:r>
            <a:endParaRPr b="0" lang="en-US" sz="1800" spc="-1" strike="noStrike">
              <a:solidFill>
                <a:srgbClr val="000000"/>
              </a:solidFill>
              <a:latin typeface="Franklin Gothic Book"/>
            </a:endParaRPr>
          </a:p>
        </p:txBody>
      </p:sp>
      <p:sp>
        <p:nvSpPr>
          <p:cNvPr id="9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5"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6"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137"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138" name="PlaceHolder 4"/>
          <p:cNvSpPr>
            <a:spLocks noGrp="1"/>
          </p:cNvSpPr>
          <p:nvPr>
            <p:ph type="title"/>
          </p:nvPr>
        </p:nvSpPr>
        <p:spPr>
          <a:xfrm>
            <a:off x="576000" y="729720"/>
            <a:ext cx="11029320" cy="59184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139" name="PlaceHolder 5"/>
          <p:cNvSpPr>
            <a:spLocks noGrp="1"/>
          </p:cNvSpPr>
          <p:nvPr>
            <p:ph type="dt"/>
          </p:nvPr>
        </p:nvSpPr>
        <p:spPr>
          <a:xfrm>
            <a:off x="7606080" y="6423840"/>
            <a:ext cx="2844360" cy="364680"/>
          </a:xfrm>
          <a:prstGeom prst="rect">
            <a:avLst/>
          </a:prstGeom>
        </p:spPr>
        <p:txBody>
          <a:bodyPr anchor="ctr">
            <a:noAutofit/>
          </a:bodyPr>
          <a:p>
            <a:pPr algn="r">
              <a:lnSpc>
                <a:spcPct val="100000"/>
              </a:lnSpc>
            </a:pPr>
            <a:fld id="{CDC29ACB-D377-4C29-B952-BACA5E977A26}" type="datetime1">
              <a:rPr b="0" lang="en-US" sz="900" spc="-1" strike="noStrike">
                <a:solidFill>
                  <a:srgbClr val="404040"/>
                </a:solidFill>
                <a:latin typeface="Franklin Gothic Book"/>
              </a:rPr>
              <a:t>06/21/2024</a:t>
            </a:fld>
            <a:endParaRPr b="0" lang="en-GB" sz="900" spc="-1" strike="noStrike">
              <a:latin typeface="Times New Roman"/>
            </a:endParaRPr>
          </a:p>
        </p:txBody>
      </p:sp>
      <p:sp>
        <p:nvSpPr>
          <p:cNvPr id="140" name="PlaceHolder 6"/>
          <p:cNvSpPr>
            <a:spLocks noGrp="1"/>
          </p:cNvSpPr>
          <p:nvPr>
            <p:ph type="ftr"/>
          </p:nvPr>
        </p:nvSpPr>
        <p:spPr>
          <a:xfrm>
            <a:off x="581040" y="6423840"/>
            <a:ext cx="6916680" cy="364680"/>
          </a:xfrm>
          <a:prstGeom prst="rect">
            <a:avLst/>
          </a:prstGeom>
        </p:spPr>
        <p:txBody>
          <a:bodyPr lIns="90000" rIns="90000" tIns="45000" bIns="45000">
            <a:noAutofit/>
          </a:bodyPr>
          <a:p>
            <a:endParaRPr b="0" lang="en-GB" sz="2400" spc="-1" strike="noStrike">
              <a:latin typeface="Times New Roman"/>
            </a:endParaRPr>
          </a:p>
        </p:txBody>
      </p:sp>
      <p:sp>
        <p:nvSpPr>
          <p:cNvPr id="141" name="PlaceHolder 7"/>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1AC8E282-5DA3-4059-8D06-5B178D0F3742}" type="slidenum">
              <a:rPr b="0" lang="en-US" sz="900" spc="-1" strike="noStrike">
                <a:solidFill>
                  <a:srgbClr val="404040"/>
                </a:solidFill>
                <a:latin typeface="Franklin Gothic Book"/>
              </a:rPr>
              <a:t>&lt;number&gt;</a:t>
            </a:fld>
            <a:endParaRPr b="0" lang="en-GB" sz="900" spc="-1" strike="noStrike">
              <a:latin typeface="Times New Roman"/>
            </a:endParaRPr>
          </a:p>
        </p:txBody>
      </p:sp>
      <p:sp>
        <p:nvSpPr>
          <p:cNvPr id="142"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1359000" y="1821600"/>
            <a:ext cx="9143640" cy="977400"/>
          </a:xfrm>
          <a:prstGeom prst="rect">
            <a:avLst/>
          </a:prstGeom>
          <a:noFill/>
          <a:ln>
            <a:noFill/>
          </a:ln>
        </p:spPr>
        <p:txBody>
          <a:bodyPr anchor="b">
            <a:noAutofit/>
          </a:bodyPr>
          <a:p>
            <a:pPr algn="ctr">
              <a:lnSpc>
                <a:spcPct val="100000"/>
              </a:lnSpc>
            </a:pPr>
            <a:r>
              <a:rPr b="1" lang="en-US" sz="3600" spc="-1" strike="noStrike" cap="all">
                <a:solidFill>
                  <a:srgbClr val="1cade4"/>
                </a:solidFill>
                <a:latin typeface="Arial"/>
              </a:rPr>
              <a:t>SENTIMENT ANALYSIS</a:t>
            </a:r>
            <a:endParaRPr b="0" lang="en-US" sz="3600" spc="-1" strike="noStrike">
              <a:solidFill>
                <a:srgbClr val="000000"/>
              </a:solidFill>
              <a:latin typeface="Franklin Gothic Book"/>
            </a:endParaRPr>
          </a:p>
        </p:txBody>
      </p:sp>
      <p:sp>
        <p:nvSpPr>
          <p:cNvPr id="180" name="CustomShape 2"/>
          <p:cNvSpPr/>
          <p:nvPr/>
        </p:nvSpPr>
        <p:spPr>
          <a:xfrm>
            <a:off x="-329760" y="1034280"/>
            <a:ext cx="12726360" cy="579240"/>
          </a:xfrm>
          <a:prstGeom prst="rect">
            <a:avLst/>
          </a:prstGeom>
          <a:noFill/>
          <a:ln>
            <a:noFill/>
          </a:ln>
        </p:spPr>
        <p:style>
          <a:lnRef idx="0"/>
          <a:fillRef idx="0"/>
          <a:effectRef idx="0"/>
          <a:fontRef idx="minor"/>
        </p:style>
        <p:txBody>
          <a:bodyPr>
            <a:spAutoFit/>
          </a:bodyPr>
          <a:p>
            <a:pPr algn="ctr">
              <a:lnSpc>
                <a:spcPct val="100000"/>
              </a:lnSpc>
            </a:pPr>
            <a:r>
              <a:rPr b="1" lang="en-US" sz="3200" spc="-1" strike="noStrike">
                <a:solidFill>
                  <a:srgbClr val="1482ac"/>
                </a:solidFill>
                <a:latin typeface="Arial"/>
              </a:rPr>
              <a:t>CAPSTONE PROJECT</a:t>
            </a:r>
            <a:endParaRPr b="0" lang="en-GB" sz="3200" spc="-1" strike="noStrike">
              <a:latin typeface="Arial"/>
            </a:endParaRPr>
          </a:p>
        </p:txBody>
      </p:sp>
      <p:sp>
        <p:nvSpPr>
          <p:cNvPr id="181" name="CustomShape 3"/>
          <p:cNvSpPr/>
          <p:nvPr/>
        </p:nvSpPr>
        <p:spPr>
          <a:xfrm>
            <a:off x="1750320" y="3972240"/>
            <a:ext cx="9347040" cy="1920600"/>
          </a:xfrm>
          <a:prstGeom prst="rect">
            <a:avLst/>
          </a:prstGeom>
          <a:noFill/>
          <a:ln>
            <a:noFill/>
          </a:ln>
        </p:spPr>
        <p:style>
          <a:lnRef idx="0"/>
          <a:fillRef idx="0"/>
          <a:effectRef idx="0"/>
          <a:fontRef idx="minor"/>
        </p:style>
        <p:txBody>
          <a:bodyPr>
            <a:spAutoFit/>
          </a:bodyPr>
          <a:p>
            <a:pPr>
              <a:lnSpc>
                <a:spcPct val="100000"/>
              </a:lnSpc>
            </a:pPr>
            <a:r>
              <a:rPr b="1" lang="en-US" sz="2000" spc="-1" strike="noStrike">
                <a:solidFill>
                  <a:srgbClr val="1482ac"/>
                </a:solidFill>
                <a:latin typeface="Arial"/>
              </a:rPr>
              <a:t>Presented By:</a:t>
            </a:r>
            <a:endParaRPr b="0" lang="en-GB" sz="2000" spc="-1" strike="noStrike">
              <a:latin typeface="Arial"/>
            </a:endParaRPr>
          </a:p>
          <a:p>
            <a:pPr>
              <a:lnSpc>
                <a:spcPct val="100000"/>
              </a:lnSpc>
            </a:pPr>
            <a:endParaRPr b="0" lang="en-GB" sz="2000" spc="-1" strike="noStrike">
              <a:latin typeface="Arial"/>
            </a:endParaRPr>
          </a:p>
          <a:p>
            <a:pPr marL="457200" indent="-456840">
              <a:lnSpc>
                <a:spcPct val="100000"/>
              </a:lnSpc>
              <a:buClr>
                <a:srgbClr val="ffffff"/>
              </a:buClr>
              <a:buFont typeface="StarSymbol"/>
              <a:buAutoNum type="arabicPeriod"/>
            </a:pPr>
            <a:r>
              <a:rPr b="1" lang="en-US" sz="2000" spc="-1" strike="noStrike">
                <a:solidFill>
                  <a:srgbClr val="ffffff"/>
                </a:solidFill>
                <a:latin typeface="Arial"/>
              </a:rPr>
              <a:t>POTNURU SWAPNASRI</a:t>
            </a:r>
            <a:endParaRPr b="0" lang="en-GB" sz="2000" spc="-1" strike="noStrike">
              <a:latin typeface="Arial"/>
            </a:endParaRPr>
          </a:p>
          <a:p>
            <a:pPr marL="457200" indent="-456840">
              <a:lnSpc>
                <a:spcPct val="100000"/>
              </a:lnSpc>
              <a:buClr>
                <a:srgbClr val="ffffff"/>
              </a:buClr>
              <a:buFont typeface="StarSymbol"/>
              <a:buAutoNum type="arabicPeriod"/>
            </a:pPr>
            <a:r>
              <a:rPr b="1" lang="en-US" sz="2000" spc="-1" strike="noStrike">
                <a:solidFill>
                  <a:srgbClr val="ffffff"/>
                </a:solidFill>
                <a:latin typeface="Arial"/>
              </a:rPr>
              <a:t>RAJIV GANDHI UNIVERSITY OF KNOWLEDGE AND TECHNOLOGIES-SRIKAKULAM</a:t>
            </a:r>
            <a:endParaRPr b="0" lang="en-GB" sz="2000" spc="-1" strike="noStrike">
              <a:latin typeface="Arial"/>
            </a:endParaRPr>
          </a:p>
          <a:p>
            <a:pPr marL="457200" indent="-456840">
              <a:lnSpc>
                <a:spcPct val="100000"/>
              </a:lnSpc>
              <a:buClr>
                <a:srgbClr val="ffffff"/>
              </a:buClr>
              <a:buFont typeface="StarSymbol"/>
              <a:buAutoNum type="arabicPeriod"/>
            </a:pPr>
            <a:r>
              <a:rPr b="1" lang="en-US" sz="2000" spc="-1" strike="noStrike">
                <a:solidFill>
                  <a:srgbClr val="ffffff"/>
                </a:solidFill>
                <a:latin typeface="Arial"/>
              </a:rPr>
              <a:t>COMPUTER SCIENCE(CSE)</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581040" y="702000"/>
            <a:ext cx="11029320" cy="529920"/>
          </a:xfrm>
          <a:prstGeom prst="rect">
            <a:avLst/>
          </a:prstGeom>
          <a:noFill/>
          <a:ln>
            <a:noFill/>
          </a:ln>
        </p:spPr>
        <p:txBody>
          <a:bodyPr anchor="b">
            <a:noAutofit/>
          </a:bodyPr>
          <a:p>
            <a:pPr>
              <a:lnSpc>
                <a:spcPct val="100000"/>
              </a:lnSpc>
            </a:pPr>
            <a:r>
              <a:rPr b="1" lang="en-US" sz="2800" spc="-1" strike="noStrike" cap="all">
                <a:solidFill>
                  <a:srgbClr val="1cade4"/>
                </a:solidFill>
                <a:latin typeface="Arial"/>
                <a:ea typeface="Franklin Gothic Demi"/>
              </a:rPr>
              <a:t>Result</a:t>
            </a:r>
            <a:endParaRPr b="0" lang="en-US" sz="2800" spc="-1" strike="noStrike">
              <a:solidFill>
                <a:srgbClr val="000000"/>
              </a:solidFill>
              <a:latin typeface="Franklin Gothic Book"/>
            </a:endParaRPr>
          </a:p>
        </p:txBody>
      </p:sp>
      <p:pic>
        <p:nvPicPr>
          <p:cNvPr id="200" name="Content Placeholder 4" descr=""/>
          <p:cNvPicPr/>
          <p:nvPr/>
        </p:nvPicPr>
        <p:blipFill>
          <a:blip r:embed="rId1"/>
          <a:stretch/>
        </p:blipFill>
        <p:spPr>
          <a:xfrm>
            <a:off x="943920" y="1232280"/>
            <a:ext cx="10126800" cy="53449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581040" y="702000"/>
            <a:ext cx="11029320" cy="529920"/>
          </a:xfrm>
          <a:prstGeom prst="rect">
            <a:avLst/>
          </a:prstGeom>
          <a:noFill/>
          <a:ln>
            <a:noFill/>
          </a:ln>
        </p:spPr>
        <p:txBody>
          <a:bodyPr anchor="b">
            <a:noAutofit/>
          </a:bodyPr>
          <a:p>
            <a:pPr>
              <a:lnSpc>
                <a:spcPct val="100000"/>
              </a:lnSpc>
            </a:pPr>
            <a:r>
              <a:rPr b="1" lang="en-US" sz="2800" spc="-1" strike="noStrike" cap="all">
                <a:solidFill>
                  <a:srgbClr val="1cade4"/>
                </a:solidFill>
                <a:latin typeface="Arial"/>
                <a:ea typeface="Franklin Gothic Demi"/>
              </a:rPr>
              <a:t>Result</a:t>
            </a:r>
            <a:endParaRPr b="0" lang="en-US" sz="2800" spc="-1" strike="noStrike">
              <a:solidFill>
                <a:srgbClr val="000000"/>
              </a:solidFill>
              <a:latin typeface="Franklin Gothic Book"/>
            </a:endParaRPr>
          </a:p>
        </p:txBody>
      </p:sp>
      <p:pic>
        <p:nvPicPr>
          <p:cNvPr id="202" name="Content Placeholder 4" descr=""/>
          <p:cNvPicPr/>
          <p:nvPr/>
        </p:nvPicPr>
        <p:blipFill>
          <a:blip r:embed="rId1"/>
          <a:stretch/>
        </p:blipFill>
        <p:spPr>
          <a:xfrm>
            <a:off x="0" y="1232280"/>
            <a:ext cx="11847600" cy="56253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US" sz="4400" spc="-1" strike="noStrike">
              <a:solidFill>
                <a:srgbClr val="000000"/>
              </a:solidFill>
              <a:latin typeface="Franklin Gothic Book"/>
            </a:endParaRPr>
          </a:p>
        </p:txBody>
      </p:sp>
      <p:sp>
        <p:nvSpPr>
          <p:cNvPr id="204" name="TextShape 2"/>
          <p:cNvSpPr txBox="1"/>
          <p:nvPr/>
        </p:nvSpPr>
        <p:spPr>
          <a:xfrm>
            <a:off x="581040" y="1302120"/>
            <a:ext cx="11029320" cy="4951080"/>
          </a:xfrm>
          <a:prstGeom prst="rect">
            <a:avLst/>
          </a:prstGeom>
          <a:noFill/>
          <a:ln>
            <a:noFill/>
          </a:ln>
        </p:spPr>
        <p:txBody>
          <a:bodyPr anchor="ctr">
            <a:normAutofit fontScale="83000"/>
          </a:bodyPr>
          <a:p>
            <a:pPr>
              <a:lnSpc>
                <a:spcPct val="110000"/>
              </a:lnSpc>
              <a:spcBef>
                <a:spcPts val="400"/>
              </a:spcBef>
              <a:spcAft>
                <a:spcPts val="601"/>
              </a:spcAft>
              <a:tabLst>
                <a:tab algn="l" pos="0"/>
              </a:tabLst>
            </a:pPr>
            <a:r>
              <a:rPr b="0" lang="en-US" sz="2000" spc="-1" strike="noStrike">
                <a:solidFill>
                  <a:srgbClr val="404040"/>
                </a:solidFill>
                <a:latin typeface="Franklin Gothic Book"/>
              </a:rPr>
              <a:t>The sentiment analysis model built for restaurant reviews, leveraging the Multinomial Naive Bayes algorithm, has demonstrated efficacy in accurately categorizing reviews as positive or negative based on textual sentiment. This capability has yielded crucial insights into customer satisfaction, empowering restaurants to strategically enhance service quality and elevate overall customer experience.</a:t>
            </a:r>
            <a:endParaRPr b="0" lang="en-US" sz="2000" spc="-1" strike="noStrike">
              <a:solidFill>
                <a:srgbClr val="404040"/>
              </a:solidFill>
              <a:latin typeface="Franklin Gothic Book"/>
            </a:endParaRPr>
          </a:p>
          <a:p>
            <a:pPr marL="306000" indent="-305640">
              <a:lnSpc>
                <a:spcPct val="110000"/>
              </a:lnSpc>
              <a:spcBef>
                <a:spcPts val="400"/>
              </a:spcBef>
              <a:spcAft>
                <a:spcPts val="601"/>
              </a:spcAft>
              <a:buClr>
                <a:srgbClr val="1cade4"/>
              </a:buClr>
              <a:buSzPct val="92000"/>
              <a:buFont typeface="Wingdings 2" charset="2"/>
              <a:buChar char=""/>
              <a:tabLst>
                <a:tab algn="l" pos="0"/>
              </a:tabLst>
            </a:pPr>
            <a:r>
              <a:rPr b="1" lang="en-IN" sz="2000" spc="-1" strike="noStrike">
                <a:solidFill>
                  <a:srgbClr val="404040"/>
                </a:solidFill>
                <a:latin typeface="Franklin Gothic Book"/>
              </a:rPr>
              <a:t>Challenges and Considerations:</a:t>
            </a:r>
            <a:endParaRPr b="0" lang="en-US" sz="2000" spc="-1" strike="noStrike">
              <a:solidFill>
                <a:srgbClr val="404040"/>
              </a:solidFill>
              <a:latin typeface="Franklin Gothic Book"/>
            </a:endParaRPr>
          </a:p>
          <a:p>
            <a:pPr lvl="1" marL="630000" indent="-305640">
              <a:lnSpc>
                <a:spcPct val="100000"/>
              </a:lnSpc>
              <a:spcBef>
                <a:spcPts val="340"/>
              </a:spcBef>
              <a:spcAft>
                <a:spcPts val="601"/>
              </a:spcAft>
              <a:buClr>
                <a:srgbClr val="1cade4"/>
              </a:buClr>
              <a:buSzPct val="92000"/>
              <a:buFont typeface="Wingdings 2" charset="2"/>
              <a:buChar char=""/>
              <a:tabLst>
                <a:tab algn="l" pos="0"/>
              </a:tabLst>
            </a:pPr>
            <a:r>
              <a:rPr b="1" lang="en-US" sz="1700" spc="-1" strike="noStrike">
                <a:solidFill>
                  <a:srgbClr val="404040"/>
                </a:solidFill>
                <a:latin typeface="Franklin Gothic Book"/>
              </a:rPr>
              <a:t>Data Quality and Variability: </a:t>
            </a:r>
            <a:r>
              <a:rPr b="0" lang="en-US" sz="1700" spc="-1" strike="noStrike">
                <a:solidFill>
                  <a:srgbClr val="404040"/>
                </a:solidFill>
                <a:latin typeface="Franklin Gothic Book"/>
              </a:rPr>
              <a:t>Ensuring consistency and handling diverse writing styles and expressions within reviews.</a:t>
            </a:r>
            <a:endParaRPr b="0" lang="en-US" sz="1700" spc="-1" strike="noStrike">
              <a:solidFill>
                <a:srgbClr val="404040"/>
              </a:solidFill>
              <a:latin typeface="Franklin Gothic Book"/>
            </a:endParaRPr>
          </a:p>
          <a:p>
            <a:pPr lvl="1" marL="630000" indent="-305640">
              <a:lnSpc>
                <a:spcPct val="100000"/>
              </a:lnSpc>
              <a:spcBef>
                <a:spcPts val="340"/>
              </a:spcBef>
              <a:spcAft>
                <a:spcPts val="601"/>
              </a:spcAft>
              <a:buClr>
                <a:srgbClr val="1cade4"/>
              </a:buClr>
              <a:buSzPct val="92000"/>
              <a:buFont typeface="Wingdings 2" charset="2"/>
              <a:buChar char=""/>
              <a:tabLst>
                <a:tab algn="l" pos="0"/>
              </a:tabLst>
            </a:pPr>
            <a:r>
              <a:rPr b="1" lang="en-US" sz="1700" spc="-1" strike="noStrike">
                <a:solidFill>
                  <a:srgbClr val="404040"/>
                </a:solidFill>
                <a:latin typeface="Franklin Gothic Book"/>
              </a:rPr>
              <a:t>Subjectivity and Bias:</a:t>
            </a:r>
            <a:r>
              <a:rPr b="0" lang="en-US" sz="1700" spc="-1" strike="noStrike">
                <a:solidFill>
                  <a:srgbClr val="404040"/>
                </a:solidFill>
                <a:latin typeface="Franklin Gothic Book"/>
              </a:rPr>
              <a:t> Addressing subjective interpretations of sentiment, where context and tone influenced classification accuracy.</a:t>
            </a:r>
            <a:endParaRPr b="0" lang="en-US" sz="1700" spc="-1" strike="noStrike">
              <a:solidFill>
                <a:srgbClr val="404040"/>
              </a:solidFill>
              <a:latin typeface="Franklin Gothic Book"/>
            </a:endParaRPr>
          </a:p>
          <a:p>
            <a:pPr marL="306000" indent="-305640">
              <a:lnSpc>
                <a:spcPct val="110000"/>
              </a:lnSpc>
              <a:spcBef>
                <a:spcPts val="400"/>
              </a:spcBef>
              <a:spcAft>
                <a:spcPts val="601"/>
              </a:spcAft>
              <a:buClr>
                <a:srgbClr val="1cade4"/>
              </a:buClr>
              <a:buSzPct val="92000"/>
              <a:buFont typeface="Wingdings 2" charset="2"/>
              <a:buChar char=""/>
              <a:tabLst>
                <a:tab algn="l" pos="0"/>
              </a:tabLst>
            </a:pPr>
            <a:r>
              <a:rPr b="1" lang="en-IN" sz="2000" spc="-1" strike="noStrike">
                <a:solidFill>
                  <a:srgbClr val="404040"/>
                </a:solidFill>
                <a:latin typeface="Franklin Gothic Book"/>
              </a:rPr>
              <a:t>Key Findings and Effectiveness:</a:t>
            </a:r>
            <a:endParaRPr b="0" lang="en-US" sz="2000" spc="-1" strike="noStrike">
              <a:solidFill>
                <a:srgbClr val="404040"/>
              </a:solidFill>
              <a:latin typeface="Franklin Gothic Book"/>
            </a:endParaRPr>
          </a:p>
          <a:p>
            <a:pPr lvl="1" marL="630000" indent="-305640">
              <a:lnSpc>
                <a:spcPct val="100000"/>
              </a:lnSpc>
              <a:spcBef>
                <a:spcPts val="340"/>
              </a:spcBef>
              <a:spcAft>
                <a:spcPts val="601"/>
              </a:spcAft>
              <a:buClr>
                <a:srgbClr val="1cade4"/>
              </a:buClr>
              <a:buSzPct val="92000"/>
              <a:buFont typeface="Wingdings 2" charset="2"/>
              <a:buChar char=""/>
              <a:tabLst>
                <a:tab algn="l" pos="0"/>
              </a:tabLst>
            </a:pPr>
            <a:r>
              <a:rPr b="1" lang="en-US" sz="1700" spc="-1" strike="noStrike">
                <a:solidFill>
                  <a:srgbClr val="404040"/>
                </a:solidFill>
                <a:latin typeface="Franklin Gothic Book"/>
              </a:rPr>
              <a:t>Accurate Sentiment Classification: </a:t>
            </a:r>
            <a:r>
              <a:rPr b="0" lang="en-US" sz="1700" spc="-1" strike="noStrike">
                <a:solidFill>
                  <a:srgbClr val="404040"/>
                </a:solidFill>
                <a:latin typeface="Franklin Gothic Book"/>
              </a:rPr>
              <a:t>It reliably categorized reviews, allowing restaurants to promptly identify and address customer sentiments.</a:t>
            </a:r>
            <a:endParaRPr b="0" lang="en-US" sz="1700" spc="-1" strike="noStrike">
              <a:solidFill>
                <a:srgbClr val="404040"/>
              </a:solidFill>
              <a:latin typeface="Franklin Gothic Book"/>
            </a:endParaRPr>
          </a:p>
          <a:p>
            <a:pPr lvl="1" marL="630000" indent="-305640">
              <a:lnSpc>
                <a:spcPct val="100000"/>
              </a:lnSpc>
              <a:spcBef>
                <a:spcPts val="340"/>
              </a:spcBef>
              <a:spcAft>
                <a:spcPts val="601"/>
              </a:spcAft>
              <a:buClr>
                <a:srgbClr val="1cade4"/>
              </a:buClr>
              <a:buSzPct val="92000"/>
              <a:buFont typeface="Wingdings 2" charset="2"/>
              <a:buChar char=""/>
              <a:tabLst>
                <a:tab algn="l" pos="0"/>
              </a:tabLst>
            </a:pPr>
            <a:r>
              <a:rPr b="1" lang="en-US" sz="1700" spc="-1" strike="noStrike">
                <a:solidFill>
                  <a:srgbClr val="404040"/>
                </a:solidFill>
                <a:latin typeface="Franklin Gothic Book"/>
              </a:rPr>
              <a:t>Insight Generation: </a:t>
            </a:r>
            <a:r>
              <a:rPr b="0" lang="en-US" sz="1700" spc="-1" strike="noStrike">
                <a:solidFill>
                  <a:srgbClr val="404040"/>
                </a:solidFill>
                <a:latin typeface="Franklin Gothic Book"/>
              </a:rPr>
              <a:t>By analyzing sentiment, actionable insights were generated to improve operational efficiencies and customer satisfaction.</a:t>
            </a:r>
            <a:endParaRPr b="0" lang="en-US" sz="1700" spc="-1" strike="noStrike">
              <a:solidFill>
                <a:srgbClr val="404040"/>
              </a:solidFill>
              <a:latin typeface="Franklin Gothic Book"/>
            </a:endParaRPr>
          </a:p>
          <a:p>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581040" y="1302120"/>
            <a:ext cx="11029320" cy="5629320"/>
          </a:xfrm>
          <a:prstGeom prst="rect">
            <a:avLst/>
          </a:prstGeom>
          <a:noFill/>
          <a:ln>
            <a:noFill/>
          </a:ln>
        </p:spPr>
        <p:txBody>
          <a:bodyPr anchor="ctr">
            <a:noAutofit/>
          </a:bodyPr>
          <a:p>
            <a:pPr>
              <a:lnSpc>
                <a:spcPct val="110000"/>
              </a:lnSpc>
              <a:spcBef>
                <a:spcPts val="400"/>
              </a:spcBef>
              <a:spcAft>
                <a:spcPts val="601"/>
              </a:spcAft>
              <a:tabLst>
                <a:tab algn="l" pos="0"/>
              </a:tabLst>
            </a:pPr>
            <a:endParaRPr b="0" lang="en-US" sz="1700" spc="-1" strike="noStrike">
              <a:solidFill>
                <a:srgbClr val="404040"/>
              </a:solidFill>
              <a:latin typeface="Franklin Gothic Book"/>
            </a:endParaRPr>
          </a:p>
          <a:p>
            <a:pPr marL="306000" indent="-3056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Franklin Gothic Book"/>
              </a:rPr>
              <a:t>Optimization of Algorithm and Model:</a:t>
            </a:r>
            <a:endParaRPr b="0" lang="en-US" sz="2000" spc="-1" strike="noStrike">
              <a:solidFill>
                <a:srgbClr val="404040"/>
              </a:solidFill>
              <a:latin typeface="Franklin Gothic Book"/>
            </a:endParaRPr>
          </a:p>
          <a:p>
            <a:pPr lvl="1" marL="630000" indent="-305640">
              <a:lnSpc>
                <a:spcPct val="100000"/>
              </a:lnSpc>
              <a:spcBef>
                <a:spcPts val="340"/>
              </a:spcBef>
              <a:spcAft>
                <a:spcPts val="601"/>
              </a:spcAft>
              <a:buClr>
                <a:srgbClr val="1cade4"/>
              </a:buClr>
              <a:buSzPct val="92000"/>
              <a:buFont typeface="Wingdings 2" charset="2"/>
              <a:buChar char=""/>
              <a:tabLst>
                <a:tab algn="l" pos="0"/>
              </a:tabLst>
            </a:pPr>
            <a:r>
              <a:rPr b="1" lang="en-US" sz="1700" spc="-1" strike="noStrike">
                <a:solidFill>
                  <a:srgbClr val="404040"/>
                </a:solidFill>
                <a:latin typeface="Franklin Gothic Book"/>
              </a:rPr>
              <a:t>Ensemble Methods: </a:t>
            </a:r>
            <a:r>
              <a:rPr b="0" lang="en-US" sz="1700" spc="-1" strike="noStrike">
                <a:solidFill>
                  <a:srgbClr val="404040"/>
                </a:solidFill>
                <a:latin typeface="Franklin Gothic Book"/>
              </a:rPr>
              <a:t>Combining multiple classifiers (e.g., Naive Bayes, SVM, Neural Networks) to leverage their strengths and improve overall prediction accuracy.</a:t>
            </a:r>
            <a:endParaRPr b="0" lang="en-US" sz="1700" spc="-1" strike="noStrike">
              <a:solidFill>
                <a:srgbClr val="404040"/>
              </a:solidFill>
              <a:latin typeface="Franklin Gothic Book"/>
            </a:endParaRPr>
          </a:p>
          <a:p>
            <a:pPr lvl="1" marL="630000" indent="-305640">
              <a:lnSpc>
                <a:spcPct val="100000"/>
              </a:lnSpc>
              <a:spcBef>
                <a:spcPts val="340"/>
              </a:spcBef>
              <a:spcAft>
                <a:spcPts val="601"/>
              </a:spcAft>
              <a:buClr>
                <a:srgbClr val="1cade4"/>
              </a:buClr>
              <a:buSzPct val="92000"/>
              <a:buFont typeface="Wingdings 2" charset="2"/>
              <a:buChar char=""/>
              <a:tabLst>
                <a:tab algn="l" pos="0"/>
              </a:tabLst>
            </a:pPr>
            <a:r>
              <a:rPr b="1" lang="en-US" sz="1700" spc="-1" strike="noStrike">
                <a:solidFill>
                  <a:srgbClr val="404040"/>
                </a:solidFill>
                <a:latin typeface="Franklin Gothic Book"/>
              </a:rPr>
              <a:t>Hyperparameter Tuning: </a:t>
            </a:r>
            <a:r>
              <a:rPr b="0" lang="en-US" sz="1700" spc="-1" strike="noStrike">
                <a:solidFill>
                  <a:srgbClr val="404040"/>
                </a:solidFill>
                <a:latin typeface="Franklin Gothic Book"/>
              </a:rPr>
              <a:t>Optimizing model parameters and feature extraction techniques to enhance predictive capabilities and generalization.</a:t>
            </a:r>
            <a:endParaRPr b="0" lang="en-US" sz="1700" spc="-1" strike="noStrike">
              <a:solidFill>
                <a:srgbClr val="404040"/>
              </a:solidFill>
              <a:latin typeface="Franklin Gothic Book"/>
            </a:endParaRPr>
          </a:p>
          <a:p>
            <a:pPr marL="324000">
              <a:lnSpc>
                <a:spcPct val="100000"/>
              </a:lnSpc>
              <a:spcBef>
                <a:spcPts val="340"/>
              </a:spcBef>
              <a:spcAft>
                <a:spcPts val="601"/>
              </a:spcAft>
              <a:tabLst>
                <a:tab algn="l" pos="0"/>
              </a:tabLst>
            </a:pPr>
            <a:endParaRPr b="0" lang="en-US" sz="1700" spc="-1" strike="noStrike">
              <a:solidFill>
                <a:srgbClr val="404040"/>
              </a:solidFill>
              <a:latin typeface="Franklin Gothic Book"/>
            </a:endParaRPr>
          </a:p>
          <a:p>
            <a:pPr marL="306000" indent="-3056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Franklin Gothic Book"/>
              </a:rPr>
              <a:t>Incorporation of Additional Data Sources:</a:t>
            </a:r>
            <a:endParaRPr b="0" lang="en-US" sz="2000" spc="-1" strike="noStrike">
              <a:solidFill>
                <a:srgbClr val="404040"/>
              </a:solidFill>
              <a:latin typeface="Franklin Gothic Book"/>
            </a:endParaRPr>
          </a:p>
          <a:p>
            <a:pPr lvl="1" marL="630000" indent="-305640">
              <a:lnSpc>
                <a:spcPct val="100000"/>
              </a:lnSpc>
              <a:spcBef>
                <a:spcPts val="340"/>
              </a:spcBef>
              <a:spcAft>
                <a:spcPts val="601"/>
              </a:spcAft>
              <a:buClr>
                <a:srgbClr val="1cade4"/>
              </a:buClr>
              <a:buSzPct val="92000"/>
              <a:buFont typeface="Wingdings 2" charset="2"/>
              <a:buChar char=""/>
              <a:tabLst>
                <a:tab algn="l" pos="0"/>
              </a:tabLst>
            </a:pPr>
            <a:r>
              <a:rPr b="1" lang="en-US" sz="1700" spc="-1" strike="noStrike">
                <a:solidFill>
                  <a:srgbClr val="404040"/>
                </a:solidFill>
                <a:latin typeface="Franklin Gothic Book"/>
              </a:rPr>
              <a:t>Social Media Feeds</a:t>
            </a:r>
            <a:r>
              <a:rPr b="0" lang="en-US" sz="1700" spc="-1" strike="noStrike">
                <a:solidFill>
                  <a:srgbClr val="404040"/>
                </a:solidFill>
                <a:latin typeface="Franklin Gothic Book"/>
              </a:rPr>
              <a:t>: Extracting sentiment from platforms like Twitter, Instagram, or Facebook to capture broader public opinion and trends.</a:t>
            </a:r>
            <a:endParaRPr b="0" lang="en-US" sz="1700" spc="-1" strike="noStrike">
              <a:solidFill>
                <a:srgbClr val="404040"/>
              </a:solidFill>
              <a:latin typeface="Franklin Gothic Book"/>
            </a:endParaRPr>
          </a:p>
          <a:p>
            <a:pPr lvl="1" marL="630000" indent="-305640">
              <a:lnSpc>
                <a:spcPct val="100000"/>
              </a:lnSpc>
              <a:spcBef>
                <a:spcPts val="340"/>
              </a:spcBef>
              <a:spcAft>
                <a:spcPts val="601"/>
              </a:spcAft>
              <a:buClr>
                <a:srgbClr val="1cade4"/>
              </a:buClr>
              <a:buSzPct val="92000"/>
              <a:buFont typeface="Wingdings 2" charset="2"/>
              <a:buChar char=""/>
              <a:tabLst>
                <a:tab algn="l" pos="0"/>
              </a:tabLst>
            </a:pPr>
            <a:r>
              <a:rPr b="1" lang="en-US" sz="1700" spc="-1" strike="noStrike">
                <a:solidFill>
                  <a:srgbClr val="404040"/>
                </a:solidFill>
                <a:latin typeface="Franklin Gothic Book"/>
              </a:rPr>
              <a:t>Customer Feedback Systems: </a:t>
            </a:r>
            <a:r>
              <a:rPr b="0" lang="en-US" sz="1700" spc="-1" strike="noStrike">
                <a:solidFill>
                  <a:srgbClr val="404040"/>
                </a:solidFill>
                <a:latin typeface="Franklin Gothic Book"/>
              </a:rPr>
              <a:t>Integrating data from CRM systems or feedback forms to gather comprehensive insights into customer experiences beyond online reviews.</a:t>
            </a:r>
            <a:endParaRPr b="0" lang="en-US" sz="1700" spc="-1" strike="noStrike">
              <a:solidFill>
                <a:srgbClr val="404040"/>
              </a:solidFill>
              <a:latin typeface="Franklin Gothic Book"/>
            </a:endParaRPr>
          </a:p>
          <a:p>
            <a:endParaRPr b="0" lang="en-US" sz="1700" spc="-1" strike="noStrike">
              <a:solidFill>
                <a:srgbClr val="404040"/>
              </a:solidFill>
              <a:latin typeface="Franklin Gothic Book"/>
            </a:endParaRPr>
          </a:p>
          <a:p>
            <a:pPr>
              <a:lnSpc>
                <a:spcPct val="110000"/>
              </a:lnSpc>
              <a:spcBef>
                <a:spcPts val="400"/>
              </a:spcBef>
              <a:spcAft>
                <a:spcPts val="601"/>
              </a:spcAft>
              <a:tabLst>
                <a:tab algn="l" pos="0"/>
              </a:tabLst>
            </a:pPr>
            <a:endParaRPr b="0" lang="en-US" sz="1700" spc="-1" strike="noStrike">
              <a:solidFill>
                <a:srgbClr val="404040"/>
              </a:solidFill>
              <a:latin typeface="Franklin Gothic Book"/>
            </a:endParaRPr>
          </a:p>
        </p:txBody>
      </p:sp>
      <p:sp>
        <p:nvSpPr>
          <p:cNvPr id="206" name="CustomShape 2"/>
          <p:cNvSpPr/>
          <p:nvPr/>
        </p:nvSpPr>
        <p:spPr>
          <a:xfrm>
            <a:off x="535680" y="844560"/>
            <a:ext cx="11029320" cy="529920"/>
          </a:xfrm>
          <a:prstGeom prst="rect">
            <a:avLst/>
          </a:prstGeom>
          <a:noFill/>
          <a:ln>
            <a:noFill/>
          </a:ln>
        </p:spPr>
        <p:style>
          <a:lnRef idx="0"/>
          <a:fillRef idx="0"/>
          <a:effectRef idx="0"/>
          <a:fontRef idx="minor"/>
        </p:style>
        <p:txBody>
          <a:bodyPr anchor="b">
            <a:normAutofit fontScale="56000"/>
          </a:bodyPr>
          <a:p>
            <a:pPr>
              <a:lnSpc>
                <a:spcPct val="100000"/>
              </a:lnSpc>
            </a:pPr>
            <a:r>
              <a:rPr b="1" lang="en-US" sz="4400" spc="-1" strike="noStrike" cap="all">
                <a:solidFill>
                  <a:srgbClr val="1cade4"/>
                </a:solidFill>
                <a:latin typeface="Arial"/>
              </a:rPr>
              <a:t>Future scope</a:t>
            </a:r>
            <a:endParaRPr b="0" lang="en-GB" sz="4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US" sz="4400" spc="-1" strike="noStrike">
              <a:solidFill>
                <a:srgbClr val="000000"/>
              </a:solidFill>
              <a:latin typeface="Franklin Gothic Book"/>
            </a:endParaRPr>
          </a:p>
        </p:txBody>
      </p:sp>
      <p:sp>
        <p:nvSpPr>
          <p:cNvPr id="208" name="TextShape 2"/>
          <p:cNvSpPr txBox="1"/>
          <p:nvPr/>
        </p:nvSpPr>
        <p:spPr>
          <a:xfrm>
            <a:off x="581040" y="1302120"/>
            <a:ext cx="11029320" cy="4672800"/>
          </a:xfrm>
          <a:prstGeom prst="rect">
            <a:avLst/>
          </a:prstGeom>
          <a:noFill/>
          <a:ln>
            <a:noFill/>
          </a:ln>
        </p:spPr>
        <p:txBody>
          <a:bodyPr anchor="ctr">
            <a:normAutofit fontScale="94000"/>
          </a:bodyPr>
          <a:p>
            <a:pPr marL="305280" indent="-304920">
              <a:lnSpc>
                <a:spcPct val="110000"/>
              </a:lnSpc>
              <a:spcBef>
                <a:spcPts val="479"/>
              </a:spcBef>
              <a:spcAft>
                <a:spcPts val="601"/>
              </a:spcAft>
              <a:buClr>
                <a:srgbClr val="1cade4"/>
              </a:buClr>
              <a:buSzPct val="92000"/>
              <a:buFont typeface="Wingdings 2" charset="2"/>
              <a:buChar char=""/>
            </a:pPr>
            <a:r>
              <a:rPr b="0" lang="en-US" sz="2400" spc="-1" strike="noStrike">
                <a:solidFill>
                  <a:srgbClr val="404040"/>
                </a:solidFill>
                <a:latin typeface="Franklin Gothic Book"/>
              </a:rPr>
              <a:t>Rish, Irina. "An empirical study of the naive Bayes classifier." IJCAI 2001 workshop on empirical methods in artificial intelligence. Vol. 3. 2001.</a:t>
            </a:r>
            <a:endParaRPr b="0" lang="en-US" sz="2400" spc="-1" strike="noStrike">
              <a:solidFill>
                <a:srgbClr val="404040"/>
              </a:solidFill>
              <a:latin typeface="Franklin Gothic Book"/>
            </a:endParaRPr>
          </a:p>
          <a:p>
            <a:pPr marL="305280" indent="-304920">
              <a:lnSpc>
                <a:spcPct val="110000"/>
              </a:lnSpc>
              <a:spcBef>
                <a:spcPts val="479"/>
              </a:spcBef>
              <a:spcAft>
                <a:spcPts val="601"/>
              </a:spcAft>
              <a:buClr>
                <a:srgbClr val="1cade4"/>
              </a:buClr>
              <a:buSzPct val="92000"/>
              <a:buFont typeface="Wingdings 2" charset="2"/>
              <a:buChar char=""/>
            </a:pPr>
            <a:r>
              <a:rPr b="0" lang="en-US" sz="2400" spc="-1" strike="noStrike">
                <a:solidFill>
                  <a:srgbClr val="404040"/>
                </a:solidFill>
                <a:latin typeface="Franklin Gothic Book"/>
              </a:rPr>
              <a:t>Manning, Christopher D., et al. "Introduction to Information Retrieval." </a:t>
            </a:r>
            <a:r>
              <a:rPr b="0" i="1" lang="en-US" sz="2400" spc="-1" strike="noStrike">
                <a:solidFill>
                  <a:srgbClr val="404040"/>
                </a:solidFill>
                <a:latin typeface="Franklin Gothic Book"/>
              </a:rPr>
              <a:t>Cambridge University Press</a:t>
            </a:r>
            <a:r>
              <a:rPr b="0" lang="en-US" sz="2400" spc="-1" strike="noStrike">
                <a:solidFill>
                  <a:srgbClr val="404040"/>
                </a:solidFill>
                <a:latin typeface="Franklin Gothic Book"/>
              </a:rPr>
              <a:t>, 2008</a:t>
            </a:r>
            <a:endParaRPr b="0" lang="en-US" sz="2400" spc="-1" strike="noStrike">
              <a:solidFill>
                <a:srgbClr val="404040"/>
              </a:solidFill>
              <a:latin typeface="Franklin Gothic Book"/>
            </a:endParaRPr>
          </a:p>
          <a:p>
            <a:pPr marL="305280" indent="-304920">
              <a:lnSpc>
                <a:spcPct val="110000"/>
              </a:lnSpc>
              <a:spcBef>
                <a:spcPts val="479"/>
              </a:spcBef>
              <a:spcAft>
                <a:spcPts val="601"/>
              </a:spcAft>
              <a:buClr>
                <a:srgbClr val="1cade4"/>
              </a:buClr>
              <a:buSzPct val="92000"/>
              <a:buFont typeface="Wingdings 2" charset="2"/>
              <a:buChar char=""/>
            </a:pPr>
            <a:r>
              <a:rPr b="0" lang="en-US" sz="2400" spc="-1" strike="noStrike">
                <a:solidFill>
                  <a:srgbClr val="404040"/>
                </a:solidFill>
                <a:latin typeface="Franklin Gothic Book"/>
              </a:rPr>
              <a:t>Pang, Bo, and Lillian Lee. "A Sentimental Education: Sentiment Analysis Using Subjectivity Summarization Based on Minimum Cuts." </a:t>
            </a:r>
            <a:r>
              <a:rPr b="0" i="1" lang="en-US" sz="2400" spc="-1" strike="noStrike">
                <a:solidFill>
                  <a:srgbClr val="404040"/>
                </a:solidFill>
                <a:latin typeface="Franklin Gothic Book"/>
              </a:rPr>
              <a:t>Proceedings of the ACL.</a:t>
            </a:r>
            <a:r>
              <a:rPr b="0" lang="en-US" sz="2400" spc="-1" strike="noStrike">
                <a:solidFill>
                  <a:srgbClr val="404040"/>
                </a:solidFill>
                <a:latin typeface="Franklin Gothic Book"/>
              </a:rPr>
              <a:t> 2004.</a:t>
            </a:r>
            <a:endParaRPr b="0" lang="en-US" sz="2400" spc="-1" strike="noStrike">
              <a:solidFill>
                <a:srgbClr val="404040"/>
              </a:solidFill>
              <a:latin typeface="Franklin Gothic Book"/>
            </a:endParaRPr>
          </a:p>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404040"/>
                </a:solidFill>
                <a:latin typeface="Franklin Gothic Book"/>
              </a:rPr>
              <a:t>Bird, Steven, Ewan Klein, and Edward Loper. </a:t>
            </a:r>
            <a:r>
              <a:rPr b="0" i="1" lang="en-IN" sz="2400" spc="-1" strike="noStrike">
                <a:solidFill>
                  <a:srgbClr val="404040"/>
                </a:solidFill>
                <a:latin typeface="Franklin Gothic Book"/>
              </a:rPr>
              <a:t>Natural Language Processing with Python: Analyzing Text with the Natural Language Toolkit.</a:t>
            </a:r>
            <a:r>
              <a:rPr b="0" lang="en-IN" sz="2400" spc="-1" strike="noStrike">
                <a:solidFill>
                  <a:srgbClr val="404040"/>
                </a:solidFill>
                <a:latin typeface="Franklin Gothic Book"/>
              </a:rPr>
              <a:t> O'Reilly Media, 2009.</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441360" y="1741320"/>
            <a:ext cx="11029320" cy="625320"/>
          </a:xfrm>
          <a:prstGeom prst="rect">
            <a:avLst/>
          </a:prstGeom>
          <a:noFill/>
          <a:ln>
            <a:noFill/>
          </a:ln>
        </p:spPr>
        <p:txBody>
          <a:bodyPr lIns="0" rIns="0" tIns="0" bIns="0" anchor="ctr">
            <a:noAutofit/>
          </a:bodyPr>
          <a:p>
            <a:pPr>
              <a:lnSpc>
                <a:spcPct val="100000"/>
              </a:lnSpc>
            </a:pPr>
            <a:r>
              <a:rPr b="0" lang="en-US" sz="1800" spc="-1" strike="noStrike">
                <a:solidFill>
                  <a:srgbClr val="000000"/>
                </a:solidFill>
                <a:latin typeface="Franklin Gothic Book"/>
                <a:ea typeface="Noto Sans CJK SC"/>
              </a:rPr>
              <a:t> </a:t>
            </a:r>
            <a:r>
              <a:rPr b="1" lang="en-US" sz="4400" spc="-1" strike="noStrike" cap="all">
                <a:solidFill>
                  <a:srgbClr val="1cade4"/>
                </a:solidFill>
                <a:latin typeface="Arial"/>
              </a:rPr>
              <a:t>GITHUB LINK:</a:t>
            </a:r>
            <a:endParaRPr b="0" lang="en-US" sz="4400" spc="-1" strike="noStrike">
              <a:solidFill>
                <a:srgbClr val="000000"/>
              </a:solidFill>
              <a:latin typeface="Franklin Gothic Book"/>
            </a:endParaRPr>
          </a:p>
        </p:txBody>
      </p:sp>
      <p:sp>
        <p:nvSpPr>
          <p:cNvPr id="210" name="TextShape 2"/>
          <p:cNvSpPr txBox="1"/>
          <p:nvPr/>
        </p:nvSpPr>
        <p:spPr>
          <a:xfrm>
            <a:off x="443160" y="1164240"/>
            <a:ext cx="11029320" cy="4672800"/>
          </a:xfrm>
          <a:prstGeom prst="rect">
            <a:avLst/>
          </a:prstGeom>
          <a:noFill/>
          <a:ln>
            <a:noFill/>
          </a:ln>
        </p:spPr>
        <p:txBody>
          <a:bodyPr lIns="0" rIns="0" tIns="0" bIns="0" anchor="ctr">
            <a:noAutofit/>
          </a:bodyPr>
          <a:p>
            <a:pPr algn="ctr"/>
            <a:r>
              <a:rPr b="0" lang="en-GB" sz="3200" spc="-1" strike="noStrike">
                <a:latin typeface="Arial"/>
              </a:rPr>
              <a:t>Https://github.com/Swap nasklm/Sentiment_Analysis.git</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1463040" y="2766240"/>
            <a:ext cx="9298440" cy="1325160"/>
          </a:xfrm>
          <a:prstGeom prst="rect">
            <a:avLst/>
          </a:prstGeom>
          <a:noFill/>
          <a:ln>
            <a:noFill/>
          </a:ln>
        </p:spPr>
        <p:txBody>
          <a:bodyPr anchor="b">
            <a:noAutofit/>
          </a:bodyPr>
          <a:p>
            <a:pPr algn="ctr">
              <a:lnSpc>
                <a:spcPct val="100000"/>
              </a:lnSpc>
            </a:pPr>
            <a:r>
              <a:rPr b="1" lang="en-US" sz="2800" spc="-1" strike="noStrike" cap="all">
                <a:solidFill>
                  <a:srgbClr val="002060"/>
                </a:solidFill>
                <a:latin typeface="Arial"/>
              </a:rPr>
              <a:t>THANK YOU</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849600" y="558360"/>
            <a:ext cx="10515240" cy="1325160"/>
          </a:xfrm>
          <a:prstGeom prst="rect">
            <a:avLst/>
          </a:prstGeom>
          <a:noFill/>
          <a:ln>
            <a:noFill/>
          </a:ln>
        </p:spPr>
        <p:txBody>
          <a:bodyPr anchor="b">
            <a:noAutofit/>
          </a:bodyPr>
          <a:p>
            <a:pPr>
              <a:lnSpc>
                <a:spcPct val="100000"/>
              </a:lnSpc>
            </a:pPr>
            <a:r>
              <a:rPr b="1" lang="en-US" sz="2800" spc="-1" strike="noStrike" cap="all">
                <a:solidFill>
                  <a:srgbClr val="002060"/>
                </a:solidFill>
                <a:latin typeface="Arial"/>
              </a:rPr>
              <a:t>OUTLINE</a:t>
            </a:r>
            <a:endParaRPr b="0" lang="en-US" sz="2800" spc="-1" strike="noStrike">
              <a:solidFill>
                <a:srgbClr val="000000"/>
              </a:solidFill>
              <a:latin typeface="Franklin Gothic Book"/>
            </a:endParaRPr>
          </a:p>
        </p:txBody>
      </p:sp>
      <p:sp>
        <p:nvSpPr>
          <p:cNvPr id="183" name="TextShape 2"/>
          <p:cNvSpPr txBox="1"/>
          <p:nvPr/>
        </p:nvSpPr>
        <p:spPr>
          <a:xfrm>
            <a:off x="838080" y="1618920"/>
            <a:ext cx="11018520" cy="5238720"/>
          </a:xfrm>
          <a:prstGeom prst="rect">
            <a:avLst/>
          </a:prstGeom>
          <a:noFill/>
          <a:ln>
            <a:noFill/>
          </a:ln>
        </p:spPr>
        <p:txBody>
          <a:bodyPr>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6000" indent="-3056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(Should not include solution)</a:t>
            </a:r>
            <a:endParaRPr b="0" lang="en-US" sz="2000" spc="-1" strike="noStrike">
              <a:solidFill>
                <a:srgbClr val="404040"/>
              </a:solidFill>
              <a:latin typeface="Franklin Gothic Book"/>
            </a:endParaRPr>
          </a:p>
          <a:p>
            <a:pPr marL="306000" indent="-3056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US" sz="2000" spc="-1" strike="noStrike">
              <a:solidFill>
                <a:srgbClr val="404040"/>
              </a:solidFill>
              <a:latin typeface="Franklin Gothic Book"/>
            </a:endParaRPr>
          </a:p>
          <a:p>
            <a:pPr marL="306000" indent="-3056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a:t>
            </a:r>
            <a:r>
              <a:rPr b="1" lang="en-US" sz="2000" spc="-1" strike="noStrike">
                <a:solidFill>
                  <a:srgbClr val="404040"/>
                </a:solidFill>
                <a:latin typeface="Arial"/>
                <a:ea typeface="Franklin Gothic Book"/>
              </a:rPr>
              <a:t>Development Approach </a:t>
            </a:r>
            <a:r>
              <a:rPr b="0" lang="en-US" sz="2000" spc="-1" strike="noStrike">
                <a:solidFill>
                  <a:srgbClr val="404040"/>
                </a:solidFill>
                <a:latin typeface="Arial"/>
                <a:ea typeface="Franklin Gothic Book"/>
              </a:rPr>
              <a:t>(Technology Used) </a:t>
            </a:r>
            <a:endParaRPr b="0" lang="en-US" sz="2000" spc="-1" strike="noStrike">
              <a:solidFill>
                <a:srgbClr val="404040"/>
              </a:solidFill>
              <a:latin typeface="Franklin Gothic Book"/>
            </a:endParaRPr>
          </a:p>
          <a:p>
            <a:pPr marL="306000" indent="-3056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US" sz="2000" spc="-1" strike="noStrike">
              <a:solidFill>
                <a:srgbClr val="404040"/>
              </a:solidFill>
              <a:latin typeface="Franklin Gothic Book"/>
            </a:endParaRPr>
          </a:p>
          <a:p>
            <a:pPr marL="306000" indent="-3056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a:t>
            </a:r>
            <a:endParaRPr b="0" lang="en-US" sz="2000" spc="-1" strike="noStrike">
              <a:solidFill>
                <a:srgbClr val="404040"/>
              </a:solidFill>
              <a:latin typeface="Franklin Gothic Book"/>
            </a:endParaRPr>
          </a:p>
          <a:p>
            <a:pPr marL="306000" indent="-3056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US" sz="2000" spc="-1" strike="noStrike">
              <a:solidFill>
                <a:srgbClr val="404040"/>
              </a:solidFill>
              <a:latin typeface="Franklin Gothic Book"/>
            </a:endParaRPr>
          </a:p>
          <a:p>
            <a:pPr marL="306000" indent="-3056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US" sz="2000" spc="-1" strike="noStrike">
              <a:solidFill>
                <a:srgbClr val="404040"/>
              </a:solidFill>
              <a:latin typeface="Franklin Gothic Book"/>
            </a:endParaRPr>
          </a:p>
          <a:p>
            <a:pPr marL="306000" indent="-3056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US" sz="20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581040" y="76608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Problem Statement</a:t>
            </a:r>
            <a:endParaRPr b="0" lang="en-US" sz="4400" spc="-1" strike="noStrike">
              <a:solidFill>
                <a:srgbClr val="000000"/>
              </a:solidFill>
              <a:latin typeface="Franklin Gothic Book"/>
            </a:endParaRPr>
          </a:p>
        </p:txBody>
      </p:sp>
      <p:sp>
        <p:nvSpPr>
          <p:cNvPr id="185" name="TextShape 2"/>
          <p:cNvSpPr txBox="1"/>
          <p:nvPr/>
        </p:nvSpPr>
        <p:spPr>
          <a:xfrm>
            <a:off x="617040" y="1482480"/>
            <a:ext cx="11029320" cy="4927680"/>
          </a:xfrm>
          <a:prstGeom prst="rect">
            <a:avLst/>
          </a:prstGeom>
          <a:noFill/>
          <a:ln>
            <a:noFill/>
          </a:ln>
        </p:spPr>
        <p:txBody>
          <a:bodyPr anchor="ctr">
            <a:noAutofit/>
          </a:bodyPr>
          <a:p>
            <a:pPr algn="just">
              <a:lnSpc>
                <a:spcPct val="110000"/>
              </a:lnSpc>
              <a:spcBef>
                <a:spcPts val="561"/>
              </a:spcBef>
              <a:spcAft>
                <a:spcPts val="601"/>
              </a:spcAft>
            </a:pPr>
            <a:endParaRPr b="0" lang="en-US" sz="1700" spc="-1" strike="noStrike">
              <a:solidFill>
                <a:srgbClr val="404040"/>
              </a:solidFill>
              <a:latin typeface="Franklin Gothic Book"/>
            </a:endParaRPr>
          </a:p>
          <a:p>
            <a:pPr algn="just">
              <a:lnSpc>
                <a:spcPct val="110000"/>
              </a:lnSpc>
              <a:spcBef>
                <a:spcPts val="561"/>
              </a:spcBef>
              <a:spcAft>
                <a:spcPts val="601"/>
              </a:spcAft>
            </a:pPr>
            <a:endParaRPr b="0" lang="en-US" sz="1700" spc="-1" strike="noStrike">
              <a:solidFill>
                <a:srgbClr val="404040"/>
              </a:solidFill>
              <a:latin typeface="Franklin Gothic Book"/>
            </a:endParaRPr>
          </a:p>
          <a:p>
            <a:pPr algn="just">
              <a:lnSpc>
                <a:spcPct val="110000"/>
              </a:lnSpc>
              <a:spcBef>
                <a:spcPts val="561"/>
              </a:spcBef>
              <a:spcAft>
                <a:spcPts val="601"/>
              </a:spcAft>
            </a:pPr>
            <a:r>
              <a:rPr b="0" lang="en-US" sz="2800" spc="-1" strike="noStrike">
                <a:solidFill>
                  <a:srgbClr val="404040"/>
                </a:solidFill>
                <a:latin typeface="Franklin Gothic Book"/>
              </a:rPr>
              <a:t>With the growth of online review platforms, restaurants rely on customer feedback to improve services and attract customers. Analyzing review sentiment provides insights into customer satisfaction. The goal is to develop a machine learning model to classify reviews as positive or negative, enabling restaurants to efficiently process feedback, identify strengths and weaknesses,and make data-driven improvements to enhance customer experience</a:t>
            </a:r>
            <a:endParaRPr b="0" lang="en-US" sz="2800" spc="-1" strike="noStrike">
              <a:solidFill>
                <a:srgbClr val="404040"/>
              </a:solidFill>
              <a:latin typeface="Franklin Gothic Book"/>
            </a:endParaRPr>
          </a:p>
          <a:p>
            <a:pPr marL="305280" indent="-304920" algn="just">
              <a:lnSpc>
                <a:spcPct val="110000"/>
              </a:lnSpc>
              <a:spcBef>
                <a:spcPts val="561"/>
              </a:spcBef>
              <a:spcAft>
                <a:spcPts val="601"/>
              </a:spcAft>
              <a:buClr>
                <a:srgbClr val="1cade4"/>
              </a:buClr>
              <a:buSzPct val="92000"/>
              <a:buFont typeface="Wingdings 2" charset="2"/>
              <a:buChar char=""/>
            </a:pPr>
            <a:endParaRPr b="0" lang="en-US" sz="2800" spc="-1" strike="noStrike">
              <a:solidFill>
                <a:srgbClr val="404040"/>
              </a:solidFill>
              <a:latin typeface="Franklin Gothic Book"/>
            </a:endParaRPr>
          </a:p>
          <a:p>
            <a:pPr marL="305280" indent="-304920" algn="just">
              <a:lnSpc>
                <a:spcPct val="110000"/>
              </a:lnSpc>
              <a:spcBef>
                <a:spcPts val="561"/>
              </a:spcBef>
              <a:spcAft>
                <a:spcPts val="601"/>
              </a:spcAft>
              <a:buClr>
                <a:srgbClr val="1cade4"/>
              </a:buClr>
              <a:buSzPct val="92000"/>
              <a:buFont typeface="Wingdings 2" charset="2"/>
              <a:buChar char=""/>
            </a:pPr>
            <a:endParaRPr b="0" lang="en-US" sz="2800" spc="-1" strike="noStrike">
              <a:solidFill>
                <a:srgbClr val="404040"/>
              </a:solidFill>
              <a:latin typeface="Franklin Gothic Book"/>
            </a:endParaRPr>
          </a:p>
          <a:p>
            <a:pPr marL="305280" indent="-304920" algn="just">
              <a:lnSpc>
                <a:spcPct val="110000"/>
              </a:lnSpc>
              <a:spcBef>
                <a:spcPts val="561"/>
              </a:spcBef>
              <a:spcAft>
                <a:spcPts val="601"/>
              </a:spcAft>
              <a:buClr>
                <a:srgbClr val="1cade4"/>
              </a:buClr>
              <a:buSzPct val="92000"/>
              <a:buFont typeface="Wingdings 2" charset="2"/>
              <a:buChar char=""/>
            </a:pPr>
            <a:endParaRPr b="0" lang="en-US" sz="2800" spc="-1" strike="noStrike">
              <a:solidFill>
                <a:srgbClr val="404040"/>
              </a:solidFill>
              <a:latin typeface="Franklin Gothic Book"/>
            </a:endParaRPr>
          </a:p>
          <a:p>
            <a:pPr marL="305280" indent="-304920" algn="just">
              <a:lnSpc>
                <a:spcPct val="110000"/>
              </a:lnSpc>
              <a:spcBef>
                <a:spcPts val="561"/>
              </a:spcBef>
              <a:spcAft>
                <a:spcPts val="601"/>
              </a:spcAft>
              <a:buClr>
                <a:srgbClr val="1cade4"/>
              </a:buClr>
              <a:buSzPct val="92000"/>
              <a:buFont typeface="Wingdings 2" charset="2"/>
              <a:buChar char=""/>
            </a:pPr>
            <a:endParaRPr b="0" lang="en-US" sz="28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347400" y="71244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Proposed Solution</a:t>
            </a:r>
            <a:endParaRPr b="0" lang="en-US" sz="4400" spc="-1" strike="noStrike">
              <a:solidFill>
                <a:srgbClr val="000000"/>
              </a:solidFill>
              <a:latin typeface="Franklin Gothic Book"/>
            </a:endParaRPr>
          </a:p>
        </p:txBody>
      </p:sp>
      <p:sp>
        <p:nvSpPr>
          <p:cNvPr id="187" name="TextShape 2"/>
          <p:cNvSpPr txBox="1"/>
          <p:nvPr/>
        </p:nvSpPr>
        <p:spPr>
          <a:xfrm>
            <a:off x="441720" y="1868040"/>
            <a:ext cx="11613240" cy="4796640"/>
          </a:xfrm>
          <a:prstGeom prst="rect">
            <a:avLst/>
          </a:prstGeom>
          <a:noFill/>
          <a:ln>
            <a:noFill/>
          </a:ln>
        </p:spPr>
        <p:txBody>
          <a:bodyPr anchor="ctr">
            <a:noAutofit/>
          </a:bodyPr>
          <a:p>
            <a:pPr marL="305280" indent="-304920">
              <a:lnSpc>
                <a:spcPct val="11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The proposed system aims to address the challenge of automatically classifying restaurant reviews as positive or negative. This involves leveraging data analytics and machine learning techniques to accurately analyze the sentiment expressed in customer reviews. The solution will consist of the following components </a:t>
            </a:r>
            <a:r>
              <a:rPr b="1" lang="en-IN" sz="1400" spc="-1" strike="noStrike">
                <a:solidFill>
                  <a:srgbClr val="404040"/>
                </a:solidFill>
                <a:latin typeface="Calibri"/>
                <a:ea typeface="Franklin Gothic Book"/>
              </a:rPr>
              <a:t>:</a:t>
            </a:r>
            <a:endParaRPr b="0" lang="en-US" sz="1400" spc="-1" strike="noStrike">
              <a:solidFill>
                <a:srgbClr val="404040"/>
              </a:solidFill>
              <a:latin typeface="Franklin Gothic Book"/>
            </a:endParaRPr>
          </a:p>
          <a:p>
            <a:pPr marL="305280" indent="-304920">
              <a:lnSpc>
                <a:spcPct val="110000"/>
              </a:lnSpc>
              <a:spcBef>
                <a:spcPts val="320"/>
              </a:spcBef>
              <a:spcAft>
                <a:spcPts val="601"/>
              </a:spcAft>
              <a:buClr>
                <a:srgbClr val="1cade4"/>
              </a:buClr>
              <a:buSzPct val="92000"/>
              <a:buFont typeface="Wingdings 2" charset="2"/>
              <a:buChar char=""/>
            </a:pPr>
            <a:r>
              <a:rPr b="1" lang="en-IN" sz="1600" spc="-1" strike="noStrike">
                <a:solidFill>
                  <a:srgbClr val="404040"/>
                </a:solidFill>
                <a:latin typeface="Calibri"/>
                <a:ea typeface="Franklin Gothic Book"/>
              </a:rPr>
              <a:t>Data Collection:</a:t>
            </a:r>
            <a:endParaRPr b="0" lang="en-US" sz="16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Calibri"/>
                <a:ea typeface="Franklin Gothic Book"/>
              </a:rPr>
              <a:t>Gather a dataset  of restaurant reviews which include two columns : ‘Review’ and ’Liked’; .</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Calibri"/>
                <a:ea typeface="Franklin Gothic Book"/>
              </a:rPr>
              <a:t>‘</a:t>
            </a:r>
            <a:r>
              <a:rPr b="1" lang="en-IN" sz="1400" spc="-1" strike="noStrike">
                <a:solidFill>
                  <a:srgbClr val="404040"/>
                </a:solidFill>
                <a:latin typeface="Calibri"/>
                <a:ea typeface="Franklin Gothic Book"/>
              </a:rPr>
              <a:t>Review’ contains the text of the customer review .</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Calibri"/>
                <a:ea typeface="Franklin Gothic Book"/>
              </a:rPr>
              <a:t>‘</a:t>
            </a:r>
            <a:r>
              <a:rPr b="1" lang="en-IN" sz="1400" spc="-1" strike="noStrike">
                <a:solidFill>
                  <a:srgbClr val="404040"/>
                </a:solidFill>
                <a:latin typeface="Calibri"/>
                <a:ea typeface="Franklin Gothic Book"/>
              </a:rPr>
              <a:t>Liked’ is binary label indicating the sentiment ( ‘1’ for positive and ’0’ for negative ) .</a:t>
            </a:r>
            <a:endParaRPr b="0" lang="en-US" sz="1400" spc="-1" strike="noStrike">
              <a:solidFill>
                <a:srgbClr val="404040"/>
              </a:solidFill>
              <a:latin typeface="Franklin Gothic Book"/>
            </a:endParaRPr>
          </a:p>
          <a:p>
            <a:pPr marL="305280" indent="-304920">
              <a:lnSpc>
                <a:spcPct val="110000"/>
              </a:lnSpc>
              <a:spcBef>
                <a:spcPts val="320"/>
              </a:spcBef>
              <a:spcAft>
                <a:spcPts val="601"/>
              </a:spcAft>
              <a:buClr>
                <a:srgbClr val="1cade4"/>
              </a:buClr>
              <a:buSzPct val="92000"/>
              <a:buFont typeface="Wingdings 2" charset="2"/>
              <a:buChar char=""/>
            </a:pPr>
            <a:r>
              <a:rPr b="1" lang="en-IN" sz="1600" spc="-1" strike="noStrike">
                <a:solidFill>
                  <a:srgbClr val="404040"/>
                </a:solidFill>
                <a:latin typeface="Calibri"/>
                <a:ea typeface="Franklin Gothic Book"/>
              </a:rPr>
              <a:t>Data Preprocessing:</a:t>
            </a:r>
            <a:endParaRPr b="0" lang="en-US" sz="16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Calibri"/>
                <a:ea typeface="Franklin Gothic Book"/>
              </a:rPr>
              <a:t>Convert the text to lower case.</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Calibri"/>
                <a:ea typeface="Franklin Gothic Book"/>
              </a:rPr>
              <a:t>Remove HTML tags using Beautiful Soup.</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Calibri"/>
                <a:ea typeface="Franklin Gothic Book"/>
              </a:rPr>
              <a:t>Remove punctuation.</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Calibri"/>
                <a:ea typeface="Franklin Gothic Book"/>
              </a:rPr>
              <a:t>Expand contractions (e.g., "don't" to "do not").</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Calibri"/>
                <a:ea typeface="Franklin Gothic Book"/>
              </a:rPr>
              <a:t>Convert emojis to text descriptions.</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Calibri"/>
                <a:ea typeface="Franklin Gothic Book"/>
              </a:rPr>
              <a:t>Tokenize the text into words.</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Calibri"/>
                <a:ea typeface="Franklin Gothic Book"/>
              </a:rPr>
              <a:t>Remove stop words.</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Calibri"/>
                <a:ea typeface="Franklin Gothic Book"/>
              </a:rPr>
              <a:t>Apply stemming and lemmatization.</a:t>
            </a:r>
            <a:endParaRPr b="0" lang="en-US" sz="14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1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357840" y="732600"/>
            <a:ext cx="11029320" cy="529920"/>
          </a:xfrm>
          <a:prstGeom prst="rect">
            <a:avLst/>
          </a:prstGeom>
          <a:noFill/>
          <a:ln>
            <a:noFill/>
          </a:ln>
        </p:spPr>
        <p:style>
          <a:lnRef idx="0"/>
          <a:fillRef idx="0"/>
          <a:effectRef idx="0"/>
          <a:fontRef idx="minor"/>
        </p:style>
        <p:txBody>
          <a:bodyPr lIns="90000" rIns="90000" tIns="45000" bIns="45000">
            <a:normAutofit fontScale="56000"/>
          </a:bodyPr>
          <a:p>
            <a:pPr>
              <a:lnSpc>
                <a:spcPct val="100000"/>
              </a:lnSpc>
            </a:pPr>
            <a:r>
              <a:rPr b="1" lang="en-US" sz="4400" spc="-1" strike="noStrike" cap="all">
                <a:solidFill>
                  <a:srgbClr val="1cade4"/>
                </a:solidFill>
                <a:latin typeface="Arial"/>
              </a:rPr>
              <a:t>Proposed Solution</a:t>
            </a:r>
            <a:endParaRPr b="0" lang="en-GB" sz="4400" spc="-1" strike="noStrike">
              <a:latin typeface="Arial"/>
            </a:endParaRPr>
          </a:p>
        </p:txBody>
      </p:sp>
      <p:sp>
        <p:nvSpPr>
          <p:cNvPr id="189" name="CustomShape 2"/>
          <p:cNvSpPr/>
          <p:nvPr/>
        </p:nvSpPr>
        <p:spPr>
          <a:xfrm>
            <a:off x="490680" y="1828800"/>
            <a:ext cx="11613240" cy="3922560"/>
          </a:xfrm>
          <a:prstGeom prst="rect">
            <a:avLst/>
          </a:prstGeom>
          <a:noFill/>
          <a:ln>
            <a:noFill/>
          </a:ln>
        </p:spPr>
        <p:style>
          <a:lnRef idx="0"/>
          <a:fillRef idx="0"/>
          <a:effectRef idx="0"/>
          <a:fontRef idx="minor"/>
        </p:style>
        <p:txBody>
          <a:bodyPr anchor="ctr">
            <a:noAutofit/>
          </a:bodyPr>
          <a:p>
            <a:pPr>
              <a:lnSpc>
                <a:spcPct val="110000"/>
              </a:lnSpc>
              <a:spcBef>
                <a:spcPts val="320"/>
              </a:spcBef>
              <a:spcAft>
                <a:spcPts val="601"/>
              </a:spcAft>
            </a:pPr>
            <a:endParaRPr b="0" lang="en-GB" sz="1700" spc="-1" strike="noStrike">
              <a:latin typeface="Arial"/>
            </a:endParaRPr>
          </a:p>
          <a:p>
            <a:pPr>
              <a:lnSpc>
                <a:spcPct val="110000"/>
              </a:lnSpc>
              <a:spcBef>
                <a:spcPts val="320"/>
              </a:spcBef>
              <a:spcAft>
                <a:spcPts val="601"/>
              </a:spcAft>
            </a:pPr>
            <a:endParaRPr b="0" lang="en-GB" sz="1700" spc="-1" strike="noStrike">
              <a:latin typeface="Arial"/>
            </a:endParaRPr>
          </a:p>
          <a:p>
            <a:pPr marL="305280" indent="-304920">
              <a:lnSpc>
                <a:spcPct val="110000"/>
              </a:lnSpc>
              <a:spcBef>
                <a:spcPts val="320"/>
              </a:spcBef>
              <a:spcAft>
                <a:spcPts val="601"/>
              </a:spcAft>
              <a:buClr>
                <a:srgbClr val="1cade4"/>
              </a:buClr>
              <a:buSzPct val="92000"/>
              <a:buFont typeface="Wingdings 2" charset="2"/>
              <a:buChar char=""/>
            </a:pPr>
            <a:r>
              <a:rPr b="1" lang="en-IN" sz="1600" spc="-1" strike="noStrike">
                <a:solidFill>
                  <a:srgbClr val="404040"/>
                </a:solidFill>
                <a:latin typeface="Calibri"/>
                <a:ea typeface="Franklin Gothic Book"/>
              </a:rPr>
              <a:t>Exploratory Data Analysis:</a:t>
            </a:r>
            <a:endParaRPr b="0" lang="en-GB" sz="1600" spc="-1" strike="noStrike">
              <a:latin typeface="Arial"/>
            </a:endParaRPr>
          </a:p>
          <a:p>
            <a:pPr lvl="1" marL="629280" indent="-304920">
              <a:lnSpc>
                <a:spcPct val="100000"/>
              </a:lnSpc>
              <a:spcBef>
                <a:spcPts val="261"/>
              </a:spcBef>
              <a:spcAft>
                <a:spcPts val="601"/>
              </a:spcAft>
              <a:buClr>
                <a:srgbClr val="1cade4"/>
              </a:buClr>
              <a:buSzPct val="92000"/>
              <a:buFont typeface="Wingdings 2" charset="2"/>
              <a:buChar char=""/>
            </a:pPr>
            <a:r>
              <a:rPr b="1" lang="en-US" sz="1300" spc="-1" strike="noStrike">
                <a:solidFill>
                  <a:srgbClr val="404040"/>
                </a:solidFill>
                <a:latin typeface="Calibri"/>
                <a:ea typeface="Franklin Gothic Book"/>
              </a:rPr>
              <a:t>Visualize the distribution of sentiment labels.</a:t>
            </a:r>
            <a:endParaRPr b="0" lang="en-GB" sz="1300" spc="-1" strike="noStrike">
              <a:latin typeface="Arial"/>
            </a:endParaRPr>
          </a:p>
          <a:p>
            <a:pPr lvl="1" marL="629280" indent="-304920">
              <a:lnSpc>
                <a:spcPct val="100000"/>
              </a:lnSpc>
              <a:spcBef>
                <a:spcPts val="261"/>
              </a:spcBef>
              <a:spcAft>
                <a:spcPts val="601"/>
              </a:spcAft>
              <a:buClr>
                <a:srgbClr val="1cade4"/>
              </a:buClr>
              <a:buSzPct val="92000"/>
              <a:buFont typeface="Wingdings 2" charset="2"/>
              <a:buChar char=""/>
            </a:pPr>
            <a:r>
              <a:rPr b="1" lang="en-US" sz="1300" spc="-1" strike="noStrike">
                <a:solidFill>
                  <a:srgbClr val="404040"/>
                </a:solidFill>
                <a:latin typeface="Calibri"/>
                <a:ea typeface="Franklin Gothic Book"/>
              </a:rPr>
              <a:t>Generate a word cloud of the most frequent words in the reviews.</a:t>
            </a:r>
            <a:endParaRPr b="0" lang="en-GB" sz="1300" spc="-1" strike="noStrike">
              <a:latin typeface="Arial"/>
            </a:endParaRPr>
          </a:p>
          <a:p>
            <a:pPr marL="305280" indent="-304920">
              <a:lnSpc>
                <a:spcPct val="110000"/>
              </a:lnSpc>
              <a:spcBef>
                <a:spcPts val="320"/>
              </a:spcBef>
              <a:spcAft>
                <a:spcPts val="601"/>
              </a:spcAft>
              <a:buClr>
                <a:srgbClr val="1cade4"/>
              </a:buClr>
              <a:buSzPct val="92000"/>
              <a:buFont typeface="Wingdings 2" charset="2"/>
              <a:buChar char=""/>
            </a:pPr>
            <a:r>
              <a:rPr b="1" lang="en-IN" sz="1600" spc="-1" strike="noStrike">
                <a:solidFill>
                  <a:srgbClr val="404040"/>
                </a:solidFill>
                <a:latin typeface="Calibri"/>
                <a:ea typeface="Franklin Gothic Book"/>
              </a:rPr>
              <a:t>Machine Learning Algorithm:</a:t>
            </a:r>
            <a:endParaRPr b="0" lang="en-GB" sz="1600" spc="-1" strike="noStrike">
              <a:latin typeface="Arial"/>
            </a:endParaRPr>
          </a:p>
          <a:p>
            <a:pPr lvl="1" marL="630000" indent="-30492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Calibri"/>
                <a:ea typeface="Franklin Gothic Book"/>
              </a:rPr>
              <a:t>Use TF-IDF vectorization to convert text data into numerical format</a:t>
            </a:r>
            <a:r>
              <a:rPr b="1" lang="en-IN" sz="1400" spc="-1" strike="noStrike">
                <a:solidFill>
                  <a:srgbClr val="404040"/>
                </a:solidFill>
                <a:latin typeface="Calibri"/>
                <a:ea typeface="Franklin Gothic Book"/>
              </a:rPr>
              <a:t>.</a:t>
            </a:r>
            <a:endParaRPr b="0" lang="en-GB" sz="1400" spc="-1" strike="noStrike">
              <a:latin typeface="Arial"/>
            </a:endParaRPr>
          </a:p>
          <a:p>
            <a:pPr lvl="1" marL="630000" indent="-304920">
              <a:lnSpc>
                <a:spcPct val="10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Calibri"/>
                <a:ea typeface="Franklin Gothic Book"/>
              </a:rPr>
              <a:t>Implement a Multinomial Naive Bayes classifier.</a:t>
            </a:r>
            <a:endParaRPr b="0" lang="en-GB" sz="1400" spc="-1" strike="noStrike">
              <a:latin typeface="Arial"/>
            </a:endParaRPr>
          </a:p>
          <a:p>
            <a:pPr lvl="1" marL="629280" indent="-30492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Calibri"/>
                <a:ea typeface="Franklin Gothic Book"/>
              </a:rPr>
              <a:t>Split the dataset into training and testing sets.</a:t>
            </a:r>
            <a:r>
              <a:rPr b="1" lang="en-IN" sz="1400" spc="-1" strike="noStrike">
                <a:solidFill>
                  <a:srgbClr val="404040"/>
                </a:solidFill>
                <a:latin typeface="Calibri"/>
                <a:ea typeface="Franklin Gothic Book"/>
              </a:rPr>
              <a:t>Data Preprocessing.</a:t>
            </a:r>
            <a:endParaRPr b="0" lang="en-GB" sz="1400" spc="-1" strike="noStrike">
              <a:latin typeface="Arial"/>
            </a:endParaRPr>
          </a:p>
          <a:p>
            <a:pPr lvl="1" marL="629280" indent="-30492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Calibri"/>
                <a:ea typeface="Franklin Gothic Book"/>
              </a:rPr>
              <a:t>Train the model on the training set and evaluate its performance on the test set.</a:t>
            </a:r>
            <a:endParaRPr b="0" lang="en-GB" sz="1400" spc="-1" strike="noStrike">
              <a:latin typeface="Arial"/>
            </a:endParaRPr>
          </a:p>
          <a:p>
            <a:pPr marL="305280" indent="-304920">
              <a:lnSpc>
                <a:spcPct val="110000"/>
              </a:lnSpc>
              <a:spcBef>
                <a:spcPts val="320"/>
              </a:spcBef>
              <a:spcAft>
                <a:spcPts val="601"/>
              </a:spcAft>
              <a:buClr>
                <a:srgbClr val="1cade4"/>
              </a:buClr>
              <a:buSzPct val="92000"/>
              <a:buFont typeface="Wingdings 2" charset="2"/>
              <a:buChar char=""/>
            </a:pPr>
            <a:r>
              <a:rPr b="1" lang="en-IN" sz="1600" spc="-1" strike="noStrike">
                <a:solidFill>
                  <a:srgbClr val="404040"/>
                </a:solidFill>
                <a:latin typeface="Calibri"/>
                <a:ea typeface="Franklin Gothic Book"/>
              </a:rPr>
              <a:t>Deployment:</a:t>
            </a:r>
            <a:endParaRPr b="0" lang="en-GB" sz="1600" spc="-1" strike="noStrike">
              <a:latin typeface="Arial"/>
            </a:endParaRPr>
          </a:p>
          <a:p>
            <a:pPr lvl="1" marL="629280" indent="-30492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Calibri"/>
                <a:ea typeface="Franklin Gothic Book"/>
              </a:rPr>
              <a:t>Predict the sentiment of new reviews within the Jupyter Notebook environment.</a:t>
            </a:r>
            <a:endParaRPr b="0" lang="en-GB" sz="1400" spc="-1" strike="noStrike">
              <a:latin typeface="Arial"/>
            </a:endParaRPr>
          </a:p>
          <a:p>
            <a:pPr lvl="1" marL="629280" indent="-30492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Calibri"/>
                <a:ea typeface="Franklin Gothic Book"/>
              </a:rPr>
              <a:t>Provide real-time sentiment classification using the trained model.</a:t>
            </a:r>
            <a:endParaRPr b="0" lang="en-GB" sz="1400" spc="-1" strike="noStrike">
              <a:latin typeface="Arial"/>
            </a:endParaRPr>
          </a:p>
          <a:p>
            <a:pPr marL="306000" indent="-305640">
              <a:lnSpc>
                <a:spcPct val="110000"/>
              </a:lnSpc>
              <a:spcBef>
                <a:spcPts val="320"/>
              </a:spcBef>
              <a:spcAft>
                <a:spcPts val="601"/>
              </a:spcAft>
              <a:buClr>
                <a:srgbClr val="1cade4"/>
              </a:buClr>
              <a:buSzPct val="92000"/>
              <a:buFont typeface="Wingdings 2" charset="2"/>
              <a:buChar char=""/>
            </a:pPr>
            <a:r>
              <a:rPr b="1" lang="en-IN" sz="1600" spc="-1" strike="noStrike">
                <a:solidFill>
                  <a:srgbClr val="404040"/>
                </a:solidFill>
                <a:latin typeface="Franklin Gothic Book"/>
                <a:ea typeface="Franklin Gothic Book"/>
              </a:rPr>
              <a:t>Evaluation</a:t>
            </a:r>
            <a:r>
              <a:rPr b="1" lang="en-IN" sz="1600" spc="-1" strike="noStrike">
                <a:solidFill>
                  <a:srgbClr val="404040"/>
                </a:solidFill>
                <a:latin typeface="Calibri"/>
                <a:ea typeface="Franklin Gothic Book"/>
              </a:rPr>
              <a:t>:</a:t>
            </a:r>
            <a:endParaRPr b="0" lang="en-GB" sz="1600" spc="-1" strike="noStrike">
              <a:latin typeface="Arial"/>
            </a:endParaRPr>
          </a:p>
          <a:p>
            <a:pPr lvl="1" marL="630000" indent="-30564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Franklin Gothic Book"/>
                <a:ea typeface="Franklin Gothic Book"/>
              </a:rPr>
              <a:t>Assess the model's performance using metrics such as Accuracy and the Classification Report</a:t>
            </a:r>
            <a:r>
              <a:rPr b="1" lang="en-US" sz="1400" spc="-1" strike="noStrike">
                <a:solidFill>
                  <a:srgbClr val="404040"/>
                </a:solidFill>
                <a:latin typeface="Calibri"/>
                <a:ea typeface="Franklin Gothic Book"/>
              </a:rPr>
              <a:t> .</a:t>
            </a:r>
            <a:endParaRPr b="0" lang="en-GB" sz="1400" spc="-1" strike="noStrike">
              <a:latin typeface="Arial"/>
            </a:endParaRPr>
          </a:p>
          <a:p>
            <a:pPr lvl="1" marL="630000" indent="-305640">
              <a:lnSpc>
                <a:spcPct val="100000"/>
              </a:lnSpc>
              <a:spcBef>
                <a:spcPts val="281"/>
              </a:spcBef>
              <a:spcAft>
                <a:spcPts val="601"/>
              </a:spcAft>
              <a:buClr>
                <a:srgbClr val="1cade4"/>
              </a:buClr>
              <a:buSzPct val="92000"/>
              <a:buFont typeface="Wingdings 2" charset="2"/>
              <a:buChar char=""/>
            </a:pPr>
            <a:r>
              <a:rPr b="1" lang="en-US" sz="1400" spc="-1" strike="noStrike">
                <a:solidFill>
                  <a:srgbClr val="404040"/>
                </a:solidFill>
                <a:latin typeface="Franklin Gothic Book"/>
                <a:ea typeface="Franklin Gothic Book"/>
              </a:rPr>
              <a:t>Fine-tune the model based on continuous monitoring and feedback </a:t>
            </a:r>
            <a:r>
              <a:rPr b="1" lang="en-US" sz="1400" spc="-1" strike="noStrike">
                <a:solidFill>
                  <a:srgbClr val="404040"/>
                </a:solidFill>
                <a:latin typeface="Calibri"/>
                <a:ea typeface="Franklin Gothic Book"/>
              </a:rPr>
              <a:t>.</a:t>
            </a:r>
            <a:endParaRPr b="0" lang="en-GB" sz="1400" spc="-1" strike="noStrike">
              <a:latin typeface="Arial"/>
            </a:endParaRPr>
          </a:p>
          <a:p>
            <a:pPr>
              <a:lnSpc>
                <a:spcPct val="110000"/>
              </a:lnSpc>
              <a:spcBef>
                <a:spcPts val="340"/>
              </a:spcBef>
              <a:spcAft>
                <a:spcPts val="601"/>
              </a:spcAft>
            </a:pPr>
            <a:r>
              <a:rPr b="1" lang="en-IN" sz="1700" spc="-1" strike="noStrike">
                <a:solidFill>
                  <a:srgbClr val="404040"/>
                </a:solidFill>
                <a:latin typeface="Franklin Gothic Book"/>
                <a:ea typeface="Franklin Gothic Book"/>
              </a:rPr>
              <a:t>Result </a:t>
            </a:r>
            <a:r>
              <a:rPr b="1" lang="en-IN" sz="1700" spc="-1" strike="noStrike">
                <a:solidFill>
                  <a:srgbClr val="404040"/>
                </a:solidFill>
                <a:latin typeface="Calibri"/>
                <a:ea typeface="Franklin Gothic Book"/>
              </a:rPr>
              <a:t>:</a:t>
            </a:r>
            <a:r>
              <a:rPr b="1" lang="en-US" sz="1700" spc="-1" strike="noStrike">
                <a:solidFill>
                  <a:srgbClr val="404040"/>
                </a:solidFill>
                <a:latin typeface="Franklin Gothic Book"/>
                <a:ea typeface="Franklin Gothic Book"/>
              </a:rPr>
              <a:t>An effective sentiment analysis model designed to categorize restaurant reviews as either positive or negative, offering restaurants valuable insights into customer satisfaction and actionable areas for enhancement.</a:t>
            </a:r>
            <a:endParaRPr b="0" lang="en-GB" sz="1700" spc="-1" strike="noStrike">
              <a:latin typeface="Arial"/>
            </a:endParaRPr>
          </a:p>
          <a:p>
            <a:pPr>
              <a:lnSpc>
                <a:spcPct val="110000"/>
              </a:lnSpc>
              <a:spcBef>
                <a:spcPts val="340"/>
              </a:spcBef>
              <a:spcAft>
                <a:spcPts val="601"/>
              </a:spcAft>
              <a:tabLst>
                <a:tab algn="l" pos="0"/>
              </a:tabLst>
            </a:pPr>
            <a:endParaRPr b="0" lang="en-GB" sz="17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295920" y="67356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US" sz="4400" spc="-1" strike="noStrike">
              <a:solidFill>
                <a:srgbClr val="000000"/>
              </a:solidFill>
              <a:latin typeface="Franklin Gothic Book"/>
            </a:endParaRPr>
          </a:p>
        </p:txBody>
      </p:sp>
      <p:sp>
        <p:nvSpPr>
          <p:cNvPr id="191" name="TextShape 2"/>
          <p:cNvSpPr txBox="1"/>
          <p:nvPr/>
        </p:nvSpPr>
        <p:spPr>
          <a:xfrm>
            <a:off x="423720" y="1203840"/>
            <a:ext cx="11029320" cy="5653800"/>
          </a:xfrm>
          <a:prstGeom prst="rect">
            <a:avLst/>
          </a:prstGeom>
          <a:noFill/>
          <a:ln>
            <a:noFill/>
          </a:ln>
        </p:spPr>
        <p:txBody>
          <a:bodyPr anchor="ctr">
            <a:normAutofit fontScale="76000"/>
          </a:bodyPr>
          <a:p>
            <a:pPr>
              <a:lnSpc>
                <a:spcPct val="110000"/>
              </a:lnSpc>
              <a:spcBef>
                <a:spcPts val="360"/>
              </a:spcBef>
              <a:spcAft>
                <a:spcPts val="601"/>
              </a:spcAft>
              <a:tabLst>
                <a:tab algn="l" pos="0"/>
              </a:tabLst>
            </a:pPr>
            <a:r>
              <a:rPr b="1" lang="en-IN" sz="1800" spc="-1" strike="noStrike">
                <a:solidFill>
                  <a:srgbClr val="0f0f0f"/>
                </a:solidFill>
                <a:latin typeface="Franklin Gothic Book"/>
                <a:ea typeface="Franklin Gothic Book"/>
              </a:rPr>
              <a:t>The "System Approach" section outlines the overall strategy and methodology for developing and implementing the Sentimental analysis of restaurant system. Here's a suggested structure for this section:</a:t>
            </a:r>
            <a:endParaRPr b="0" lang="en-US" sz="1800" spc="-1" strike="noStrike">
              <a:solidFill>
                <a:srgbClr val="404040"/>
              </a:solidFill>
              <a:latin typeface="Franklin Gothic Book"/>
            </a:endParaRPr>
          </a:p>
          <a:p>
            <a:pPr marL="305280" indent="-304920">
              <a:lnSpc>
                <a:spcPct val="110000"/>
              </a:lnSpc>
              <a:spcBef>
                <a:spcPts val="320"/>
              </a:spcBef>
              <a:spcAft>
                <a:spcPts val="601"/>
              </a:spcAft>
              <a:buClr>
                <a:srgbClr val="1cade4"/>
              </a:buClr>
              <a:buSzPct val="92000"/>
              <a:buFont typeface="Wingdings 2" charset="2"/>
              <a:buChar char=""/>
              <a:tabLst>
                <a:tab algn="l" pos="0"/>
              </a:tabLst>
            </a:pPr>
            <a:r>
              <a:rPr b="1" lang="en-IN" sz="1600" spc="-1" strike="noStrike">
                <a:solidFill>
                  <a:srgbClr val="0f0f0f"/>
                </a:solidFill>
                <a:latin typeface="Franklin Gothic Book"/>
                <a:ea typeface="Franklin Gothic Book"/>
              </a:rPr>
              <a:t>System requirements</a:t>
            </a:r>
            <a:endParaRPr b="0" lang="en-US" sz="1600" spc="-1" strike="noStrike">
              <a:solidFill>
                <a:srgbClr val="404040"/>
              </a:solidFill>
              <a:latin typeface="Franklin Gothic Book"/>
            </a:endParaRPr>
          </a:p>
          <a:p>
            <a:pPr lvl="1" marL="629280" indent="-304920">
              <a:lnSpc>
                <a:spcPct val="100000"/>
              </a:lnSpc>
              <a:spcBef>
                <a:spcPts val="281"/>
              </a:spcBef>
              <a:spcAft>
                <a:spcPts val="601"/>
              </a:spcAft>
              <a:buClr>
                <a:srgbClr val="1cade4"/>
              </a:buClr>
              <a:buSzPct val="92000"/>
              <a:buFont typeface="Wingdings 2" charset="2"/>
              <a:buChar char=""/>
              <a:tabLst>
                <a:tab algn="l" pos="0"/>
              </a:tabLst>
            </a:pPr>
            <a:r>
              <a:rPr b="1" lang="en-IN" sz="1400" spc="-1" strike="noStrike">
                <a:solidFill>
                  <a:srgbClr val="0f0f0f"/>
                </a:solidFill>
                <a:latin typeface="Franklin Gothic Book"/>
                <a:ea typeface="Franklin Gothic Book"/>
              </a:rPr>
              <a:t>Windows 11</a:t>
            </a:r>
            <a:endParaRPr b="0" lang="en-US" sz="1400" spc="-1" strike="noStrike">
              <a:solidFill>
                <a:srgbClr val="404040"/>
              </a:solidFill>
              <a:latin typeface="Franklin Gothic Book"/>
            </a:endParaRPr>
          </a:p>
          <a:p>
            <a:pPr lvl="1" marL="629280" indent="-304920">
              <a:lnSpc>
                <a:spcPct val="100000"/>
              </a:lnSpc>
              <a:spcBef>
                <a:spcPts val="281"/>
              </a:spcBef>
              <a:spcAft>
                <a:spcPts val="601"/>
              </a:spcAft>
              <a:buClr>
                <a:srgbClr val="1cade4"/>
              </a:buClr>
              <a:buSzPct val="92000"/>
              <a:buFont typeface="Wingdings 2" charset="2"/>
              <a:buChar char=""/>
              <a:tabLst>
                <a:tab algn="l" pos="0"/>
              </a:tabLst>
            </a:pPr>
            <a:r>
              <a:rPr b="1" lang="en-IN" sz="1400" spc="-1" strike="noStrike">
                <a:solidFill>
                  <a:srgbClr val="0f0f0f"/>
                </a:solidFill>
                <a:latin typeface="Franklin Gothic Book"/>
                <a:ea typeface="Franklin Gothic Book"/>
              </a:rPr>
              <a:t>Anaconda Navigator (includes Python and essential libraries)</a:t>
            </a:r>
            <a:endParaRPr b="0" lang="en-US" sz="1400" spc="-1" strike="noStrike">
              <a:solidFill>
                <a:srgbClr val="404040"/>
              </a:solidFill>
              <a:latin typeface="Franklin Gothic Book"/>
            </a:endParaRPr>
          </a:p>
          <a:p>
            <a:pPr lvl="1" marL="629280" indent="-304920">
              <a:lnSpc>
                <a:spcPct val="100000"/>
              </a:lnSpc>
              <a:spcBef>
                <a:spcPts val="281"/>
              </a:spcBef>
              <a:spcAft>
                <a:spcPts val="601"/>
              </a:spcAft>
              <a:buClr>
                <a:srgbClr val="1cade4"/>
              </a:buClr>
              <a:buSzPct val="92000"/>
              <a:buFont typeface="Wingdings 2" charset="2"/>
              <a:buChar char=""/>
              <a:tabLst>
                <a:tab algn="l" pos="0"/>
              </a:tabLst>
            </a:pPr>
            <a:r>
              <a:rPr b="1" lang="en-US" sz="1400" spc="-1" strike="noStrike">
                <a:solidFill>
                  <a:srgbClr val="0f0f0f"/>
                </a:solidFill>
                <a:latin typeface="Franklin Gothic Book"/>
                <a:ea typeface="Franklin Gothic Book"/>
              </a:rPr>
              <a:t>Jupyter Notebook (included with Anaconda)</a:t>
            </a:r>
            <a:endParaRPr b="0" lang="en-US" sz="1400" spc="-1" strike="noStrike">
              <a:solidFill>
                <a:srgbClr val="404040"/>
              </a:solidFill>
              <a:latin typeface="Franklin Gothic Book"/>
            </a:endParaRPr>
          </a:p>
          <a:p>
            <a:pPr lvl="1" marL="629280" indent="-304920">
              <a:lnSpc>
                <a:spcPct val="100000"/>
              </a:lnSpc>
              <a:spcBef>
                <a:spcPts val="281"/>
              </a:spcBef>
              <a:spcAft>
                <a:spcPts val="601"/>
              </a:spcAft>
              <a:buClr>
                <a:srgbClr val="1cade4"/>
              </a:buClr>
              <a:buSzPct val="92000"/>
              <a:buFont typeface="Wingdings 2" charset="2"/>
              <a:buChar char=""/>
              <a:tabLst>
                <a:tab algn="l" pos="0"/>
              </a:tabLst>
            </a:pPr>
            <a:r>
              <a:rPr b="1" lang="en-IN" sz="1400" spc="-1" strike="noStrike">
                <a:solidFill>
                  <a:srgbClr val="0f0f0f"/>
                </a:solidFill>
                <a:latin typeface="Franklin Gothic Book"/>
                <a:ea typeface="Franklin Gothic Book"/>
              </a:rPr>
              <a:t>Intel core i5 processor.</a:t>
            </a:r>
            <a:endParaRPr b="0" lang="en-US" sz="14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Library required to build the model</a:t>
            </a:r>
            <a:endParaRPr b="0" lang="en-US" sz="1800" spc="-1" strike="noStrike">
              <a:solidFill>
                <a:srgbClr val="404040"/>
              </a:solidFill>
              <a:latin typeface="Franklin Gothic Book"/>
            </a:endParaRPr>
          </a:p>
          <a:p>
            <a:pPr lvl="1" marL="629280" indent="-304920">
              <a:lnSpc>
                <a:spcPct val="100000"/>
              </a:lnSpc>
              <a:spcBef>
                <a:spcPts val="300"/>
              </a:spcBef>
              <a:spcAft>
                <a:spcPts val="601"/>
              </a:spcAft>
              <a:buClr>
                <a:srgbClr val="1cade4"/>
              </a:buClr>
              <a:buSzPct val="92000"/>
              <a:buFont typeface="Wingdings 2" charset="2"/>
              <a:buChar char=""/>
              <a:tabLst>
                <a:tab algn="l" pos="0"/>
              </a:tabLst>
            </a:pPr>
            <a:r>
              <a:rPr b="1" lang="en-IN" sz="1500" spc="-1" strike="noStrike">
                <a:solidFill>
                  <a:srgbClr val="0f0f0f"/>
                </a:solidFill>
                <a:latin typeface="Franklin Gothic Book"/>
                <a:ea typeface="Franklin Gothic Book"/>
              </a:rPr>
              <a:t>pandas </a:t>
            </a:r>
            <a:r>
              <a:rPr b="1" lang="en-IN" sz="1400" spc="-1" strike="noStrike">
                <a:solidFill>
                  <a:srgbClr val="404040"/>
                </a:solidFill>
                <a:latin typeface="Calibri"/>
                <a:ea typeface="Franklin Gothic Book"/>
              </a:rPr>
              <a:t>: </a:t>
            </a:r>
            <a:r>
              <a:rPr b="1" lang="en-IN" sz="1500" spc="-1" strike="noStrike">
                <a:solidFill>
                  <a:srgbClr val="0f0f0f"/>
                </a:solidFill>
                <a:latin typeface="Franklin Gothic Book"/>
                <a:ea typeface="Franklin Gothic Book"/>
              </a:rPr>
              <a:t>For data manipulation and analysis.</a:t>
            </a:r>
            <a:endParaRPr b="0" lang="en-US" sz="1500" spc="-1" strike="noStrike">
              <a:solidFill>
                <a:srgbClr val="404040"/>
              </a:solidFill>
              <a:latin typeface="Franklin Gothic Book"/>
            </a:endParaRPr>
          </a:p>
          <a:p>
            <a:pPr lvl="1" marL="629280" indent="-304920">
              <a:lnSpc>
                <a:spcPct val="100000"/>
              </a:lnSpc>
              <a:spcBef>
                <a:spcPts val="300"/>
              </a:spcBef>
              <a:spcAft>
                <a:spcPts val="601"/>
              </a:spcAft>
              <a:buClr>
                <a:srgbClr val="1cade4"/>
              </a:buClr>
              <a:buSzPct val="92000"/>
              <a:buFont typeface="Wingdings 2" charset="2"/>
              <a:buChar char=""/>
              <a:tabLst>
                <a:tab algn="l" pos="0"/>
              </a:tabLst>
            </a:pPr>
            <a:r>
              <a:rPr b="1" lang="en-US" sz="1500" spc="-1" strike="noStrike">
                <a:solidFill>
                  <a:srgbClr val="0f0f0f"/>
                </a:solidFill>
                <a:latin typeface="Franklin Gothic Book"/>
                <a:ea typeface="Franklin Gothic Book"/>
              </a:rPr>
              <a:t>Numpy </a:t>
            </a:r>
            <a:r>
              <a:rPr b="1" lang="en-IN" sz="1400" spc="-1" strike="noStrike">
                <a:solidFill>
                  <a:srgbClr val="404040"/>
                </a:solidFill>
                <a:latin typeface="Calibri"/>
                <a:ea typeface="Franklin Gothic Book"/>
              </a:rPr>
              <a:t>:</a:t>
            </a:r>
            <a:r>
              <a:rPr b="1" lang="en-US" sz="1500" spc="-1" strike="noStrike">
                <a:solidFill>
                  <a:srgbClr val="0f0f0f"/>
                </a:solidFill>
                <a:latin typeface="Franklin Gothic Book"/>
                <a:ea typeface="Franklin Gothic Book"/>
              </a:rPr>
              <a:t> For numerical operations and handling arrays.</a:t>
            </a:r>
            <a:endParaRPr b="0" lang="en-US" sz="1500" spc="-1" strike="noStrike">
              <a:solidFill>
                <a:srgbClr val="404040"/>
              </a:solidFill>
              <a:latin typeface="Franklin Gothic Book"/>
            </a:endParaRPr>
          </a:p>
          <a:p>
            <a:pPr lvl="1" marL="629280" indent="-304920">
              <a:lnSpc>
                <a:spcPct val="100000"/>
              </a:lnSpc>
              <a:spcBef>
                <a:spcPts val="300"/>
              </a:spcBef>
              <a:spcAft>
                <a:spcPts val="601"/>
              </a:spcAft>
              <a:buClr>
                <a:srgbClr val="1cade4"/>
              </a:buClr>
              <a:buSzPct val="92000"/>
              <a:buFont typeface="Wingdings 2" charset="2"/>
              <a:buChar char=""/>
              <a:tabLst>
                <a:tab algn="l" pos="0"/>
              </a:tabLst>
            </a:pPr>
            <a:r>
              <a:rPr b="1" lang="en-US" sz="1500" spc="-1" strike="noStrike">
                <a:solidFill>
                  <a:srgbClr val="0f0f0f"/>
                </a:solidFill>
                <a:latin typeface="Franklin Gothic Book"/>
                <a:ea typeface="Franklin Gothic Book"/>
              </a:rPr>
              <a:t>scikit-learn </a:t>
            </a:r>
            <a:r>
              <a:rPr b="1" lang="en-IN" sz="1400" spc="-1" strike="noStrike">
                <a:solidFill>
                  <a:srgbClr val="404040"/>
                </a:solidFill>
                <a:latin typeface="Calibri"/>
                <a:ea typeface="Franklin Gothic Book"/>
              </a:rPr>
              <a:t>:</a:t>
            </a:r>
            <a:r>
              <a:rPr b="1" lang="en-US" sz="1500" spc="-1" strike="noStrike">
                <a:solidFill>
                  <a:srgbClr val="0f0f0f"/>
                </a:solidFill>
                <a:latin typeface="Franklin Gothic Book"/>
                <a:ea typeface="Franklin Gothic Book"/>
              </a:rPr>
              <a:t> For machine learning algorithms, model training, and evaluation.</a:t>
            </a:r>
            <a:endParaRPr b="0" lang="en-US" sz="1500" spc="-1" strike="noStrike">
              <a:solidFill>
                <a:srgbClr val="404040"/>
              </a:solidFill>
              <a:latin typeface="Franklin Gothic Book"/>
            </a:endParaRPr>
          </a:p>
          <a:p>
            <a:pPr lvl="1" marL="629280" indent="-304920">
              <a:lnSpc>
                <a:spcPct val="100000"/>
              </a:lnSpc>
              <a:spcBef>
                <a:spcPts val="300"/>
              </a:spcBef>
              <a:spcAft>
                <a:spcPts val="601"/>
              </a:spcAft>
              <a:buClr>
                <a:srgbClr val="1cade4"/>
              </a:buClr>
              <a:buSzPct val="92000"/>
              <a:buFont typeface="Wingdings 2" charset="2"/>
              <a:buChar char=""/>
              <a:tabLst>
                <a:tab algn="l" pos="0"/>
              </a:tabLst>
            </a:pPr>
            <a:r>
              <a:rPr b="1" lang="en-US" sz="1500" spc="-1" strike="noStrike">
                <a:solidFill>
                  <a:srgbClr val="0f0f0f"/>
                </a:solidFill>
                <a:latin typeface="Franklin Gothic Book"/>
                <a:ea typeface="Franklin Gothic Book"/>
              </a:rPr>
              <a:t>Nltk </a:t>
            </a:r>
            <a:r>
              <a:rPr b="1" lang="en-IN" sz="1400" spc="-1" strike="noStrike">
                <a:solidFill>
                  <a:srgbClr val="404040"/>
                </a:solidFill>
                <a:latin typeface="Calibri"/>
                <a:ea typeface="Franklin Gothic Book"/>
              </a:rPr>
              <a:t>: </a:t>
            </a:r>
            <a:r>
              <a:rPr b="1" lang="en-US" sz="1500" spc="-1" strike="noStrike">
                <a:solidFill>
                  <a:srgbClr val="0f0f0f"/>
                </a:solidFill>
                <a:latin typeface="Franklin Gothic Book"/>
                <a:ea typeface="Franklin Gothic Book"/>
              </a:rPr>
              <a:t>For natural language processing tasks such as tokenization, stop words removal, stemming, and lemmatization.</a:t>
            </a:r>
            <a:endParaRPr b="0" lang="en-US" sz="1500" spc="-1" strike="noStrike">
              <a:solidFill>
                <a:srgbClr val="404040"/>
              </a:solidFill>
              <a:latin typeface="Franklin Gothic Book"/>
            </a:endParaRPr>
          </a:p>
          <a:p>
            <a:pPr lvl="1" marL="629280" indent="-304920">
              <a:lnSpc>
                <a:spcPct val="100000"/>
              </a:lnSpc>
              <a:spcBef>
                <a:spcPts val="320"/>
              </a:spcBef>
              <a:spcAft>
                <a:spcPts val="601"/>
              </a:spcAft>
              <a:buClr>
                <a:srgbClr val="1cade4"/>
              </a:buClr>
              <a:buSzPct val="92000"/>
              <a:buFont typeface="Wingdings 2" charset="2"/>
              <a:buChar char=""/>
              <a:tabLst>
                <a:tab algn="l" pos="0"/>
              </a:tabLst>
            </a:pPr>
            <a:r>
              <a:rPr b="1" lang="en-US" sz="1500" spc="-1" strike="noStrike">
                <a:solidFill>
                  <a:srgbClr val="0f0f0f"/>
                </a:solidFill>
                <a:latin typeface="Franklin Gothic Book"/>
                <a:ea typeface="Franklin Gothic Book"/>
              </a:rPr>
              <a:t>Matplotlib </a:t>
            </a:r>
            <a:r>
              <a:rPr b="1" lang="en-IN" sz="1600" spc="-1" strike="noStrike">
                <a:solidFill>
                  <a:srgbClr val="404040"/>
                </a:solidFill>
                <a:latin typeface="Calibri"/>
                <a:ea typeface="Franklin Gothic Book"/>
              </a:rPr>
              <a:t>:</a:t>
            </a:r>
            <a:r>
              <a:rPr b="1" lang="en-US" sz="1500" spc="-1" strike="noStrike">
                <a:solidFill>
                  <a:srgbClr val="0f0f0f"/>
                </a:solidFill>
                <a:latin typeface="Franklin Gothic Book"/>
                <a:ea typeface="Franklin Gothic Book"/>
              </a:rPr>
              <a:t> For creating static, animated, and interactive visualizations.</a:t>
            </a:r>
            <a:endParaRPr b="0" lang="en-US" sz="1500" spc="-1" strike="noStrike">
              <a:solidFill>
                <a:srgbClr val="404040"/>
              </a:solidFill>
              <a:latin typeface="Franklin Gothic Book"/>
            </a:endParaRPr>
          </a:p>
          <a:p>
            <a:pPr lvl="1" marL="629280" indent="-304920">
              <a:lnSpc>
                <a:spcPct val="100000"/>
              </a:lnSpc>
              <a:spcBef>
                <a:spcPts val="320"/>
              </a:spcBef>
              <a:spcAft>
                <a:spcPts val="601"/>
              </a:spcAft>
              <a:buClr>
                <a:srgbClr val="1cade4"/>
              </a:buClr>
              <a:buSzPct val="92000"/>
              <a:buFont typeface="Wingdings 2" charset="2"/>
              <a:buChar char=""/>
              <a:tabLst>
                <a:tab algn="l" pos="0"/>
              </a:tabLst>
            </a:pPr>
            <a:r>
              <a:rPr b="1" lang="en-US" sz="1500" spc="-1" strike="noStrike">
                <a:solidFill>
                  <a:srgbClr val="0f0f0f"/>
                </a:solidFill>
                <a:latin typeface="Franklin Gothic Book"/>
                <a:ea typeface="Franklin Gothic Book"/>
              </a:rPr>
              <a:t>Seaborn </a:t>
            </a:r>
            <a:r>
              <a:rPr b="1" lang="en-IN" sz="1600" spc="-1" strike="noStrike">
                <a:solidFill>
                  <a:srgbClr val="404040"/>
                </a:solidFill>
                <a:latin typeface="Calibri"/>
                <a:ea typeface="Franklin Gothic Book"/>
              </a:rPr>
              <a:t>:</a:t>
            </a:r>
            <a:r>
              <a:rPr b="1" lang="en-US" sz="1500" spc="-1" strike="noStrike">
                <a:solidFill>
                  <a:srgbClr val="0f0f0f"/>
                </a:solidFill>
                <a:latin typeface="Franklin Gothic Book"/>
                <a:ea typeface="Franklin Gothic Book"/>
              </a:rPr>
              <a:t> For statistical data visualization based on Matplotlib.</a:t>
            </a:r>
            <a:endParaRPr b="0" lang="en-US" sz="1500" spc="-1" strike="noStrike">
              <a:solidFill>
                <a:srgbClr val="404040"/>
              </a:solidFill>
              <a:latin typeface="Franklin Gothic Book"/>
            </a:endParaRPr>
          </a:p>
          <a:p>
            <a:pPr lvl="1" marL="629280" indent="-304920">
              <a:lnSpc>
                <a:spcPct val="100000"/>
              </a:lnSpc>
              <a:spcBef>
                <a:spcPts val="320"/>
              </a:spcBef>
              <a:spcAft>
                <a:spcPts val="601"/>
              </a:spcAft>
              <a:buClr>
                <a:srgbClr val="1cade4"/>
              </a:buClr>
              <a:buSzPct val="92000"/>
              <a:buFont typeface="Wingdings 2" charset="2"/>
              <a:buChar char=""/>
              <a:tabLst>
                <a:tab algn="l" pos="0"/>
              </a:tabLst>
            </a:pPr>
            <a:r>
              <a:rPr b="1" lang="en-US" sz="1500" spc="-1" strike="noStrike">
                <a:solidFill>
                  <a:srgbClr val="0f0f0f"/>
                </a:solidFill>
                <a:latin typeface="Franklin Gothic Book"/>
                <a:ea typeface="Franklin Gothic Book"/>
              </a:rPr>
              <a:t>Word cloud </a:t>
            </a:r>
            <a:r>
              <a:rPr b="1" lang="en-IN" sz="1600" spc="-1" strike="noStrike">
                <a:solidFill>
                  <a:srgbClr val="404040"/>
                </a:solidFill>
                <a:latin typeface="Calibri"/>
                <a:ea typeface="Franklin Gothic Book"/>
              </a:rPr>
              <a:t>:</a:t>
            </a:r>
            <a:r>
              <a:rPr b="1" lang="en-US" sz="1500" spc="-1" strike="noStrike">
                <a:solidFill>
                  <a:srgbClr val="0f0f0f"/>
                </a:solidFill>
                <a:latin typeface="Franklin Gothic Book"/>
                <a:ea typeface="Franklin Gothic Book"/>
              </a:rPr>
              <a:t> For generating word clouds from text data.</a:t>
            </a:r>
            <a:endParaRPr b="0" lang="en-US" sz="1500" spc="-1" strike="noStrike">
              <a:solidFill>
                <a:srgbClr val="404040"/>
              </a:solidFill>
              <a:latin typeface="Franklin Gothic Book"/>
            </a:endParaRPr>
          </a:p>
          <a:p>
            <a:pPr lvl="1" marL="629280" indent="-304920">
              <a:lnSpc>
                <a:spcPct val="100000"/>
              </a:lnSpc>
              <a:spcBef>
                <a:spcPts val="320"/>
              </a:spcBef>
              <a:spcAft>
                <a:spcPts val="601"/>
              </a:spcAft>
              <a:buClr>
                <a:srgbClr val="1cade4"/>
              </a:buClr>
              <a:buSzPct val="92000"/>
              <a:buFont typeface="Wingdings 2" charset="2"/>
              <a:buChar char=""/>
              <a:tabLst>
                <a:tab algn="l" pos="0"/>
              </a:tabLst>
            </a:pPr>
            <a:r>
              <a:rPr b="1" lang="en-US" sz="1500" spc="-1" strike="noStrike">
                <a:solidFill>
                  <a:srgbClr val="0f0f0f"/>
                </a:solidFill>
                <a:latin typeface="Franklin Gothic Book"/>
                <a:ea typeface="Franklin Gothic Book"/>
              </a:rPr>
              <a:t>Beautifulsoup4 </a:t>
            </a:r>
            <a:r>
              <a:rPr b="1" lang="en-IN" sz="1600" spc="-1" strike="noStrike">
                <a:solidFill>
                  <a:srgbClr val="404040"/>
                </a:solidFill>
                <a:latin typeface="Calibri"/>
                <a:ea typeface="Franklin Gothic Book"/>
              </a:rPr>
              <a:t>:</a:t>
            </a:r>
            <a:r>
              <a:rPr b="1" lang="en-US" sz="1500" spc="-1" strike="noStrike">
                <a:solidFill>
                  <a:srgbClr val="0f0f0f"/>
                </a:solidFill>
                <a:latin typeface="Franklin Gothic Book"/>
                <a:ea typeface="Franklin Gothic Book"/>
              </a:rPr>
              <a:t> For HTML parsing, primarily used here for cleaning HTML tags from reviews.</a:t>
            </a:r>
            <a:endParaRPr b="0" lang="en-US" sz="1500" spc="-1" strike="noStrike">
              <a:solidFill>
                <a:srgbClr val="404040"/>
              </a:solidFill>
              <a:latin typeface="Franklin Gothic Book"/>
            </a:endParaRPr>
          </a:p>
          <a:p>
            <a:pPr lvl="1" marL="629280" indent="-304920">
              <a:lnSpc>
                <a:spcPct val="100000"/>
              </a:lnSpc>
              <a:spcBef>
                <a:spcPts val="320"/>
              </a:spcBef>
              <a:spcAft>
                <a:spcPts val="601"/>
              </a:spcAft>
              <a:buClr>
                <a:srgbClr val="1cade4"/>
              </a:buClr>
              <a:buSzPct val="92000"/>
              <a:buFont typeface="Wingdings 2" charset="2"/>
              <a:buChar char=""/>
              <a:tabLst>
                <a:tab algn="l" pos="0"/>
              </a:tabLst>
            </a:pPr>
            <a:r>
              <a:rPr b="1" lang="en-US" sz="1500" spc="-1" strike="noStrike">
                <a:solidFill>
                  <a:srgbClr val="0f0f0f"/>
                </a:solidFill>
                <a:latin typeface="Franklin Gothic Book"/>
                <a:ea typeface="Franklin Gothic Book"/>
              </a:rPr>
              <a:t>Contractions </a:t>
            </a:r>
            <a:r>
              <a:rPr b="1" lang="en-IN" sz="1600" spc="-1" strike="noStrike">
                <a:solidFill>
                  <a:srgbClr val="404040"/>
                </a:solidFill>
                <a:latin typeface="Calibri"/>
                <a:ea typeface="Franklin Gothic Book"/>
              </a:rPr>
              <a:t>:  </a:t>
            </a:r>
            <a:r>
              <a:rPr b="1" lang="en-US" sz="1500" spc="-1" strike="noStrike">
                <a:solidFill>
                  <a:srgbClr val="0f0f0f"/>
                </a:solidFill>
                <a:latin typeface="Franklin Gothic Book"/>
                <a:ea typeface="Franklin Gothic Book"/>
              </a:rPr>
              <a:t>For expanding contractions in text (e.g., "don't" to "do not").</a:t>
            </a:r>
            <a:endParaRPr b="0" lang="en-US" sz="1500" spc="-1" strike="noStrike">
              <a:solidFill>
                <a:srgbClr val="404040"/>
              </a:solidFill>
              <a:latin typeface="Franklin Gothic Book"/>
            </a:endParaRPr>
          </a:p>
          <a:p>
            <a:pPr lvl="1" marL="629280" indent="-304920">
              <a:lnSpc>
                <a:spcPct val="100000"/>
              </a:lnSpc>
              <a:spcBef>
                <a:spcPts val="320"/>
              </a:spcBef>
              <a:spcAft>
                <a:spcPts val="601"/>
              </a:spcAft>
              <a:buClr>
                <a:srgbClr val="1cade4"/>
              </a:buClr>
              <a:buSzPct val="92000"/>
              <a:buFont typeface="Wingdings 2" charset="2"/>
              <a:buChar char=""/>
              <a:tabLst>
                <a:tab algn="l" pos="0"/>
              </a:tabLst>
            </a:pPr>
            <a:r>
              <a:rPr b="1" lang="en-US" sz="1500" spc="-1" strike="noStrike">
                <a:solidFill>
                  <a:srgbClr val="0f0f0f"/>
                </a:solidFill>
                <a:latin typeface="Franklin Gothic Book"/>
                <a:ea typeface="Franklin Gothic Book"/>
              </a:rPr>
              <a:t>Emoji </a:t>
            </a:r>
            <a:r>
              <a:rPr b="1" lang="en-IN" sz="1600" spc="-1" strike="noStrike">
                <a:solidFill>
                  <a:srgbClr val="404040"/>
                </a:solidFill>
                <a:latin typeface="Calibri"/>
                <a:ea typeface="Franklin Gothic Book"/>
              </a:rPr>
              <a:t>:</a:t>
            </a:r>
            <a:r>
              <a:rPr b="1" lang="en-US" sz="1500" spc="-1" strike="noStrike">
                <a:solidFill>
                  <a:srgbClr val="0f0f0f"/>
                </a:solidFill>
                <a:latin typeface="Franklin Gothic Book"/>
                <a:ea typeface="Franklin Gothic Book"/>
              </a:rPr>
              <a:t> For converting emojis to text descriptions.</a:t>
            </a:r>
            <a:endParaRPr b="0" lang="en-US" sz="15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334440" y="77184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US" sz="4400" spc="-1" strike="noStrike">
              <a:solidFill>
                <a:srgbClr val="000000"/>
              </a:solidFill>
              <a:latin typeface="Franklin Gothic Book"/>
            </a:endParaRPr>
          </a:p>
        </p:txBody>
      </p:sp>
      <p:sp>
        <p:nvSpPr>
          <p:cNvPr id="193" name="TextShape 2"/>
          <p:cNvSpPr txBox="1"/>
          <p:nvPr/>
        </p:nvSpPr>
        <p:spPr>
          <a:xfrm>
            <a:off x="581040" y="1209240"/>
            <a:ext cx="11029320" cy="5564520"/>
          </a:xfrm>
          <a:prstGeom prst="rect">
            <a:avLst/>
          </a:prstGeom>
          <a:noFill/>
          <a:ln>
            <a:noFill/>
          </a:ln>
        </p:spPr>
        <p:txBody>
          <a:bodyPr anchor="ctr">
            <a:normAutofit fontScale="8000"/>
          </a:bodyPr>
          <a:p>
            <a:pPr marL="305280" indent="-304920">
              <a:lnSpc>
                <a:spcPct val="110000"/>
              </a:lnSpc>
              <a:spcBef>
                <a:spcPts val="660"/>
              </a:spcBef>
              <a:spcAft>
                <a:spcPts val="601"/>
              </a:spcAft>
              <a:buClr>
                <a:srgbClr val="1cade4"/>
              </a:buClr>
              <a:buSzPct val="92000"/>
              <a:buFont typeface="Wingdings 2" charset="2"/>
              <a:buChar char=""/>
            </a:pPr>
            <a:r>
              <a:rPr b="0" lang="en-IN" sz="3300" spc="-1" strike="noStrike">
                <a:solidFill>
                  <a:srgbClr val="404040"/>
                </a:solidFill>
                <a:latin typeface="Franklin Gothic Book"/>
                <a:ea typeface="Franklin Gothic Book"/>
              </a:rPr>
              <a:t>In the Algorithm section, describe the machine learning algorithm chosen for predicting review . Here's an example structure for this section:</a:t>
            </a:r>
            <a:endParaRPr b="0" lang="en-US" sz="3300" spc="-1" strike="noStrike">
              <a:solidFill>
                <a:srgbClr val="404040"/>
              </a:solidFill>
              <a:latin typeface="Franklin Gothic Book"/>
            </a:endParaRPr>
          </a:p>
          <a:p>
            <a:pPr marL="305280" indent="-304920">
              <a:lnSpc>
                <a:spcPct val="110000"/>
              </a:lnSpc>
              <a:spcBef>
                <a:spcPts val="660"/>
              </a:spcBef>
              <a:spcAft>
                <a:spcPts val="601"/>
              </a:spcAft>
              <a:buClr>
                <a:srgbClr val="1cade4"/>
              </a:buClr>
              <a:buSzPct val="92000"/>
              <a:buFont typeface="Wingdings 2" charset="2"/>
              <a:buChar char=""/>
            </a:pPr>
            <a:r>
              <a:rPr b="1" lang="en-IN" sz="3300" spc="-1" strike="noStrike">
                <a:solidFill>
                  <a:srgbClr val="404040"/>
                </a:solidFill>
                <a:latin typeface="Franklin Gothic Book"/>
                <a:ea typeface="Franklin Gothic Book"/>
              </a:rPr>
              <a:t>Algorithm Selection </a:t>
            </a:r>
            <a:endParaRPr b="0" lang="en-US" sz="3300" spc="-1" strike="noStrike">
              <a:solidFill>
                <a:srgbClr val="404040"/>
              </a:solidFill>
              <a:latin typeface="Franklin Gothic Book"/>
            </a:endParaRPr>
          </a:p>
          <a:p>
            <a:pPr lvl="1" marL="629280" indent="-304920">
              <a:lnSpc>
                <a:spcPct val="100000"/>
              </a:lnSpc>
              <a:spcBef>
                <a:spcPts val="660"/>
              </a:spcBef>
              <a:spcAft>
                <a:spcPts val="601"/>
              </a:spcAft>
              <a:buClr>
                <a:srgbClr val="1cade4"/>
              </a:buClr>
              <a:buSzPct val="92000"/>
              <a:buFont typeface="Wingdings 2" charset="2"/>
              <a:buChar char=""/>
            </a:pPr>
            <a:r>
              <a:rPr b="0" lang="en-US" sz="3300" spc="-1" strike="noStrike">
                <a:solidFill>
                  <a:srgbClr val="404040"/>
                </a:solidFill>
                <a:latin typeface="Franklin Gothic Book"/>
                <a:ea typeface="Franklin Gothic Book"/>
              </a:rPr>
              <a:t>For the sentiment analysis of restaurant reviews, we chose the Multinomial Naive Bayes algorithm due to its proven effectiveness in text classification tasks. Unlike time-series forecasting models such as ARIMA or LSTM, which are used for predicting numerical sequences over time, Naive Bayes is specifically designed for text data classification based on the probability of each word's occurrence in a given class (positive or negative sentiment in this case).</a:t>
            </a:r>
            <a:endParaRPr b="0" lang="en-US" sz="3300" spc="-1" strike="noStrike">
              <a:solidFill>
                <a:srgbClr val="404040"/>
              </a:solidFill>
              <a:latin typeface="Franklin Gothic Book"/>
            </a:endParaRPr>
          </a:p>
          <a:p>
            <a:pPr marL="305280" indent="-304920">
              <a:lnSpc>
                <a:spcPct val="110000"/>
              </a:lnSpc>
              <a:spcBef>
                <a:spcPts val="660"/>
              </a:spcBef>
              <a:spcAft>
                <a:spcPts val="601"/>
              </a:spcAft>
              <a:buClr>
                <a:srgbClr val="1cade4"/>
              </a:buClr>
              <a:buSzPct val="92000"/>
              <a:buFont typeface="Wingdings 2" charset="2"/>
              <a:buChar char=""/>
            </a:pPr>
            <a:r>
              <a:rPr b="1" lang="en-IN" sz="3300" spc="-1" strike="noStrike">
                <a:solidFill>
                  <a:srgbClr val="404040"/>
                </a:solidFill>
                <a:latin typeface="Franklin Gothic Book"/>
                <a:ea typeface="Franklin Gothic Book"/>
              </a:rPr>
              <a:t>Data Input:</a:t>
            </a:r>
            <a:endParaRPr b="0" lang="en-US" sz="3300" spc="-1" strike="noStrike">
              <a:solidFill>
                <a:srgbClr val="404040"/>
              </a:solidFill>
              <a:latin typeface="Franklin Gothic Book"/>
            </a:endParaRPr>
          </a:p>
          <a:p>
            <a:pPr lvl="1" marL="630000" indent="-305640">
              <a:lnSpc>
                <a:spcPct val="100000"/>
              </a:lnSpc>
              <a:spcBef>
                <a:spcPts val="660"/>
              </a:spcBef>
              <a:spcAft>
                <a:spcPts val="601"/>
              </a:spcAft>
              <a:buClr>
                <a:srgbClr val="1cade4"/>
              </a:buClr>
              <a:buSzPct val="92000"/>
              <a:buFont typeface="Wingdings 2" charset="2"/>
              <a:buChar char=""/>
            </a:pPr>
            <a:r>
              <a:rPr b="0" lang="en-US" sz="3300" spc="-1" strike="noStrike">
                <a:solidFill>
                  <a:srgbClr val="404040"/>
                </a:solidFill>
                <a:latin typeface="Franklin Gothic Book"/>
                <a:ea typeface="Franklin Gothic Book"/>
              </a:rPr>
              <a:t>The input features used by the algorithm include:</a:t>
            </a:r>
            <a:endParaRPr b="0" lang="en-US" sz="3300" spc="-1" strike="noStrike">
              <a:solidFill>
                <a:srgbClr val="404040"/>
              </a:solidFill>
              <a:latin typeface="Franklin Gothic Book"/>
            </a:endParaRPr>
          </a:p>
          <a:p>
            <a:pPr lvl="2" marL="900000" indent="-269640">
              <a:lnSpc>
                <a:spcPct val="100000"/>
              </a:lnSpc>
              <a:spcBef>
                <a:spcPts val="660"/>
              </a:spcBef>
              <a:spcAft>
                <a:spcPts val="601"/>
              </a:spcAft>
              <a:buClr>
                <a:srgbClr val="1cade4"/>
              </a:buClr>
              <a:buSzPct val="92000"/>
              <a:buFont typeface="Arial"/>
              <a:buChar char="•"/>
            </a:pPr>
            <a:r>
              <a:rPr b="1" lang="en-US" sz="3300" spc="-1" strike="noStrike">
                <a:solidFill>
                  <a:srgbClr val="404040"/>
                </a:solidFill>
                <a:latin typeface="Franklin Gothic Book"/>
                <a:ea typeface="Franklin Gothic Book"/>
              </a:rPr>
              <a:t>Review Text</a:t>
            </a:r>
            <a:r>
              <a:rPr b="0" lang="en-US" sz="3300" spc="-1" strike="noStrike">
                <a:solidFill>
                  <a:srgbClr val="404040"/>
                </a:solidFill>
                <a:latin typeface="Franklin Gothic Book"/>
                <a:ea typeface="Franklin Gothic Book"/>
              </a:rPr>
              <a:t>: The main textual content of restaurant reviews.</a:t>
            </a:r>
            <a:endParaRPr b="0" lang="en-US" sz="3300" spc="-1" strike="noStrike">
              <a:solidFill>
                <a:srgbClr val="404040"/>
              </a:solidFill>
              <a:latin typeface="Franklin Gothic Book"/>
            </a:endParaRPr>
          </a:p>
          <a:p>
            <a:pPr lvl="1" marL="630000" indent="-305640">
              <a:lnSpc>
                <a:spcPct val="100000"/>
              </a:lnSpc>
              <a:spcBef>
                <a:spcPts val="660"/>
              </a:spcBef>
              <a:spcAft>
                <a:spcPts val="601"/>
              </a:spcAft>
              <a:buClr>
                <a:srgbClr val="1cade4"/>
              </a:buClr>
              <a:buSzPct val="92000"/>
              <a:buFont typeface="Wingdings 2" charset="2"/>
              <a:buChar char=""/>
            </a:pPr>
            <a:r>
              <a:rPr b="0" lang="en-US" sz="3300" spc="-1" strike="noStrike">
                <a:solidFill>
                  <a:srgbClr val="404040"/>
                </a:solidFill>
                <a:latin typeface="Franklin Gothic Book"/>
                <a:ea typeface="Franklin Gothic Book"/>
              </a:rPr>
              <a:t>These features are essential as they capture the textual information necessary to determine the sentiment expressed in each review. The algorithm analyzes these features to classify reviews as either positive or negative based on the sentiment conveyed in the text.</a:t>
            </a:r>
            <a:endParaRPr b="0" lang="en-US" sz="3300" spc="-1" strike="noStrike">
              <a:solidFill>
                <a:srgbClr val="404040"/>
              </a:solidFill>
              <a:latin typeface="Franklin Gothic Book"/>
            </a:endParaRPr>
          </a:p>
          <a:p>
            <a:endParaRPr b="0" lang="en-US" sz="3300" spc="-1" strike="noStrike">
              <a:solidFill>
                <a:srgbClr val="404040"/>
              </a:solidFill>
              <a:latin typeface="Franklin Gothic Book"/>
            </a:endParaRPr>
          </a:p>
          <a:p>
            <a:pPr marL="305280" indent="-304920">
              <a:lnSpc>
                <a:spcPct val="110000"/>
              </a:lnSpc>
              <a:spcBef>
                <a:spcPts val="660"/>
              </a:spcBef>
              <a:spcAft>
                <a:spcPts val="601"/>
              </a:spcAft>
              <a:buClr>
                <a:srgbClr val="1cade4"/>
              </a:buClr>
              <a:buSzPct val="92000"/>
              <a:buFont typeface="Wingdings 2" charset="2"/>
              <a:buChar char=""/>
            </a:pPr>
            <a:r>
              <a:rPr b="1" lang="en-IN" sz="3300" spc="-1" strike="noStrike">
                <a:solidFill>
                  <a:srgbClr val="404040"/>
                </a:solidFill>
                <a:latin typeface="Franklin Gothic Book"/>
                <a:ea typeface="Franklin Gothic Book"/>
              </a:rPr>
              <a:t>Training Process:</a:t>
            </a:r>
            <a:endParaRPr b="0" lang="en-US" sz="3300" spc="-1" strike="noStrike">
              <a:solidFill>
                <a:srgbClr val="404040"/>
              </a:solidFill>
              <a:latin typeface="Franklin Gothic Book"/>
            </a:endParaRPr>
          </a:p>
          <a:p>
            <a:pPr lvl="1" marL="630000" indent="-305640">
              <a:lnSpc>
                <a:spcPct val="100000"/>
              </a:lnSpc>
              <a:spcBef>
                <a:spcPts val="660"/>
              </a:spcBef>
              <a:spcAft>
                <a:spcPts val="601"/>
              </a:spcAft>
              <a:buClr>
                <a:srgbClr val="1cade4"/>
              </a:buClr>
              <a:buSzPct val="92000"/>
              <a:buFont typeface="Wingdings 2" charset="2"/>
              <a:buChar char=""/>
            </a:pPr>
            <a:r>
              <a:rPr b="0" lang="en-US" sz="3300" spc="-1" strike="noStrike">
                <a:solidFill>
                  <a:srgbClr val="404040"/>
                </a:solidFill>
                <a:latin typeface="Franklin Gothic Book"/>
                <a:ea typeface="Franklin Gothic Book"/>
              </a:rPr>
              <a:t>The Multinomial Naive Bayes algorithm is trained using a labeled dataset of restaurant reviews, where each review is associated with a sentiment label (positive or negative). The training process involves:</a:t>
            </a:r>
            <a:endParaRPr b="0" lang="en-US" sz="3300" spc="-1" strike="noStrike">
              <a:solidFill>
                <a:srgbClr val="404040"/>
              </a:solidFill>
              <a:latin typeface="Franklin Gothic Book"/>
            </a:endParaRPr>
          </a:p>
          <a:p>
            <a:pPr lvl="2" marL="900000" indent="-269640">
              <a:lnSpc>
                <a:spcPct val="100000"/>
              </a:lnSpc>
              <a:spcBef>
                <a:spcPts val="660"/>
              </a:spcBef>
              <a:spcAft>
                <a:spcPts val="601"/>
              </a:spcAft>
              <a:buClr>
                <a:srgbClr val="1cade4"/>
              </a:buClr>
              <a:buSzPct val="92000"/>
              <a:buFont typeface="Arial"/>
              <a:buChar char="•"/>
            </a:pPr>
            <a:r>
              <a:rPr b="1" lang="en-US" sz="3300" spc="-1" strike="noStrike">
                <a:solidFill>
                  <a:srgbClr val="404040"/>
                </a:solidFill>
                <a:latin typeface="Franklin Gothic Book"/>
                <a:ea typeface="Franklin Gothic Book"/>
              </a:rPr>
              <a:t>Vectorization</a:t>
            </a:r>
            <a:r>
              <a:rPr b="0" lang="en-US" sz="3300" spc="-1" strike="noStrike">
                <a:solidFill>
                  <a:srgbClr val="404040"/>
                </a:solidFill>
                <a:latin typeface="Franklin Gothic Book"/>
                <a:ea typeface="Franklin Gothic Book"/>
              </a:rPr>
              <a:t>: Converting each review text into numerical features using techniques like TF-IDF (Term Frequency-Inverse Document Frequency).</a:t>
            </a:r>
            <a:endParaRPr b="0" lang="en-US" sz="3300" spc="-1" strike="noStrike">
              <a:solidFill>
                <a:srgbClr val="404040"/>
              </a:solidFill>
              <a:latin typeface="Franklin Gothic Book"/>
            </a:endParaRPr>
          </a:p>
          <a:p>
            <a:pPr lvl="2" marL="900000" indent="-269640">
              <a:lnSpc>
                <a:spcPct val="100000"/>
              </a:lnSpc>
              <a:spcBef>
                <a:spcPts val="660"/>
              </a:spcBef>
              <a:spcAft>
                <a:spcPts val="601"/>
              </a:spcAft>
              <a:buClr>
                <a:srgbClr val="1cade4"/>
              </a:buClr>
              <a:buSzPct val="92000"/>
              <a:buFont typeface="Arial"/>
              <a:buChar char="•"/>
            </a:pPr>
            <a:r>
              <a:rPr b="1" lang="en-US" sz="3300" spc="-1" strike="noStrike">
                <a:solidFill>
                  <a:srgbClr val="404040"/>
                </a:solidFill>
                <a:latin typeface="Franklin Gothic Book"/>
                <a:ea typeface="Franklin Gothic Book"/>
              </a:rPr>
              <a:t>Model Fitting</a:t>
            </a:r>
            <a:r>
              <a:rPr b="0" lang="en-US" sz="3300" spc="-1" strike="noStrike">
                <a:solidFill>
                  <a:srgbClr val="404040"/>
                </a:solidFill>
                <a:latin typeface="Franklin Gothic Book"/>
                <a:ea typeface="Franklin Gothic Book"/>
              </a:rPr>
              <a:t>: Training the Naive Bayes classifier on the vectorized features and corresponding sentiment labels.</a:t>
            </a:r>
            <a:endParaRPr b="0" lang="en-US" sz="3300" spc="-1" strike="noStrike">
              <a:solidFill>
                <a:srgbClr val="404040"/>
              </a:solidFill>
              <a:latin typeface="Franklin Gothic Book"/>
            </a:endParaRPr>
          </a:p>
          <a:p>
            <a:pPr lvl="1" marL="630000" indent="-305640">
              <a:lnSpc>
                <a:spcPct val="100000"/>
              </a:lnSpc>
              <a:spcBef>
                <a:spcPts val="660"/>
              </a:spcBef>
              <a:spcAft>
                <a:spcPts val="601"/>
              </a:spcAft>
              <a:buClr>
                <a:srgbClr val="1cade4"/>
              </a:buClr>
              <a:buSzPct val="92000"/>
              <a:buFont typeface="Wingdings 2" charset="2"/>
              <a:buChar char=""/>
            </a:pPr>
            <a:r>
              <a:rPr b="0" lang="en-US" sz="3300" spc="-1" strike="noStrike">
                <a:solidFill>
                  <a:srgbClr val="404040"/>
                </a:solidFill>
                <a:latin typeface="Franklin Gothic Book"/>
                <a:ea typeface="Franklin Gothic Book"/>
              </a:rPr>
              <a:t>Specific considerations during training may include:</a:t>
            </a:r>
            <a:endParaRPr b="0" lang="en-US" sz="3300" spc="-1" strike="noStrike">
              <a:solidFill>
                <a:srgbClr val="404040"/>
              </a:solidFill>
              <a:latin typeface="Franklin Gothic Book"/>
            </a:endParaRPr>
          </a:p>
          <a:p>
            <a:pPr lvl="2" marL="900000" indent="-269640">
              <a:lnSpc>
                <a:spcPct val="100000"/>
              </a:lnSpc>
              <a:spcBef>
                <a:spcPts val="660"/>
              </a:spcBef>
              <a:spcAft>
                <a:spcPts val="601"/>
              </a:spcAft>
              <a:buClr>
                <a:srgbClr val="1cade4"/>
              </a:buClr>
              <a:buSzPct val="92000"/>
              <a:buFont typeface="Arial"/>
              <a:buChar char="•"/>
            </a:pPr>
            <a:r>
              <a:rPr b="1" lang="en-US" sz="3300" spc="-1" strike="noStrike">
                <a:solidFill>
                  <a:srgbClr val="404040"/>
                </a:solidFill>
                <a:latin typeface="Franklin Gothic Book"/>
                <a:ea typeface="Franklin Gothic Book"/>
              </a:rPr>
              <a:t>Cross-Validation</a:t>
            </a:r>
            <a:r>
              <a:rPr b="0" lang="en-US" sz="3300" spc="-1" strike="noStrike">
                <a:solidFill>
                  <a:srgbClr val="404040"/>
                </a:solidFill>
                <a:latin typeface="Franklin Gothic Book"/>
                <a:ea typeface="Franklin Gothic Book"/>
              </a:rPr>
              <a:t>: Evaluating the model's performance using techniques like k-fold cross-validation to ensure robustness and generalization.</a:t>
            </a:r>
            <a:endParaRPr b="0" lang="en-US" sz="3300" spc="-1" strike="noStrike">
              <a:solidFill>
                <a:srgbClr val="404040"/>
              </a:solidFill>
              <a:latin typeface="Franklin Gothic Book"/>
            </a:endParaRPr>
          </a:p>
          <a:p>
            <a:pPr lvl="2" marL="900000" indent="-269640">
              <a:lnSpc>
                <a:spcPct val="100000"/>
              </a:lnSpc>
              <a:spcBef>
                <a:spcPts val="660"/>
              </a:spcBef>
              <a:spcAft>
                <a:spcPts val="601"/>
              </a:spcAft>
              <a:buClr>
                <a:srgbClr val="1cade4"/>
              </a:buClr>
              <a:buSzPct val="92000"/>
              <a:buFont typeface="Arial"/>
              <a:buChar char="•"/>
            </a:pPr>
            <a:r>
              <a:rPr b="1" lang="en-US" sz="3300" spc="-1" strike="noStrike">
                <a:solidFill>
                  <a:srgbClr val="404040"/>
                </a:solidFill>
                <a:latin typeface="Franklin Gothic Book"/>
                <a:ea typeface="Franklin Gothic Book"/>
              </a:rPr>
              <a:t>Hyperparameter Tuning</a:t>
            </a:r>
            <a:r>
              <a:rPr b="0" lang="en-US" sz="3300" spc="-1" strike="noStrike">
                <a:solidFill>
                  <a:srgbClr val="404040"/>
                </a:solidFill>
                <a:latin typeface="Franklin Gothic Book"/>
                <a:ea typeface="Franklin Gothic Book"/>
              </a:rPr>
              <a:t>: Optimizing parameters of the Naive Bayes model, such as smoothing parameters, to improve classification accuracy.</a:t>
            </a:r>
            <a:endParaRPr b="0" lang="en-US" sz="33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33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265320" y="700200"/>
            <a:ext cx="840636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4000" spc="-1" strike="noStrike">
                <a:solidFill>
                  <a:srgbClr val="1cade4"/>
                </a:solidFill>
                <a:latin typeface="Arial"/>
                <a:ea typeface="Franklin Gothic Demi"/>
              </a:rPr>
              <a:t>Algorithm &amp; Deployment</a:t>
            </a:r>
            <a:endParaRPr b="0" lang="en-GB" sz="4000" spc="-1" strike="noStrike">
              <a:latin typeface="Arial"/>
            </a:endParaRPr>
          </a:p>
        </p:txBody>
      </p:sp>
      <p:sp>
        <p:nvSpPr>
          <p:cNvPr id="195" name="CustomShape 2"/>
          <p:cNvSpPr/>
          <p:nvPr/>
        </p:nvSpPr>
        <p:spPr>
          <a:xfrm>
            <a:off x="265320" y="1801440"/>
            <a:ext cx="11985120" cy="5018760"/>
          </a:xfrm>
          <a:prstGeom prst="rect">
            <a:avLst/>
          </a:prstGeom>
          <a:noFill/>
          <a:ln>
            <a:noFill/>
          </a:ln>
        </p:spPr>
        <p:style>
          <a:lnRef idx="0"/>
          <a:fillRef idx="0"/>
          <a:effectRef idx="0"/>
          <a:fontRef idx="minor"/>
        </p:style>
        <p:txBody>
          <a:bodyPr lIns="90000" rIns="90000" tIns="45000" bIns="45000">
            <a:spAutoFit/>
          </a:bodyPr>
          <a:p>
            <a:pPr marL="305280" indent="-304920">
              <a:lnSpc>
                <a:spcPct val="100000"/>
              </a:lnSpc>
              <a:buClr>
                <a:srgbClr val="1cade4"/>
              </a:buClr>
              <a:buFont typeface="Wingdings" charset="2"/>
              <a:buChar char=""/>
            </a:pPr>
            <a:r>
              <a:rPr b="1" lang="en-IN" sz="1800" spc="-1" strike="noStrike">
                <a:solidFill>
                  <a:srgbClr val="000000"/>
                </a:solidFill>
                <a:latin typeface="Franklin Gothic Book"/>
                <a:ea typeface="Franklin Gothic Book"/>
              </a:rPr>
              <a:t>Prediction Process </a:t>
            </a:r>
            <a:r>
              <a:rPr b="1" lang="en-IN" sz="1800" spc="-1" strike="noStrike">
                <a:solidFill>
                  <a:srgbClr val="000000"/>
                </a:solidFill>
                <a:latin typeface="Calibri"/>
                <a:ea typeface="Franklin Gothic Book"/>
              </a:rPr>
              <a:t>:</a:t>
            </a:r>
            <a:endParaRPr b="0" lang="en-GB" sz="1800" spc="-1" strike="noStrike">
              <a:latin typeface="Arial"/>
            </a:endParaRPr>
          </a:p>
          <a:p>
            <a:pPr>
              <a:lnSpc>
                <a:spcPct val="100000"/>
              </a:lnSpc>
            </a:pPr>
            <a:endParaRPr b="0" lang="en-GB" sz="1800" spc="-1" strike="noStrike">
              <a:latin typeface="Arial"/>
            </a:endParaRPr>
          </a:p>
          <a:p>
            <a:pPr lvl="1" marL="743040" indent="-285480">
              <a:lnSpc>
                <a:spcPct val="100000"/>
              </a:lnSpc>
              <a:buClr>
                <a:srgbClr val="1cade4"/>
              </a:buClr>
              <a:buFont typeface="Wingdings" charset="2"/>
              <a:buChar char=""/>
            </a:pPr>
            <a:r>
              <a:rPr b="0" lang="en-US" sz="1600" spc="-1" strike="noStrike">
                <a:solidFill>
                  <a:srgbClr val="000000"/>
                </a:solidFill>
                <a:latin typeface="Franklin Gothic Book"/>
                <a:ea typeface="Franklin Gothic Book"/>
              </a:rPr>
              <a:t>Once trained, the Multinomial Naive Bayes algorithm predicts the sentiment (positive or negative) of new restaurant reviews. The prediction process involves:</a:t>
            </a:r>
            <a:endParaRPr b="0" lang="en-GB" sz="1600" spc="-1" strike="noStrike">
              <a:latin typeface="Arial"/>
            </a:endParaRPr>
          </a:p>
          <a:p>
            <a:pPr>
              <a:lnSpc>
                <a:spcPct val="100000"/>
              </a:lnSpc>
            </a:pPr>
            <a:endParaRPr b="0" lang="en-GB" sz="1600" spc="-1" strike="noStrike">
              <a:latin typeface="Arial"/>
            </a:endParaRPr>
          </a:p>
          <a:p>
            <a:pPr lvl="1" marL="743040" indent="-285480">
              <a:lnSpc>
                <a:spcPct val="100000"/>
              </a:lnSpc>
              <a:buClr>
                <a:srgbClr val="1cade4"/>
              </a:buClr>
              <a:buFont typeface="Wingdings" charset="2"/>
              <a:buChar char=""/>
            </a:pPr>
            <a:r>
              <a:rPr b="1" lang="en-US" sz="1600" spc="-1" strike="noStrike">
                <a:solidFill>
                  <a:srgbClr val="000000"/>
                </a:solidFill>
                <a:latin typeface="Franklin Gothic Book"/>
                <a:ea typeface="Franklin Gothic Book"/>
              </a:rPr>
              <a:t>Preprocessing</a:t>
            </a:r>
            <a:r>
              <a:rPr b="0" lang="en-US" sz="1600" spc="-1" strike="noStrike">
                <a:solidFill>
                  <a:srgbClr val="000000"/>
                </a:solidFill>
                <a:latin typeface="Franklin Gothic Book"/>
                <a:ea typeface="Franklin Gothic Book"/>
              </a:rPr>
              <a:t>: Applying the same preprocessing steps (e.g., tokenization, stop words removal, stemming) used during training to </a:t>
            </a:r>
            <a:r>
              <a:rPr b="0" lang="en-US" sz="1600" spc="-1" strike="noStrike">
                <a:solidFill>
                  <a:srgbClr val="000000"/>
                </a:solidFill>
                <a:latin typeface="Franklin Gothic Book"/>
                <a:ea typeface="Franklin Gothic Book"/>
              </a:rPr>
              <a:t>	</a:t>
            </a:r>
            <a:r>
              <a:rPr b="0" lang="en-US" sz="1600" spc="-1" strike="noStrike">
                <a:solidFill>
                  <a:srgbClr val="000000"/>
                </a:solidFill>
                <a:latin typeface="Franklin Gothic Book"/>
                <a:ea typeface="Franklin Gothic Book"/>
              </a:rPr>
              <a:t>new review texts.</a:t>
            </a:r>
            <a:endParaRPr b="0" lang="en-GB" sz="1600" spc="-1" strike="noStrike">
              <a:latin typeface="Arial"/>
            </a:endParaRPr>
          </a:p>
          <a:p>
            <a:pPr>
              <a:lnSpc>
                <a:spcPct val="100000"/>
              </a:lnSpc>
            </a:pPr>
            <a:endParaRPr b="0" lang="en-GB" sz="1600" spc="-1" strike="noStrike">
              <a:latin typeface="Arial"/>
            </a:endParaRPr>
          </a:p>
          <a:p>
            <a:pPr lvl="1" marL="743040" indent="-285480">
              <a:lnSpc>
                <a:spcPct val="100000"/>
              </a:lnSpc>
              <a:buClr>
                <a:srgbClr val="1cade4"/>
              </a:buClr>
              <a:buFont typeface="Wingdings" charset="2"/>
              <a:buChar char=""/>
            </a:pPr>
            <a:r>
              <a:rPr b="1" lang="en-US" sz="1600" spc="-1" strike="noStrike">
                <a:solidFill>
                  <a:srgbClr val="000000"/>
                </a:solidFill>
                <a:latin typeface="Franklin Gothic Book"/>
                <a:ea typeface="Franklin Gothic Book"/>
              </a:rPr>
              <a:t>Vectorization</a:t>
            </a:r>
            <a:r>
              <a:rPr b="0" lang="en-US" sz="1600" spc="-1" strike="noStrike">
                <a:solidFill>
                  <a:srgbClr val="000000"/>
                </a:solidFill>
                <a:latin typeface="Franklin Gothic Book"/>
                <a:ea typeface="Franklin Gothic Book"/>
              </a:rPr>
              <a:t>: Transforming the preprocessed review text into numerical features using the previously fitted vectorizer.</a:t>
            </a:r>
            <a:endParaRPr b="0" lang="en-GB" sz="1600" spc="-1" strike="noStrike">
              <a:latin typeface="Arial"/>
            </a:endParaRPr>
          </a:p>
          <a:p>
            <a:pPr>
              <a:lnSpc>
                <a:spcPct val="100000"/>
              </a:lnSpc>
            </a:pPr>
            <a:endParaRPr b="0" lang="en-GB" sz="1600" spc="-1" strike="noStrike">
              <a:latin typeface="Arial"/>
            </a:endParaRPr>
          </a:p>
          <a:p>
            <a:pPr lvl="1" marL="743040" indent="-285480">
              <a:lnSpc>
                <a:spcPct val="100000"/>
              </a:lnSpc>
              <a:buClr>
                <a:srgbClr val="1cade4"/>
              </a:buClr>
              <a:buFont typeface="Wingdings" charset="2"/>
              <a:buChar char=""/>
            </a:pPr>
            <a:r>
              <a:rPr b="1" lang="en-US" sz="1600" spc="-1" strike="noStrike">
                <a:solidFill>
                  <a:srgbClr val="000000"/>
                </a:solidFill>
                <a:latin typeface="Franklin Gothic Book"/>
                <a:ea typeface="Franklin Gothic Book"/>
              </a:rPr>
              <a:t>Classification</a:t>
            </a:r>
            <a:r>
              <a:rPr b="0" lang="en-US" sz="1600" spc="-1" strike="noStrike">
                <a:solidFill>
                  <a:srgbClr val="000000"/>
                </a:solidFill>
                <a:latin typeface="Franklin Gothic Book"/>
                <a:ea typeface="Franklin Gothic Book"/>
              </a:rPr>
              <a:t>: Using the trained Naive Bayes classifier to classify the sentiment of each review.</a:t>
            </a:r>
            <a:endParaRPr b="0" lang="en-GB" sz="1600" spc="-1" strike="noStrike">
              <a:latin typeface="Arial"/>
            </a:endParaRPr>
          </a:p>
          <a:p>
            <a:pPr>
              <a:lnSpc>
                <a:spcPct val="100000"/>
              </a:lnSpc>
            </a:pPr>
            <a:endParaRPr b="0" lang="en-GB" sz="1600" spc="-1" strike="noStrike">
              <a:latin typeface="Arial"/>
            </a:endParaRPr>
          </a:p>
          <a:p>
            <a:pPr lvl="1" marL="743040" indent="-285480">
              <a:lnSpc>
                <a:spcPct val="100000"/>
              </a:lnSpc>
              <a:buClr>
                <a:srgbClr val="1cade4"/>
              </a:buClr>
              <a:buFont typeface="Wingdings" charset="2"/>
              <a:buChar char=""/>
            </a:pPr>
            <a:r>
              <a:rPr b="0" lang="en-US" sz="1600" spc="-1" strike="noStrike">
                <a:solidFill>
                  <a:srgbClr val="000000"/>
                </a:solidFill>
                <a:latin typeface="Franklin Gothic Book"/>
                <a:ea typeface="Franklin Gothic Book"/>
              </a:rPr>
              <a:t>During prediction, real-time inputs such as new reviews are processed through the pre-trained model to provide immediate sentiment analysis results. This allows restaurants to gain insights into customer satisfaction based on the sentiment </a:t>
            </a:r>
            <a:r>
              <a:rPr b="0" lang="en-US" sz="1600" spc="-1" strike="noStrike">
                <a:solidFill>
                  <a:srgbClr val="000000"/>
                </a:solidFill>
                <a:latin typeface="Franklin Gothic Book"/>
                <a:ea typeface="Franklin Gothic Book"/>
              </a:rPr>
              <a:t>	</a:t>
            </a:r>
            <a:r>
              <a:rPr b="0" lang="en-US" sz="1600" spc="-1" strike="noStrike">
                <a:solidFill>
                  <a:srgbClr val="000000"/>
                </a:solidFill>
                <a:latin typeface="Franklin Gothic Book"/>
                <a:ea typeface="Franklin Gothic Book"/>
              </a:rPr>
              <a:t>   expressed in their reviews.</a:t>
            </a:r>
            <a:endParaRPr b="0" lang="en-GB" sz="1600" spc="-1" strike="noStrike">
              <a:latin typeface="Arial"/>
            </a:endParaRPr>
          </a:p>
          <a:p>
            <a:pPr>
              <a:lnSpc>
                <a:spcPct val="100000"/>
              </a:lnSpc>
            </a:pPr>
            <a:endParaRPr b="0" lang="en-GB" sz="1600" spc="-1" strike="noStrike">
              <a:latin typeface="Arial"/>
            </a:endParaRPr>
          </a:p>
          <a:p>
            <a:pPr lvl="1" marL="743040" indent="-285480">
              <a:lnSpc>
                <a:spcPct val="100000"/>
              </a:lnSpc>
              <a:buClr>
                <a:srgbClr val="1cade4"/>
              </a:buClr>
              <a:buFont typeface="Wingdings" charset="2"/>
              <a:buChar char=""/>
            </a:pPr>
            <a:r>
              <a:rPr b="0" lang="en-US" sz="1600" spc="-1" strike="noStrike">
                <a:solidFill>
                  <a:srgbClr val="000000"/>
                </a:solidFill>
                <a:latin typeface="Franklin Gothic Book"/>
                <a:ea typeface="Franklin Gothic Book"/>
              </a:rPr>
              <a:t>This approach with Multinomial Naive Bayes is chosen for its simplicity, efficiency with text data, and ability to provide quick and interpretable sentiment classifications for restaurant reviews.</a:t>
            </a:r>
            <a:endParaRPr b="0" lang="en-GB" sz="1600" spc="-1" strike="noStrike">
              <a:latin typeface="Arial"/>
            </a:endParaRPr>
          </a:p>
          <a:p>
            <a:pPr marL="457200">
              <a:lnSpc>
                <a:spcPct val="100000"/>
              </a:lnSpc>
            </a:pP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Result</a:t>
            </a:r>
            <a:endParaRPr b="0" lang="en-US" sz="4400" spc="-1" strike="noStrike">
              <a:solidFill>
                <a:srgbClr val="000000"/>
              </a:solidFill>
              <a:latin typeface="Franklin Gothic Book"/>
            </a:endParaRPr>
          </a:p>
        </p:txBody>
      </p:sp>
      <p:pic>
        <p:nvPicPr>
          <p:cNvPr id="197" name="Content Placeholder 3" descr=""/>
          <p:cNvPicPr/>
          <p:nvPr/>
        </p:nvPicPr>
        <p:blipFill>
          <a:blip r:embed="rId1"/>
          <a:stretch/>
        </p:blipFill>
        <p:spPr>
          <a:xfrm>
            <a:off x="369000" y="1360800"/>
            <a:ext cx="5952960" cy="4673160"/>
          </a:xfrm>
          <a:prstGeom prst="rect">
            <a:avLst/>
          </a:prstGeom>
          <a:ln>
            <a:noFill/>
          </a:ln>
        </p:spPr>
      </p:pic>
      <p:pic>
        <p:nvPicPr>
          <p:cNvPr id="198" name="Picture 6" descr=""/>
          <p:cNvPicPr/>
          <p:nvPr/>
        </p:nvPicPr>
        <p:blipFill>
          <a:blip r:embed="rId2"/>
          <a:stretch/>
        </p:blipFill>
        <p:spPr>
          <a:xfrm>
            <a:off x="6095880" y="1275120"/>
            <a:ext cx="5753160" cy="51058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http://purl.org/dc/dcmitype/"/>
    <ds:schemaRef ds:uri="9162bd5b-4ed9-4da3-b376-05204580ba3f"/>
    <ds:schemaRef ds:uri="c0fa2617-96bd-425d-8578-e93563fe37c5"/>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terms/"/>
    <ds:schemaRef ds:uri="http://purl.org/dc/elements/1.1/"/>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137</TotalTime>
  <Application>LibreOffice/6.4.7.2$Linux_X86_64 LibreOffice_project/40$Build-2</Application>
  <Words>1464</Words>
  <Paragraphs>126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en-GB</dc:language>
  <cp:lastModifiedBy/>
  <dcterms:modified xsi:type="dcterms:W3CDTF">2024-06-21T18:51:55Z</dcterms:modified>
  <cp:revision>26</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15</vt:i4>
  </property>
</Properties>
</file>