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OxtNZ0JyOaO285cpTKgNZmW++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C06463-A4EA-4092-937A-05C56A6F7C32}">
  <a:tblStyle styleId="{AEC06463-A4EA-4092-937A-05C56A6F7C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2994b22a_1_8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2994b22a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b2994b22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b2994b2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2994b22a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2994b22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2994b22a_8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2994b22a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2994b22a_8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2994b22a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F2F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14" name="Google Shape;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30800"/>
            <a:ext cx="12204441" cy="62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797473" y="4306924"/>
            <a:ext cx="7408984" cy="29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1600"/>
              </a:spcBef>
              <a:spcAft>
                <a:spcPts val="0"/>
              </a:spcAft>
              <a:buClr>
                <a:srgbClr val="ED8B00"/>
              </a:buClr>
              <a:buSzPts val="2133"/>
              <a:buFont typeface="Noto Sans Symbols"/>
              <a:buNone/>
              <a:defRPr b="0" i="0" sz="2133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ctrTitle"/>
          </p:nvPr>
        </p:nvSpPr>
        <p:spPr>
          <a:xfrm>
            <a:off x="1797473" y="3026067"/>
            <a:ext cx="7415499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423" y="6103557"/>
            <a:ext cx="1825741" cy="3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89" y="278555"/>
            <a:ext cx="1111376" cy="87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187570" y="1295400"/>
            <a:ext cx="572086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7154" lvl="0" marL="45720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67"/>
              <a:buChar char="▪"/>
              <a:defRPr sz="1867"/>
            </a:lvl1pPr>
            <a:lvl2pPr indent="-323443" lvl="1" marL="9144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494"/>
              <a:buChar char="▪"/>
              <a:defRPr sz="1867"/>
            </a:lvl2pPr>
            <a:lvl3pPr indent="-311588" lvl="2" marL="13716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307"/>
              <a:buChar char="▪"/>
              <a:defRPr sz="1867"/>
            </a:lvl3pPr>
            <a:lvl4pPr indent="-347154" lvl="3" marL="18288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4pPr>
            <a:lvl5pPr indent="-347154" lvl="4" marL="22860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6283570" y="1295400"/>
            <a:ext cx="572086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7154" lvl="0" marL="45720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67"/>
              <a:buChar char="▪"/>
              <a:defRPr sz="1867"/>
            </a:lvl1pPr>
            <a:lvl2pPr indent="-323443" lvl="1" marL="9144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494"/>
              <a:buChar char="▪"/>
              <a:defRPr sz="1867"/>
            </a:lvl2pPr>
            <a:lvl3pPr indent="-311588" lvl="2" marL="13716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307"/>
              <a:buChar char="▪"/>
              <a:defRPr sz="1867"/>
            </a:lvl3pPr>
            <a:lvl4pPr indent="-347154" lvl="3" marL="18288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4pPr>
            <a:lvl5pPr indent="-347154" lvl="4" marL="2286000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/>
        </p:txBody>
      </p:sp>
      <p:pic>
        <p:nvPicPr>
          <p:cNvPr descr="C:\Users\10630824\Desktop\Microot template\corners (3).png"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25" name="Google Shape;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3855" y="-40315"/>
            <a:ext cx="918273" cy="9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7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487" y="6270980"/>
            <a:ext cx="688712" cy="54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344253" y="1253630"/>
            <a:ext cx="11486969" cy="4966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indent="-320040" lvl="1" marL="9144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title"/>
          </p:nvPr>
        </p:nvSpPr>
        <p:spPr>
          <a:xfrm>
            <a:off x="359838" y="320570"/>
            <a:ext cx="1069904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corners (3).png" id="31" name="Google Shape;3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33" name="Google Shape;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3855" y="-40315"/>
            <a:ext cx="918273" cy="9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7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35" name="Google Shape;3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487" y="6270980"/>
            <a:ext cx="688712" cy="54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37" name="Google Shape;3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42" y="608438"/>
            <a:ext cx="12204441" cy="62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/>
          <p:nvPr>
            <p:ph type="ctrTitle"/>
          </p:nvPr>
        </p:nvSpPr>
        <p:spPr>
          <a:xfrm>
            <a:off x="1797473" y="3026067"/>
            <a:ext cx="7415499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corners (3).png"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Calibri"/>
              <a:buNone/>
            </a:pPr>
            <a:fld id="{00000000-1234-1234-1234-123412341234}" type="slidenum">
              <a:rPr b="0" i="0" lang="en-US" sz="18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43" name="Google Shape;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3855" y="-40315"/>
            <a:ext cx="918273" cy="9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8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45" name="Google Shape;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487" y="6270980"/>
            <a:ext cx="688712" cy="54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idx="1" type="body"/>
          </p:nvPr>
        </p:nvSpPr>
        <p:spPr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4045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Noto Sans Symbols"/>
              <a:buChar char="▪"/>
              <a:defRPr b="0" i="0" sz="21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956" lvl="1" marL="914400" marR="0" rtl="0" algn="l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706"/>
              <a:buFont typeface="Noto Sans Symbols"/>
              <a:buChar char="▪"/>
              <a:defRPr b="0" i="0" sz="21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411" lvl="2" marL="1371600" marR="0" rtl="0" algn="l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3"/>
              <a:buFont typeface="Noto Sans Symbols"/>
              <a:buChar char="▪"/>
              <a:defRPr b="0" i="0" sz="21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4045" lvl="3" marL="1828800" marR="0" rtl="0" algn="l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4045" lvl="4" marL="2286000" marR="0" rtl="0" algn="l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b="0" i="0" sz="16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b="0" i="0" sz="16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b="0" i="0" sz="16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b="0" i="0" sz="16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7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descr="C:\Users\10630824\Desktop\Microot template\corners (3).png"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Calibri"/>
              <a:buNone/>
            </a:pPr>
            <a:fld id="{00000000-1234-1234-1234-123412341234}" type="slidenum">
              <a:rPr b="0" i="0" lang="en-US" sz="18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24405" y="-49765"/>
            <a:ext cx="918273" cy="93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87" y="6270980"/>
            <a:ext cx="688712" cy="5438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70727" y="2186565"/>
            <a:ext cx="2708359" cy="24662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177350" y="5159755"/>
            <a:ext cx="740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2100"/>
              <a:buNone/>
            </a:pPr>
            <a:r>
              <a:rPr b="1" lang="en-US" sz="2100">
                <a:solidFill>
                  <a:srgbClr val="211010"/>
                </a:solidFill>
              </a:rPr>
              <a:t>By -</a:t>
            </a:r>
            <a:br>
              <a:rPr b="1" lang="en-US" sz="2100">
                <a:solidFill>
                  <a:srgbClr val="211010"/>
                </a:solidFill>
              </a:rPr>
            </a:br>
            <a:r>
              <a:rPr b="1" lang="en-US" sz="2100">
                <a:solidFill>
                  <a:srgbClr val="211010"/>
                </a:solidFill>
              </a:rPr>
              <a:t>Group 4</a:t>
            </a:r>
            <a:endParaRPr>
              <a:solidFill>
                <a:srgbClr val="211010"/>
              </a:solidFill>
            </a:endParaRPr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2170961" y="2807126"/>
            <a:ext cx="7415499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11010"/>
                </a:solidFill>
              </a:rPr>
              <a:t>Via.com</a:t>
            </a:r>
            <a:endParaRPr b="1">
              <a:solidFill>
                <a:srgbClr val="21101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CASE SUMMARY REPORT</a:t>
            </a:r>
            <a:endParaRPr/>
          </a:p>
        </p:txBody>
      </p:sp>
      <p:graphicFrame>
        <p:nvGraphicFramePr>
          <p:cNvPr id="123" name="Google Shape;123;p6"/>
          <p:cNvGraphicFramePr/>
          <p:nvPr/>
        </p:nvGraphicFramePr>
        <p:xfrm>
          <a:off x="938225" y="24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{AEC06463-A4EA-4092-937A-05C56A6F7C32}</a:tableStyleId>
              </a:tblPr>
              <a:tblGrid>
                <a:gridCol w="1742375"/>
                <a:gridCol w="1660700"/>
                <a:gridCol w="2423025"/>
                <a:gridCol w="1987425"/>
                <a:gridCol w="2749700"/>
              </a:tblGrid>
              <a:tr h="74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No.of Modules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Test Cases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Cases Automated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Cases Passed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of Defects Identified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63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71525" y="320575"/>
            <a:ext cx="11047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771525" y="1295400"/>
            <a:ext cx="10876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53" lvl="0" marL="194807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000"/>
              <a:t> </a:t>
            </a:r>
            <a:r>
              <a:rPr lang="en-US" sz="2800"/>
              <a:t>Retrieving data from excel sheets.</a:t>
            </a:r>
            <a:endParaRPr sz="2800"/>
          </a:p>
          <a:p>
            <a:pPr indent="-254053" lvl="0" marL="194807" rtl="0" algn="l">
              <a:spcBef>
                <a:spcPts val="210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 </a:t>
            </a:r>
            <a:r>
              <a:rPr lang="en-US" sz="2800"/>
              <a:t>Dynamic error message handling.</a:t>
            </a:r>
            <a:endParaRPr sz="2800"/>
          </a:p>
          <a:p>
            <a:pPr indent="-245607" lvl="0" marL="194807" rtl="0" algn="l">
              <a:spcBef>
                <a:spcPts val="210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 Dynamic elements loading time.</a:t>
            </a:r>
            <a:endParaRPr sz="2800"/>
          </a:p>
          <a:p>
            <a:pPr indent="-254053" lvl="0" marL="194807" rtl="0" algn="l">
              <a:spcBef>
                <a:spcPts val="210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 </a:t>
            </a:r>
            <a:r>
              <a:rPr lang="en-US" sz="2800"/>
              <a:t>Calendar issues.</a:t>
            </a:r>
            <a:endParaRPr sz="2800"/>
          </a:p>
          <a:p>
            <a:pPr indent="-245607" lvl="0" marL="194807" rtl="0" algn="l">
              <a:spcBef>
                <a:spcPts val="210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 Handling cookies.</a:t>
            </a:r>
            <a:endParaRPr sz="2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b2994b22a_1_892"/>
          <p:cNvSpPr txBox="1"/>
          <p:nvPr>
            <p:ph type="title"/>
          </p:nvPr>
        </p:nvSpPr>
        <p:spPr>
          <a:xfrm>
            <a:off x="359838" y="320570"/>
            <a:ext cx="10698900" cy="5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DEFECTS FOUND</a:t>
            </a:r>
            <a:endParaRPr/>
          </a:p>
        </p:txBody>
      </p:sp>
      <p:sp>
        <p:nvSpPr>
          <p:cNvPr id="135" name="Google Shape;135;g9b2994b22a_1_892"/>
          <p:cNvSpPr txBox="1"/>
          <p:nvPr>
            <p:ph idx="1" type="body"/>
          </p:nvPr>
        </p:nvSpPr>
        <p:spPr>
          <a:xfrm>
            <a:off x="344253" y="1253630"/>
            <a:ext cx="11487000" cy="49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/>
              <a:t>No Email/Mobile verification after creating new account.</a:t>
            </a:r>
            <a:endParaRPr sz="2700"/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/>
              <a:t>OTP takes some time to deliver in forgot functionality</a:t>
            </a:r>
            <a:endParaRPr sz="2700"/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/>
              <a:t>Doesn’t display error message for second entry field if first entry field is invalid</a:t>
            </a:r>
            <a:endParaRPr sz="2700"/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>
                <a:highlight>
                  <a:srgbClr val="FFFFFF"/>
                </a:highlight>
              </a:rPr>
              <a:t>Select options for Passport details not displayed under hotel booking</a:t>
            </a:r>
            <a:endParaRPr sz="2700">
              <a:highlight>
                <a:srgbClr val="FFFFFF"/>
              </a:highlight>
            </a:endParaRPr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>
                <a:highlight>
                  <a:srgbClr val="FFFFFF"/>
                </a:highlight>
              </a:rPr>
              <a:t>Values under child age drop down option </a:t>
            </a:r>
            <a:endParaRPr sz="2700">
              <a:highlight>
                <a:srgbClr val="FFFFFF"/>
              </a:highlight>
            </a:endParaRPr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>
                <a:highlight>
                  <a:srgbClr val="FFFFFF"/>
                </a:highlight>
              </a:rPr>
              <a:t>DOB of infants greater than 2 years of age is accepted</a:t>
            </a:r>
            <a:endParaRPr sz="2700">
              <a:highlight>
                <a:srgbClr val="FFFFFF"/>
              </a:highlight>
            </a:endParaRPr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>
                <a:highlight>
                  <a:srgbClr val="FFFFFF"/>
                </a:highlight>
              </a:rPr>
              <a:t>Flight search page takes a while to load</a:t>
            </a:r>
            <a:endParaRPr sz="2700">
              <a:highlight>
                <a:srgbClr val="FFFFFF"/>
              </a:highlight>
            </a:endParaRPr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>
                <a:highlight>
                  <a:srgbClr val="FFFFFF"/>
                </a:highlight>
              </a:rPr>
              <a:t>Calculation of final amount takes a while sometimes</a:t>
            </a:r>
            <a:endParaRPr sz="2700">
              <a:highlight>
                <a:srgbClr val="FFFFFF"/>
              </a:highlight>
            </a:endParaRPr>
          </a:p>
          <a:p>
            <a:pPr indent="-4000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▪"/>
            </a:pPr>
            <a:r>
              <a:rPr lang="en-US" sz="2700">
                <a:highlight>
                  <a:srgbClr val="FFFFFF"/>
                </a:highlight>
              </a:rPr>
              <a:t>Room search page takes a while to load</a:t>
            </a:r>
            <a:endParaRPr sz="2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3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542925" y="320575"/>
            <a:ext cx="11275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LEARNT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542925" y="1295400"/>
            <a:ext cx="1109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4807" lvl="0" marL="194807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</a:t>
            </a:r>
            <a:r>
              <a:rPr lang="en-US" sz="2800"/>
              <a:t>Team work.</a:t>
            </a:r>
            <a:endParaRPr/>
          </a:p>
          <a:p>
            <a:pPr indent="-194807" lvl="0" marL="194807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</a:t>
            </a:r>
            <a:r>
              <a:rPr lang="en-US" sz="2800"/>
              <a:t>Hands on training on selenium.</a:t>
            </a:r>
            <a:endParaRPr sz="2800"/>
          </a:p>
          <a:p>
            <a:pPr indent="-194807" lvl="0" marL="194807" rtl="0" algn="l">
              <a:spcBef>
                <a:spcPts val="210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 Framework model advantages.</a:t>
            </a:r>
            <a:endParaRPr sz="2800"/>
          </a:p>
          <a:p>
            <a:pPr indent="-194807" lvl="0" marL="194807" rtl="0" algn="l">
              <a:spcBef>
                <a:spcPts val="210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 Working with allure report.</a:t>
            </a:r>
            <a:endParaRPr sz="2800"/>
          </a:p>
          <a:p>
            <a:pPr indent="-194808" lvl="0" marL="194808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</a:t>
            </a:r>
            <a:r>
              <a:rPr lang="en-US" sz="2800"/>
              <a:t>Time management &amp; meeting deadlines.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87570" y="3137094"/>
            <a:ext cx="11488615" cy="562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lang="en-US" sz="4600"/>
              <a:t>THANK-YOU!</a:t>
            </a:r>
            <a:endParaRPr sz="4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659888" y="520595"/>
            <a:ext cx="11459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63" name="Google Shape;6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" y="1295400"/>
            <a:ext cx="572135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idx="2" type="body"/>
          </p:nvPr>
        </p:nvSpPr>
        <p:spPr>
          <a:xfrm>
            <a:off x="6096000" y="1295375"/>
            <a:ext cx="5491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8458" lvl="0" marL="194808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▪"/>
            </a:pPr>
            <a:r>
              <a:rPr lang="en-US" sz="2300"/>
              <a:t>Via, formerly Flight Raja, is a travel services company. Via is the largest travel network in India, spread across over 1,700 cities.</a:t>
            </a:r>
            <a:endParaRPr sz="1767"/>
          </a:p>
          <a:p>
            <a:pPr indent="-188458" lvl="0" marL="194808" rtl="0" algn="just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▪"/>
            </a:pPr>
            <a:r>
              <a:rPr lang="en-US" sz="2300"/>
              <a:t>Via.com provides a travel-focused e-commerce platform with an emphasis on Asia.</a:t>
            </a:r>
            <a:endParaRPr sz="1767"/>
          </a:p>
          <a:p>
            <a:pPr indent="-188458" lvl="0" marL="194808" rtl="0" algn="just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▪"/>
            </a:pPr>
            <a:r>
              <a:rPr lang="en-US" sz="2300"/>
              <a:t>Our objective was to automate various functions of via.com web application using Selenium and Java.</a:t>
            </a:r>
            <a:endParaRPr sz="1767"/>
          </a:p>
          <a:p>
            <a:pPr indent="-105908" lvl="0" marL="194808" rtl="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</a:pPr>
            <a:r>
              <a:t/>
            </a:r>
            <a:endParaRPr sz="17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2994b22a_1_0"/>
          <p:cNvSpPr txBox="1"/>
          <p:nvPr>
            <p:ph type="title"/>
          </p:nvPr>
        </p:nvSpPr>
        <p:spPr>
          <a:xfrm>
            <a:off x="828663" y="534895"/>
            <a:ext cx="10698900" cy="5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MEMBERS</a:t>
            </a:r>
            <a:endParaRPr/>
          </a:p>
        </p:txBody>
      </p:sp>
      <p:sp>
        <p:nvSpPr>
          <p:cNvPr id="70" name="Google Shape;70;g9b2994b22a_1_0"/>
          <p:cNvSpPr txBox="1"/>
          <p:nvPr>
            <p:ph idx="1" type="body"/>
          </p:nvPr>
        </p:nvSpPr>
        <p:spPr>
          <a:xfrm>
            <a:off x="828675" y="1271600"/>
            <a:ext cx="11002500" cy="49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Arunava Das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Mohammad Faisal (TL)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Priyanka Patil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Shakeeb Ansari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Souvik Chakravarty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Vaibhav Raj Pandey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/>
              <a:t>Vaibhavi Gunjal</a:t>
            </a:r>
            <a:endParaRPr sz="2800"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59838" y="320570"/>
            <a:ext cx="1069904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TO BE TESTED </a:t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1897440" y="1363466"/>
            <a:ext cx="7753753" cy="4739501"/>
            <a:chOff x="1552952" y="109341"/>
            <a:chExt cx="7753753" cy="4739501"/>
          </a:xfrm>
        </p:grpSpPr>
        <p:sp>
          <p:nvSpPr>
            <p:cNvPr id="77" name="Google Shape;77;p3"/>
            <p:cNvSpPr/>
            <p:nvPr/>
          </p:nvSpPr>
          <p:spPr>
            <a:xfrm>
              <a:off x="1593952" y="109341"/>
              <a:ext cx="3726018" cy="2282783"/>
            </a:xfrm>
            <a:prstGeom prst="rect">
              <a:avLst/>
            </a:prstGeom>
            <a:solidFill>
              <a:srgbClr val="FEFBFB"/>
            </a:solidFill>
            <a:ln cap="flat" cmpd="sng" w="25400">
              <a:solidFill>
                <a:srgbClr val="19AA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 txBox="1"/>
            <p:nvPr/>
          </p:nvSpPr>
          <p:spPr>
            <a:xfrm>
              <a:off x="1593952" y="109341"/>
              <a:ext cx="3726018" cy="2282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Registration</a:t>
              </a:r>
              <a:endPara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580687" y="125590"/>
              <a:ext cx="3726018" cy="2282783"/>
            </a:xfrm>
            <a:prstGeom prst="rect">
              <a:avLst/>
            </a:prstGeom>
            <a:solidFill>
              <a:srgbClr val="FEFBFB"/>
            </a:solidFill>
            <a:ln cap="flat" cmpd="sng" w="25400">
              <a:solidFill>
                <a:srgbClr val="19AA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5580687" y="125590"/>
              <a:ext cx="3726018" cy="2282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52952" y="2566059"/>
              <a:ext cx="3726018" cy="2282783"/>
            </a:xfrm>
            <a:prstGeom prst="rect">
              <a:avLst/>
            </a:prstGeom>
            <a:solidFill>
              <a:srgbClr val="FEFBFB"/>
            </a:solidFill>
            <a:ln cap="flat" cmpd="sng" w="25400">
              <a:solidFill>
                <a:srgbClr val="19AA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 txBox="1"/>
            <p:nvPr/>
          </p:nvSpPr>
          <p:spPr>
            <a:xfrm>
              <a:off x="1552952" y="2566059"/>
              <a:ext cx="3726018" cy="2282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rgbClr val="19AAAB"/>
                  </a:solidFill>
                  <a:latin typeface="Arial"/>
                  <a:ea typeface="Arial"/>
                  <a:cs typeface="Arial"/>
                  <a:sym typeface="Arial"/>
                </a:rPr>
                <a:t>Flights</a:t>
              </a:r>
              <a:endParaRPr b="0" i="0" sz="4000" u="none" cap="none" strike="noStrike">
                <a:solidFill>
                  <a:srgbClr val="19AA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566291" y="2584336"/>
              <a:ext cx="3726018" cy="2238641"/>
            </a:xfrm>
            <a:prstGeom prst="rect">
              <a:avLst/>
            </a:prstGeom>
            <a:solidFill>
              <a:srgbClr val="FEFBFB"/>
            </a:solidFill>
            <a:ln cap="flat" cmpd="sng" w="25400">
              <a:solidFill>
                <a:srgbClr val="19AA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 txBox="1"/>
            <p:nvPr/>
          </p:nvSpPr>
          <p:spPr>
            <a:xfrm>
              <a:off x="5566291" y="2584336"/>
              <a:ext cx="3726018" cy="2238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Hotels</a:t>
              </a:r>
              <a:endPara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557213" y="434870"/>
            <a:ext cx="11459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&amp; TECHNICAL ASPECTS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557225" y="1153550"/>
            <a:ext cx="11076600" cy="5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4808" lvl="0" marL="19480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Object Repository</a:t>
            </a:r>
            <a:endParaRPr/>
          </a:p>
          <a:p>
            <a:pPr indent="-194808" lvl="0" marL="194808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Page Object Model (POM)</a:t>
            </a:r>
            <a:endParaRPr sz="2800"/>
          </a:p>
          <a:p>
            <a:pPr indent="-194808" lvl="0" marL="194808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Char char="▪"/>
            </a:pPr>
            <a:r>
              <a:rPr b="1" lang="en-US" sz="2800"/>
              <a:t> </a:t>
            </a:r>
            <a:r>
              <a:rPr lang="en-US" sz="2800"/>
              <a:t>Excel </a:t>
            </a:r>
            <a:endParaRPr/>
          </a:p>
          <a:p>
            <a:pPr indent="-194808" lvl="0" marL="194808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TestNG Data Provider</a:t>
            </a:r>
            <a:endParaRPr sz="2800"/>
          </a:p>
          <a:p>
            <a:pPr indent="-194808" lvl="0" marL="194808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en-US" sz="2800"/>
              <a:t> Allure Reports </a:t>
            </a:r>
            <a:endParaRPr sz="2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665275" y="334870"/>
            <a:ext cx="10698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50" y="1098125"/>
            <a:ext cx="10493100" cy="49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2994b22a_8_0"/>
          <p:cNvSpPr txBox="1"/>
          <p:nvPr>
            <p:ph idx="1" type="body"/>
          </p:nvPr>
        </p:nvSpPr>
        <p:spPr>
          <a:xfrm>
            <a:off x="352500" y="967877"/>
            <a:ext cx="11487000" cy="6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Below is the snapshot of allure test report</a:t>
            </a:r>
            <a:endParaRPr/>
          </a:p>
        </p:txBody>
      </p:sp>
      <p:sp>
        <p:nvSpPr>
          <p:cNvPr id="102" name="Google Shape;102;g9b2994b22a_8_0"/>
          <p:cNvSpPr txBox="1"/>
          <p:nvPr>
            <p:ph type="title"/>
          </p:nvPr>
        </p:nvSpPr>
        <p:spPr>
          <a:xfrm>
            <a:off x="359838" y="320570"/>
            <a:ext cx="10698900" cy="5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pic>
        <p:nvPicPr>
          <p:cNvPr id="103" name="Google Shape;103;g9b2994b22a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00" y="1938302"/>
            <a:ext cx="8322797" cy="468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2994b22a_8_6"/>
          <p:cNvSpPr txBox="1"/>
          <p:nvPr>
            <p:ph idx="1" type="body"/>
          </p:nvPr>
        </p:nvSpPr>
        <p:spPr>
          <a:xfrm>
            <a:off x="352500" y="1043602"/>
            <a:ext cx="11487000" cy="6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Below is the snapshot of individual test status</a:t>
            </a:r>
            <a:endParaRPr/>
          </a:p>
        </p:txBody>
      </p:sp>
      <p:sp>
        <p:nvSpPr>
          <p:cNvPr id="109" name="Google Shape;109;g9b2994b22a_8_6"/>
          <p:cNvSpPr txBox="1"/>
          <p:nvPr>
            <p:ph type="title"/>
          </p:nvPr>
        </p:nvSpPr>
        <p:spPr>
          <a:xfrm>
            <a:off x="359838" y="320570"/>
            <a:ext cx="10698900" cy="5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pic>
        <p:nvPicPr>
          <p:cNvPr id="110" name="Google Shape;110;g9b2994b22a_8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600" y="1871627"/>
            <a:ext cx="8322797" cy="468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2994b22a_8_13"/>
          <p:cNvSpPr txBox="1"/>
          <p:nvPr>
            <p:ph idx="1" type="body"/>
          </p:nvPr>
        </p:nvSpPr>
        <p:spPr>
          <a:xfrm>
            <a:off x="352500" y="1043602"/>
            <a:ext cx="11487000" cy="6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Below is the snapshot of final report status with graphs</a:t>
            </a:r>
            <a:endParaRPr/>
          </a:p>
        </p:txBody>
      </p:sp>
      <p:sp>
        <p:nvSpPr>
          <p:cNvPr id="116" name="Google Shape;116;g9b2994b22a_8_13"/>
          <p:cNvSpPr txBox="1"/>
          <p:nvPr>
            <p:ph type="title"/>
          </p:nvPr>
        </p:nvSpPr>
        <p:spPr>
          <a:xfrm>
            <a:off x="359838" y="320570"/>
            <a:ext cx="10698900" cy="5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pic>
        <p:nvPicPr>
          <p:cNvPr id="117" name="Google Shape;117;g9b2994b22a_8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350" y="1871627"/>
            <a:ext cx="8322797" cy="468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TI theme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2020-08-11T07:50:36Z</dcterms:created>
  <dc:creator>Iswarya Karthik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</Properties>
</file>