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9EEB8AB-9EA7-4697-9859-93BA2DEE5408}"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1930331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EEB8AB-9EA7-4697-9859-93BA2DEE5408}"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49698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EEB8AB-9EA7-4697-9859-93BA2DEE5408}"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108543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EEB8AB-9EA7-4697-9859-93BA2DEE5408}"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259525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EEB8AB-9EA7-4697-9859-93BA2DEE5408}"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177661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9EEB8AB-9EA7-4697-9859-93BA2DEE5408}"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385228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9EEB8AB-9EA7-4697-9859-93BA2DEE5408}" type="datetimeFigureOut">
              <a:rPr lang="en-IN" smtClean="0"/>
              <a:t>19-09-2020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311703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9EEB8AB-9EA7-4697-9859-93BA2DEE5408}" type="datetimeFigureOut">
              <a:rPr lang="en-IN" smtClean="0"/>
              <a:t>19-09-2020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151071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EB8AB-9EA7-4697-9859-93BA2DEE5408}" type="datetimeFigureOut">
              <a:rPr lang="en-IN" smtClean="0"/>
              <a:t>19-09-2020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9228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EB8AB-9EA7-4697-9859-93BA2DEE5408}"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401821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EB8AB-9EA7-4697-9859-93BA2DEE5408}"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28735D-D9E4-431F-B44F-E11C7E8A403E}" type="slidenum">
              <a:rPr lang="en-IN" smtClean="0"/>
              <a:t>‹#›</a:t>
            </a:fld>
            <a:endParaRPr lang="en-IN"/>
          </a:p>
        </p:txBody>
      </p:sp>
    </p:spTree>
    <p:extLst>
      <p:ext uri="{BB962C8B-B14F-4D97-AF65-F5344CB8AC3E}">
        <p14:creationId xmlns:p14="http://schemas.microsoft.com/office/powerpoint/2010/main" val="152394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EB8AB-9EA7-4697-9859-93BA2DEE5408}" type="datetimeFigureOut">
              <a:rPr lang="en-IN" smtClean="0"/>
              <a:t>19-09-2020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8735D-D9E4-431F-B44F-E11C7E8A403E}" type="slidenum">
              <a:rPr lang="en-IN" smtClean="0"/>
              <a:t>‹#›</a:t>
            </a:fld>
            <a:endParaRPr lang="en-IN"/>
          </a:p>
        </p:txBody>
      </p:sp>
    </p:spTree>
    <p:extLst>
      <p:ext uri="{BB962C8B-B14F-4D97-AF65-F5344CB8AC3E}">
        <p14:creationId xmlns:p14="http://schemas.microsoft.com/office/powerpoint/2010/main" val="3276624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471306"/>
          </a:xfrm>
        </p:spPr>
        <p:txBody>
          <a:bodyPr>
            <a:normAutofit fontScale="90000"/>
          </a:bodyPr>
          <a:lstStyle/>
          <a:p>
            <a:r>
              <a:rPr lang="en-IN" b="1" u="sng" dirty="0" smtClean="0">
                <a:solidFill>
                  <a:srgbClr val="FF0000"/>
                </a:solidFill>
                <a:latin typeface="Algerian" panose="04020705040A02060702" pitchFamily="82" charset="0"/>
              </a:rPr>
              <a:t>Insights Found</a:t>
            </a:r>
            <a:r>
              <a:rPr lang="en-IN" b="1" dirty="0" smtClean="0">
                <a:solidFill>
                  <a:srgbClr val="FF0000"/>
                </a:solidFill>
              </a:rPr>
              <a:t/>
            </a:r>
            <a:br>
              <a:rPr lang="en-IN" b="1" dirty="0" smtClean="0">
                <a:solidFill>
                  <a:srgbClr val="FF0000"/>
                </a:solidFill>
              </a:rPr>
            </a:br>
            <a:endParaRPr lang="en-IN" b="1" dirty="0">
              <a:solidFill>
                <a:srgbClr val="FF0000"/>
              </a:solidFill>
            </a:endParaRPr>
          </a:p>
        </p:txBody>
      </p:sp>
      <p:sp>
        <p:nvSpPr>
          <p:cNvPr id="4" name="TextBox 3"/>
          <p:cNvSpPr txBox="1"/>
          <p:nvPr/>
        </p:nvSpPr>
        <p:spPr>
          <a:xfrm>
            <a:off x="792480" y="1122364"/>
            <a:ext cx="10607040" cy="5324535"/>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1)</a:t>
            </a:r>
            <a:r>
              <a:rPr lang="en-GB" sz="2000" dirty="0" smtClean="0">
                <a:latin typeface="Times New Roman" panose="02020603050405020304" pitchFamily="18" charset="0"/>
                <a:cs typeface="Times New Roman" panose="02020603050405020304" pitchFamily="18" charset="0"/>
              </a:rPr>
              <a:t>The top customer acquired source independent of email permission status is OOBWIN15.</a:t>
            </a:r>
          </a:p>
          <a:p>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2) The top customer acquired source after receiving email permission from customer is  also </a:t>
            </a:r>
            <a:r>
              <a:rPr lang="en-GB" sz="2000" dirty="0" smtClean="0">
                <a:latin typeface="Times New Roman" panose="02020603050405020304" pitchFamily="18" charset="0"/>
                <a:cs typeface="Times New Roman" panose="02020603050405020304" pitchFamily="18" charset="0"/>
              </a:rPr>
              <a:t>OOBWIN15.</a:t>
            </a:r>
          </a:p>
          <a:p>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3) Other top sources are HYBRIS15, NETMINNG and ADBEMA19 in both the above mentioned cases.</a:t>
            </a:r>
          </a:p>
          <a:p>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4) The customers are high in numbers when email permission status is “Opted-in” but considerably low for “”Opted-out”.</a:t>
            </a:r>
          </a:p>
          <a:p>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5)US-based customers are high in numbers.</a:t>
            </a:r>
          </a:p>
          <a:p>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6) Customers using G-mail are high in numbers followed by Yahoo and Outlook.</a:t>
            </a:r>
          </a:p>
          <a:p>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7)Customer’s response rate to open the emails sent to them is high for the VSB segment in country CA and for the EPP segment is country US.</a:t>
            </a:r>
          </a:p>
        </p:txBody>
      </p:sp>
    </p:spTree>
    <p:extLst>
      <p:ext uri="{BB962C8B-B14F-4D97-AF65-F5344CB8AC3E}">
        <p14:creationId xmlns:p14="http://schemas.microsoft.com/office/powerpoint/2010/main" val="315735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5" y="0"/>
            <a:ext cx="9144000" cy="901337"/>
          </a:xfrm>
        </p:spPr>
        <p:txBody>
          <a:bodyPr>
            <a:normAutofit/>
          </a:bodyPr>
          <a:lstStyle/>
          <a:p>
            <a:r>
              <a:rPr lang="en-IN" sz="5400" b="1" u="sng" dirty="0" smtClean="0">
                <a:solidFill>
                  <a:srgbClr val="FF0000"/>
                </a:solidFill>
                <a:latin typeface="Algerian" panose="04020705040A02060702" pitchFamily="82" charset="0"/>
              </a:rPr>
              <a:t>RECOMMENDATIONS</a:t>
            </a:r>
            <a:endParaRPr lang="en-IN" sz="5400" b="1" u="sng" dirty="0">
              <a:solidFill>
                <a:srgbClr val="FF0000"/>
              </a:solidFill>
              <a:latin typeface="Algerian" panose="04020705040A02060702" pitchFamily="82" charset="0"/>
            </a:endParaRPr>
          </a:p>
        </p:txBody>
      </p:sp>
      <p:sp>
        <p:nvSpPr>
          <p:cNvPr id="5" name="TextBox 4"/>
          <p:cNvSpPr txBox="1"/>
          <p:nvPr/>
        </p:nvSpPr>
        <p:spPr>
          <a:xfrm>
            <a:off x="1737359" y="1410789"/>
            <a:ext cx="9000309" cy="4093428"/>
          </a:xfrm>
          <a:prstGeom prst="rect">
            <a:avLst/>
          </a:prstGeom>
          <a:noFill/>
        </p:spPr>
        <p:txBody>
          <a:bodyPr wrap="square" rtlCol="0">
            <a:spAutoFit/>
          </a:bodyPr>
          <a:lstStyle/>
          <a:p>
            <a:pPr marL="457200" indent="-457200">
              <a:buAutoNum type="arabicParenR"/>
            </a:pPr>
            <a:r>
              <a:rPr lang="en-GB" sz="2000" dirty="0" smtClean="0">
                <a:latin typeface="Times New Roman" panose="02020603050405020304" pitchFamily="18" charset="0"/>
                <a:cs typeface="Times New Roman" panose="02020603050405020304" pitchFamily="18" charset="0"/>
              </a:rPr>
              <a:t>OOBWIN15 source should be kept under priority always as most number of customers can be acquired from here.</a:t>
            </a:r>
          </a:p>
          <a:p>
            <a:pPr marL="457200" indent="-457200">
              <a:buAutoNum type="arabicParenR"/>
            </a:pPr>
            <a:r>
              <a:rPr lang="en-GB" sz="2000" dirty="0" smtClean="0">
                <a:latin typeface="Times New Roman" panose="02020603050405020304" pitchFamily="18" charset="0"/>
                <a:cs typeface="Times New Roman" panose="02020603050405020304" pitchFamily="18" charset="0"/>
              </a:rPr>
              <a:t>Customers with Opted-in status are high in number which is good sign but to convert email opt-ins to purchase conversions, potential customer segments are needed to be kept under the priority radar.</a:t>
            </a:r>
          </a:p>
          <a:p>
            <a:pPr marL="457200" indent="-457200">
              <a:buAutoNum type="arabicParenR"/>
            </a:pPr>
            <a:r>
              <a:rPr lang="en-GB" sz="2000" dirty="0" smtClean="0">
                <a:latin typeface="Times New Roman" panose="02020603050405020304" pitchFamily="18" charset="0"/>
                <a:cs typeface="Times New Roman" panose="02020603050405020304" pitchFamily="18" charset="0"/>
              </a:rPr>
              <a:t>Further more , potential customers belonging to different segments should be analysed thoroughly and should be given value under the database.</a:t>
            </a:r>
          </a:p>
          <a:p>
            <a:pPr marL="457200" indent="-457200">
              <a:buAutoNum type="arabicParenR"/>
            </a:pPr>
            <a:r>
              <a:rPr lang="en-GB" sz="2000" dirty="0" smtClean="0">
                <a:latin typeface="Times New Roman" panose="02020603050405020304" pitchFamily="18" charset="0"/>
                <a:cs typeface="Times New Roman" panose="02020603050405020304" pitchFamily="18" charset="0"/>
              </a:rPr>
              <a:t>Competitor’s target customer should be identified and strategies should be planned.</a:t>
            </a:r>
          </a:p>
          <a:p>
            <a:pPr marL="457200" indent="-457200">
              <a:buAutoNum type="arabicParenR"/>
            </a:pPr>
            <a:r>
              <a:rPr lang="en-GB" sz="2000" dirty="0" smtClean="0">
                <a:latin typeface="Times New Roman" panose="02020603050405020304" pitchFamily="18" charset="0"/>
                <a:cs typeface="Times New Roman" panose="02020603050405020304" pitchFamily="18" charset="0"/>
              </a:rPr>
              <a:t>Moreover, those customers should also be targeted those are getting the least attention and their purchase history should be studied in order to attract them towards those products in which they have interest.</a:t>
            </a:r>
            <a:endParaRPr lang="en-GB" sz="2000" dirty="0" smtClean="0">
              <a:latin typeface="Times New Roman" panose="02020603050405020304" pitchFamily="18" charset="0"/>
              <a:cs typeface="Times New Roman" panose="02020603050405020304" pitchFamily="18" charset="0"/>
            </a:endParaRPr>
          </a:p>
          <a:p>
            <a:pPr marL="457200" indent="-457200">
              <a:buAutoNum type="arabicParen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389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247</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Algerian</vt:lpstr>
      <vt:lpstr>Arial</vt:lpstr>
      <vt:lpstr>Calibri</vt:lpstr>
      <vt:lpstr>Calibri Light</vt:lpstr>
      <vt:lpstr>Times New Roman</vt:lpstr>
      <vt:lpstr>Office Theme</vt:lpstr>
      <vt:lpstr>Insights Found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Found</dc:title>
  <dc:creator>MY PC</dc:creator>
  <cp:lastModifiedBy>MY PC</cp:lastModifiedBy>
  <cp:revision>4</cp:revision>
  <dcterms:created xsi:type="dcterms:W3CDTF">2020-09-19T15:45:29Z</dcterms:created>
  <dcterms:modified xsi:type="dcterms:W3CDTF">2020-09-19T16:28:31Z</dcterms:modified>
</cp:coreProperties>
</file>