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73" r:id="rId12"/>
    <p:sldId id="266" r:id="rId13"/>
    <p:sldId id="272"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PT Sans Narrow" panose="020B0604020202020204" pitchFamily="3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K54I4iLwJ0vO+oNjlkZysP/Dz1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8A4F01-E4D4-4CC5-9BCA-706166DDDDC3}">
  <a:tblStyle styleId="{F78A4F01-E4D4-4CC5-9BCA-706166DDDD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91"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0" name="Google Shape;13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7621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b0eb92b750_0_1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b0eb92b750_0_1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2" name="Google Shape;10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g1b0eb92b750_0_1123"/>
          <p:cNvCxnSpPr/>
          <p:nvPr/>
        </p:nvCxnSpPr>
        <p:spPr>
          <a:xfrm>
            <a:off x="9343647" y="4235850"/>
            <a:ext cx="7497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g1b0eb92b750_0_1123"/>
          <p:cNvCxnSpPr/>
          <p:nvPr/>
        </p:nvCxnSpPr>
        <p:spPr>
          <a:xfrm>
            <a:off x="2100047" y="4211002"/>
            <a:ext cx="7497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g1b0eb92b750_0_1123"/>
          <p:cNvGrpSpPr/>
          <p:nvPr/>
        </p:nvGrpSpPr>
        <p:grpSpPr>
          <a:xfrm>
            <a:off x="1338859" y="1362666"/>
            <a:ext cx="9515557" cy="203195"/>
            <a:chOff x="1346429" y="1011300"/>
            <a:chExt cx="6452100" cy="152400"/>
          </a:xfrm>
        </p:grpSpPr>
        <p:cxnSp>
          <p:nvCxnSpPr>
            <p:cNvPr id="13" name="Google Shape;13;g1b0eb92b750_0_1123"/>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g1b0eb92b750_0_1123"/>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g1b0eb92b750_0_1123"/>
          <p:cNvGrpSpPr/>
          <p:nvPr/>
        </p:nvGrpSpPr>
        <p:grpSpPr>
          <a:xfrm>
            <a:off x="1338868" y="5292001"/>
            <a:ext cx="9515557" cy="203195"/>
            <a:chOff x="1346435" y="3969088"/>
            <a:chExt cx="6452100" cy="152400"/>
          </a:xfrm>
        </p:grpSpPr>
        <p:cxnSp>
          <p:nvCxnSpPr>
            <p:cNvPr id="16" name="Google Shape;16;g1b0eb92b750_0_1123"/>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g1b0eb92b750_0_1123"/>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g1b0eb92b750_0_1123"/>
          <p:cNvSpPr txBox="1">
            <a:spLocks noGrp="1"/>
          </p:cNvSpPr>
          <p:nvPr>
            <p:ph type="ctrTitle"/>
          </p:nvPr>
        </p:nvSpPr>
        <p:spPr>
          <a:xfrm>
            <a:off x="1338867" y="2335685"/>
            <a:ext cx="9515700" cy="13632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endParaRPr/>
          </a:p>
        </p:txBody>
      </p:sp>
      <p:sp>
        <p:nvSpPr>
          <p:cNvPr id="19" name="Google Shape;19;g1b0eb92b750_0_1123"/>
          <p:cNvSpPr txBox="1">
            <a:spLocks noGrp="1"/>
          </p:cNvSpPr>
          <p:nvPr>
            <p:ph type="subTitle" idx="1"/>
          </p:nvPr>
        </p:nvSpPr>
        <p:spPr>
          <a:xfrm>
            <a:off x="2849633" y="3800052"/>
            <a:ext cx="64941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20" name="Google Shape;20;g1b0eb92b750_0_112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g1b0eb92b750_0_1169"/>
          <p:cNvSpPr/>
          <p:nvPr/>
        </p:nvSpPr>
        <p:spPr>
          <a:xfrm>
            <a:off x="-10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g1b0eb92b750_0_1169"/>
          <p:cNvSpPr txBox="1">
            <a:spLocks noGrp="1"/>
          </p:cNvSpPr>
          <p:nvPr>
            <p:ph type="title" hasCustomPrompt="1"/>
          </p:nvPr>
        </p:nvSpPr>
        <p:spPr>
          <a:xfrm>
            <a:off x="415600" y="1739800"/>
            <a:ext cx="11360700" cy="20511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58" name="Google Shape;58;g1b0eb92b750_0_1169"/>
          <p:cNvSpPr txBox="1">
            <a:spLocks noGrp="1"/>
          </p:cNvSpPr>
          <p:nvPr>
            <p:ph type="body" idx="1"/>
          </p:nvPr>
        </p:nvSpPr>
        <p:spPr>
          <a:xfrm>
            <a:off x="415600" y="3994200"/>
            <a:ext cx="11360700" cy="14289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9" name="Google Shape;59;g1b0eb92b750_0_116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g1b0eb92b750_0_117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g1b0eb92b750_0_117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64" name="Google Shape;64;g1b0eb92b750_0_117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65" name="Google Shape;65;g1b0eb92b750_0_117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g1b0eb92b750_0_117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g1b0eb92b750_0_117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b0eb92b750_0_1135"/>
          <p:cNvSpPr/>
          <p:nvPr/>
        </p:nvSpPr>
        <p:spPr>
          <a:xfrm>
            <a:off x="-67" y="3429200"/>
            <a:ext cx="12192000" cy="34287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g1b0eb92b750_0_1135"/>
          <p:cNvSpPr txBox="1">
            <a:spLocks noGrp="1"/>
          </p:cNvSpPr>
          <p:nvPr>
            <p:ph type="title"/>
          </p:nvPr>
        </p:nvSpPr>
        <p:spPr>
          <a:xfrm>
            <a:off x="415600" y="1086400"/>
            <a:ext cx="11428500" cy="12561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a:endParaRPr/>
          </a:p>
        </p:txBody>
      </p:sp>
      <p:sp>
        <p:nvSpPr>
          <p:cNvPr id="24" name="Google Shape;24;g1b0eb92b750_0_113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g1b0eb92b750_0_1139"/>
          <p:cNvSpPr/>
          <p:nvPr/>
        </p:nvSpPr>
        <p:spPr>
          <a:xfrm>
            <a:off x="-100" y="6727600"/>
            <a:ext cx="12192000" cy="1305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g1b0eb92b750_0_1139"/>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8" name="Google Shape;28;g1b0eb92b750_0_1139"/>
          <p:cNvSpPr txBox="1">
            <a:spLocks noGrp="1"/>
          </p:cNvSpPr>
          <p:nvPr>
            <p:ph type="body" idx="1"/>
          </p:nvPr>
        </p:nvSpPr>
        <p:spPr>
          <a:xfrm>
            <a:off x="415600" y="1688433"/>
            <a:ext cx="11360700" cy="44037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9" name="Google Shape;29;g1b0eb92b750_0_11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g1b0eb92b750_0_1144"/>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g1b0eb92b750_0_1144"/>
          <p:cNvSpPr txBox="1">
            <a:spLocks noGrp="1"/>
          </p:cNvSpPr>
          <p:nvPr>
            <p:ph type="body" idx="1"/>
          </p:nvPr>
        </p:nvSpPr>
        <p:spPr>
          <a:xfrm>
            <a:off x="415600" y="1688233"/>
            <a:ext cx="5333100" cy="44037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3" name="Google Shape;33;g1b0eb92b750_0_1144"/>
          <p:cNvSpPr txBox="1">
            <a:spLocks noGrp="1"/>
          </p:cNvSpPr>
          <p:nvPr>
            <p:ph type="body" idx="2"/>
          </p:nvPr>
        </p:nvSpPr>
        <p:spPr>
          <a:xfrm>
            <a:off x="6443200" y="1688233"/>
            <a:ext cx="5333100" cy="44037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4" name="Google Shape;34;g1b0eb92b750_0_114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g1b0eb92b750_0_1149"/>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7" name="Google Shape;37;g1b0eb92b750_0_114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g1b0eb92b750_0_1152"/>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0" name="Google Shape;40;g1b0eb92b750_0_1152"/>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41" name="Google Shape;41;g1b0eb92b750_0_115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g1b0eb92b750_0_1156"/>
          <p:cNvSpPr txBox="1">
            <a:spLocks noGrp="1"/>
          </p:cNvSpPr>
          <p:nvPr>
            <p:ph type="title"/>
          </p:nvPr>
        </p:nvSpPr>
        <p:spPr>
          <a:xfrm>
            <a:off x="653667" y="701800"/>
            <a:ext cx="7484700" cy="545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dk2"/>
              </a:buClr>
              <a:buSzPts val="7200"/>
              <a:buNone/>
              <a:defRPr sz="7200" b="0">
                <a:solidFill>
                  <a:schemeClr val="dk2"/>
                </a:solidFill>
              </a:defRPr>
            </a:lvl1pPr>
            <a:lvl2pPr lvl="1">
              <a:spcBef>
                <a:spcPts val="0"/>
              </a:spcBef>
              <a:spcAft>
                <a:spcPts val="0"/>
              </a:spcAft>
              <a:buClr>
                <a:schemeClr val="dk2"/>
              </a:buClr>
              <a:buSzPts val="7200"/>
              <a:buNone/>
              <a:defRPr sz="7200" b="0">
                <a:solidFill>
                  <a:schemeClr val="dk2"/>
                </a:solidFill>
              </a:defRPr>
            </a:lvl2pPr>
            <a:lvl3pPr lvl="2">
              <a:spcBef>
                <a:spcPts val="0"/>
              </a:spcBef>
              <a:spcAft>
                <a:spcPts val="0"/>
              </a:spcAft>
              <a:buClr>
                <a:schemeClr val="dk2"/>
              </a:buClr>
              <a:buSzPts val="7200"/>
              <a:buNone/>
              <a:defRPr sz="7200" b="0">
                <a:solidFill>
                  <a:schemeClr val="dk2"/>
                </a:solidFill>
              </a:defRPr>
            </a:lvl3pPr>
            <a:lvl4pPr lvl="3">
              <a:spcBef>
                <a:spcPts val="0"/>
              </a:spcBef>
              <a:spcAft>
                <a:spcPts val="0"/>
              </a:spcAft>
              <a:buClr>
                <a:schemeClr val="dk2"/>
              </a:buClr>
              <a:buSzPts val="7200"/>
              <a:buNone/>
              <a:defRPr sz="7200" b="0">
                <a:solidFill>
                  <a:schemeClr val="dk2"/>
                </a:solidFill>
              </a:defRPr>
            </a:lvl4pPr>
            <a:lvl5pPr lvl="4">
              <a:spcBef>
                <a:spcPts val="0"/>
              </a:spcBef>
              <a:spcAft>
                <a:spcPts val="0"/>
              </a:spcAft>
              <a:buClr>
                <a:schemeClr val="dk2"/>
              </a:buClr>
              <a:buSzPts val="7200"/>
              <a:buNone/>
              <a:defRPr sz="7200" b="0">
                <a:solidFill>
                  <a:schemeClr val="dk2"/>
                </a:solidFill>
              </a:defRPr>
            </a:lvl5pPr>
            <a:lvl6pPr lvl="5">
              <a:spcBef>
                <a:spcPts val="0"/>
              </a:spcBef>
              <a:spcAft>
                <a:spcPts val="0"/>
              </a:spcAft>
              <a:buClr>
                <a:schemeClr val="dk2"/>
              </a:buClr>
              <a:buSzPts val="7200"/>
              <a:buNone/>
              <a:defRPr sz="7200" b="0">
                <a:solidFill>
                  <a:schemeClr val="dk2"/>
                </a:solidFill>
              </a:defRPr>
            </a:lvl6pPr>
            <a:lvl7pPr lvl="6">
              <a:spcBef>
                <a:spcPts val="0"/>
              </a:spcBef>
              <a:spcAft>
                <a:spcPts val="0"/>
              </a:spcAft>
              <a:buClr>
                <a:schemeClr val="dk2"/>
              </a:buClr>
              <a:buSzPts val="7200"/>
              <a:buNone/>
              <a:defRPr sz="7200" b="0">
                <a:solidFill>
                  <a:schemeClr val="dk2"/>
                </a:solidFill>
              </a:defRPr>
            </a:lvl7pPr>
            <a:lvl8pPr lvl="7">
              <a:spcBef>
                <a:spcPts val="0"/>
              </a:spcBef>
              <a:spcAft>
                <a:spcPts val="0"/>
              </a:spcAft>
              <a:buClr>
                <a:schemeClr val="dk2"/>
              </a:buClr>
              <a:buSzPts val="7200"/>
              <a:buNone/>
              <a:defRPr sz="7200" b="0">
                <a:solidFill>
                  <a:schemeClr val="dk2"/>
                </a:solidFill>
              </a:defRPr>
            </a:lvl8pPr>
            <a:lvl9pPr lvl="8">
              <a:spcBef>
                <a:spcPts val="0"/>
              </a:spcBef>
              <a:spcAft>
                <a:spcPts val="0"/>
              </a:spcAft>
              <a:buClr>
                <a:schemeClr val="dk2"/>
              </a:buClr>
              <a:buSzPts val="7200"/>
              <a:buNone/>
              <a:defRPr sz="7200" b="0">
                <a:solidFill>
                  <a:schemeClr val="dk2"/>
                </a:solidFill>
              </a:defRPr>
            </a:lvl9pPr>
          </a:lstStyle>
          <a:p>
            <a:endParaRPr/>
          </a:p>
        </p:txBody>
      </p:sp>
      <p:sp>
        <p:nvSpPr>
          <p:cNvPr id="44" name="Google Shape;44;g1b0eb92b750_0_115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g1b0eb92b750_0_1159"/>
          <p:cNvSpPr/>
          <p:nvPr/>
        </p:nvSpPr>
        <p:spPr>
          <a:xfrm>
            <a:off x="6096000" y="0"/>
            <a:ext cx="6096000" cy="685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7" name="Google Shape;47;g1b0eb92b750_0_1159"/>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g1b0eb92b750_0_1159"/>
          <p:cNvSpPr txBox="1">
            <a:spLocks noGrp="1"/>
          </p:cNvSpPr>
          <p:nvPr>
            <p:ph type="title"/>
          </p:nvPr>
        </p:nvSpPr>
        <p:spPr>
          <a:xfrm>
            <a:off x="354000" y="1386233"/>
            <a:ext cx="5393700" cy="2234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9" name="Google Shape;49;g1b0eb92b750_0_1159"/>
          <p:cNvSpPr txBox="1">
            <a:spLocks noGrp="1"/>
          </p:cNvSpPr>
          <p:nvPr>
            <p:ph type="subTitle" idx="1"/>
          </p:nvPr>
        </p:nvSpPr>
        <p:spPr>
          <a:xfrm>
            <a:off x="354000" y="36358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0" name="Google Shape;50;g1b0eb92b750_0_115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0"/>
              </a:spcBef>
              <a:spcAft>
                <a:spcPts val="0"/>
              </a:spcAft>
              <a:buClr>
                <a:schemeClr val="lt1"/>
              </a:buClr>
              <a:buSzPts val="1900"/>
              <a:buChar char="○"/>
              <a:defRPr>
                <a:solidFill>
                  <a:schemeClr val="lt1"/>
                </a:solidFill>
              </a:defRPr>
            </a:lvl2pPr>
            <a:lvl3pPr marL="1371600" lvl="2" indent="-349250">
              <a:spcBef>
                <a:spcPts val="0"/>
              </a:spcBef>
              <a:spcAft>
                <a:spcPts val="0"/>
              </a:spcAft>
              <a:buClr>
                <a:schemeClr val="lt1"/>
              </a:buClr>
              <a:buSzPts val="1900"/>
              <a:buChar char="■"/>
              <a:defRPr>
                <a:solidFill>
                  <a:schemeClr val="lt1"/>
                </a:solidFill>
              </a:defRPr>
            </a:lvl3pPr>
            <a:lvl4pPr marL="1828800" lvl="3" indent="-349250">
              <a:spcBef>
                <a:spcPts val="0"/>
              </a:spcBef>
              <a:spcAft>
                <a:spcPts val="0"/>
              </a:spcAft>
              <a:buClr>
                <a:schemeClr val="lt1"/>
              </a:buClr>
              <a:buSzPts val="1900"/>
              <a:buChar char="●"/>
              <a:defRPr>
                <a:solidFill>
                  <a:schemeClr val="lt1"/>
                </a:solidFill>
              </a:defRPr>
            </a:lvl4pPr>
            <a:lvl5pPr marL="2286000" lvl="4" indent="-349250">
              <a:spcBef>
                <a:spcPts val="0"/>
              </a:spcBef>
              <a:spcAft>
                <a:spcPts val="0"/>
              </a:spcAft>
              <a:buClr>
                <a:schemeClr val="lt1"/>
              </a:buClr>
              <a:buSzPts val="1900"/>
              <a:buChar char="○"/>
              <a:defRPr>
                <a:solidFill>
                  <a:schemeClr val="lt1"/>
                </a:solidFill>
              </a:defRPr>
            </a:lvl5pPr>
            <a:lvl6pPr marL="2743200" lvl="5" indent="-349250">
              <a:spcBef>
                <a:spcPts val="0"/>
              </a:spcBef>
              <a:spcAft>
                <a:spcPts val="0"/>
              </a:spcAft>
              <a:buClr>
                <a:schemeClr val="lt1"/>
              </a:buClr>
              <a:buSzPts val="1900"/>
              <a:buChar char="■"/>
              <a:defRPr>
                <a:solidFill>
                  <a:schemeClr val="lt1"/>
                </a:solidFill>
              </a:defRPr>
            </a:lvl6pPr>
            <a:lvl7pPr marL="3200400" lvl="6" indent="-349250">
              <a:spcBef>
                <a:spcPts val="0"/>
              </a:spcBef>
              <a:spcAft>
                <a:spcPts val="0"/>
              </a:spcAft>
              <a:buClr>
                <a:schemeClr val="lt1"/>
              </a:buClr>
              <a:buSzPts val="1900"/>
              <a:buChar char="●"/>
              <a:defRPr>
                <a:solidFill>
                  <a:schemeClr val="lt1"/>
                </a:solidFill>
              </a:defRPr>
            </a:lvl7pPr>
            <a:lvl8pPr marL="3657600" lvl="7" indent="-349250">
              <a:spcBef>
                <a:spcPts val="0"/>
              </a:spcBef>
              <a:spcAft>
                <a:spcPts val="0"/>
              </a:spcAft>
              <a:buClr>
                <a:schemeClr val="lt1"/>
              </a:buClr>
              <a:buSzPts val="1900"/>
              <a:buChar char="○"/>
              <a:defRPr>
                <a:solidFill>
                  <a:schemeClr val="lt1"/>
                </a:solidFill>
              </a:defRPr>
            </a:lvl8pPr>
            <a:lvl9pPr marL="4114800" lvl="8" indent="-349250">
              <a:spcBef>
                <a:spcPts val="0"/>
              </a:spcBef>
              <a:spcAft>
                <a:spcPts val="0"/>
              </a:spcAft>
              <a:buClr>
                <a:schemeClr val="lt1"/>
              </a:buClr>
              <a:buSzPts val="1900"/>
              <a:buChar char="■"/>
              <a:defRPr>
                <a:solidFill>
                  <a:schemeClr val="lt1"/>
                </a:solidFill>
              </a:defRPr>
            </a:lvl9pPr>
          </a:lstStyle>
          <a:p>
            <a:endParaRPr/>
          </a:p>
        </p:txBody>
      </p:sp>
      <p:sp>
        <p:nvSpPr>
          <p:cNvPr id="51" name="Google Shape;51;g1b0eb92b750_0_115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g1b0eb92b750_0_1166"/>
          <p:cNvSpPr txBox="1">
            <a:spLocks noGrp="1"/>
          </p:cNvSpPr>
          <p:nvPr>
            <p:ph type="body" idx="1"/>
          </p:nvPr>
        </p:nvSpPr>
        <p:spPr>
          <a:xfrm>
            <a:off x="415600" y="5640967"/>
            <a:ext cx="7998300" cy="7983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a:endParaRPr/>
          </a:p>
        </p:txBody>
      </p:sp>
      <p:sp>
        <p:nvSpPr>
          <p:cNvPr id="54" name="Google Shape;54;g1b0eb92b750_0_116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g1b0eb92b750_0_1119"/>
          <p:cNvSpPr txBox="1">
            <a:spLocks noGrp="1"/>
          </p:cNvSpPr>
          <p:nvPr>
            <p:ph type="title"/>
          </p:nvPr>
        </p:nvSpPr>
        <p:spPr>
          <a:xfrm>
            <a:off x="415600" y="593367"/>
            <a:ext cx="11360700" cy="9432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9pPr>
          </a:lstStyle>
          <a:p>
            <a:endParaRPr/>
          </a:p>
        </p:txBody>
      </p:sp>
      <p:sp>
        <p:nvSpPr>
          <p:cNvPr id="7" name="Google Shape;7;g1b0eb92b750_0_1119"/>
          <p:cNvSpPr txBox="1">
            <a:spLocks noGrp="1"/>
          </p:cNvSpPr>
          <p:nvPr>
            <p:ph type="body" idx="1"/>
          </p:nvPr>
        </p:nvSpPr>
        <p:spPr>
          <a:xfrm>
            <a:off x="415600" y="1688433"/>
            <a:ext cx="11360700" cy="44037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marL="914400" lvl="1"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marL="1371600" lvl="2"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marL="1828800" lvl="3"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marL="2286000" lvl="4"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marL="2743200" lvl="5"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marL="3200400" lvl="6"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marL="3657600" lvl="7"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marL="4114800" lvl="8"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9pPr>
          </a:lstStyle>
          <a:p>
            <a:endParaRPr/>
          </a:p>
        </p:txBody>
      </p:sp>
      <p:sp>
        <p:nvSpPr>
          <p:cNvPr id="8" name="Google Shape;8;g1b0eb92b750_0_111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wcukierski/enron-email-dataset"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ctrTitle"/>
          </p:nvPr>
        </p:nvSpPr>
        <p:spPr>
          <a:xfrm>
            <a:off x="1396117" y="1664898"/>
            <a:ext cx="9515700" cy="15416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2800"/>
              <a:buFont typeface="Calibri"/>
              <a:buNone/>
            </a:pPr>
            <a:r>
              <a:rPr lang="en-US" sz="3200" b="1" dirty="0"/>
              <a:t>CS5100 Final Project</a:t>
            </a:r>
            <a:br>
              <a:rPr lang="en-US" sz="3200" b="1" dirty="0"/>
            </a:br>
            <a:r>
              <a:rPr lang="en-US" sz="3200" b="1" dirty="0"/>
              <a:t>Analysis of the Enron Fraud Scandal and Fraud Detection using Classification Algorithms</a:t>
            </a:r>
            <a:endParaRPr sz="3200" b="1" dirty="0"/>
          </a:p>
        </p:txBody>
      </p:sp>
      <p:sp>
        <p:nvSpPr>
          <p:cNvPr id="73" name="Google Shape;73;p1"/>
          <p:cNvSpPr txBox="1">
            <a:spLocks noGrp="1"/>
          </p:cNvSpPr>
          <p:nvPr>
            <p:ph type="subTitle" idx="1"/>
          </p:nvPr>
        </p:nvSpPr>
        <p:spPr>
          <a:xfrm>
            <a:off x="2848950" y="3651441"/>
            <a:ext cx="6494100" cy="681630"/>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100000"/>
              </a:lnSpc>
              <a:spcBef>
                <a:spcPts val="0"/>
              </a:spcBef>
              <a:spcAft>
                <a:spcPts val="0"/>
              </a:spcAft>
              <a:buClr>
                <a:schemeClr val="dk1"/>
              </a:buClr>
              <a:buSzPct val="100000"/>
              <a:buNone/>
            </a:pPr>
            <a:r>
              <a:rPr lang="en-US" sz="1600" dirty="0" err="1">
                <a:solidFill>
                  <a:srgbClr val="000000"/>
                </a:solidFill>
              </a:rPr>
              <a:t>Anwesa</a:t>
            </a:r>
            <a:r>
              <a:rPr lang="en-US" sz="1600" dirty="0">
                <a:solidFill>
                  <a:srgbClr val="000000"/>
                </a:solidFill>
              </a:rPr>
              <a:t> </a:t>
            </a:r>
            <a:r>
              <a:rPr lang="en-US" sz="1600" dirty="0" err="1">
                <a:solidFill>
                  <a:srgbClr val="000000"/>
                </a:solidFill>
              </a:rPr>
              <a:t>Basu</a:t>
            </a:r>
            <a:r>
              <a:rPr lang="en-US" sz="1600" dirty="0">
                <a:solidFill>
                  <a:srgbClr val="000000"/>
                </a:solidFill>
              </a:rPr>
              <a:t>, </a:t>
            </a:r>
            <a:r>
              <a:rPr lang="en-US" sz="1600" dirty="0" err="1">
                <a:solidFill>
                  <a:srgbClr val="000000"/>
                </a:solidFill>
              </a:rPr>
              <a:t>Swapnendu</a:t>
            </a:r>
            <a:r>
              <a:rPr lang="en-US" sz="1600" dirty="0">
                <a:solidFill>
                  <a:srgbClr val="000000"/>
                </a:solidFill>
              </a:rPr>
              <a:t> Majumdar</a:t>
            </a:r>
            <a:endParaRPr sz="1600" dirty="0">
              <a:solidFill>
                <a:srgbClr val="000000"/>
              </a:solidFill>
            </a:endParaRPr>
          </a:p>
          <a:p>
            <a:pPr marL="0" lvl="0" indent="0" algn="ctr" rtl="0">
              <a:lnSpc>
                <a:spcPct val="100000"/>
              </a:lnSpc>
              <a:spcBef>
                <a:spcPts val="1000"/>
              </a:spcBef>
              <a:spcAft>
                <a:spcPts val="0"/>
              </a:spcAft>
              <a:buClr>
                <a:schemeClr val="dk1"/>
              </a:buClr>
              <a:buSzPct val="100000"/>
              <a:buNone/>
            </a:pPr>
            <a:r>
              <a:rPr lang="en-US" sz="1600" dirty="0">
                <a:solidFill>
                  <a:srgbClr val="000000"/>
                </a:solidFill>
              </a:rPr>
              <a:t>12/15/2022</a:t>
            </a:r>
            <a:endParaRPr sz="2800" dirty="0">
              <a:solidFill>
                <a:srgbClr val="000000"/>
              </a:solidFill>
            </a:endParaRPr>
          </a:p>
          <a:p>
            <a:pPr marL="0" lvl="0" indent="0" algn="ctr" rtl="0">
              <a:lnSpc>
                <a:spcPct val="100000"/>
              </a:lnSpc>
              <a:spcBef>
                <a:spcPts val="1000"/>
              </a:spcBef>
              <a:spcAft>
                <a:spcPts val="0"/>
              </a:spcAft>
              <a:buClr>
                <a:schemeClr val="dk1"/>
              </a:buClr>
              <a:buSzPct val="75000"/>
              <a:buNone/>
            </a:pP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Model Tuning</a:t>
            </a:r>
            <a:endParaRPr dirty="0"/>
          </a:p>
        </p:txBody>
      </p:sp>
      <p:sp>
        <p:nvSpPr>
          <p:cNvPr id="133" name="Google Shape;133;p10"/>
          <p:cNvSpPr txBox="1">
            <a:spLocks noGrp="1"/>
          </p:cNvSpPr>
          <p:nvPr>
            <p:ph type="body" idx="1"/>
          </p:nvPr>
        </p:nvSpPr>
        <p:spPr>
          <a:xfrm>
            <a:off x="838200" y="1825625"/>
            <a:ext cx="10515600" cy="2510069"/>
          </a:xfrm>
          <a:prstGeom prst="rect">
            <a:avLst/>
          </a:prstGeom>
          <a:noFill/>
          <a:ln>
            <a:noFill/>
          </a:ln>
        </p:spPr>
        <p:txBody>
          <a:bodyPr spcFirstLastPara="1" wrap="square" lIns="91425" tIns="45700" rIns="91425" bIns="45700" anchor="t" anchorCtr="0">
            <a:normAutofit/>
          </a:bodyPr>
          <a:lstStyle/>
          <a:p>
            <a:pPr marL="457200" lvl="0" indent="-341947" algn="l" rtl="0">
              <a:lnSpc>
                <a:spcPct val="115000"/>
              </a:lnSpc>
              <a:spcBef>
                <a:spcPts val="0"/>
              </a:spcBef>
              <a:spcAft>
                <a:spcPts val="0"/>
              </a:spcAft>
              <a:buClr>
                <a:srgbClr val="000000"/>
              </a:buClr>
              <a:buSzPct val="100000"/>
              <a:buFont typeface="Calibri"/>
              <a:buChar char="●"/>
            </a:pPr>
            <a:r>
              <a:rPr lang="en-IN" sz="2100" dirty="0">
                <a:solidFill>
                  <a:srgbClr val="000000"/>
                </a:solidFill>
                <a:latin typeface="Calibri"/>
                <a:ea typeface="Calibri"/>
                <a:cs typeface="Calibri"/>
                <a:sym typeface="Calibri"/>
              </a:rPr>
              <a:t>Tuning a model can help further improve the performance of an algorithm.</a:t>
            </a:r>
          </a:p>
          <a:p>
            <a:pPr marL="457200" lvl="0" indent="-341947" algn="l" rtl="0">
              <a:lnSpc>
                <a:spcPct val="115000"/>
              </a:lnSpc>
              <a:spcBef>
                <a:spcPts val="0"/>
              </a:spcBef>
              <a:spcAft>
                <a:spcPts val="0"/>
              </a:spcAft>
              <a:buClr>
                <a:srgbClr val="000000"/>
              </a:buClr>
              <a:buSzPct val="100000"/>
              <a:buFont typeface="Calibri"/>
              <a:buChar char="●"/>
            </a:pPr>
            <a:r>
              <a:rPr lang="en-IN" sz="2100" dirty="0">
                <a:solidFill>
                  <a:srgbClr val="000000"/>
                </a:solidFill>
                <a:latin typeface="Calibri"/>
                <a:ea typeface="Calibri"/>
                <a:cs typeface="Calibri"/>
                <a:sym typeface="Calibri"/>
              </a:rPr>
              <a:t>It involves repeatedly modifying the values of several hyperparameters and comparing the results with previous results, in order to determine the set of parameters leading to the most accurate model.</a:t>
            </a:r>
          </a:p>
          <a:p>
            <a:pPr marL="457200" lvl="0" indent="-341947" algn="l" rtl="0">
              <a:lnSpc>
                <a:spcPct val="115000"/>
              </a:lnSpc>
              <a:spcBef>
                <a:spcPts val="0"/>
              </a:spcBef>
              <a:spcAft>
                <a:spcPts val="0"/>
              </a:spcAft>
              <a:buClr>
                <a:srgbClr val="000000"/>
              </a:buClr>
              <a:buSzPct val="100000"/>
              <a:buFont typeface="Calibri"/>
              <a:buChar char="●"/>
            </a:pPr>
            <a:r>
              <a:rPr lang="en-IN" sz="2100" dirty="0">
                <a:solidFill>
                  <a:srgbClr val="000000"/>
                </a:solidFill>
                <a:latin typeface="Calibri"/>
                <a:ea typeface="Calibri"/>
                <a:cs typeface="Calibri"/>
                <a:sym typeface="Calibri"/>
              </a:rPr>
              <a:t>In our project, we achieved improved performance of two previously untuned models (namely Gaussian Naïve Bayes and AdaBoost) by tuning.</a:t>
            </a:r>
          </a:p>
          <a:p>
            <a:pPr marL="457200" lvl="0" indent="-341947" algn="l" rtl="0">
              <a:lnSpc>
                <a:spcPct val="115000"/>
              </a:lnSpc>
              <a:spcBef>
                <a:spcPts val="0"/>
              </a:spcBef>
              <a:spcAft>
                <a:spcPts val="0"/>
              </a:spcAft>
              <a:buClr>
                <a:srgbClr val="000000"/>
              </a:buClr>
              <a:buSzPct val="100000"/>
              <a:buFont typeface="Calibri"/>
              <a:buChar char="●"/>
            </a:pPr>
            <a:endParaRPr sz="2100" dirty="0">
              <a:solidFill>
                <a:srgbClr val="000000"/>
              </a:solidFill>
              <a:latin typeface="Calibri"/>
              <a:ea typeface="Calibri"/>
              <a:cs typeface="Calibri"/>
              <a:sym typeface="Calibri"/>
            </a:endParaRPr>
          </a:p>
          <a:p>
            <a:pPr marL="457200" lvl="0" indent="0" algn="l" rtl="0">
              <a:lnSpc>
                <a:spcPct val="115000"/>
              </a:lnSpc>
              <a:spcBef>
                <a:spcPts val="0"/>
              </a:spcBef>
              <a:spcAft>
                <a:spcPts val="0"/>
              </a:spcAft>
              <a:buNone/>
            </a:pPr>
            <a:endParaRPr sz="1800" dirty="0">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endParaRPr sz="1100"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100"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Model Testing</a:t>
            </a:r>
            <a:endParaRPr dirty="0"/>
          </a:p>
        </p:txBody>
      </p:sp>
      <p:sp>
        <p:nvSpPr>
          <p:cNvPr id="133" name="Google Shape;133;p10"/>
          <p:cNvSpPr txBox="1">
            <a:spLocks noGrp="1"/>
          </p:cNvSpPr>
          <p:nvPr>
            <p:ph type="body" idx="1"/>
          </p:nvPr>
        </p:nvSpPr>
        <p:spPr>
          <a:xfrm>
            <a:off x="838200" y="1825625"/>
            <a:ext cx="10515600" cy="2510069"/>
          </a:xfrm>
          <a:prstGeom prst="rect">
            <a:avLst/>
          </a:prstGeom>
          <a:noFill/>
          <a:ln>
            <a:noFill/>
          </a:ln>
        </p:spPr>
        <p:txBody>
          <a:bodyPr spcFirstLastPara="1" wrap="square" lIns="91425" tIns="45700" rIns="91425" bIns="45700" anchor="t" anchorCtr="0">
            <a:normAutofit/>
          </a:bodyPr>
          <a:lstStyle/>
          <a:p>
            <a:pPr marL="457200" lvl="0" indent="-341947" algn="l" rtl="0">
              <a:lnSpc>
                <a:spcPct val="115000"/>
              </a:lnSpc>
              <a:spcBef>
                <a:spcPts val="0"/>
              </a:spcBef>
              <a:spcAft>
                <a:spcPts val="0"/>
              </a:spcAft>
              <a:buClr>
                <a:srgbClr val="000000"/>
              </a:buClr>
              <a:buSzPct val="100000"/>
              <a:buFont typeface="Calibri"/>
              <a:buChar char="●"/>
            </a:pPr>
            <a:r>
              <a:rPr lang="en-IN" sz="2100" dirty="0">
                <a:solidFill>
                  <a:srgbClr val="000000"/>
                </a:solidFill>
                <a:latin typeface="Calibri"/>
                <a:ea typeface="Calibri"/>
                <a:cs typeface="Calibri"/>
                <a:sym typeface="Calibri"/>
              </a:rPr>
              <a:t>Testing an existing model is important to be able check the performance of the trained model on the testing dataset.</a:t>
            </a:r>
          </a:p>
          <a:p>
            <a:pPr marL="457200" lvl="0" indent="-341947" algn="l" rtl="0">
              <a:lnSpc>
                <a:spcPct val="115000"/>
              </a:lnSpc>
              <a:spcBef>
                <a:spcPts val="0"/>
              </a:spcBef>
              <a:spcAft>
                <a:spcPts val="0"/>
              </a:spcAft>
              <a:buClr>
                <a:srgbClr val="000000"/>
              </a:buClr>
              <a:buSzPct val="100000"/>
              <a:buFont typeface="Calibri"/>
              <a:buChar char="●"/>
            </a:pPr>
            <a:r>
              <a:rPr lang="en-IN" sz="2100" dirty="0">
                <a:solidFill>
                  <a:srgbClr val="000000"/>
                </a:solidFill>
                <a:latin typeface="Calibri"/>
                <a:ea typeface="Calibri"/>
                <a:cs typeface="Calibri"/>
                <a:sym typeface="Calibri"/>
              </a:rPr>
              <a:t>It allows us to check the success of our model while also measuring various metrics such as accuracy, precision and recall.</a:t>
            </a:r>
          </a:p>
          <a:p>
            <a:pPr marL="457200" lvl="0" indent="-341947" algn="l" rtl="0">
              <a:lnSpc>
                <a:spcPct val="115000"/>
              </a:lnSpc>
              <a:spcBef>
                <a:spcPts val="0"/>
              </a:spcBef>
              <a:spcAft>
                <a:spcPts val="0"/>
              </a:spcAft>
              <a:buClr>
                <a:srgbClr val="000000"/>
              </a:buClr>
              <a:buSzPct val="100000"/>
              <a:buFont typeface="Calibri"/>
              <a:buChar char="●"/>
            </a:pPr>
            <a:r>
              <a:rPr lang="en-IN" sz="2100" dirty="0">
                <a:solidFill>
                  <a:srgbClr val="000000"/>
                </a:solidFill>
                <a:latin typeface="Calibri"/>
                <a:ea typeface="Calibri"/>
                <a:cs typeface="Calibri"/>
                <a:sym typeface="Calibri"/>
              </a:rPr>
              <a:t>Depending on the results of the test, one might tune the model or re-train it altogether, for better performance. </a:t>
            </a:r>
          </a:p>
          <a:p>
            <a:pPr marL="457200" lvl="0" indent="-341947" algn="l" rtl="0">
              <a:lnSpc>
                <a:spcPct val="115000"/>
              </a:lnSpc>
              <a:spcBef>
                <a:spcPts val="0"/>
              </a:spcBef>
              <a:spcAft>
                <a:spcPts val="0"/>
              </a:spcAft>
              <a:buClr>
                <a:srgbClr val="000000"/>
              </a:buClr>
              <a:buSzPct val="100000"/>
              <a:buFont typeface="Calibri"/>
              <a:buChar char="●"/>
            </a:pPr>
            <a:endParaRPr sz="2100" dirty="0">
              <a:solidFill>
                <a:srgbClr val="000000"/>
              </a:solidFill>
              <a:latin typeface="Calibri"/>
              <a:ea typeface="Calibri"/>
              <a:cs typeface="Calibri"/>
              <a:sym typeface="Calibri"/>
            </a:endParaRPr>
          </a:p>
          <a:p>
            <a:pPr marL="457200" lvl="0" indent="0" algn="l" rtl="0">
              <a:lnSpc>
                <a:spcPct val="115000"/>
              </a:lnSpc>
              <a:spcBef>
                <a:spcPts val="0"/>
              </a:spcBef>
              <a:spcAft>
                <a:spcPts val="0"/>
              </a:spcAft>
              <a:buNone/>
            </a:pPr>
            <a:endParaRPr sz="1800" dirty="0">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endParaRPr sz="1100"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100" dirty="0">
              <a:solidFill>
                <a:srgbClr val="000000"/>
              </a:solidFill>
              <a:latin typeface="Arial"/>
              <a:ea typeface="Arial"/>
              <a:cs typeface="Arial"/>
              <a:sym typeface="Arial"/>
            </a:endParaRPr>
          </a:p>
        </p:txBody>
      </p:sp>
      <p:pic>
        <p:nvPicPr>
          <p:cNvPr id="5122" name="Picture 2" descr="image">
            <a:extLst>
              <a:ext uri="{FF2B5EF4-FFF2-40B4-BE49-F238E27FC236}">
                <a16:creationId xmlns:a16="http://schemas.microsoft.com/office/drawing/2014/main" id="{83125FC4-6A19-00B0-EE97-2E821950E4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536" y="4470631"/>
            <a:ext cx="9686925" cy="16573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4C7988F-60EF-4F12-26A3-64BC1C5193EC}"/>
              </a:ext>
            </a:extLst>
          </p:cNvPr>
          <p:cNvSpPr txBox="1"/>
          <p:nvPr/>
        </p:nvSpPr>
        <p:spPr>
          <a:xfrm>
            <a:off x="3341078" y="6338986"/>
            <a:ext cx="5509842" cy="307777"/>
          </a:xfrm>
          <a:prstGeom prst="rect">
            <a:avLst/>
          </a:prstGeom>
          <a:noFill/>
        </p:spPr>
        <p:txBody>
          <a:bodyPr wrap="none" rtlCol="0">
            <a:spAutoFit/>
          </a:bodyPr>
          <a:lstStyle/>
          <a:p>
            <a:r>
              <a:rPr lang="en-IN" dirty="0"/>
              <a:t>An example of testing the untuned Gaussian Naïve Bayes Classifier</a:t>
            </a:r>
          </a:p>
        </p:txBody>
      </p:sp>
    </p:spTree>
    <p:extLst>
      <p:ext uri="{BB962C8B-B14F-4D97-AF65-F5344CB8AC3E}">
        <p14:creationId xmlns:p14="http://schemas.microsoft.com/office/powerpoint/2010/main" val="61424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Observation &amp; Results</a:t>
            </a:r>
            <a:endParaRPr dirty="0"/>
          </a:p>
        </p:txBody>
      </p:sp>
      <p:pic>
        <p:nvPicPr>
          <p:cNvPr id="4098" name="Picture 2">
            <a:extLst>
              <a:ext uri="{FF2B5EF4-FFF2-40B4-BE49-F238E27FC236}">
                <a16:creationId xmlns:a16="http://schemas.microsoft.com/office/drawing/2014/main" id="{26E87222-BBAA-7B51-61A5-2290B6C23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15" y="2054831"/>
            <a:ext cx="5955011" cy="344184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7FA928B-1318-CD7C-0C8E-C3E217115A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6317" y="2032705"/>
            <a:ext cx="5080168" cy="34639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Conclusion</a:t>
            </a:r>
            <a:endParaRPr dirty="0"/>
          </a:p>
        </p:txBody>
      </p:sp>
      <p:sp>
        <p:nvSpPr>
          <p:cNvPr id="187" name="Google Shape;18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en-US" dirty="0">
                <a:solidFill>
                  <a:srgbClr val="000000"/>
                </a:solidFill>
                <a:latin typeface="Calibri"/>
                <a:ea typeface="Calibri"/>
                <a:cs typeface="Calibri"/>
                <a:sym typeface="Calibri"/>
              </a:rPr>
              <a:t>From this analysis we can conclude that by and large most of the classification algorithms perform equally well on this dataset, with some minor differences in performance metrics. We could also see how tuning the classifiers improved the performance of the algorithms. Among the untuned classifiers, we could see that the Random Forest Classifier had the best metrics, while tuning the AdaBoost Classifier in particular made it perform really well too. The algorithms used in this project can similarly be used to perform other classifications too.</a:t>
            </a:r>
            <a:endParaRPr sz="3600" dirty="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Agenda</a:t>
            </a:r>
            <a:endParaRPr dirty="0"/>
          </a:p>
        </p:txBody>
      </p:sp>
      <p:sp>
        <p:nvSpPr>
          <p:cNvPr id="79" name="Google Shape;79;p2"/>
          <p:cNvSpPr txBox="1">
            <a:spLocks noGrp="1"/>
          </p:cNvSpPr>
          <p:nvPr>
            <p:ph type="body" idx="1"/>
          </p:nvPr>
        </p:nvSpPr>
        <p:spPr>
          <a:xfrm>
            <a:off x="838200" y="1469204"/>
            <a:ext cx="10515600" cy="4756935"/>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170000"/>
              </a:lnSpc>
              <a:spcBef>
                <a:spcPts val="0"/>
              </a:spcBef>
              <a:spcAft>
                <a:spcPts val="0"/>
              </a:spcAft>
              <a:buClr>
                <a:srgbClr val="000000"/>
              </a:buClr>
              <a:buSzPts val="2800"/>
              <a:buChar char="●"/>
            </a:pPr>
            <a:r>
              <a:rPr lang="en-IN" sz="3800" dirty="0">
                <a:solidFill>
                  <a:srgbClr val="000000"/>
                </a:solidFill>
              </a:rPr>
              <a:t>Introduction</a:t>
            </a:r>
            <a:endParaRPr sz="3800" dirty="0">
              <a:solidFill>
                <a:srgbClr val="000000"/>
              </a:solidFill>
            </a:endParaRPr>
          </a:p>
          <a:p>
            <a:pPr marL="228600" lvl="0" indent="-228600" algn="l" rtl="0">
              <a:lnSpc>
                <a:spcPct val="170000"/>
              </a:lnSpc>
              <a:spcBef>
                <a:spcPts val="1000"/>
              </a:spcBef>
              <a:spcAft>
                <a:spcPts val="0"/>
              </a:spcAft>
              <a:buClr>
                <a:srgbClr val="000000"/>
              </a:buClr>
              <a:buSzPts val="2800"/>
              <a:buChar char="●"/>
            </a:pPr>
            <a:r>
              <a:rPr lang="en-US" sz="3800" dirty="0">
                <a:solidFill>
                  <a:srgbClr val="000000"/>
                </a:solidFill>
              </a:rPr>
              <a:t>Background Context</a:t>
            </a:r>
            <a:endParaRPr sz="3800" dirty="0">
              <a:solidFill>
                <a:srgbClr val="000000"/>
              </a:solidFill>
            </a:endParaRPr>
          </a:p>
          <a:p>
            <a:pPr marL="228600" lvl="0" indent="-228600" algn="l" rtl="0">
              <a:lnSpc>
                <a:spcPct val="170000"/>
              </a:lnSpc>
              <a:spcBef>
                <a:spcPts val="1000"/>
              </a:spcBef>
              <a:spcAft>
                <a:spcPts val="0"/>
              </a:spcAft>
              <a:buClr>
                <a:srgbClr val="000000"/>
              </a:buClr>
              <a:buSzPts val="2800"/>
              <a:buChar char="●"/>
            </a:pPr>
            <a:r>
              <a:rPr lang="en-US" sz="3800" dirty="0">
                <a:solidFill>
                  <a:srgbClr val="000000"/>
                </a:solidFill>
              </a:rPr>
              <a:t>Approach</a:t>
            </a:r>
            <a:endParaRPr sz="3800" dirty="0">
              <a:solidFill>
                <a:srgbClr val="000000"/>
              </a:solidFill>
            </a:endParaRPr>
          </a:p>
          <a:p>
            <a:pPr marL="228600" lvl="0" indent="-228600" algn="l" rtl="0">
              <a:lnSpc>
                <a:spcPct val="170000"/>
              </a:lnSpc>
              <a:spcBef>
                <a:spcPts val="1000"/>
              </a:spcBef>
              <a:spcAft>
                <a:spcPts val="0"/>
              </a:spcAft>
              <a:buClr>
                <a:srgbClr val="000000"/>
              </a:buClr>
              <a:buSzPts val="2800"/>
              <a:buChar char="●"/>
            </a:pPr>
            <a:r>
              <a:rPr lang="en-US" sz="3800" dirty="0">
                <a:solidFill>
                  <a:srgbClr val="000000"/>
                </a:solidFill>
              </a:rPr>
              <a:t>Observation and Results</a:t>
            </a:r>
          </a:p>
          <a:p>
            <a:pPr marL="228600" lvl="0" indent="-228600" algn="l" rtl="0">
              <a:lnSpc>
                <a:spcPct val="170000"/>
              </a:lnSpc>
              <a:spcBef>
                <a:spcPts val="1000"/>
              </a:spcBef>
              <a:spcAft>
                <a:spcPts val="1600"/>
              </a:spcAft>
              <a:buClr>
                <a:srgbClr val="000000"/>
              </a:buClr>
              <a:buSzPts val="2800"/>
              <a:buChar char="●"/>
            </a:pPr>
            <a:r>
              <a:rPr lang="en-US" sz="3800" dirty="0">
                <a:solidFill>
                  <a:srgbClr val="000000"/>
                </a:solidFill>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Introduction</a:t>
            </a:r>
            <a:endParaRPr dirty="0"/>
          </a:p>
        </p:txBody>
      </p:sp>
      <p:sp>
        <p:nvSpPr>
          <p:cNvPr id="85" name="Google Shape;85;p3"/>
          <p:cNvSpPr txBox="1">
            <a:spLocks noGrp="1"/>
          </p:cNvSpPr>
          <p:nvPr>
            <p:ph type="body" idx="1"/>
          </p:nvPr>
        </p:nvSpPr>
        <p:spPr>
          <a:xfrm>
            <a:off x="838200" y="1818526"/>
            <a:ext cx="10515600" cy="4428162"/>
          </a:xfrm>
          <a:prstGeom prst="rect">
            <a:avLst/>
          </a:prstGeom>
          <a:noFill/>
          <a:ln>
            <a:noFill/>
          </a:ln>
        </p:spPr>
        <p:txBody>
          <a:bodyPr spcFirstLastPara="1" wrap="square" lIns="91425" tIns="45700" rIns="91425" bIns="45700" anchor="t" anchorCtr="0">
            <a:normAutofit fontScale="25000" lnSpcReduction="20000"/>
          </a:bodyPr>
          <a:lstStyle/>
          <a:p>
            <a:pPr marL="457200" lvl="0" indent="-379085" algn="l" rtl="0">
              <a:lnSpc>
                <a:spcPct val="90000"/>
              </a:lnSpc>
              <a:spcBef>
                <a:spcPts val="0"/>
              </a:spcBef>
              <a:spcAft>
                <a:spcPts val="0"/>
              </a:spcAft>
              <a:buClr>
                <a:srgbClr val="000000"/>
              </a:buClr>
              <a:buSzPct val="100000"/>
              <a:buFont typeface="Calibri"/>
              <a:buChar char="●"/>
            </a:pPr>
            <a:r>
              <a:rPr lang="en-US" sz="112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This project is designed to investigate the Enron corporate scandal.</a:t>
            </a:r>
          </a:p>
          <a:p>
            <a:pPr marL="457200" lvl="0" indent="-379085" algn="l" rtl="0">
              <a:lnSpc>
                <a:spcPct val="115000"/>
              </a:lnSpc>
              <a:spcBef>
                <a:spcPts val="1200"/>
              </a:spcBef>
              <a:spcAft>
                <a:spcPts val="0"/>
              </a:spcAft>
              <a:buClr>
                <a:srgbClr val="000000"/>
              </a:buClr>
              <a:buSzPct val="100000"/>
              <a:buFont typeface="Calibri"/>
              <a:buChar char="●"/>
            </a:pPr>
            <a:r>
              <a:rPr lang="en-US" sz="112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sym typeface="Calibri"/>
              </a:rPr>
              <a:t>We are </a:t>
            </a:r>
            <a:r>
              <a:rPr lang="en-US" sz="112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analyzing the Enron Fraud Dataset to identify the person of interest (POI), publicly available on </a:t>
            </a:r>
            <a:r>
              <a:rPr lang="en-US" sz="112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hlinkClick r:id="rId3"/>
              </a:rPr>
              <a:t>Kaggle</a:t>
            </a:r>
            <a:r>
              <a:rPr lang="en-US" sz="112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a:t>
            </a:r>
            <a:endParaRPr lang="en-US" sz="112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sym typeface="Calibri"/>
            </a:endParaRPr>
          </a:p>
          <a:p>
            <a:pPr marL="457200" lvl="0" indent="-379085" algn="l" rtl="0">
              <a:lnSpc>
                <a:spcPct val="115000"/>
              </a:lnSpc>
              <a:spcBef>
                <a:spcPts val="1200"/>
              </a:spcBef>
              <a:spcAft>
                <a:spcPts val="0"/>
              </a:spcAft>
              <a:buClr>
                <a:srgbClr val="000000"/>
              </a:buClr>
              <a:buSzPct val="100000"/>
              <a:buFont typeface="Calibri"/>
              <a:buChar char="●"/>
            </a:pPr>
            <a:r>
              <a:rPr lang="en-US" sz="112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sym typeface="Calibri"/>
              </a:rPr>
              <a:t>To perform our analysis, we implemented untuned classification algorithms and then further tuned some of them to improve their performance.</a:t>
            </a:r>
          </a:p>
          <a:p>
            <a:pPr marL="457200" lvl="0" indent="-379085" algn="l" rtl="0">
              <a:lnSpc>
                <a:spcPct val="115000"/>
              </a:lnSpc>
              <a:spcBef>
                <a:spcPts val="1200"/>
              </a:spcBef>
              <a:spcAft>
                <a:spcPts val="0"/>
              </a:spcAft>
              <a:buClr>
                <a:srgbClr val="000000"/>
              </a:buClr>
              <a:buSzPct val="100000"/>
              <a:buFont typeface="Calibri"/>
              <a:buChar char="●"/>
            </a:pPr>
            <a:r>
              <a:rPr lang="en-US" sz="112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sym typeface="Calibri"/>
              </a:rPr>
              <a:t>Finally, we documented the results of these algorithms, and performed a comparative analysis of the different algorithms used in the scenario.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b0eb92b750_0_120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Background Context</a:t>
            </a:r>
            <a:endParaRPr dirty="0"/>
          </a:p>
        </p:txBody>
      </p:sp>
      <p:sp>
        <p:nvSpPr>
          <p:cNvPr id="92" name="Google Shape;92;g1b0eb92b750_0_1202"/>
          <p:cNvSpPr txBox="1">
            <a:spLocks noGrp="1"/>
          </p:cNvSpPr>
          <p:nvPr>
            <p:ph type="body" idx="1"/>
          </p:nvPr>
        </p:nvSpPr>
        <p:spPr>
          <a:xfrm>
            <a:off x="503434" y="1690825"/>
            <a:ext cx="6143946" cy="4596959"/>
          </a:xfrm>
          <a:prstGeom prst="rect">
            <a:avLst/>
          </a:prstGeom>
        </p:spPr>
        <p:txBody>
          <a:bodyPr spcFirstLastPara="1" wrap="square" lIns="91425" tIns="45700" rIns="91425" bIns="45700" anchor="t" anchorCtr="0">
            <a:noAutofit/>
          </a:bodyPr>
          <a:lstStyle/>
          <a:p>
            <a:pPr marL="0" lvl="0" indent="0" rtl="0">
              <a:spcBef>
                <a:spcPts val="1000"/>
              </a:spcBef>
              <a:spcAft>
                <a:spcPts val="1600"/>
              </a:spcAft>
              <a:buNone/>
            </a:pP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In the year 2000, Enron was one of the largest companies in the United States. By 2002, it had collapsed into</a:t>
            </a:r>
            <a:r>
              <a:rPr lang="en-US" dirty="0">
                <a:solidFill>
                  <a:srgbClr val="242424"/>
                </a:solidFill>
                <a:latin typeface="Calibri" panose="020F0502020204030204" pitchFamily="34" charset="0"/>
                <a:ea typeface="Calibri" panose="020F0502020204030204" pitchFamily="34" charset="0"/>
                <a:cs typeface="Calibri" panose="020F0502020204030204" pitchFamily="34" charset="0"/>
              </a:rPr>
              <a:t> </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bankruptcy due to widespread corporate fraud. In the resulting Federal investigation, a significant amount of typically confidential information entered into the public record, including tens of thousands of emails and detailed financial data for top executives.</a:t>
            </a:r>
            <a:r>
              <a:rPr lang="en-US" dirty="0">
                <a:solidFill>
                  <a:srgbClr val="242424"/>
                </a:solidFill>
                <a:latin typeface="Calibri" panose="020F0502020204030204" pitchFamily="34" charset="0"/>
                <a:ea typeface="Calibri" panose="020F0502020204030204" pitchFamily="34" charset="0"/>
                <a:cs typeface="Calibri" panose="020F0502020204030204" pitchFamily="34" charset="0"/>
              </a:rPr>
              <a:t> </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We have investigated the Enron corporate scandal by analyzing the Enron Email Dataset and used different classification algorithms to identify the persons of interest (POI), who have been involved in fraudulent activities.</a:t>
            </a:r>
            <a:endParaRPr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p:txBody>
      </p:sp>
      <p:pic>
        <p:nvPicPr>
          <p:cNvPr id="3" name="Picture 2">
            <a:extLst>
              <a:ext uri="{FF2B5EF4-FFF2-40B4-BE49-F238E27FC236}">
                <a16:creationId xmlns:a16="http://schemas.microsoft.com/office/drawing/2014/main" id="{736A7152-2545-BBC2-5327-041CDCA7159A}"/>
              </a:ext>
            </a:extLst>
          </p:cNvPr>
          <p:cNvPicPr>
            <a:picLocks noChangeAspect="1"/>
          </p:cNvPicPr>
          <p:nvPr/>
        </p:nvPicPr>
        <p:blipFill>
          <a:blip r:embed="rId3"/>
          <a:stretch>
            <a:fillRect/>
          </a:stretch>
        </p:blipFill>
        <p:spPr>
          <a:xfrm>
            <a:off x="7223468" y="1869897"/>
            <a:ext cx="4231173" cy="40069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dirty="0"/>
              <a:t>Approach</a:t>
            </a:r>
            <a:endParaRPr dirty="0"/>
          </a:p>
        </p:txBody>
      </p:sp>
      <p:sp>
        <p:nvSpPr>
          <p:cNvPr id="99" name="Google Shape;99;p5"/>
          <p:cNvSpPr txBox="1">
            <a:spLocks noGrp="1"/>
          </p:cNvSpPr>
          <p:nvPr>
            <p:ph type="body" idx="1"/>
          </p:nvPr>
        </p:nvSpPr>
        <p:spPr>
          <a:xfrm>
            <a:off x="838200" y="1500996"/>
            <a:ext cx="10822969" cy="4856942"/>
          </a:xfrm>
          <a:prstGeom prst="rect">
            <a:avLst/>
          </a:prstGeom>
          <a:noFill/>
          <a:ln>
            <a:noFill/>
          </a:ln>
        </p:spPr>
        <p:txBody>
          <a:bodyPr spcFirstLastPara="1" wrap="square" lIns="91425" tIns="45700" rIns="91425" bIns="45700" anchor="t" anchorCtr="0">
            <a:normAutofit fontScale="77500" lnSpcReduction="20000"/>
          </a:bodyPr>
          <a:lstStyle/>
          <a:p>
            <a:pPr marL="457200" lvl="0" indent="-342900" algn="just" rtl="0">
              <a:lnSpc>
                <a:spcPct val="200000"/>
              </a:lnSpc>
              <a:spcBef>
                <a:spcPts val="0"/>
              </a:spcBef>
              <a:spcAft>
                <a:spcPts val="0"/>
              </a:spcAft>
              <a:buClr>
                <a:srgbClr val="000000"/>
              </a:buClr>
              <a:buSzPts val="1800"/>
              <a:buFont typeface="Calibri"/>
              <a:buChar char="●"/>
            </a:pPr>
            <a:r>
              <a:rPr lang="en-IN" sz="3500" dirty="0">
                <a:solidFill>
                  <a:srgbClr val="000000"/>
                </a:solidFill>
                <a:latin typeface="Calibri"/>
                <a:ea typeface="Calibri"/>
                <a:cs typeface="Calibri"/>
                <a:sym typeface="Calibri"/>
              </a:rPr>
              <a:t>Data Cleaning</a:t>
            </a:r>
          </a:p>
          <a:p>
            <a:pPr lvl="1" algn="just">
              <a:lnSpc>
                <a:spcPct val="110000"/>
              </a:lnSpc>
              <a:spcBef>
                <a:spcPts val="0"/>
              </a:spcBef>
              <a:buClr>
                <a:srgbClr val="000000"/>
              </a:buClr>
              <a:buFont typeface="Arial" panose="020B0604020202020204" pitchFamily="34" charset="0"/>
              <a:buChar char="•"/>
            </a:pPr>
            <a:r>
              <a:rPr lang="en-IN" sz="2600" dirty="0">
                <a:solidFill>
                  <a:srgbClr val="000000"/>
                </a:solidFill>
                <a:latin typeface="Calibri"/>
                <a:ea typeface="Calibri"/>
                <a:cs typeface="Calibri"/>
                <a:sym typeface="Calibri"/>
              </a:rPr>
              <a:t>Missing Data Handling</a:t>
            </a:r>
          </a:p>
          <a:p>
            <a:pPr lvl="1" algn="just">
              <a:lnSpc>
                <a:spcPct val="110000"/>
              </a:lnSpc>
              <a:spcBef>
                <a:spcPts val="0"/>
              </a:spcBef>
              <a:buClr>
                <a:srgbClr val="000000"/>
              </a:buClr>
              <a:buFont typeface="Arial" panose="020B0604020202020204" pitchFamily="34" charset="0"/>
              <a:buChar char="•"/>
            </a:pPr>
            <a:r>
              <a:rPr lang="en-IN" sz="2600" dirty="0">
                <a:solidFill>
                  <a:srgbClr val="000000"/>
                </a:solidFill>
                <a:latin typeface="Calibri"/>
                <a:ea typeface="Calibri"/>
                <a:cs typeface="Calibri"/>
                <a:sym typeface="Calibri"/>
              </a:rPr>
              <a:t>Outlier Removal</a:t>
            </a:r>
          </a:p>
          <a:p>
            <a:pPr marL="457200" lvl="0" indent="-342900" algn="just" rtl="0">
              <a:lnSpc>
                <a:spcPct val="200000"/>
              </a:lnSpc>
              <a:spcBef>
                <a:spcPts val="0"/>
              </a:spcBef>
              <a:spcAft>
                <a:spcPts val="0"/>
              </a:spcAft>
              <a:buClr>
                <a:srgbClr val="000000"/>
              </a:buClr>
              <a:buSzPts val="1800"/>
              <a:buFont typeface="Calibri"/>
              <a:buChar char="●"/>
            </a:pPr>
            <a:r>
              <a:rPr lang="en-US" sz="3500" dirty="0">
                <a:solidFill>
                  <a:srgbClr val="000000"/>
                </a:solidFill>
                <a:latin typeface="Calibri"/>
                <a:ea typeface="Calibri"/>
                <a:cs typeface="Calibri"/>
                <a:sym typeface="Calibri"/>
              </a:rPr>
              <a:t>Feature Selection</a:t>
            </a:r>
          </a:p>
          <a:p>
            <a:pPr lvl="1" algn="just">
              <a:lnSpc>
                <a:spcPct val="110000"/>
              </a:lnSpc>
              <a:spcBef>
                <a:spcPts val="0"/>
              </a:spcBef>
              <a:buClr>
                <a:srgbClr val="000000"/>
              </a:buClr>
              <a:buFont typeface="Arial" panose="020B0604020202020204" pitchFamily="34" charset="0"/>
              <a:buChar char="•"/>
            </a:pPr>
            <a:r>
              <a:rPr lang="en-IN" sz="2600" dirty="0">
                <a:solidFill>
                  <a:srgbClr val="000000"/>
                </a:solidFill>
                <a:latin typeface="Calibri"/>
                <a:ea typeface="Calibri"/>
                <a:cs typeface="Calibri"/>
                <a:sym typeface="Calibri"/>
              </a:rPr>
              <a:t>Selecting Initial Features</a:t>
            </a:r>
          </a:p>
          <a:p>
            <a:pPr lvl="1" algn="just">
              <a:lnSpc>
                <a:spcPct val="110000"/>
              </a:lnSpc>
              <a:spcBef>
                <a:spcPts val="0"/>
              </a:spcBef>
              <a:buClr>
                <a:srgbClr val="000000"/>
              </a:buClr>
              <a:buFont typeface="Arial" panose="020B0604020202020204" pitchFamily="34" charset="0"/>
              <a:buChar char="•"/>
            </a:pPr>
            <a:r>
              <a:rPr lang="en-IN" sz="2600" dirty="0">
                <a:solidFill>
                  <a:srgbClr val="000000"/>
                </a:solidFill>
                <a:latin typeface="Calibri"/>
                <a:ea typeface="Calibri"/>
                <a:cs typeface="Calibri"/>
                <a:sym typeface="Calibri"/>
              </a:rPr>
              <a:t>Feature Engineering </a:t>
            </a:r>
          </a:p>
          <a:p>
            <a:pPr lvl="1" algn="just">
              <a:lnSpc>
                <a:spcPct val="110000"/>
              </a:lnSpc>
              <a:spcBef>
                <a:spcPts val="0"/>
              </a:spcBef>
              <a:buClr>
                <a:srgbClr val="000000"/>
              </a:buClr>
              <a:buFont typeface="Arial" panose="020B0604020202020204" pitchFamily="34" charset="0"/>
              <a:buChar char="•"/>
            </a:pPr>
            <a:r>
              <a:rPr lang="en-IN" sz="2600" b="0" i="0" dirty="0" err="1">
                <a:solidFill>
                  <a:srgbClr val="000000"/>
                </a:solidFill>
                <a:effectLst/>
                <a:latin typeface="-apple-system"/>
              </a:rPr>
              <a:t>selectKBest</a:t>
            </a:r>
            <a:endParaRPr sz="2600" dirty="0">
              <a:solidFill>
                <a:srgbClr val="000000"/>
              </a:solidFill>
              <a:latin typeface="Calibri"/>
              <a:ea typeface="Calibri"/>
              <a:cs typeface="Calibri"/>
              <a:sym typeface="Calibri"/>
            </a:endParaRPr>
          </a:p>
          <a:p>
            <a:pPr marL="457200" lvl="0" indent="-342900" algn="just" rtl="0">
              <a:lnSpc>
                <a:spcPct val="200000"/>
              </a:lnSpc>
              <a:spcBef>
                <a:spcPts val="0"/>
              </a:spcBef>
              <a:spcAft>
                <a:spcPts val="0"/>
              </a:spcAft>
              <a:buClr>
                <a:srgbClr val="000000"/>
              </a:buClr>
              <a:buSzPts val="1800"/>
              <a:buFont typeface="Calibri"/>
              <a:buChar char="●"/>
            </a:pPr>
            <a:r>
              <a:rPr lang="en-IN" sz="3500" dirty="0">
                <a:solidFill>
                  <a:srgbClr val="000000"/>
                </a:solidFill>
                <a:latin typeface="Calibri"/>
                <a:ea typeface="Calibri"/>
                <a:cs typeface="Calibri"/>
                <a:sym typeface="Calibri"/>
              </a:rPr>
              <a:t>Running Classification Algorithms</a:t>
            </a:r>
          </a:p>
          <a:p>
            <a:pPr lvl="1" algn="just">
              <a:lnSpc>
                <a:spcPct val="110000"/>
              </a:lnSpc>
              <a:spcBef>
                <a:spcPts val="0"/>
              </a:spcBef>
              <a:buClr>
                <a:srgbClr val="000000"/>
              </a:buClr>
              <a:buFont typeface="Arial" panose="020B0604020202020204" pitchFamily="34" charset="0"/>
              <a:buChar char="•"/>
            </a:pPr>
            <a:r>
              <a:rPr lang="en-US" sz="2600" dirty="0">
                <a:solidFill>
                  <a:srgbClr val="000000"/>
                </a:solidFill>
                <a:latin typeface="Calibri"/>
                <a:ea typeface="Calibri"/>
                <a:cs typeface="Calibri"/>
                <a:sym typeface="Calibri"/>
              </a:rPr>
              <a:t>Training </a:t>
            </a:r>
          </a:p>
          <a:p>
            <a:pPr lvl="1" algn="just">
              <a:lnSpc>
                <a:spcPct val="110000"/>
              </a:lnSpc>
              <a:spcBef>
                <a:spcPts val="0"/>
              </a:spcBef>
              <a:buClr>
                <a:srgbClr val="000000"/>
              </a:buClr>
              <a:buFont typeface="Arial" panose="020B0604020202020204" pitchFamily="34" charset="0"/>
              <a:buChar char="•"/>
            </a:pPr>
            <a:r>
              <a:rPr lang="en-US" sz="2600" dirty="0">
                <a:solidFill>
                  <a:srgbClr val="000000"/>
                </a:solidFill>
                <a:latin typeface="Calibri"/>
                <a:ea typeface="Calibri"/>
                <a:cs typeface="Calibri"/>
                <a:sym typeface="Calibri"/>
              </a:rPr>
              <a:t>Tuning</a:t>
            </a:r>
          </a:p>
          <a:p>
            <a:pPr lvl="1" algn="just">
              <a:lnSpc>
                <a:spcPct val="110000"/>
              </a:lnSpc>
              <a:spcBef>
                <a:spcPts val="0"/>
              </a:spcBef>
              <a:buClr>
                <a:srgbClr val="000000"/>
              </a:buClr>
              <a:buFont typeface="Arial" panose="020B0604020202020204" pitchFamily="34" charset="0"/>
              <a:buChar char="•"/>
            </a:pPr>
            <a:r>
              <a:rPr lang="en-US" sz="2600" dirty="0">
                <a:solidFill>
                  <a:srgbClr val="000000"/>
                </a:solidFill>
                <a:latin typeface="Calibri"/>
                <a:ea typeface="Calibri"/>
                <a:cs typeface="Calibri"/>
                <a:sym typeface="Calibri"/>
              </a:rPr>
              <a:t>Testing</a:t>
            </a:r>
            <a:endParaRPr lang="en-US" dirty="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6"/>
          <p:cNvSpPr txBox="1">
            <a:spLocks noGrp="1"/>
          </p:cNvSpPr>
          <p:nvPr>
            <p:ph type="title"/>
          </p:nvPr>
        </p:nvSpPr>
        <p:spPr>
          <a:xfrm>
            <a:off x="838199" y="778288"/>
            <a:ext cx="10526329" cy="50794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US" dirty="0"/>
              <a:t>Data Cleaning</a:t>
            </a:r>
            <a:endParaRPr dirty="0"/>
          </a:p>
        </p:txBody>
      </p:sp>
      <p:sp>
        <p:nvSpPr>
          <p:cNvPr id="105" name="Google Shape;105;p6"/>
          <p:cNvSpPr txBox="1">
            <a:spLocks noGrp="1"/>
          </p:cNvSpPr>
          <p:nvPr>
            <p:ph type="body" idx="1"/>
          </p:nvPr>
        </p:nvSpPr>
        <p:spPr>
          <a:xfrm>
            <a:off x="838199" y="1690688"/>
            <a:ext cx="10401729" cy="1576495"/>
          </a:xfrm>
          <a:prstGeom prst="rect">
            <a:avLst/>
          </a:prstGeom>
          <a:noFill/>
          <a:ln>
            <a:noFill/>
          </a:ln>
        </p:spPr>
        <p:txBody>
          <a:bodyPr spcFirstLastPara="1" wrap="square" lIns="91425" tIns="45700" rIns="91425" bIns="45700" anchor="t" anchorCtr="0">
            <a:noAutofit/>
          </a:bodyPr>
          <a:lstStyle/>
          <a:p>
            <a:pPr marL="228600" lvl="0" indent="-228600" algn="just" rtl="0">
              <a:lnSpc>
                <a:spcPct val="115000"/>
              </a:lnSpc>
              <a:spcBef>
                <a:spcPts val="0"/>
              </a:spcBef>
              <a:spcAft>
                <a:spcPts val="0"/>
              </a:spcAft>
              <a:buClr>
                <a:srgbClr val="000000"/>
              </a:buClr>
              <a:buSzPts val="1800"/>
              <a:buFont typeface="Calibri"/>
              <a:buChar char="●"/>
            </a:pPr>
            <a:r>
              <a:rPr lang="en-IN" sz="2000" dirty="0">
                <a:solidFill>
                  <a:srgbClr val="000000"/>
                </a:solidFill>
                <a:latin typeface="Calibri"/>
                <a:ea typeface="Calibri"/>
                <a:cs typeface="Calibri"/>
                <a:sym typeface="Calibri"/>
              </a:rPr>
              <a:t>Removed Missing and Dirty Data from Dataset</a:t>
            </a:r>
          </a:p>
          <a:p>
            <a:pPr marL="228600" lvl="0" indent="-228600" algn="just" rtl="0">
              <a:lnSpc>
                <a:spcPct val="115000"/>
              </a:lnSpc>
              <a:spcBef>
                <a:spcPts val="0"/>
              </a:spcBef>
              <a:spcAft>
                <a:spcPts val="0"/>
              </a:spcAft>
              <a:buClr>
                <a:srgbClr val="000000"/>
              </a:buClr>
              <a:buSzPts val="1800"/>
              <a:buFont typeface="Calibri"/>
              <a:buChar char="●"/>
            </a:pPr>
            <a:r>
              <a:rPr lang="en-IN" sz="2000" dirty="0">
                <a:solidFill>
                  <a:srgbClr val="000000"/>
                </a:solidFill>
                <a:latin typeface="Calibri"/>
                <a:ea typeface="Calibri"/>
                <a:cs typeface="Calibri"/>
                <a:sym typeface="Calibri"/>
              </a:rPr>
              <a:t>Stored resulting dataset in a pickle file</a:t>
            </a:r>
          </a:p>
          <a:p>
            <a:pPr marL="228600" lvl="0" indent="-228600" algn="just" rtl="0">
              <a:lnSpc>
                <a:spcPct val="115000"/>
              </a:lnSpc>
              <a:spcBef>
                <a:spcPts val="0"/>
              </a:spcBef>
              <a:spcAft>
                <a:spcPts val="0"/>
              </a:spcAft>
              <a:buClr>
                <a:srgbClr val="000000"/>
              </a:buClr>
              <a:buSzPts val="1800"/>
              <a:buFont typeface="Calibri"/>
              <a:buChar char="●"/>
            </a:pPr>
            <a:r>
              <a:rPr lang="en-IN" sz="2000" dirty="0">
                <a:solidFill>
                  <a:srgbClr val="000000"/>
                </a:solidFill>
                <a:latin typeface="Calibri"/>
                <a:ea typeface="Calibri"/>
                <a:cs typeface="Calibri"/>
                <a:sym typeface="Calibri"/>
              </a:rPr>
              <a:t>Plotting graphs to observe and find outliers</a:t>
            </a:r>
          </a:p>
          <a:p>
            <a:pPr marL="228600" lvl="0" indent="-228600" algn="just" rtl="0">
              <a:lnSpc>
                <a:spcPct val="115000"/>
              </a:lnSpc>
              <a:spcBef>
                <a:spcPts val="0"/>
              </a:spcBef>
              <a:spcAft>
                <a:spcPts val="0"/>
              </a:spcAft>
              <a:buClr>
                <a:srgbClr val="000000"/>
              </a:buClr>
              <a:buSzPts val="1800"/>
              <a:buFont typeface="Calibri"/>
              <a:buChar char="●"/>
            </a:pPr>
            <a:r>
              <a:rPr lang="en-IN" sz="2000" dirty="0">
                <a:solidFill>
                  <a:srgbClr val="000000"/>
                </a:solidFill>
                <a:latin typeface="Calibri"/>
                <a:ea typeface="Calibri"/>
                <a:cs typeface="Calibri"/>
                <a:sym typeface="Calibri"/>
              </a:rPr>
              <a:t>Deleting outliers </a:t>
            </a:r>
            <a:endParaRPr sz="2000" dirty="0">
              <a:solidFill>
                <a:srgbClr val="000000"/>
              </a:solidFill>
              <a:latin typeface="Calibri"/>
              <a:ea typeface="Calibri"/>
              <a:cs typeface="Calibri"/>
              <a:sym typeface="Calibri"/>
            </a:endParaRPr>
          </a:p>
        </p:txBody>
      </p:sp>
      <p:grpSp>
        <p:nvGrpSpPr>
          <p:cNvPr id="7" name="Group 6">
            <a:extLst>
              <a:ext uri="{FF2B5EF4-FFF2-40B4-BE49-F238E27FC236}">
                <a16:creationId xmlns:a16="http://schemas.microsoft.com/office/drawing/2014/main" id="{B61F965B-4902-9B3E-7A67-D4BA8E21E960}"/>
              </a:ext>
            </a:extLst>
          </p:cNvPr>
          <p:cNvGrpSpPr/>
          <p:nvPr/>
        </p:nvGrpSpPr>
        <p:grpSpPr>
          <a:xfrm>
            <a:off x="5849152" y="3191400"/>
            <a:ext cx="5390776" cy="3231694"/>
            <a:chOff x="5766959" y="3456782"/>
            <a:chExt cx="5472970" cy="3349847"/>
          </a:xfrm>
        </p:grpSpPr>
        <p:pic>
          <p:nvPicPr>
            <p:cNvPr id="2052" name="Picture 4" descr="image">
              <a:extLst>
                <a:ext uri="{FF2B5EF4-FFF2-40B4-BE49-F238E27FC236}">
                  <a16:creationId xmlns:a16="http://schemas.microsoft.com/office/drawing/2014/main" id="{01237FB2-FC92-66D6-CDE9-4574EAF0F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6959" y="3456782"/>
              <a:ext cx="5472970" cy="334984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2E85EAE-066B-68A7-083B-40013C189817}"/>
                </a:ext>
              </a:extLst>
            </p:cNvPr>
            <p:cNvPicPr>
              <a:picLocks noChangeAspect="1"/>
            </p:cNvPicPr>
            <p:nvPr/>
          </p:nvPicPr>
          <p:blipFill rotWithShape="1">
            <a:blip r:embed="rId4"/>
            <a:srcRect l="12148" t="2518" r="1963" b="11882"/>
            <a:stretch/>
          </p:blipFill>
          <p:spPr>
            <a:xfrm>
              <a:off x="6462444" y="3760341"/>
              <a:ext cx="4099390" cy="2481853"/>
            </a:xfrm>
            <a:prstGeom prst="rect">
              <a:avLst/>
            </a:prstGeom>
          </p:spPr>
        </p:pic>
      </p:grpSp>
      <p:grpSp>
        <p:nvGrpSpPr>
          <p:cNvPr id="6" name="Group 5">
            <a:extLst>
              <a:ext uri="{FF2B5EF4-FFF2-40B4-BE49-F238E27FC236}">
                <a16:creationId xmlns:a16="http://schemas.microsoft.com/office/drawing/2014/main" id="{0D619DE4-E8F9-161F-98F5-E309968B2242}"/>
              </a:ext>
            </a:extLst>
          </p:cNvPr>
          <p:cNvGrpSpPr/>
          <p:nvPr/>
        </p:nvGrpSpPr>
        <p:grpSpPr>
          <a:xfrm>
            <a:off x="838199" y="3226090"/>
            <a:ext cx="4552477" cy="3103961"/>
            <a:chOff x="838199" y="3513762"/>
            <a:chExt cx="4552477" cy="3103961"/>
          </a:xfrm>
        </p:grpSpPr>
        <p:pic>
          <p:nvPicPr>
            <p:cNvPr id="2050" name="Picture 2" descr="image">
              <a:extLst>
                <a:ext uri="{FF2B5EF4-FFF2-40B4-BE49-F238E27FC236}">
                  <a16:creationId xmlns:a16="http://schemas.microsoft.com/office/drawing/2014/main" id="{222828DE-650B-2094-6A07-F2AE0B7C84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199" y="3513762"/>
              <a:ext cx="4552477" cy="31039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C406D45-1C5C-B8D3-2260-72C8B9D34615}"/>
                </a:ext>
              </a:extLst>
            </p:cNvPr>
            <p:cNvPicPr>
              <a:picLocks noChangeAspect="1"/>
            </p:cNvPicPr>
            <p:nvPr/>
          </p:nvPicPr>
          <p:blipFill rotWithShape="1">
            <a:blip r:embed="rId6"/>
            <a:srcRect l="12809" t="2508" r="2953" b="12211"/>
            <a:stretch/>
          </p:blipFill>
          <p:spPr>
            <a:xfrm>
              <a:off x="1417834" y="3760342"/>
              <a:ext cx="3671030" cy="2445250"/>
            </a:xfrm>
            <a:prstGeom prst="rect">
              <a:avLst/>
            </a:prstGeom>
          </p:spPr>
        </p:pic>
      </p:grpSp>
      <p:sp>
        <p:nvSpPr>
          <p:cNvPr id="8" name="TextBox 7">
            <a:extLst>
              <a:ext uri="{FF2B5EF4-FFF2-40B4-BE49-F238E27FC236}">
                <a16:creationId xmlns:a16="http://schemas.microsoft.com/office/drawing/2014/main" id="{57189CA4-886B-6697-48EF-8FE2CEE18F15}"/>
              </a:ext>
            </a:extLst>
          </p:cNvPr>
          <p:cNvSpPr txBox="1"/>
          <p:nvPr/>
        </p:nvSpPr>
        <p:spPr>
          <a:xfrm flipH="1">
            <a:off x="3092519" y="6462446"/>
            <a:ext cx="6020658" cy="307777"/>
          </a:xfrm>
          <a:prstGeom prst="rect">
            <a:avLst/>
          </a:prstGeom>
          <a:noFill/>
        </p:spPr>
        <p:txBody>
          <a:bodyPr wrap="square" rtlCol="0">
            <a:spAutoFit/>
          </a:bodyPr>
          <a:lstStyle/>
          <a:p>
            <a:r>
              <a:rPr lang="en-IN" dirty="0"/>
              <a:t>Sample scatter plots of the data before and after the removal of outliers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Feature Selection</a:t>
            </a:r>
          </a:p>
        </p:txBody>
      </p:sp>
      <p:sp>
        <p:nvSpPr>
          <p:cNvPr id="112" name="Google Shape;112;p7"/>
          <p:cNvSpPr txBox="1">
            <a:spLocks noGrp="1"/>
          </p:cNvSpPr>
          <p:nvPr>
            <p:ph type="body" idx="1"/>
          </p:nvPr>
        </p:nvSpPr>
        <p:spPr>
          <a:xfrm>
            <a:off x="838200" y="1825625"/>
            <a:ext cx="4783578" cy="4419900"/>
          </a:xfrm>
          <a:prstGeom prst="rect">
            <a:avLst/>
          </a:prstGeom>
          <a:noFill/>
          <a:ln>
            <a:noFill/>
          </a:ln>
        </p:spPr>
        <p:txBody>
          <a:bodyPr spcFirstLastPara="1" wrap="square" lIns="91425" tIns="45700" rIns="91425" bIns="45700" anchor="t" anchorCtr="0">
            <a:noAutofit/>
          </a:bodyPr>
          <a:lstStyle/>
          <a:p>
            <a:pPr marL="571500">
              <a:lnSpc>
                <a:spcPct val="115000"/>
              </a:lnSpc>
              <a:spcBef>
                <a:spcPts val="0"/>
              </a:spcBef>
              <a:buClrTx/>
            </a:pPr>
            <a:r>
              <a:rPr lang="en-IN" sz="2200" dirty="0">
                <a:solidFill>
                  <a:srgbClr val="000000"/>
                </a:solidFill>
                <a:latin typeface="Calibri"/>
                <a:ea typeface="Calibri"/>
                <a:cs typeface="Calibri"/>
                <a:sym typeface="Calibri"/>
              </a:rPr>
              <a:t>Choosing initial features</a:t>
            </a:r>
          </a:p>
          <a:p>
            <a:pPr marL="571500">
              <a:lnSpc>
                <a:spcPct val="115000"/>
              </a:lnSpc>
              <a:spcBef>
                <a:spcPts val="0"/>
              </a:spcBef>
              <a:buClrTx/>
            </a:pPr>
            <a:r>
              <a:rPr lang="en-IN" sz="2200" dirty="0">
                <a:solidFill>
                  <a:srgbClr val="000000"/>
                </a:solidFill>
                <a:latin typeface="Calibri"/>
                <a:ea typeface="Calibri"/>
                <a:cs typeface="Calibri"/>
                <a:sym typeface="Calibri"/>
              </a:rPr>
              <a:t>Engineering new features and scaling. We engineered 3 new features in our implementation</a:t>
            </a:r>
          </a:p>
          <a:p>
            <a:pPr marL="571500">
              <a:lnSpc>
                <a:spcPct val="115000"/>
              </a:lnSpc>
              <a:spcBef>
                <a:spcPts val="0"/>
              </a:spcBef>
              <a:buClrTx/>
            </a:pPr>
            <a:r>
              <a:rPr lang="en-IN" sz="2200" dirty="0">
                <a:solidFill>
                  <a:srgbClr val="000000"/>
                </a:solidFill>
                <a:latin typeface="Calibri"/>
                <a:ea typeface="Calibri"/>
                <a:cs typeface="Calibri"/>
                <a:sym typeface="Calibri"/>
              </a:rPr>
              <a:t>Using </a:t>
            </a:r>
            <a:r>
              <a:rPr lang="en-IN" sz="2200" dirty="0" err="1">
                <a:solidFill>
                  <a:srgbClr val="000000"/>
                </a:solidFill>
                <a:latin typeface="Calibri"/>
                <a:ea typeface="Calibri"/>
                <a:cs typeface="Calibri"/>
                <a:sym typeface="Calibri"/>
              </a:rPr>
              <a:t>selectKBest</a:t>
            </a:r>
            <a:r>
              <a:rPr lang="en-IN" sz="2200" dirty="0">
                <a:solidFill>
                  <a:srgbClr val="000000"/>
                </a:solidFill>
                <a:latin typeface="Calibri"/>
                <a:ea typeface="Calibri"/>
                <a:cs typeface="Calibri"/>
                <a:sym typeface="Calibri"/>
              </a:rPr>
              <a:t> to choose K best features according to their f-scores </a:t>
            </a:r>
          </a:p>
          <a:p>
            <a:pPr marL="571500">
              <a:lnSpc>
                <a:spcPct val="115000"/>
              </a:lnSpc>
              <a:spcBef>
                <a:spcPts val="0"/>
              </a:spcBef>
              <a:buClrTx/>
            </a:pPr>
            <a:r>
              <a:rPr lang="en-IN" sz="2200" dirty="0">
                <a:solidFill>
                  <a:srgbClr val="000000"/>
                </a:solidFill>
                <a:latin typeface="Calibri"/>
                <a:ea typeface="Calibri"/>
                <a:cs typeface="Calibri"/>
                <a:sym typeface="Calibri"/>
              </a:rPr>
              <a:t>According to Bias-Variance </a:t>
            </a:r>
            <a:r>
              <a:rPr lang="en-IN" sz="2200" dirty="0" err="1">
                <a:solidFill>
                  <a:srgbClr val="000000"/>
                </a:solidFill>
                <a:latin typeface="Calibri"/>
                <a:ea typeface="Calibri"/>
                <a:cs typeface="Calibri"/>
                <a:sym typeface="Calibri"/>
              </a:rPr>
              <a:t>tradeoff</a:t>
            </a:r>
            <a:r>
              <a:rPr lang="en-IN" sz="2200" dirty="0">
                <a:solidFill>
                  <a:srgbClr val="000000"/>
                </a:solidFill>
                <a:latin typeface="Calibri"/>
                <a:ea typeface="Calibri"/>
                <a:cs typeface="Calibri"/>
                <a:sym typeface="Calibri"/>
              </a:rPr>
              <a:t>, too many features increase the variance, and therefore complexity, while too less features leads the model to become biased</a:t>
            </a:r>
          </a:p>
          <a:p>
            <a:pPr marL="571500">
              <a:lnSpc>
                <a:spcPct val="115000"/>
              </a:lnSpc>
              <a:spcBef>
                <a:spcPts val="0"/>
              </a:spcBef>
            </a:pPr>
            <a:endParaRPr lang="en-IN" sz="2200" dirty="0">
              <a:solidFill>
                <a:srgbClr val="000000"/>
              </a:solidFill>
              <a:latin typeface="Calibri"/>
              <a:ea typeface="Calibri"/>
              <a:cs typeface="Calibri"/>
              <a:sym typeface="Calibri"/>
            </a:endParaRPr>
          </a:p>
        </p:txBody>
      </p:sp>
      <p:pic>
        <p:nvPicPr>
          <p:cNvPr id="3075" name="Picture 3">
            <a:extLst>
              <a:ext uri="{FF2B5EF4-FFF2-40B4-BE49-F238E27FC236}">
                <a16:creationId xmlns:a16="http://schemas.microsoft.com/office/drawing/2014/main" id="{B64C2AFC-98B7-FB17-54F2-E6C6F7B80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0224" y="1825625"/>
            <a:ext cx="3876675" cy="10287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C7BC70C0-6F51-EC50-C6DA-BFFFA4BF69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5184" y="2997042"/>
            <a:ext cx="5134632" cy="283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Classification Algorithms</a:t>
            </a:r>
            <a:endParaRPr dirty="0"/>
          </a:p>
        </p:txBody>
      </p:sp>
      <p:sp>
        <p:nvSpPr>
          <p:cNvPr id="119" name="Google Shape;119;p8"/>
          <p:cNvSpPr txBox="1">
            <a:spLocks noGrp="1"/>
          </p:cNvSpPr>
          <p:nvPr>
            <p:ph type="body" idx="1"/>
          </p:nvPr>
        </p:nvSpPr>
        <p:spPr>
          <a:xfrm>
            <a:off x="838200" y="1825625"/>
            <a:ext cx="6330352" cy="4352745"/>
          </a:xfrm>
          <a:prstGeom prst="rect">
            <a:avLst/>
          </a:prstGeom>
          <a:noFill/>
          <a:ln>
            <a:noFill/>
          </a:ln>
        </p:spPr>
        <p:txBody>
          <a:bodyPr spcFirstLastPara="1" wrap="square" lIns="91425" tIns="45700" rIns="91425" bIns="45700" anchor="t" anchorCtr="0">
            <a:normAutofit fontScale="70000" lnSpcReduction="20000"/>
          </a:bodyPr>
          <a:lstStyle/>
          <a:p>
            <a:pPr marL="228600" lvl="0" indent="-215503" algn="l" rtl="0">
              <a:lnSpc>
                <a:spcPct val="115000"/>
              </a:lnSpc>
              <a:spcBef>
                <a:spcPts val="0"/>
              </a:spcBef>
              <a:spcAft>
                <a:spcPts val="0"/>
              </a:spcAft>
              <a:buClr>
                <a:srgbClr val="000000"/>
              </a:buClr>
              <a:buSzPct val="100000"/>
              <a:buFont typeface="Calibri"/>
              <a:buChar char="●"/>
            </a:pPr>
            <a:r>
              <a:rPr lang="en-US" sz="2550" dirty="0">
                <a:solidFill>
                  <a:srgbClr val="000000"/>
                </a:solidFill>
                <a:latin typeface="Calibri"/>
                <a:ea typeface="Calibri"/>
                <a:cs typeface="Calibri"/>
                <a:sym typeface="Calibri"/>
              </a:rPr>
              <a:t>Classification algorithm is a Supervised Learning technique that is used to identify the category of new observations on the basis of training data.</a:t>
            </a:r>
            <a:br>
              <a:rPr lang="en-US" sz="2550" dirty="0">
                <a:solidFill>
                  <a:srgbClr val="000000"/>
                </a:solidFill>
                <a:latin typeface="Calibri"/>
                <a:ea typeface="Calibri"/>
                <a:cs typeface="Calibri"/>
                <a:sym typeface="Calibri"/>
              </a:rPr>
            </a:br>
            <a:endParaRPr sz="2550" dirty="0">
              <a:solidFill>
                <a:srgbClr val="000000"/>
              </a:solidFill>
              <a:latin typeface="Calibri"/>
              <a:ea typeface="Calibri"/>
              <a:cs typeface="Calibri"/>
              <a:sym typeface="Calibri"/>
            </a:endParaRPr>
          </a:p>
          <a:p>
            <a:pPr marL="228600" lvl="0" indent="-215503" algn="l" rtl="0">
              <a:lnSpc>
                <a:spcPct val="115000"/>
              </a:lnSpc>
              <a:spcBef>
                <a:spcPts val="0"/>
              </a:spcBef>
              <a:spcAft>
                <a:spcPts val="0"/>
              </a:spcAft>
              <a:buClr>
                <a:srgbClr val="000000"/>
              </a:buClr>
              <a:buSzPct val="100000"/>
              <a:buFont typeface="Calibri"/>
              <a:buChar char="●"/>
            </a:pPr>
            <a:r>
              <a:rPr lang="en-US" sz="2550" dirty="0">
                <a:solidFill>
                  <a:srgbClr val="000000"/>
                </a:solidFill>
                <a:latin typeface="Calibri"/>
                <a:ea typeface="Calibri"/>
                <a:cs typeface="Calibri"/>
                <a:sym typeface="Calibri"/>
              </a:rPr>
              <a:t>In Classification, a program learns from the given dataset or observations and then classifies new observation into a number of classes or groups.</a:t>
            </a:r>
            <a:br>
              <a:rPr lang="en-US" sz="2550" dirty="0">
                <a:solidFill>
                  <a:srgbClr val="000000"/>
                </a:solidFill>
                <a:latin typeface="Calibri"/>
                <a:ea typeface="Calibri"/>
                <a:cs typeface="Calibri"/>
                <a:sym typeface="Calibri"/>
              </a:rPr>
            </a:br>
            <a:endParaRPr sz="2550" dirty="0">
              <a:solidFill>
                <a:srgbClr val="000000"/>
              </a:solidFill>
              <a:latin typeface="Calibri"/>
              <a:ea typeface="Calibri"/>
              <a:cs typeface="Calibri"/>
              <a:sym typeface="Calibri"/>
            </a:endParaRPr>
          </a:p>
          <a:p>
            <a:pPr marL="228600" lvl="0" indent="-215503" algn="l" rtl="0">
              <a:lnSpc>
                <a:spcPct val="115000"/>
              </a:lnSpc>
              <a:spcBef>
                <a:spcPts val="0"/>
              </a:spcBef>
              <a:spcAft>
                <a:spcPts val="0"/>
              </a:spcAft>
              <a:buClr>
                <a:srgbClr val="000000"/>
              </a:buClr>
              <a:buSzPct val="100000"/>
              <a:buFont typeface="Calibri"/>
              <a:buChar char="●"/>
            </a:pPr>
            <a:r>
              <a:rPr lang="en-US" sz="2550" dirty="0">
                <a:solidFill>
                  <a:srgbClr val="000000"/>
                </a:solidFill>
                <a:latin typeface="Calibri"/>
                <a:ea typeface="Calibri"/>
                <a:cs typeface="Calibri"/>
                <a:sym typeface="Calibri"/>
              </a:rPr>
              <a:t>Some of the classification algorithms that we have used in this project, to detect a Person of Interest (POI) are -</a:t>
            </a:r>
          </a:p>
          <a:p>
            <a:pPr marL="685800" lvl="1" indent="-215503" algn="l" rtl="0">
              <a:lnSpc>
                <a:spcPct val="115000"/>
              </a:lnSpc>
              <a:spcBef>
                <a:spcPts val="0"/>
              </a:spcBef>
              <a:spcAft>
                <a:spcPts val="0"/>
              </a:spcAft>
              <a:buClr>
                <a:srgbClr val="000000"/>
              </a:buClr>
              <a:buSzPct val="100000"/>
              <a:buFont typeface="Calibri"/>
              <a:buChar char="○"/>
            </a:pPr>
            <a:r>
              <a:rPr lang="en-US" sz="2550" dirty="0">
                <a:solidFill>
                  <a:srgbClr val="000000"/>
                </a:solidFill>
                <a:latin typeface="Calibri"/>
                <a:ea typeface="Calibri"/>
                <a:cs typeface="Calibri"/>
                <a:sym typeface="Calibri"/>
              </a:rPr>
              <a:t>Gaussian Naïve Bayes </a:t>
            </a:r>
          </a:p>
          <a:p>
            <a:pPr marL="685800" lvl="1" indent="-215503" algn="l" rtl="0">
              <a:lnSpc>
                <a:spcPct val="115000"/>
              </a:lnSpc>
              <a:spcBef>
                <a:spcPts val="0"/>
              </a:spcBef>
              <a:spcAft>
                <a:spcPts val="0"/>
              </a:spcAft>
              <a:buClr>
                <a:srgbClr val="000000"/>
              </a:buClr>
              <a:buSzPct val="100000"/>
              <a:buFont typeface="Calibri"/>
              <a:buChar char="○"/>
            </a:pPr>
            <a:r>
              <a:rPr lang="en-US" sz="2550" dirty="0">
                <a:solidFill>
                  <a:srgbClr val="000000"/>
                </a:solidFill>
                <a:latin typeface="Calibri"/>
                <a:ea typeface="Calibri"/>
                <a:cs typeface="Calibri"/>
                <a:sym typeface="Calibri"/>
              </a:rPr>
              <a:t>Decision Tree</a:t>
            </a:r>
          </a:p>
          <a:p>
            <a:pPr marL="685800" lvl="1" indent="-215503" algn="l" rtl="0">
              <a:lnSpc>
                <a:spcPct val="115000"/>
              </a:lnSpc>
              <a:spcBef>
                <a:spcPts val="0"/>
              </a:spcBef>
              <a:spcAft>
                <a:spcPts val="0"/>
              </a:spcAft>
              <a:buClr>
                <a:srgbClr val="000000"/>
              </a:buClr>
              <a:buSzPct val="100000"/>
              <a:buFont typeface="Calibri"/>
              <a:buChar char="○"/>
            </a:pPr>
            <a:r>
              <a:rPr lang="en-US" sz="2550" dirty="0">
                <a:solidFill>
                  <a:srgbClr val="000000"/>
                </a:solidFill>
                <a:latin typeface="Calibri"/>
                <a:ea typeface="Calibri"/>
                <a:cs typeface="Calibri"/>
                <a:sym typeface="Calibri"/>
              </a:rPr>
              <a:t>AdaBoost </a:t>
            </a:r>
          </a:p>
          <a:p>
            <a:pPr marL="685800" lvl="1" indent="-215503" algn="l" rtl="0">
              <a:lnSpc>
                <a:spcPct val="115000"/>
              </a:lnSpc>
              <a:spcBef>
                <a:spcPts val="0"/>
              </a:spcBef>
              <a:spcAft>
                <a:spcPts val="0"/>
              </a:spcAft>
              <a:buClr>
                <a:srgbClr val="000000"/>
              </a:buClr>
              <a:buSzPct val="100000"/>
              <a:buFont typeface="Calibri"/>
              <a:buChar char="○"/>
            </a:pPr>
            <a:r>
              <a:rPr lang="en-US" sz="2550" dirty="0">
                <a:solidFill>
                  <a:srgbClr val="000000"/>
                </a:solidFill>
                <a:latin typeface="Calibri"/>
                <a:ea typeface="Calibri"/>
                <a:cs typeface="Calibri"/>
                <a:sym typeface="Calibri"/>
              </a:rPr>
              <a:t>k-nearest neighbors</a:t>
            </a:r>
          </a:p>
          <a:p>
            <a:pPr marL="685800" lvl="1" indent="-215503" algn="l" rtl="0">
              <a:lnSpc>
                <a:spcPct val="115000"/>
              </a:lnSpc>
              <a:spcBef>
                <a:spcPts val="0"/>
              </a:spcBef>
              <a:spcAft>
                <a:spcPts val="0"/>
              </a:spcAft>
              <a:buClr>
                <a:srgbClr val="000000"/>
              </a:buClr>
              <a:buSzPct val="100000"/>
              <a:buFont typeface="Calibri"/>
              <a:buChar char="○"/>
            </a:pPr>
            <a:r>
              <a:rPr lang="en-US" sz="2550" dirty="0">
                <a:solidFill>
                  <a:srgbClr val="000000"/>
                </a:solidFill>
                <a:latin typeface="Calibri"/>
                <a:ea typeface="Calibri"/>
                <a:cs typeface="Calibri"/>
                <a:sym typeface="Calibri"/>
              </a:rPr>
              <a:t>Nearest Centroid</a:t>
            </a:r>
          </a:p>
          <a:p>
            <a:pPr marL="685800" lvl="1" indent="-215503" algn="l" rtl="0">
              <a:lnSpc>
                <a:spcPct val="115000"/>
              </a:lnSpc>
              <a:spcBef>
                <a:spcPts val="0"/>
              </a:spcBef>
              <a:spcAft>
                <a:spcPts val="0"/>
              </a:spcAft>
              <a:buClr>
                <a:srgbClr val="000000"/>
              </a:buClr>
              <a:buSzPct val="100000"/>
              <a:buFont typeface="Calibri"/>
              <a:buChar char="○"/>
            </a:pPr>
            <a:r>
              <a:rPr lang="en-US" sz="2550" dirty="0">
                <a:solidFill>
                  <a:srgbClr val="000000"/>
                </a:solidFill>
                <a:latin typeface="Calibri"/>
                <a:ea typeface="Calibri"/>
                <a:cs typeface="Calibri"/>
                <a:sym typeface="Calibri"/>
              </a:rPr>
              <a:t>Random Forest</a:t>
            </a:r>
          </a:p>
        </p:txBody>
      </p:sp>
      <p:pic>
        <p:nvPicPr>
          <p:cNvPr id="1028" name="Picture 4" descr="Classification Algorithm in Machine Learning ">
            <a:extLst>
              <a:ext uri="{FF2B5EF4-FFF2-40B4-BE49-F238E27FC236}">
                <a16:creationId xmlns:a16="http://schemas.microsoft.com/office/drawing/2014/main" id="{76CC9A13-A3ED-C068-B5EC-1A8E54C15E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1465" y="1851507"/>
            <a:ext cx="3952335" cy="43268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Model Training</a:t>
            </a:r>
            <a:endParaRPr dirty="0"/>
          </a:p>
        </p:txBody>
      </p:sp>
      <p:sp>
        <p:nvSpPr>
          <p:cNvPr id="126" name="Google Shape;126;p9"/>
          <p:cNvSpPr txBox="1">
            <a:spLocks noGrp="1"/>
          </p:cNvSpPr>
          <p:nvPr>
            <p:ph type="body" idx="1"/>
          </p:nvPr>
        </p:nvSpPr>
        <p:spPr>
          <a:xfrm>
            <a:off x="838200" y="1825625"/>
            <a:ext cx="10596937" cy="4667250"/>
          </a:xfrm>
          <a:prstGeom prst="rect">
            <a:avLst/>
          </a:prstGeom>
          <a:noFill/>
          <a:ln>
            <a:noFill/>
          </a:ln>
        </p:spPr>
        <p:txBody>
          <a:bodyPr spcFirstLastPara="1" wrap="square" lIns="91425" tIns="45700" rIns="91425" bIns="45700" anchor="t" anchorCtr="0">
            <a:normAutofit/>
          </a:bodyPr>
          <a:lstStyle/>
          <a:p>
            <a:pPr marL="228600" lvl="0" indent="-228600" algn="l" rtl="0">
              <a:lnSpc>
                <a:spcPct val="115000"/>
              </a:lnSpc>
              <a:spcBef>
                <a:spcPts val="0"/>
              </a:spcBef>
              <a:spcAft>
                <a:spcPts val="0"/>
              </a:spcAft>
              <a:buClr>
                <a:srgbClr val="000000"/>
              </a:buClr>
              <a:buSzPts val="1800"/>
              <a:buFont typeface="Calibri"/>
              <a:buChar char="●"/>
            </a:pPr>
            <a:r>
              <a:rPr lang="en-US" dirty="0">
                <a:solidFill>
                  <a:srgbClr val="000000"/>
                </a:solidFill>
                <a:latin typeface="Calibri"/>
                <a:ea typeface="Calibri"/>
                <a:cs typeface="Calibri"/>
                <a:sym typeface="Calibri"/>
              </a:rPr>
              <a:t>Initially the dataset is randomly split into two datasets in a ratio of 70:30.</a:t>
            </a:r>
          </a:p>
          <a:p>
            <a:pPr marL="228600" lvl="0" indent="-228600" algn="l" rtl="0">
              <a:lnSpc>
                <a:spcPct val="115000"/>
              </a:lnSpc>
              <a:spcBef>
                <a:spcPts val="0"/>
              </a:spcBef>
              <a:spcAft>
                <a:spcPts val="0"/>
              </a:spcAft>
              <a:buClr>
                <a:srgbClr val="000000"/>
              </a:buClr>
              <a:buSzPts val="1800"/>
              <a:buFont typeface="Calibri"/>
              <a:buChar char="●"/>
            </a:pPr>
            <a:r>
              <a:rPr lang="en-US" dirty="0">
                <a:solidFill>
                  <a:srgbClr val="000000"/>
                </a:solidFill>
                <a:latin typeface="Calibri"/>
                <a:ea typeface="Calibri"/>
                <a:cs typeface="Calibri"/>
                <a:sym typeface="Calibri"/>
              </a:rPr>
              <a:t>The first resulting data set is used to train the classification algorithm, while the remaining data set is set to be used for testing.</a:t>
            </a:r>
          </a:p>
          <a:p>
            <a:pPr marL="228600" lvl="0" indent="-228600" algn="l" rtl="0">
              <a:lnSpc>
                <a:spcPct val="115000"/>
              </a:lnSpc>
              <a:spcBef>
                <a:spcPts val="0"/>
              </a:spcBef>
              <a:spcAft>
                <a:spcPts val="0"/>
              </a:spcAft>
              <a:buClr>
                <a:srgbClr val="000000"/>
              </a:buClr>
              <a:buSzPts val="1800"/>
              <a:buFont typeface="Calibri"/>
              <a:buChar char="●"/>
            </a:pPr>
            <a:r>
              <a:rPr lang="en-US" dirty="0">
                <a:solidFill>
                  <a:srgbClr val="000000"/>
                </a:solidFill>
                <a:latin typeface="Calibri"/>
                <a:ea typeface="Calibri"/>
                <a:cs typeface="Calibri"/>
                <a:sym typeface="Calibri"/>
              </a:rPr>
              <a:t>Training allows the classification algorithm to learn from the input training data  for the purpose of predicting the likelihood or probability that the data that follows will fall into one of the predetermined categories</a:t>
            </a:r>
          </a:p>
          <a:p>
            <a:pPr marL="228600" lvl="0" indent="-228600" algn="l" rtl="0">
              <a:lnSpc>
                <a:spcPct val="115000"/>
              </a:lnSpc>
              <a:spcBef>
                <a:spcPts val="0"/>
              </a:spcBef>
              <a:spcAft>
                <a:spcPts val="0"/>
              </a:spcAft>
              <a:buClr>
                <a:srgbClr val="000000"/>
              </a:buClr>
              <a:buSzPts val="1800"/>
              <a:buFont typeface="Calibri"/>
              <a:buChar char="●"/>
            </a:pPr>
            <a:r>
              <a:rPr lang="en-US" dirty="0">
                <a:solidFill>
                  <a:srgbClr val="000000"/>
                </a:solidFill>
                <a:latin typeface="Calibri"/>
                <a:ea typeface="Calibri"/>
                <a:cs typeface="Calibri"/>
                <a:sym typeface="Calibri"/>
              </a:rPr>
              <a:t>It is important to train a model on the correct amount and quality of data as incorrect volume of data and/or inaccurate data might lead to the introduction of an overfitting bias.</a:t>
            </a:r>
          </a:p>
          <a:p>
            <a:pPr marL="228600" lvl="0" indent="-228600" algn="l" rtl="0">
              <a:lnSpc>
                <a:spcPct val="115000"/>
              </a:lnSpc>
              <a:spcBef>
                <a:spcPts val="0"/>
              </a:spcBef>
              <a:spcAft>
                <a:spcPts val="0"/>
              </a:spcAft>
              <a:buClr>
                <a:srgbClr val="000000"/>
              </a:buClr>
              <a:buSzPts val="1800"/>
              <a:buFont typeface="Calibri"/>
              <a:buChar char="●"/>
            </a:pPr>
            <a:endParaRPr sz="1800" dirty="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896</TotalTime>
  <Words>774</Words>
  <Application>Microsoft Office PowerPoint</Application>
  <PresentationFormat>Widescreen</PresentationFormat>
  <Paragraphs>70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PT Sans Narrow</vt:lpstr>
      <vt:lpstr>-apple-system</vt:lpstr>
      <vt:lpstr>Arial</vt:lpstr>
      <vt:lpstr>Open Sans</vt:lpstr>
      <vt:lpstr>Calibri</vt:lpstr>
      <vt:lpstr>Tropic</vt:lpstr>
      <vt:lpstr>CS5100 Final Project Analysis of the Enron Fraud Scandal and Fraud Detection using Classification Algorithms</vt:lpstr>
      <vt:lpstr>Agenda</vt:lpstr>
      <vt:lpstr>Introduction</vt:lpstr>
      <vt:lpstr>Background Context</vt:lpstr>
      <vt:lpstr>Approach</vt:lpstr>
      <vt:lpstr>Data Cleaning</vt:lpstr>
      <vt:lpstr>Feature Selection</vt:lpstr>
      <vt:lpstr>Classification Algorithms</vt:lpstr>
      <vt:lpstr>Model Training</vt:lpstr>
      <vt:lpstr>Model Tuning</vt:lpstr>
      <vt:lpstr>Model Testing</vt:lpstr>
      <vt:lpstr>Observation &amp;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CS5100 Final Project Analysis of the Enron Fraud Scandal and Fraud Detection using Classification Algorithms</dc:title>
  <dc:creator>Anwesa Basu</dc:creator>
  <cp:lastModifiedBy>Swapnendu Majumdar</cp:lastModifiedBy>
  <cp:revision>4</cp:revision>
  <dcterms:created xsi:type="dcterms:W3CDTF">2022-12-10T02:11:43Z</dcterms:created>
  <dcterms:modified xsi:type="dcterms:W3CDTF">2022-12-16T03:52:44Z</dcterms:modified>
</cp:coreProperties>
</file>