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4" r:id="rId4"/>
  </p:sldMasterIdLst>
  <p:sldIdLst>
    <p:sldId id="256" r:id="rId5"/>
    <p:sldId id="257" r:id="rId6"/>
    <p:sldId id="281"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4" r:id="rId23"/>
    <p:sldId id="273" r:id="rId24"/>
    <p:sldId id="275" r:id="rId25"/>
    <p:sldId id="276" r:id="rId26"/>
    <p:sldId id="277" r:id="rId27"/>
    <p:sldId id="278" r:id="rId28"/>
    <p:sldId id="279"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7" autoAdjust="0"/>
    <p:restoredTop sz="94619" autoAdjust="0"/>
  </p:normalViewPr>
  <p:slideViewPr>
    <p:cSldViewPr snapToGrid="0">
      <p:cViewPr varScale="1">
        <p:scale>
          <a:sx n="43" d="100"/>
          <a:sy n="43" d="100"/>
        </p:scale>
        <p:origin x="64"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49344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419426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10264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72536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84220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365697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15122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1229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2815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3040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411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901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264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8200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2951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12/9/2023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1261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12/9/2023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50813315"/>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ar Price Prediction in Machine Learning">
            <a:extLst>
              <a:ext uri="{FF2B5EF4-FFF2-40B4-BE49-F238E27FC236}">
                <a16:creationId xmlns:a16="http://schemas.microsoft.com/office/drawing/2014/main" id="{1C679DC0-2D2A-6B13-8993-910B661EE4CF}"/>
              </a:ext>
            </a:extLst>
          </p:cNvPr>
          <p:cNvPicPr>
            <a:picLocks noChangeAspect="1" noChangeArrowheads="1"/>
          </p:cNvPicPr>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77190"/>
            <a:ext cx="12192000" cy="68580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B928B2-D8CD-9EAB-2B2D-62F112A3D029}"/>
              </a:ext>
            </a:extLst>
          </p:cNvPr>
          <p:cNvSpPr>
            <a:spLocks noGrp="1"/>
          </p:cNvSpPr>
          <p:nvPr>
            <p:ph type="ctrTitle"/>
          </p:nvPr>
        </p:nvSpPr>
        <p:spPr>
          <a:xfrm>
            <a:off x="1311564" y="1091210"/>
            <a:ext cx="9144000" cy="779462"/>
          </a:xfrm>
          <a:ln/>
          <a:scene3d>
            <a:camera prst="orthographicFront"/>
            <a:lightRig rig="threePt" dir="t"/>
          </a:scene3d>
          <a:sp3d>
            <a:bevelT prst="angle"/>
          </a:sp3d>
        </p:spPr>
        <p:style>
          <a:lnRef idx="1">
            <a:schemeClr val="accent3"/>
          </a:lnRef>
          <a:fillRef idx="2">
            <a:schemeClr val="accent3"/>
          </a:fillRef>
          <a:effectRef idx="1">
            <a:schemeClr val="accent3"/>
          </a:effectRef>
          <a:fontRef idx="minor">
            <a:schemeClr val="dk1"/>
          </a:fontRef>
        </p:style>
        <p:txBody>
          <a:bodyPr>
            <a:normAutofit fontScale="90000"/>
          </a:bodyPr>
          <a:lstStyle/>
          <a:p>
            <a:pPr algn="ctr"/>
            <a:r>
              <a:rPr lang="en-US" sz="4800" dirty="0">
                <a:solidFill>
                  <a:schemeClr val="accent1">
                    <a:lumMod val="75000"/>
                  </a:schemeClr>
                </a:solidFill>
                <a:latin typeface="Bahnschrift SemiBold Condensed" panose="020B0502040204020203" pitchFamily="34" charset="0"/>
              </a:rPr>
              <a:t>Predicting the Car Price</a:t>
            </a:r>
            <a:endParaRPr lang="en-IN" sz="4800" dirty="0">
              <a:solidFill>
                <a:schemeClr val="accent1">
                  <a:lumMod val="75000"/>
                </a:schemeClr>
              </a:solidFill>
              <a:latin typeface="Bahnschrift SemiBold Condensed" panose="020B0502040204020203" pitchFamily="34" charset="0"/>
            </a:endParaRPr>
          </a:p>
        </p:txBody>
      </p:sp>
    </p:spTree>
    <p:extLst>
      <p:ext uri="{BB962C8B-B14F-4D97-AF65-F5344CB8AC3E}">
        <p14:creationId xmlns:p14="http://schemas.microsoft.com/office/powerpoint/2010/main" val="274760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DECAE6-09BF-2458-D947-491E57F6B8DB}"/>
              </a:ext>
            </a:extLst>
          </p:cNvPr>
          <p:cNvPicPr>
            <a:picLocks noChangeAspect="1"/>
          </p:cNvPicPr>
          <p:nvPr/>
        </p:nvPicPr>
        <p:blipFill rotWithShape="1">
          <a:blip r:embed="rId2"/>
          <a:srcRect l="2015" r="13367"/>
          <a:stretch/>
        </p:blipFill>
        <p:spPr>
          <a:xfrm>
            <a:off x="884712" y="606839"/>
            <a:ext cx="5245322" cy="2822161"/>
          </a:xfrm>
          <a:prstGeom prst="rect">
            <a:avLst/>
          </a:prstGeom>
        </p:spPr>
      </p:pic>
      <p:sp>
        <p:nvSpPr>
          <p:cNvPr id="5" name="TextBox 4">
            <a:extLst>
              <a:ext uri="{FF2B5EF4-FFF2-40B4-BE49-F238E27FC236}">
                <a16:creationId xmlns:a16="http://schemas.microsoft.com/office/drawing/2014/main" id="{5ABF447B-74AC-A852-E97C-92F8D7B009B9}"/>
              </a:ext>
            </a:extLst>
          </p:cNvPr>
          <p:cNvSpPr txBox="1"/>
          <p:nvPr/>
        </p:nvSpPr>
        <p:spPr>
          <a:xfrm>
            <a:off x="623454" y="184068"/>
            <a:ext cx="4581319" cy="369332"/>
          </a:xfrm>
          <a:prstGeom prst="rect">
            <a:avLst/>
          </a:prstGeom>
          <a:noFill/>
        </p:spPr>
        <p:txBody>
          <a:bodyPr wrap="none" rtlCol="0">
            <a:spAutoFit/>
          </a:bodyPr>
          <a:lstStyle/>
          <a:p>
            <a:r>
              <a:rPr lang="en-IN" dirty="0"/>
              <a:t>Boxplot as per Brands and then finding outliers</a:t>
            </a:r>
          </a:p>
        </p:txBody>
      </p:sp>
      <p:sp>
        <p:nvSpPr>
          <p:cNvPr id="6" name="TextBox 5">
            <a:extLst>
              <a:ext uri="{FF2B5EF4-FFF2-40B4-BE49-F238E27FC236}">
                <a16:creationId xmlns:a16="http://schemas.microsoft.com/office/drawing/2014/main" id="{B2C8AB2F-A86E-B0D7-6192-1D7E7416C3CA}"/>
              </a:ext>
            </a:extLst>
          </p:cNvPr>
          <p:cNvSpPr txBox="1"/>
          <p:nvPr/>
        </p:nvSpPr>
        <p:spPr>
          <a:xfrm>
            <a:off x="674915" y="3490972"/>
            <a:ext cx="8059835" cy="369332"/>
          </a:xfrm>
          <a:prstGeom prst="rect">
            <a:avLst/>
          </a:prstGeom>
          <a:noFill/>
        </p:spPr>
        <p:txBody>
          <a:bodyPr wrap="none" rtlCol="0">
            <a:spAutoFit/>
          </a:bodyPr>
          <a:lstStyle/>
          <a:p>
            <a:r>
              <a:rPr lang="en-IN" dirty="0"/>
              <a:t>Finding the sr.no. for outliers by condition on price and make using and(&amp;) operator </a:t>
            </a:r>
          </a:p>
        </p:txBody>
      </p:sp>
      <p:pic>
        <p:nvPicPr>
          <p:cNvPr id="8" name="Picture 7">
            <a:extLst>
              <a:ext uri="{FF2B5EF4-FFF2-40B4-BE49-F238E27FC236}">
                <a16:creationId xmlns:a16="http://schemas.microsoft.com/office/drawing/2014/main" id="{25550F61-5436-7BC5-57E1-3B10C0AEFD5B}"/>
              </a:ext>
            </a:extLst>
          </p:cNvPr>
          <p:cNvPicPr>
            <a:picLocks noChangeAspect="1"/>
          </p:cNvPicPr>
          <p:nvPr/>
        </p:nvPicPr>
        <p:blipFill>
          <a:blip r:embed="rId3"/>
          <a:stretch>
            <a:fillRect/>
          </a:stretch>
        </p:blipFill>
        <p:spPr>
          <a:xfrm>
            <a:off x="623454" y="3955306"/>
            <a:ext cx="6764975" cy="2094276"/>
          </a:xfrm>
          <a:prstGeom prst="rect">
            <a:avLst/>
          </a:prstGeom>
        </p:spPr>
      </p:pic>
      <p:pic>
        <p:nvPicPr>
          <p:cNvPr id="10" name="Picture 9">
            <a:extLst>
              <a:ext uri="{FF2B5EF4-FFF2-40B4-BE49-F238E27FC236}">
                <a16:creationId xmlns:a16="http://schemas.microsoft.com/office/drawing/2014/main" id="{8DBD135F-BB88-E1E1-2128-5B2A629E0A50}"/>
              </a:ext>
            </a:extLst>
          </p:cNvPr>
          <p:cNvPicPr>
            <a:picLocks noChangeAspect="1"/>
          </p:cNvPicPr>
          <p:nvPr/>
        </p:nvPicPr>
        <p:blipFill rotWithShape="1">
          <a:blip r:embed="rId4"/>
          <a:srcRect t="24875" r="35767"/>
          <a:stretch/>
        </p:blipFill>
        <p:spPr>
          <a:xfrm>
            <a:off x="674916" y="6251160"/>
            <a:ext cx="6652160" cy="422771"/>
          </a:xfrm>
          <a:prstGeom prst="rect">
            <a:avLst/>
          </a:prstGeom>
        </p:spPr>
      </p:pic>
      <p:pic>
        <p:nvPicPr>
          <p:cNvPr id="12" name="Picture 11">
            <a:extLst>
              <a:ext uri="{FF2B5EF4-FFF2-40B4-BE49-F238E27FC236}">
                <a16:creationId xmlns:a16="http://schemas.microsoft.com/office/drawing/2014/main" id="{F05EF628-CE7F-06EF-D704-28947CA0F3BC}"/>
              </a:ext>
            </a:extLst>
          </p:cNvPr>
          <p:cNvPicPr>
            <a:picLocks noChangeAspect="1"/>
          </p:cNvPicPr>
          <p:nvPr/>
        </p:nvPicPr>
        <p:blipFill>
          <a:blip r:embed="rId5"/>
          <a:stretch>
            <a:fillRect/>
          </a:stretch>
        </p:blipFill>
        <p:spPr>
          <a:xfrm>
            <a:off x="7487392" y="3955306"/>
            <a:ext cx="4542311" cy="2842570"/>
          </a:xfrm>
          <a:prstGeom prst="rect">
            <a:avLst/>
          </a:prstGeom>
        </p:spPr>
      </p:pic>
    </p:spTree>
    <p:extLst>
      <p:ext uri="{BB962C8B-B14F-4D97-AF65-F5344CB8AC3E}">
        <p14:creationId xmlns:p14="http://schemas.microsoft.com/office/powerpoint/2010/main" val="379263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11AF95-C774-3D00-EB94-EC1008AAF704}"/>
              </a:ext>
            </a:extLst>
          </p:cNvPr>
          <p:cNvSpPr txBox="1"/>
          <p:nvPr/>
        </p:nvSpPr>
        <p:spPr>
          <a:xfrm>
            <a:off x="103612" y="40904"/>
            <a:ext cx="6095010" cy="369332"/>
          </a:xfrm>
          <a:prstGeom prst="rect">
            <a:avLst/>
          </a:prstGeom>
          <a:noFill/>
        </p:spPr>
        <p:txBody>
          <a:bodyPr wrap="square">
            <a:spAutoFit/>
          </a:bodyPr>
          <a:lstStyle/>
          <a:p>
            <a:r>
              <a:rPr lang="en-IN" b="1" dirty="0">
                <a:solidFill>
                  <a:schemeClr val="accent1">
                    <a:lumMod val="75000"/>
                  </a:schemeClr>
                </a:solidFill>
                <a:latin typeface="Inter"/>
              </a:rPr>
              <a:t>4</a:t>
            </a:r>
            <a:r>
              <a:rPr lang="en-IN" b="1" i="0" dirty="0">
                <a:solidFill>
                  <a:schemeClr val="accent1">
                    <a:lumMod val="75000"/>
                  </a:schemeClr>
                </a:solidFill>
                <a:effectLst/>
                <a:latin typeface="Inter"/>
              </a:rPr>
              <a:t>) Visualize the data</a:t>
            </a:r>
            <a:endParaRPr lang="en-IN" dirty="0">
              <a:solidFill>
                <a:schemeClr val="accent1">
                  <a:lumMod val="75000"/>
                </a:schemeClr>
              </a:solidFill>
            </a:endParaRPr>
          </a:p>
        </p:txBody>
      </p:sp>
      <p:pic>
        <p:nvPicPr>
          <p:cNvPr id="5" name="Picture 4">
            <a:extLst>
              <a:ext uri="{FF2B5EF4-FFF2-40B4-BE49-F238E27FC236}">
                <a16:creationId xmlns:a16="http://schemas.microsoft.com/office/drawing/2014/main" id="{50E1D8EC-1100-E1DB-EE77-D0F39016184E}"/>
              </a:ext>
            </a:extLst>
          </p:cNvPr>
          <p:cNvPicPr>
            <a:picLocks noChangeAspect="1"/>
          </p:cNvPicPr>
          <p:nvPr/>
        </p:nvPicPr>
        <p:blipFill>
          <a:blip r:embed="rId2"/>
          <a:stretch>
            <a:fillRect/>
          </a:stretch>
        </p:blipFill>
        <p:spPr>
          <a:xfrm>
            <a:off x="1930023" y="1117442"/>
            <a:ext cx="6302876" cy="4150201"/>
          </a:xfrm>
          <a:prstGeom prst="rect">
            <a:avLst/>
          </a:prstGeom>
        </p:spPr>
      </p:pic>
      <p:sp>
        <p:nvSpPr>
          <p:cNvPr id="6" name="Rectangle 1">
            <a:extLst>
              <a:ext uri="{FF2B5EF4-FFF2-40B4-BE49-F238E27FC236}">
                <a16:creationId xmlns:a16="http://schemas.microsoft.com/office/drawing/2014/main" id="{8821C693-2A30-DECE-8C3B-C6400FA375BB}"/>
              </a:ext>
            </a:extLst>
          </p:cNvPr>
          <p:cNvSpPr>
            <a:spLocks noChangeArrowheads="1"/>
          </p:cNvSpPr>
          <p:nvPr/>
        </p:nvSpPr>
        <p:spPr bwMode="auto">
          <a:xfrm>
            <a:off x="543560" y="5267643"/>
            <a:ext cx="9349740" cy="12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68241" rIns="317400" bIns="6824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Toyota seemed to be favored car company.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Number of gas fueled cars are more than diesel.</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sedan is the top car type preferred.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C67400A3-9334-96D8-9340-DB6C6AEDC3D5}"/>
              </a:ext>
            </a:extLst>
          </p:cNvPr>
          <p:cNvSpPr txBox="1"/>
          <p:nvPr/>
        </p:nvSpPr>
        <p:spPr>
          <a:xfrm>
            <a:off x="643362" y="579173"/>
            <a:ext cx="6095010" cy="369332"/>
          </a:xfrm>
          <a:prstGeom prst="rect">
            <a:avLst/>
          </a:prstGeom>
          <a:noFill/>
        </p:spPr>
        <p:txBody>
          <a:bodyPr wrap="square">
            <a:spAutoFit/>
          </a:bodyPr>
          <a:lstStyle/>
          <a:p>
            <a:r>
              <a:rPr lang="en-IN" b="1" dirty="0">
                <a:solidFill>
                  <a:schemeClr val="accent1">
                    <a:lumMod val="75000"/>
                  </a:schemeClr>
                </a:solidFill>
                <a:latin typeface="Inter"/>
              </a:rPr>
              <a:t>a. Categorical data</a:t>
            </a:r>
            <a:endParaRPr lang="en-IN" dirty="0">
              <a:solidFill>
                <a:schemeClr val="accent1">
                  <a:lumMod val="75000"/>
                </a:schemeClr>
              </a:solidFill>
            </a:endParaRPr>
          </a:p>
        </p:txBody>
      </p:sp>
      <p:sp>
        <p:nvSpPr>
          <p:cNvPr id="9" name="TextBox 8">
            <a:extLst>
              <a:ext uri="{FF2B5EF4-FFF2-40B4-BE49-F238E27FC236}">
                <a16:creationId xmlns:a16="http://schemas.microsoft.com/office/drawing/2014/main" id="{40D7D285-1A28-C210-58EF-31B92959062F}"/>
              </a:ext>
            </a:extLst>
          </p:cNvPr>
          <p:cNvSpPr txBox="1"/>
          <p:nvPr/>
        </p:nvSpPr>
        <p:spPr>
          <a:xfrm>
            <a:off x="787400" y="5098706"/>
            <a:ext cx="6096000" cy="369332"/>
          </a:xfrm>
          <a:prstGeom prst="rect">
            <a:avLst/>
          </a:prstGeom>
          <a:noFill/>
        </p:spPr>
        <p:txBody>
          <a:bodyPr wrap="square">
            <a:spAutoFit/>
          </a:bodyPr>
          <a:lstStyle/>
          <a:p>
            <a:r>
              <a:rPr lang="en-US" b="1" i="0" dirty="0">
                <a:solidFill>
                  <a:schemeClr val="accent1">
                    <a:lumMod val="75000"/>
                  </a:schemeClr>
                </a:solidFill>
                <a:effectLst/>
                <a:highlight>
                  <a:srgbClr val="FFFF00"/>
                </a:highlight>
                <a:latin typeface="Inter"/>
              </a:rPr>
              <a:t>CONCLUSION</a:t>
            </a:r>
            <a:endParaRPr lang="en-IN" dirty="0"/>
          </a:p>
        </p:txBody>
      </p:sp>
    </p:spTree>
    <p:extLst>
      <p:ext uri="{BB962C8B-B14F-4D97-AF65-F5344CB8AC3E}">
        <p14:creationId xmlns:p14="http://schemas.microsoft.com/office/powerpoint/2010/main" val="110939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FF52D9-CF6C-74FE-E6DC-7AE4046B36AA}"/>
              </a:ext>
            </a:extLst>
          </p:cNvPr>
          <p:cNvPicPr>
            <a:picLocks noChangeAspect="1"/>
          </p:cNvPicPr>
          <p:nvPr/>
        </p:nvPicPr>
        <p:blipFill>
          <a:blip r:embed="rId2"/>
          <a:stretch>
            <a:fillRect/>
          </a:stretch>
        </p:blipFill>
        <p:spPr>
          <a:xfrm>
            <a:off x="810350" y="171450"/>
            <a:ext cx="6102872" cy="6178550"/>
          </a:xfrm>
          <a:prstGeom prst="rect">
            <a:avLst/>
          </a:prstGeom>
        </p:spPr>
      </p:pic>
      <p:sp>
        <p:nvSpPr>
          <p:cNvPr id="4" name="Rectangle 1">
            <a:extLst>
              <a:ext uri="{FF2B5EF4-FFF2-40B4-BE49-F238E27FC236}">
                <a16:creationId xmlns:a16="http://schemas.microsoft.com/office/drawing/2014/main" id="{878ACE25-C34A-0036-77F0-51CA49570EF8}"/>
              </a:ext>
            </a:extLst>
          </p:cNvPr>
          <p:cNvSpPr>
            <a:spLocks noChangeArrowheads="1"/>
          </p:cNvSpPr>
          <p:nvPr/>
        </p:nvSpPr>
        <p:spPr bwMode="auto">
          <a:xfrm>
            <a:off x="7156450" y="1955680"/>
            <a:ext cx="4572000" cy="12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68241" rIns="317400" bIns="6824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ohc</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Engine type seems to be most favored type.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ohcv</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the highest price range (While </a:t>
            </a:r>
            <a:r>
              <a:rPr kumimoji="0" lang="en-US" altLang="en-US" sz="1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dohcv</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only one row), </a:t>
            </a:r>
            <a:r>
              <a:rPr kumimoji="0" lang="en-US" altLang="en-US" sz="1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ohc</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ohcf</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have the low price range.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8CAEF149-0062-CE64-084D-16175AC47ABD}"/>
              </a:ext>
            </a:extLst>
          </p:cNvPr>
          <p:cNvSpPr txBox="1"/>
          <p:nvPr/>
        </p:nvSpPr>
        <p:spPr>
          <a:xfrm>
            <a:off x="7308850" y="1771014"/>
            <a:ext cx="6096000" cy="369332"/>
          </a:xfrm>
          <a:prstGeom prst="rect">
            <a:avLst/>
          </a:prstGeom>
          <a:noFill/>
        </p:spPr>
        <p:txBody>
          <a:bodyPr wrap="square">
            <a:spAutoFit/>
          </a:bodyPr>
          <a:lstStyle/>
          <a:p>
            <a:r>
              <a:rPr lang="en-US" b="1" i="0" dirty="0">
                <a:solidFill>
                  <a:schemeClr val="accent1">
                    <a:lumMod val="75000"/>
                  </a:schemeClr>
                </a:solidFill>
                <a:effectLst/>
                <a:highlight>
                  <a:srgbClr val="FFFF00"/>
                </a:highlight>
                <a:latin typeface="Inter"/>
              </a:rPr>
              <a:t>CONCLUSION</a:t>
            </a:r>
            <a:endParaRPr lang="en-IN" dirty="0"/>
          </a:p>
        </p:txBody>
      </p:sp>
    </p:spTree>
    <p:extLst>
      <p:ext uri="{BB962C8B-B14F-4D97-AF65-F5344CB8AC3E}">
        <p14:creationId xmlns:p14="http://schemas.microsoft.com/office/powerpoint/2010/main" val="58962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9D0D3-2241-FBEE-5D11-DFA6E288D88B}"/>
              </a:ext>
            </a:extLst>
          </p:cNvPr>
          <p:cNvSpPr txBox="1"/>
          <p:nvPr/>
        </p:nvSpPr>
        <p:spPr>
          <a:xfrm>
            <a:off x="522712" y="109273"/>
            <a:ext cx="6095010" cy="369332"/>
          </a:xfrm>
          <a:prstGeom prst="rect">
            <a:avLst/>
          </a:prstGeom>
          <a:noFill/>
        </p:spPr>
        <p:txBody>
          <a:bodyPr wrap="square">
            <a:spAutoFit/>
          </a:bodyPr>
          <a:lstStyle/>
          <a:p>
            <a:r>
              <a:rPr lang="en-IN" b="1" dirty="0">
                <a:solidFill>
                  <a:schemeClr val="accent1">
                    <a:lumMod val="75000"/>
                  </a:schemeClr>
                </a:solidFill>
                <a:latin typeface="Inter"/>
              </a:rPr>
              <a:t>a. Numerical Data</a:t>
            </a:r>
            <a:endParaRPr lang="en-IN" dirty="0">
              <a:solidFill>
                <a:schemeClr val="accent1">
                  <a:lumMod val="75000"/>
                </a:schemeClr>
              </a:solidFill>
            </a:endParaRPr>
          </a:p>
        </p:txBody>
      </p:sp>
      <p:pic>
        <p:nvPicPr>
          <p:cNvPr id="4" name="Picture 3">
            <a:extLst>
              <a:ext uri="{FF2B5EF4-FFF2-40B4-BE49-F238E27FC236}">
                <a16:creationId xmlns:a16="http://schemas.microsoft.com/office/drawing/2014/main" id="{CBBFA796-083E-B6E3-BFB2-7C37696AB98F}"/>
              </a:ext>
            </a:extLst>
          </p:cNvPr>
          <p:cNvPicPr>
            <a:picLocks noChangeAspect="1"/>
          </p:cNvPicPr>
          <p:nvPr/>
        </p:nvPicPr>
        <p:blipFill>
          <a:blip r:embed="rId2"/>
          <a:stretch>
            <a:fillRect/>
          </a:stretch>
        </p:blipFill>
        <p:spPr>
          <a:xfrm>
            <a:off x="1717499" y="717455"/>
            <a:ext cx="8023401" cy="4328904"/>
          </a:xfrm>
          <a:prstGeom prst="rect">
            <a:avLst/>
          </a:prstGeom>
        </p:spPr>
      </p:pic>
      <p:sp>
        <p:nvSpPr>
          <p:cNvPr id="5" name="Rectangle 1">
            <a:extLst>
              <a:ext uri="{FF2B5EF4-FFF2-40B4-BE49-F238E27FC236}">
                <a16:creationId xmlns:a16="http://schemas.microsoft.com/office/drawing/2014/main" id="{8C6F0596-41CD-2D8E-775B-1D818C44A921}"/>
              </a:ext>
            </a:extLst>
          </p:cNvPr>
          <p:cNvSpPr>
            <a:spLocks noChangeArrowheads="1"/>
          </p:cNvSpPr>
          <p:nvPr/>
        </p:nvSpPr>
        <p:spPr bwMode="auto">
          <a:xfrm>
            <a:off x="521722" y="5539170"/>
            <a:ext cx="9771628" cy="1107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68241" rIns="317400" bIns="6824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 width</a:t>
            </a:r>
            <a:r>
              <a:rPr lang="en-US" altLang="en-US" sz="1500" i="1" dirty="0">
                <a:latin typeface="Times New Roman" panose="02020603050405020304" pitchFamily="18" charset="0"/>
                <a:cs typeface="Times New Roman" panose="02020603050405020304" pitchFamily="18" charset="0"/>
              </a:rPr>
              <a:t> </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seems to have a positive correlation with price.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1500" i="1" dirty="0">
                <a:latin typeface="Times New Roman" panose="02020603050405020304" pitchFamily="18" charset="0"/>
                <a:cs typeface="Times New Roman" panose="02020603050405020304" pitchFamily="18" charset="0"/>
              </a:rPr>
              <a:t>C</a:t>
            </a:r>
            <a:r>
              <a:rPr kumimoji="0" lang="en-US" altLang="en-US" sz="1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 height doesn't show any significant trend with price.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3321EE9-773A-115A-7122-C1EF24779E9D}"/>
              </a:ext>
            </a:extLst>
          </p:cNvPr>
          <p:cNvSpPr txBox="1"/>
          <p:nvPr/>
        </p:nvSpPr>
        <p:spPr>
          <a:xfrm>
            <a:off x="800100" y="5409684"/>
            <a:ext cx="6096000" cy="369332"/>
          </a:xfrm>
          <a:prstGeom prst="rect">
            <a:avLst/>
          </a:prstGeom>
          <a:noFill/>
        </p:spPr>
        <p:txBody>
          <a:bodyPr wrap="square">
            <a:spAutoFit/>
          </a:bodyPr>
          <a:lstStyle/>
          <a:p>
            <a:r>
              <a:rPr lang="en-US" b="1" i="0" dirty="0">
                <a:solidFill>
                  <a:schemeClr val="accent1">
                    <a:lumMod val="75000"/>
                  </a:schemeClr>
                </a:solidFill>
                <a:effectLst/>
                <a:highlight>
                  <a:srgbClr val="FFFF00"/>
                </a:highlight>
                <a:latin typeface="Inter"/>
              </a:rPr>
              <a:t>CONCLUSION</a:t>
            </a:r>
            <a:endParaRPr lang="en-IN" dirty="0"/>
          </a:p>
        </p:txBody>
      </p:sp>
    </p:spTree>
    <p:extLst>
      <p:ext uri="{BB962C8B-B14F-4D97-AF65-F5344CB8AC3E}">
        <p14:creationId xmlns:p14="http://schemas.microsoft.com/office/powerpoint/2010/main" val="34539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F5C81A-4189-3E0D-DEAA-4CAC0FE7374B}"/>
              </a:ext>
            </a:extLst>
          </p:cNvPr>
          <p:cNvPicPr>
            <a:picLocks noChangeAspect="1"/>
          </p:cNvPicPr>
          <p:nvPr/>
        </p:nvPicPr>
        <p:blipFill>
          <a:blip r:embed="rId2"/>
          <a:stretch>
            <a:fillRect/>
          </a:stretch>
        </p:blipFill>
        <p:spPr>
          <a:xfrm>
            <a:off x="2514419" y="542792"/>
            <a:ext cx="7048862" cy="5150115"/>
          </a:xfrm>
          <a:prstGeom prst="rect">
            <a:avLst/>
          </a:prstGeom>
        </p:spPr>
      </p:pic>
      <p:sp>
        <p:nvSpPr>
          <p:cNvPr id="4" name="TextBox 3">
            <a:extLst>
              <a:ext uri="{FF2B5EF4-FFF2-40B4-BE49-F238E27FC236}">
                <a16:creationId xmlns:a16="http://schemas.microsoft.com/office/drawing/2014/main" id="{9BA67E77-460C-85DE-9878-442C795653DE}"/>
              </a:ext>
            </a:extLst>
          </p:cNvPr>
          <p:cNvSpPr txBox="1"/>
          <p:nvPr/>
        </p:nvSpPr>
        <p:spPr>
          <a:xfrm>
            <a:off x="103612" y="40904"/>
            <a:ext cx="6095010" cy="369332"/>
          </a:xfrm>
          <a:prstGeom prst="rect">
            <a:avLst/>
          </a:prstGeom>
          <a:noFill/>
        </p:spPr>
        <p:txBody>
          <a:bodyPr wrap="square">
            <a:spAutoFit/>
          </a:bodyPr>
          <a:lstStyle/>
          <a:p>
            <a:r>
              <a:rPr lang="en-IN" b="1" i="0" dirty="0">
                <a:solidFill>
                  <a:schemeClr val="accent1">
                    <a:lumMod val="75000"/>
                  </a:schemeClr>
                </a:solidFill>
                <a:effectLst/>
                <a:latin typeface="Inter"/>
              </a:rPr>
              <a:t>5) Deriving new features</a:t>
            </a:r>
          </a:p>
        </p:txBody>
      </p:sp>
      <p:sp>
        <p:nvSpPr>
          <p:cNvPr id="5" name="Rectangle 1">
            <a:extLst>
              <a:ext uri="{FF2B5EF4-FFF2-40B4-BE49-F238E27FC236}">
                <a16:creationId xmlns:a16="http://schemas.microsoft.com/office/drawing/2014/main" id="{FD70BD07-CD9D-0D53-A52E-8EF73566AA86}"/>
              </a:ext>
            </a:extLst>
          </p:cNvPr>
          <p:cNvSpPr>
            <a:spLocks noChangeArrowheads="1"/>
          </p:cNvSpPr>
          <p:nvPr/>
        </p:nvSpPr>
        <p:spPr bwMode="auto">
          <a:xfrm>
            <a:off x="431800" y="5923135"/>
            <a:ext cx="11017250" cy="78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68241" rIns="317400" bIns="6824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Fuel economy has an obvious negative correlation with price and is significant.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44EC7F-9B02-580F-FBD5-9374FC19CA8D}"/>
              </a:ext>
            </a:extLst>
          </p:cNvPr>
          <p:cNvSpPr txBox="1"/>
          <p:nvPr/>
        </p:nvSpPr>
        <p:spPr>
          <a:xfrm>
            <a:off x="698500" y="5738469"/>
            <a:ext cx="6096000" cy="369332"/>
          </a:xfrm>
          <a:prstGeom prst="rect">
            <a:avLst/>
          </a:prstGeom>
          <a:noFill/>
        </p:spPr>
        <p:txBody>
          <a:bodyPr wrap="square">
            <a:spAutoFit/>
          </a:bodyPr>
          <a:lstStyle/>
          <a:p>
            <a:r>
              <a:rPr lang="en-US" b="1" i="0" dirty="0">
                <a:solidFill>
                  <a:schemeClr val="accent1">
                    <a:lumMod val="75000"/>
                  </a:schemeClr>
                </a:solidFill>
                <a:effectLst/>
                <a:highlight>
                  <a:srgbClr val="FFFF00"/>
                </a:highlight>
                <a:latin typeface="Inter"/>
              </a:rPr>
              <a:t>CONCLUSION</a:t>
            </a:r>
            <a:endParaRPr lang="en-IN" dirty="0"/>
          </a:p>
        </p:txBody>
      </p:sp>
      <p:pic>
        <p:nvPicPr>
          <p:cNvPr id="2" name="Picture 1">
            <a:extLst>
              <a:ext uri="{FF2B5EF4-FFF2-40B4-BE49-F238E27FC236}">
                <a16:creationId xmlns:a16="http://schemas.microsoft.com/office/drawing/2014/main" id="{1002647D-1B81-E994-9F85-7625B726CFBE}"/>
              </a:ext>
            </a:extLst>
          </p:cNvPr>
          <p:cNvPicPr>
            <a:picLocks noChangeAspect="1"/>
          </p:cNvPicPr>
          <p:nvPr/>
        </p:nvPicPr>
        <p:blipFill rotWithShape="1">
          <a:blip r:embed="rId3"/>
          <a:srcRect t="39000" r="7987" b="-1"/>
          <a:stretch/>
        </p:blipFill>
        <p:spPr>
          <a:xfrm>
            <a:off x="7462157" y="5349834"/>
            <a:ext cx="4729843" cy="1508166"/>
          </a:xfrm>
          <a:prstGeom prst="rect">
            <a:avLst/>
          </a:prstGeom>
        </p:spPr>
      </p:pic>
    </p:spTree>
    <p:extLst>
      <p:ext uri="{BB962C8B-B14F-4D97-AF65-F5344CB8AC3E}">
        <p14:creationId xmlns:p14="http://schemas.microsoft.com/office/powerpoint/2010/main" val="185544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8B54A6-C2AF-7BFA-E275-03BC178BC1FF}"/>
              </a:ext>
            </a:extLst>
          </p:cNvPr>
          <p:cNvPicPr>
            <a:picLocks noChangeAspect="1"/>
          </p:cNvPicPr>
          <p:nvPr/>
        </p:nvPicPr>
        <p:blipFill>
          <a:blip r:embed="rId2"/>
          <a:stretch>
            <a:fillRect/>
          </a:stretch>
        </p:blipFill>
        <p:spPr>
          <a:xfrm>
            <a:off x="628409" y="410236"/>
            <a:ext cx="9360381" cy="1206562"/>
          </a:xfrm>
          <a:prstGeom prst="rect">
            <a:avLst/>
          </a:prstGeom>
        </p:spPr>
      </p:pic>
      <p:pic>
        <p:nvPicPr>
          <p:cNvPr id="5" name="Picture 4">
            <a:extLst>
              <a:ext uri="{FF2B5EF4-FFF2-40B4-BE49-F238E27FC236}">
                <a16:creationId xmlns:a16="http://schemas.microsoft.com/office/drawing/2014/main" id="{5BF76E43-2A19-A1C6-BDC6-68F33B693C7E}"/>
              </a:ext>
            </a:extLst>
          </p:cNvPr>
          <p:cNvPicPr>
            <a:picLocks noChangeAspect="1"/>
          </p:cNvPicPr>
          <p:nvPr/>
        </p:nvPicPr>
        <p:blipFill>
          <a:blip r:embed="rId3"/>
          <a:stretch>
            <a:fillRect/>
          </a:stretch>
        </p:blipFill>
        <p:spPr>
          <a:xfrm>
            <a:off x="982545" y="1492946"/>
            <a:ext cx="8652108" cy="1757174"/>
          </a:xfrm>
          <a:prstGeom prst="rect">
            <a:avLst/>
          </a:prstGeom>
        </p:spPr>
      </p:pic>
      <p:sp>
        <p:nvSpPr>
          <p:cNvPr id="6" name="TextBox 5">
            <a:extLst>
              <a:ext uri="{FF2B5EF4-FFF2-40B4-BE49-F238E27FC236}">
                <a16:creationId xmlns:a16="http://schemas.microsoft.com/office/drawing/2014/main" id="{D865990F-A48E-2F80-4BDB-B27A165BC7E3}"/>
              </a:ext>
            </a:extLst>
          </p:cNvPr>
          <p:cNvSpPr txBox="1"/>
          <p:nvPr/>
        </p:nvSpPr>
        <p:spPr>
          <a:xfrm>
            <a:off x="103612" y="40904"/>
            <a:ext cx="8062488" cy="369332"/>
          </a:xfrm>
          <a:prstGeom prst="rect">
            <a:avLst/>
          </a:prstGeom>
          <a:noFill/>
        </p:spPr>
        <p:txBody>
          <a:bodyPr wrap="square">
            <a:spAutoFit/>
          </a:bodyPr>
          <a:lstStyle/>
          <a:p>
            <a:r>
              <a:rPr lang="en-IN" b="1" i="0" dirty="0">
                <a:solidFill>
                  <a:schemeClr val="accent1">
                    <a:lumMod val="75000"/>
                  </a:schemeClr>
                </a:solidFill>
                <a:effectLst/>
                <a:latin typeface="Inter"/>
              </a:rPr>
              <a:t>6) Sorting the attributes and taking dummies for categorical data</a:t>
            </a:r>
          </a:p>
        </p:txBody>
      </p:sp>
      <p:pic>
        <p:nvPicPr>
          <p:cNvPr id="8" name="Picture 7">
            <a:extLst>
              <a:ext uri="{FF2B5EF4-FFF2-40B4-BE49-F238E27FC236}">
                <a16:creationId xmlns:a16="http://schemas.microsoft.com/office/drawing/2014/main" id="{8079192F-4142-B750-677D-7985A7170C66}"/>
              </a:ext>
            </a:extLst>
          </p:cNvPr>
          <p:cNvPicPr>
            <a:picLocks noChangeAspect="1"/>
          </p:cNvPicPr>
          <p:nvPr/>
        </p:nvPicPr>
        <p:blipFill>
          <a:blip r:embed="rId4"/>
          <a:stretch>
            <a:fillRect/>
          </a:stretch>
        </p:blipFill>
        <p:spPr>
          <a:xfrm>
            <a:off x="1215779" y="3121225"/>
            <a:ext cx="7064621" cy="3736775"/>
          </a:xfrm>
          <a:prstGeom prst="rect">
            <a:avLst/>
          </a:prstGeom>
        </p:spPr>
      </p:pic>
    </p:spTree>
    <p:extLst>
      <p:ext uri="{BB962C8B-B14F-4D97-AF65-F5344CB8AC3E}">
        <p14:creationId xmlns:p14="http://schemas.microsoft.com/office/powerpoint/2010/main" val="155462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FA25099-0E1C-EC7E-57D3-A9FFC0255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850" y="69850"/>
            <a:ext cx="2788108" cy="15683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6C29F7-3BBC-2309-F8F9-0CB4CD9C55FF}"/>
              </a:ext>
            </a:extLst>
          </p:cNvPr>
          <p:cNvSpPr txBox="1"/>
          <p:nvPr/>
        </p:nvSpPr>
        <p:spPr>
          <a:xfrm>
            <a:off x="393700" y="792902"/>
            <a:ext cx="7867650" cy="1200329"/>
          </a:xfrm>
          <a:prstGeom prst="rect">
            <a:avLst/>
          </a:prstGeom>
          <a:noFill/>
        </p:spPr>
        <p:txBody>
          <a:bodyPr wrap="square">
            <a:spAutoFit/>
          </a:bodyPr>
          <a:lstStyle/>
          <a:p>
            <a:pPr algn="l"/>
            <a:r>
              <a:rPr lang="en-US" b="0" i="0" dirty="0">
                <a:solidFill>
                  <a:srgbClr val="000000"/>
                </a:solidFill>
                <a:effectLst/>
                <a:latin typeface="Inter"/>
              </a:rPr>
              <a:t>We can imagine how the feature with greater range with overshadow or </a:t>
            </a:r>
            <a:r>
              <a:rPr lang="en-US" b="0" i="0" dirty="0" err="1">
                <a:solidFill>
                  <a:srgbClr val="000000"/>
                </a:solidFill>
                <a:effectLst/>
                <a:latin typeface="Inter"/>
              </a:rPr>
              <a:t>dimenish</a:t>
            </a:r>
            <a:r>
              <a:rPr lang="en-US" b="0" i="0" dirty="0">
                <a:solidFill>
                  <a:srgbClr val="000000"/>
                </a:solidFill>
                <a:effectLst/>
                <a:latin typeface="Inter"/>
              </a:rPr>
              <a:t> the smaller feature completely and this will impact the performance of all distance based model as it will give higher weightage to variables which have higher magnitude</a:t>
            </a:r>
          </a:p>
        </p:txBody>
      </p:sp>
      <p:sp>
        <p:nvSpPr>
          <p:cNvPr id="6" name="TextBox 5">
            <a:extLst>
              <a:ext uri="{FF2B5EF4-FFF2-40B4-BE49-F238E27FC236}">
                <a16:creationId xmlns:a16="http://schemas.microsoft.com/office/drawing/2014/main" id="{83551F01-E611-E9BD-F5C9-0A0398FA3BF4}"/>
              </a:ext>
            </a:extLst>
          </p:cNvPr>
          <p:cNvSpPr txBox="1"/>
          <p:nvPr/>
        </p:nvSpPr>
        <p:spPr>
          <a:xfrm>
            <a:off x="393700" y="139107"/>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1">
                    <a:lumMod val="75000"/>
                  </a:schemeClr>
                </a:solidFill>
                <a:latin typeface="Inter"/>
              </a:rPr>
              <a:t>7) </a:t>
            </a:r>
            <a:r>
              <a:rPr kumimoji="0" lang="en-US" altLang="en-US" sz="1800" b="1" i="0" u="none" strike="noStrike" cap="none" normalizeH="0" baseline="0" dirty="0">
                <a:ln>
                  <a:noFill/>
                </a:ln>
                <a:solidFill>
                  <a:schemeClr val="accent1">
                    <a:lumMod val="75000"/>
                  </a:schemeClr>
                </a:solidFill>
                <a:effectLst/>
                <a:latin typeface="Inter"/>
              </a:rPr>
              <a:t>Scaling Data </a:t>
            </a:r>
          </a:p>
        </p:txBody>
      </p:sp>
      <p:pic>
        <p:nvPicPr>
          <p:cNvPr id="3" name="Picture 2">
            <a:extLst>
              <a:ext uri="{FF2B5EF4-FFF2-40B4-BE49-F238E27FC236}">
                <a16:creationId xmlns:a16="http://schemas.microsoft.com/office/drawing/2014/main" id="{A6417392-8E2D-0BEF-67E6-E7864139E6AB}"/>
              </a:ext>
            </a:extLst>
          </p:cNvPr>
          <p:cNvPicPr>
            <a:picLocks noChangeAspect="1"/>
          </p:cNvPicPr>
          <p:nvPr/>
        </p:nvPicPr>
        <p:blipFill>
          <a:blip r:embed="rId3"/>
          <a:stretch>
            <a:fillRect/>
          </a:stretch>
        </p:blipFill>
        <p:spPr>
          <a:xfrm>
            <a:off x="1053861" y="2349414"/>
            <a:ext cx="9284177" cy="3340272"/>
          </a:xfrm>
          <a:prstGeom prst="rect">
            <a:avLst/>
          </a:prstGeom>
        </p:spPr>
      </p:pic>
    </p:spTree>
    <p:extLst>
      <p:ext uri="{BB962C8B-B14F-4D97-AF65-F5344CB8AC3E}">
        <p14:creationId xmlns:p14="http://schemas.microsoft.com/office/powerpoint/2010/main" val="1151561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DC6DCB-4AE5-9806-2C5C-4AD5CC451948}"/>
              </a:ext>
            </a:extLst>
          </p:cNvPr>
          <p:cNvSpPr txBox="1"/>
          <p:nvPr/>
        </p:nvSpPr>
        <p:spPr>
          <a:xfrm>
            <a:off x="393700" y="139107"/>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1">
                    <a:lumMod val="75000"/>
                  </a:schemeClr>
                </a:solidFill>
                <a:latin typeface="Inter"/>
              </a:rPr>
              <a:t>8) Feature Correlation</a:t>
            </a:r>
            <a:endParaRPr kumimoji="0" lang="en-US" altLang="en-US" sz="1800" b="1" i="0" u="none" strike="noStrike" cap="none" normalizeH="0" baseline="0" dirty="0">
              <a:ln>
                <a:noFill/>
              </a:ln>
              <a:solidFill>
                <a:schemeClr val="accent1">
                  <a:lumMod val="75000"/>
                </a:schemeClr>
              </a:solidFill>
              <a:effectLst/>
              <a:latin typeface="Inter"/>
            </a:endParaRPr>
          </a:p>
        </p:txBody>
      </p:sp>
      <p:pic>
        <p:nvPicPr>
          <p:cNvPr id="4" name="Picture 3">
            <a:extLst>
              <a:ext uri="{FF2B5EF4-FFF2-40B4-BE49-F238E27FC236}">
                <a16:creationId xmlns:a16="http://schemas.microsoft.com/office/drawing/2014/main" id="{8AFB1672-232F-3CC5-068E-6F8F33AE288F}"/>
              </a:ext>
            </a:extLst>
          </p:cNvPr>
          <p:cNvPicPr>
            <a:picLocks noChangeAspect="1"/>
          </p:cNvPicPr>
          <p:nvPr/>
        </p:nvPicPr>
        <p:blipFill>
          <a:blip r:embed="rId2"/>
          <a:stretch>
            <a:fillRect/>
          </a:stretch>
        </p:blipFill>
        <p:spPr>
          <a:xfrm>
            <a:off x="1380881" y="628488"/>
            <a:ext cx="8683870" cy="5766043"/>
          </a:xfrm>
          <a:prstGeom prst="rect">
            <a:avLst/>
          </a:prstGeom>
        </p:spPr>
      </p:pic>
      <p:sp>
        <p:nvSpPr>
          <p:cNvPr id="5" name="Rectangle 1">
            <a:extLst>
              <a:ext uri="{FF2B5EF4-FFF2-40B4-BE49-F238E27FC236}">
                <a16:creationId xmlns:a16="http://schemas.microsoft.com/office/drawing/2014/main" id="{A6E7D4A5-0440-892A-693E-83E187CA2F3A}"/>
              </a:ext>
            </a:extLst>
          </p:cNvPr>
          <p:cNvSpPr>
            <a:spLocks noChangeArrowheads="1"/>
          </p:cNvSpPr>
          <p:nvPr/>
        </p:nvSpPr>
        <p:spPr bwMode="auto">
          <a:xfrm>
            <a:off x="508000" y="6409624"/>
            <a:ext cx="11023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Highly correlated variables to price are - width, engine size, horse power and </a:t>
            </a:r>
            <a:r>
              <a:rPr kumimoji="0" lang="en-US" altLang="en-US" sz="1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rwd</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7431EC8D-7975-1D04-CA9E-EA402112FAB9}"/>
              </a:ext>
            </a:extLst>
          </p:cNvPr>
          <p:cNvSpPr txBox="1"/>
          <p:nvPr/>
        </p:nvSpPr>
        <p:spPr>
          <a:xfrm>
            <a:off x="577850" y="6044846"/>
            <a:ext cx="6096000" cy="369332"/>
          </a:xfrm>
          <a:prstGeom prst="rect">
            <a:avLst/>
          </a:prstGeom>
          <a:noFill/>
        </p:spPr>
        <p:txBody>
          <a:bodyPr wrap="square">
            <a:spAutoFit/>
          </a:bodyPr>
          <a:lstStyle/>
          <a:p>
            <a:r>
              <a:rPr lang="en-US" b="1" i="0" dirty="0">
                <a:solidFill>
                  <a:schemeClr val="accent1">
                    <a:lumMod val="75000"/>
                  </a:schemeClr>
                </a:solidFill>
                <a:effectLst/>
                <a:highlight>
                  <a:srgbClr val="FFFF00"/>
                </a:highlight>
                <a:latin typeface="Inter"/>
              </a:rPr>
              <a:t>CONCLUSION</a:t>
            </a:r>
            <a:endParaRPr lang="en-IN" dirty="0"/>
          </a:p>
        </p:txBody>
      </p:sp>
    </p:spTree>
    <p:extLst>
      <p:ext uri="{BB962C8B-B14F-4D97-AF65-F5344CB8AC3E}">
        <p14:creationId xmlns:p14="http://schemas.microsoft.com/office/powerpoint/2010/main" val="230486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B0CCB9-B0A4-5077-C191-3F2C13CDDC3A}"/>
              </a:ext>
            </a:extLst>
          </p:cNvPr>
          <p:cNvPicPr>
            <a:picLocks noChangeAspect="1"/>
          </p:cNvPicPr>
          <p:nvPr/>
        </p:nvPicPr>
        <p:blipFill>
          <a:blip r:embed="rId2"/>
          <a:stretch>
            <a:fillRect/>
          </a:stretch>
        </p:blipFill>
        <p:spPr>
          <a:xfrm>
            <a:off x="2713785" y="581191"/>
            <a:ext cx="6519115" cy="5918324"/>
          </a:xfrm>
          <a:prstGeom prst="rect">
            <a:avLst/>
          </a:prstGeom>
        </p:spPr>
      </p:pic>
      <p:sp>
        <p:nvSpPr>
          <p:cNvPr id="4" name="TextBox 3">
            <a:extLst>
              <a:ext uri="{FF2B5EF4-FFF2-40B4-BE49-F238E27FC236}">
                <a16:creationId xmlns:a16="http://schemas.microsoft.com/office/drawing/2014/main" id="{72D2734C-5B66-6230-133C-3E6BF7CFF772}"/>
              </a:ext>
            </a:extLst>
          </p:cNvPr>
          <p:cNvSpPr txBox="1"/>
          <p:nvPr/>
        </p:nvSpPr>
        <p:spPr>
          <a:xfrm>
            <a:off x="101600" y="44450"/>
            <a:ext cx="7474482" cy="369332"/>
          </a:xfrm>
          <a:prstGeom prst="rect">
            <a:avLst/>
          </a:prstGeom>
          <a:noFill/>
        </p:spPr>
        <p:txBody>
          <a:bodyPr wrap="none" rtlCol="0">
            <a:spAutoFit/>
          </a:bodyPr>
          <a:lstStyle/>
          <a:p>
            <a:r>
              <a:rPr lang="en-IN" dirty="0"/>
              <a:t>Feature Corelation before encoding categorical attributes and scaling the data</a:t>
            </a:r>
          </a:p>
        </p:txBody>
      </p:sp>
    </p:spTree>
    <p:extLst>
      <p:ext uri="{BB962C8B-B14F-4D97-AF65-F5344CB8AC3E}">
        <p14:creationId xmlns:p14="http://schemas.microsoft.com/office/powerpoint/2010/main" val="74273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8EBD23-1407-762A-8060-70CC9F5913F3}"/>
              </a:ext>
            </a:extLst>
          </p:cNvPr>
          <p:cNvPicPr>
            <a:picLocks noChangeAspect="1"/>
          </p:cNvPicPr>
          <p:nvPr/>
        </p:nvPicPr>
        <p:blipFill>
          <a:blip r:embed="rId2"/>
          <a:stretch>
            <a:fillRect/>
          </a:stretch>
        </p:blipFill>
        <p:spPr>
          <a:xfrm>
            <a:off x="641350" y="3857109"/>
            <a:ext cx="7966215" cy="1001573"/>
          </a:xfrm>
          <a:prstGeom prst="rect">
            <a:avLst/>
          </a:prstGeom>
        </p:spPr>
      </p:pic>
      <p:sp>
        <p:nvSpPr>
          <p:cNvPr id="4" name="TextBox 3">
            <a:extLst>
              <a:ext uri="{FF2B5EF4-FFF2-40B4-BE49-F238E27FC236}">
                <a16:creationId xmlns:a16="http://schemas.microsoft.com/office/drawing/2014/main" id="{2C4D2664-1CBA-F8F1-7F10-DE0541AC49F6}"/>
              </a:ext>
            </a:extLst>
          </p:cNvPr>
          <p:cNvSpPr txBox="1"/>
          <p:nvPr/>
        </p:nvSpPr>
        <p:spPr>
          <a:xfrm>
            <a:off x="247650" y="132757"/>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1">
                    <a:lumMod val="75000"/>
                  </a:schemeClr>
                </a:solidFill>
                <a:latin typeface="Inter"/>
              </a:rPr>
              <a:t>9) </a:t>
            </a:r>
            <a:r>
              <a:rPr kumimoji="0" lang="en-US" altLang="en-US" sz="1800" b="1" i="0" u="none" strike="noStrike" cap="none" normalizeH="0" baseline="0" dirty="0">
                <a:ln>
                  <a:noFill/>
                </a:ln>
                <a:solidFill>
                  <a:schemeClr val="accent1">
                    <a:lumMod val="75000"/>
                  </a:schemeClr>
                </a:solidFill>
                <a:effectLst/>
                <a:latin typeface="Inter"/>
              </a:rPr>
              <a:t>Train Test Split Data </a:t>
            </a:r>
          </a:p>
        </p:txBody>
      </p:sp>
      <p:pic>
        <p:nvPicPr>
          <p:cNvPr id="3074" name="Picture 2">
            <a:extLst>
              <a:ext uri="{FF2B5EF4-FFF2-40B4-BE49-F238E27FC236}">
                <a16:creationId xmlns:a16="http://schemas.microsoft.com/office/drawing/2014/main" id="{442EAAC7-8A2F-D455-C1EF-5D792CE734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589664"/>
            <a:ext cx="4718050" cy="15449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B5FEBF-86CA-D2E9-DD2D-86CABA2D2B80}"/>
              </a:ext>
            </a:extLst>
          </p:cNvPr>
          <p:cNvSpPr txBox="1"/>
          <p:nvPr/>
        </p:nvSpPr>
        <p:spPr>
          <a:xfrm>
            <a:off x="542785" y="611525"/>
            <a:ext cx="11208948"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chemeClr val="tx1"/>
                </a:solidFill>
                <a:effectLst/>
                <a:latin typeface="Inter"/>
              </a:rPr>
              <a:t>Train Test Split</a:t>
            </a:r>
            <a:r>
              <a:rPr kumimoji="0" lang="en-US" altLang="en-US" sz="1800" b="0" i="0" u="none" strike="noStrike" cap="none" normalizeH="0" baseline="0" dirty="0">
                <a:ln>
                  <a:noFill/>
                </a:ln>
                <a:solidFill>
                  <a:schemeClr val="tx1"/>
                </a:solidFill>
                <a:effectLst/>
                <a:latin typeface="Inter"/>
              </a:rPr>
              <a:t> : To have unknown datapoints to test the data rather than testing with the same points with which the model was trained. This helps capture the model performance much better.</a:t>
            </a:r>
          </a:p>
        </p:txBody>
      </p:sp>
    </p:spTree>
    <p:extLst>
      <p:ext uri="{BB962C8B-B14F-4D97-AF65-F5344CB8AC3E}">
        <p14:creationId xmlns:p14="http://schemas.microsoft.com/office/powerpoint/2010/main" val="237363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8C468-5AE2-7825-4AAF-B50CBD560890}"/>
              </a:ext>
            </a:extLst>
          </p:cNvPr>
          <p:cNvSpPr>
            <a:spLocks noGrp="1"/>
          </p:cNvSpPr>
          <p:nvPr>
            <p:ph type="title"/>
          </p:nvPr>
        </p:nvSpPr>
        <p:spPr>
          <a:xfrm>
            <a:off x="926635" y="793448"/>
            <a:ext cx="10515600" cy="534541"/>
          </a:xfrm>
        </p:spPr>
        <p:txBody>
          <a:bodyPr>
            <a:normAutofit/>
          </a:bodyPr>
          <a:lstStyle/>
          <a:p>
            <a:r>
              <a:rPr lang="en-IN" sz="2800" dirty="0">
                <a:latin typeface="Times New Roman" panose="02020603050405020304" pitchFamily="18" charset="0"/>
                <a:cs typeface="Times New Roman" panose="02020603050405020304" pitchFamily="18" charset="0"/>
              </a:rPr>
              <a:t>Problem Statement :</a:t>
            </a:r>
          </a:p>
        </p:txBody>
      </p:sp>
      <p:sp>
        <p:nvSpPr>
          <p:cNvPr id="3" name="Content Placeholder 2">
            <a:extLst>
              <a:ext uri="{FF2B5EF4-FFF2-40B4-BE49-F238E27FC236}">
                <a16:creationId xmlns:a16="http://schemas.microsoft.com/office/drawing/2014/main" id="{940C3EEB-AE9A-85EE-E931-7DA91EB6B031}"/>
              </a:ext>
            </a:extLst>
          </p:cNvPr>
          <p:cNvSpPr>
            <a:spLocks noGrp="1"/>
          </p:cNvSpPr>
          <p:nvPr>
            <p:ph idx="1"/>
          </p:nvPr>
        </p:nvSpPr>
        <p:spPr>
          <a:xfrm>
            <a:off x="820386" y="1825624"/>
            <a:ext cx="10847119" cy="3150136"/>
          </a:xfrm>
        </p:spPr>
        <p:txBody>
          <a:bodyPr>
            <a:normAutofit/>
          </a:bodyPr>
          <a:lstStyle/>
          <a:p>
            <a:pPr algn="l"/>
            <a:r>
              <a:rPr lang="en-US" sz="1600" b="0" i="0" dirty="0">
                <a:effectLst/>
                <a:latin typeface="Times New Roman" panose="02020603050405020304" pitchFamily="18" charset="0"/>
                <a:cs typeface="Times New Roman" panose="02020603050405020304" pitchFamily="18" charset="0"/>
              </a:rPr>
              <a:t>A Chinese automobile company Greely Auto aspires to enter the US market by setting up their manufacturing unit there and producing cars locally to give competition to their US and European counterparts.</a:t>
            </a:r>
          </a:p>
          <a:p>
            <a:pPr algn="l"/>
            <a:r>
              <a:rPr lang="en-US" sz="1600" b="0" i="0" dirty="0">
                <a:effectLst/>
                <a:latin typeface="Times New Roman" panose="02020603050405020304" pitchFamily="18" charset="0"/>
                <a:cs typeface="Times New Roman" panose="02020603050405020304" pitchFamily="18" charset="0"/>
              </a:rPr>
              <a:t>They have contracted an automobile consulting company to understand the factors on which the pricing of cars depends. Specifically, they want to understand the factors affecting the pricing of cars in the American market, since those may be very different from the Chinese market. The company wants to know:</a:t>
            </a:r>
          </a:p>
          <a:p>
            <a:endParaRPr lang="en-IN" dirty="0"/>
          </a:p>
        </p:txBody>
      </p:sp>
      <p:sp>
        <p:nvSpPr>
          <p:cNvPr id="4" name="Rectangle 1">
            <a:extLst>
              <a:ext uri="{FF2B5EF4-FFF2-40B4-BE49-F238E27FC236}">
                <a16:creationId xmlns:a16="http://schemas.microsoft.com/office/drawing/2014/main" id="{650417E4-D410-4293-5353-FB859CD1F965}"/>
              </a:ext>
            </a:extLst>
          </p:cNvPr>
          <p:cNvSpPr>
            <a:spLocks noChangeArrowheads="1"/>
          </p:cNvSpPr>
          <p:nvPr/>
        </p:nvSpPr>
        <p:spPr bwMode="auto">
          <a:xfrm>
            <a:off x="1110344" y="3798000"/>
            <a:ext cx="8395854" cy="499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824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variables are significant in predicting the price of a car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How well those variables describe the price of a car </a:t>
            </a:r>
          </a:p>
        </p:txBody>
      </p:sp>
      <p:pic>
        <p:nvPicPr>
          <p:cNvPr id="1027" name="Picture 3" descr="How to write a problem statement - Tuko.co.ke">
            <a:extLst>
              <a:ext uri="{FF2B5EF4-FFF2-40B4-BE49-F238E27FC236}">
                <a16:creationId xmlns:a16="http://schemas.microsoft.com/office/drawing/2014/main" id="{8CC0B843-7540-3DF3-E381-4BA15341F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829" y="70690"/>
            <a:ext cx="2345375" cy="1257299"/>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Expensive Cars Cartoons and Comics - funny pictures from CartoonStock">
            <a:extLst>
              <a:ext uri="{FF2B5EF4-FFF2-40B4-BE49-F238E27FC236}">
                <a16:creationId xmlns:a16="http://schemas.microsoft.com/office/drawing/2014/main" id="{2E6AEFEA-0BED-7CE0-A947-331815722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6196" y="4148652"/>
            <a:ext cx="2290687" cy="1529974"/>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Image result for car price cartoon">
            <a:extLst>
              <a:ext uri="{FF2B5EF4-FFF2-40B4-BE49-F238E27FC236}">
                <a16:creationId xmlns:a16="http://schemas.microsoft.com/office/drawing/2014/main" id="{57A87F59-41F0-B6D9-CE8A-515D8D23F9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4435" y="4297795"/>
            <a:ext cx="3176024" cy="144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380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6864D-F40D-5003-0A4B-451F235EC631}"/>
              </a:ext>
            </a:extLst>
          </p:cNvPr>
          <p:cNvSpPr txBox="1"/>
          <p:nvPr/>
        </p:nvSpPr>
        <p:spPr>
          <a:xfrm>
            <a:off x="247650" y="132757"/>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1">
                    <a:lumMod val="75000"/>
                  </a:schemeClr>
                </a:solidFill>
                <a:latin typeface="Inter"/>
              </a:rPr>
              <a:t>10) </a:t>
            </a:r>
            <a:r>
              <a:rPr kumimoji="0" lang="en-US" altLang="en-US" sz="1800" b="1" i="0" u="none" strike="noStrike" cap="none" normalizeH="0" baseline="0" dirty="0">
                <a:ln>
                  <a:noFill/>
                </a:ln>
                <a:solidFill>
                  <a:schemeClr val="accent1">
                    <a:lumMod val="75000"/>
                  </a:schemeClr>
                </a:solidFill>
                <a:effectLst/>
                <a:latin typeface="Inter"/>
              </a:rPr>
              <a:t>Linear Regression</a:t>
            </a:r>
          </a:p>
        </p:txBody>
      </p:sp>
      <p:sp>
        <p:nvSpPr>
          <p:cNvPr id="4" name="TextBox 3">
            <a:extLst>
              <a:ext uri="{FF2B5EF4-FFF2-40B4-BE49-F238E27FC236}">
                <a16:creationId xmlns:a16="http://schemas.microsoft.com/office/drawing/2014/main" id="{64B9BEF5-0C31-2A81-FEBC-3F769641C138}"/>
              </a:ext>
            </a:extLst>
          </p:cNvPr>
          <p:cNvSpPr txBox="1"/>
          <p:nvPr/>
        </p:nvSpPr>
        <p:spPr>
          <a:xfrm>
            <a:off x="342900" y="565589"/>
            <a:ext cx="11664950" cy="923330"/>
          </a:xfrm>
          <a:prstGeom prst="rect">
            <a:avLst/>
          </a:prstGeom>
          <a:noFill/>
        </p:spPr>
        <p:txBody>
          <a:bodyPr wrap="square">
            <a:spAutoFit/>
          </a:bodyPr>
          <a:lstStyle/>
          <a:p>
            <a:r>
              <a:rPr lang="en-US" b="0" i="1" dirty="0">
                <a:solidFill>
                  <a:srgbClr val="273239"/>
                </a:solidFill>
                <a:effectLst/>
                <a:latin typeface="Times New Roman" panose="02020603050405020304" pitchFamily="18" charset="0"/>
                <a:cs typeface="Times New Roman" panose="02020603050405020304" pitchFamily="18" charset="0"/>
              </a:rPr>
              <a:t>Linear regression is a type of </a:t>
            </a:r>
            <a:r>
              <a:rPr lang="en-US" b="0" i="1" dirty="0">
                <a:effectLst/>
                <a:latin typeface="Times New Roman" panose="02020603050405020304" pitchFamily="18" charset="0"/>
                <a:cs typeface="Times New Roman" panose="02020603050405020304" pitchFamily="18" charset="0"/>
              </a:rPr>
              <a:t>supervised</a:t>
            </a:r>
            <a:r>
              <a:rPr lang="en-US" b="0" i="1" u="sng" dirty="0">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machine</a:t>
            </a:r>
            <a:r>
              <a:rPr lang="en-US" b="0" i="1" u="sng" dirty="0">
                <a:effectLst/>
                <a:latin typeface="Times New Roman" panose="02020603050405020304" pitchFamily="18" charset="0"/>
                <a:cs typeface="Times New Roman" panose="02020603050405020304" pitchFamily="18" charset="0"/>
              </a:rPr>
              <a:t> </a:t>
            </a:r>
            <a:r>
              <a:rPr lang="en-US" b="0" i="1" dirty="0">
                <a:effectLst/>
                <a:latin typeface="Times New Roman" panose="02020603050405020304" pitchFamily="18" charset="0"/>
                <a:cs typeface="Times New Roman" panose="02020603050405020304" pitchFamily="18" charset="0"/>
              </a:rPr>
              <a:t>learning</a:t>
            </a:r>
            <a:r>
              <a:rPr lang="en-US" b="0" i="1" dirty="0">
                <a:solidFill>
                  <a:srgbClr val="273239"/>
                </a:solidFill>
                <a:effectLst/>
                <a:latin typeface="Times New Roman" panose="02020603050405020304" pitchFamily="18" charset="0"/>
                <a:cs typeface="Times New Roman" panose="02020603050405020304" pitchFamily="18" charset="0"/>
              </a:rPr>
              <a:t> algorithm that computes the linear relationship between a dependent variable and one or more independent features. When the number of the independent feature, is 1 then it is known as Univariate Linear regression, and in the case of more than one feature, it is known as multivariate linear regression.</a:t>
            </a:r>
            <a:endParaRPr lang="en-IN" i="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F8E2CD4-83CD-13CE-FB98-F13C06E365D4}"/>
              </a:ext>
            </a:extLst>
          </p:cNvPr>
          <p:cNvPicPr>
            <a:picLocks noChangeAspect="1"/>
          </p:cNvPicPr>
          <p:nvPr/>
        </p:nvPicPr>
        <p:blipFill>
          <a:blip r:embed="rId2"/>
          <a:stretch>
            <a:fillRect/>
          </a:stretch>
        </p:blipFill>
        <p:spPr>
          <a:xfrm>
            <a:off x="2985980" y="1854944"/>
            <a:ext cx="6220039" cy="4437467"/>
          </a:xfrm>
          <a:prstGeom prst="rect">
            <a:avLst/>
          </a:prstGeom>
        </p:spPr>
      </p:pic>
    </p:spTree>
    <p:extLst>
      <p:ext uri="{BB962C8B-B14F-4D97-AF65-F5344CB8AC3E}">
        <p14:creationId xmlns:p14="http://schemas.microsoft.com/office/powerpoint/2010/main" val="1112107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CC5374-71BD-150F-6CEE-522A60E39199}"/>
              </a:ext>
            </a:extLst>
          </p:cNvPr>
          <p:cNvSpPr txBox="1"/>
          <p:nvPr/>
        </p:nvSpPr>
        <p:spPr>
          <a:xfrm>
            <a:off x="165100" y="63501"/>
            <a:ext cx="11201400" cy="1477328"/>
          </a:xfrm>
          <a:prstGeom prst="rect">
            <a:avLst/>
          </a:prstGeom>
          <a:noFill/>
        </p:spPr>
        <p:txBody>
          <a:bodyPr wrap="square">
            <a:spAutoFit/>
          </a:bodyPr>
          <a:lstStyle/>
          <a:p>
            <a:pPr algn="l" fontAlgn="base"/>
            <a:r>
              <a:rPr lang="en-US" b="1" i="0" dirty="0">
                <a:solidFill>
                  <a:schemeClr val="accent1">
                    <a:lumMod val="75000"/>
                  </a:schemeClr>
                </a:solidFill>
                <a:effectLst/>
                <a:latin typeface="Nunito" pitchFamily="2" charset="0"/>
              </a:rPr>
              <a:t>Assumption for Linear Regression Model</a:t>
            </a:r>
          </a:p>
          <a:p>
            <a:pPr algn="l" rtl="0" fontAlgn="base"/>
            <a:r>
              <a:rPr lang="en-US" b="0" i="0" dirty="0">
                <a:solidFill>
                  <a:srgbClr val="273239"/>
                </a:solidFill>
                <a:effectLst/>
                <a:latin typeface="Nunito" pitchFamily="2" charset="0"/>
              </a:rPr>
              <a:t>Linear regression is a powerful tool for understanding and predicting the </a:t>
            </a:r>
            <a:r>
              <a:rPr lang="en-US" b="0" i="0" dirty="0" err="1">
                <a:solidFill>
                  <a:srgbClr val="273239"/>
                </a:solidFill>
                <a:effectLst/>
                <a:latin typeface="Nunito" pitchFamily="2" charset="0"/>
              </a:rPr>
              <a:t>behaviour</a:t>
            </a:r>
            <a:r>
              <a:rPr lang="en-US" b="0" i="0" dirty="0">
                <a:solidFill>
                  <a:srgbClr val="273239"/>
                </a:solidFill>
                <a:effectLst/>
                <a:latin typeface="Nunito" pitchFamily="2" charset="0"/>
              </a:rPr>
              <a:t> of a variable, however, it needs to meet a few conditions in order to be accurate and dependable solutions.</a:t>
            </a:r>
          </a:p>
          <a:p>
            <a:pPr algn="l" rtl="0" fontAlgn="base"/>
            <a:r>
              <a:rPr lang="en-US" b="0" i="0" dirty="0">
                <a:solidFill>
                  <a:srgbClr val="273239"/>
                </a:solidFill>
                <a:effectLst/>
                <a:latin typeface="Nunito" pitchFamily="2" charset="0"/>
              </a:rPr>
              <a:t> </a:t>
            </a:r>
          </a:p>
          <a:p>
            <a:pPr algn="l" fontAlgn="base">
              <a:buFont typeface="+mj-lt"/>
              <a:buAutoNum type="arabicPeriod"/>
            </a:pPr>
            <a:r>
              <a:rPr lang="en-US" b="1" i="0" dirty="0">
                <a:solidFill>
                  <a:srgbClr val="273239"/>
                </a:solidFill>
                <a:effectLst/>
                <a:latin typeface="Nunito" pitchFamily="2" charset="0"/>
              </a:rPr>
              <a:t>Linearity</a:t>
            </a:r>
            <a:r>
              <a:rPr lang="en-US" b="0" i="0" dirty="0">
                <a:solidFill>
                  <a:srgbClr val="273239"/>
                </a:solidFill>
                <a:effectLst/>
                <a:latin typeface="Nunito" pitchFamily="2" charset="0"/>
              </a:rPr>
              <a:t>:</a:t>
            </a:r>
          </a:p>
        </p:txBody>
      </p:sp>
      <p:pic>
        <p:nvPicPr>
          <p:cNvPr id="6" name="Picture 5">
            <a:extLst>
              <a:ext uri="{FF2B5EF4-FFF2-40B4-BE49-F238E27FC236}">
                <a16:creationId xmlns:a16="http://schemas.microsoft.com/office/drawing/2014/main" id="{A53ED1F0-A6EA-CFC4-EEE4-0D90D8328DD3}"/>
              </a:ext>
            </a:extLst>
          </p:cNvPr>
          <p:cNvPicPr>
            <a:picLocks noChangeAspect="1"/>
          </p:cNvPicPr>
          <p:nvPr/>
        </p:nvPicPr>
        <p:blipFill>
          <a:blip r:embed="rId2"/>
          <a:stretch>
            <a:fillRect/>
          </a:stretch>
        </p:blipFill>
        <p:spPr>
          <a:xfrm>
            <a:off x="2247695" y="1082616"/>
            <a:ext cx="5816805" cy="1705086"/>
          </a:xfrm>
          <a:prstGeom prst="rect">
            <a:avLst/>
          </a:prstGeom>
        </p:spPr>
      </p:pic>
      <p:sp>
        <p:nvSpPr>
          <p:cNvPr id="8" name="TextBox 7">
            <a:extLst>
              <a:ext uri="{FF2B5EF4-FFF2-40B4-BE49-F238E27FC236}">
                <a16:creationId xmlns:a16="http://schemas.microsoft.com/office/drawing/2014/main" id="{8F43EF6F-A1E7-DE4B-DA6B-FEB0B0352224}"/>
              </a:ext>
            </a:extLst>
          </p:cNvPr>
          <p:cNvSpPr txBox="1"/>
          <p:nvPr/>
        </p:nvSpPr>
        <p:spPr>
          <a:xfrm>
            <a:off x="69850" y="2895036"/>
            <a:ext cx="12109450" cy="923330"/>
          </a:xfrm>
          <a:prstGeom prst="rect">
            <a:avLst/>
          </a:prstGeom>
          <a:noFill/>
        </p:spPr>
        <p:txBody>
          <a:bodyPr wrap="square">
            <a:spAutoFit/>
          </a:bodyPr>
          <a:lstStyle/>
          <a:p>
            <a:r>
              <a:rPr lang="en-US" b="1" i="0" dirty="0">
                <a:solidFill>
                  <a:srgbClr val="273239"/>
                </a:solidFill>
                <a:effectLst/>
                <a:latin typeface="Nunito" pitchFamily="2" charset="0"/>
              </a:rPr>
              <a:t>2.Independence</a:t>
            </a:r>
            <a:r>
              <a:rPr lang="en-US" b="0" i="0" dirty="0">
                <a:solidFill>
                  <a:srgbClr val="273239"/>
                </a:solidFill>
                <a:effectLst/>
                <a:latin typeface="Nunito" pitchFamily="2" charset="0"/>
              </a:rPr>
              <a:t>: The observations in the dataset are independent of each other. This means that the value of the dependent variable for one observation does not depend on the value of the dependent variable for another observation. </a:t>
            </a:r>
            <a:endParaRPr lang="en-IN" dirty="0"/>
          </a:p>
        </p:txBody>
      </p:sp>
      <p:sp>
        <p:nvSpPr>
          <p:cNvPr id="10" name="TextBox 9">
            <a:extLst>
              <a:ext uri="{FF2B5EF4-FFF2-40B4-BE49-F238E27FC236}">
                <a16:creationId xmlns:a16="http://schemas.microsoft.com/office/drawing/2014/main" id="{F06FECE0-9C21-9345-1A73-0D1A0B9198FC}"/>
              </a:ext>
            </a:extLst>
          </p:cNvPr>
          <p:cNvSpPr txBox="1"/>
          <p:nvPr/>
        </p:nvSpPr>
        <p:spPr>
          <a:xfrm>
            <a:off x="-6350" y="3894142"/>
            <a:ext cx="11544299" cy="369332"/>
          </a:xfrm>
          <a:prstGeom prst="rect">
            <a:avLst/>
          </a:prstGeom>
          <a:noFill/>
        </p:spPr>
        <p:txBody>
          <a:bodyPr wrap="square">
            <a:spAutoFit/>
          </a:bodyPr>
          <a:lstStyle/>
          <a:p>
            <a:r>
              <a:rPr lang="en-US" b="1" i="0" dirty="0">
                <a:solidFill>
                  <a:srgbClr val="273239"/>
                </a:solidFill>
                <a:effectLst/>
                <a:latin typeface="Nunito" pitchFamily="2" charset="0"/>
              </a:rPr>
              <a:t>3.Homoscedasticity</a:t>
            </a:r>
            <a:r>
              <a:rPr lang="en-US" b="0" i="0" dirty="0">
                <a:solidFill>
                  <a:srgbClr val="273239"/>
                </a:solidFill>
                <a:effectLst/>
                <a:latin typeface="Nunito" pitchFamily="2" charset="0"/>
              </a:rPr>
              <a:t>: Across all levels of the independent variable(s), the variance of the errors is constant. </a:t>
            </a:r>
            <a:endParaRPr lang="en-IN" dirty="0"/>
          </a:p>
        </p:txBody>
      </p:sp>
      <p:pic>
        <p:nvPicPr>
          <p:cNvPr id="12" name="Picture 11">
            <a:extLst>
              <a:ext uri="{FF2B5EF4-FFF2-40B4-BE49-F238E27FC236}">
                <a16:creationId xmlns:a16="http://schemas.microsoft.com/office/drawing/2014/main" id="{ECA6B5C8-A9F7-EB5C-37BE-A347E6F45CBD}"/>
              </a:ext>
            </a:extLst>
          </p:cNvPr>
          <p:cNvPicPr>
            <a:picLocks noChangeAspect="1"/>
          </p:cNvPicPr>
          <p:nvPr/>
        </p:nvPicPr>
        <p:blipFill>
          <a:blip r:embed="rId3"/>
          <a:stretch>
            <a:fillRect/>
          </a:stretch>
        </p:blipFill>
        <p:spPr>
          <a:xfrm>
            <a:off x="3520922" y="4449613"/>
            <a:ext cx="3730778" cy="2205092"/>
          </a:xfrm>
          <a:prstGeom prst="rect">
            <a:avLst/>
          </a:prstGeom>
        </p:spPr>
      </p:pic>
    </p:spTree>
    <p:extLst>
      <p:ext uri="{BB962C8B-B14F-4D97-AF65-F5344CB8AC3E}">
        <p14:creationId xmlns:p14="http://schemas.microsoft.com/office/powerpoint/2010/main" val="2116837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21DF9A-EE9C-BEFF-E5A5-2F0163C6E6DC}"/>
              </a:ext>
            </a:extLst>
          </p:cNvPr>
          <p:cNvSpPr txBox="1"/>
          <p:nvPr/>
        </p:nvSpPr>
        <p:spPr>
          <a:xfrm>
            <a:off x="190500" y="292100"/>
            <a:ext cx="12001500" cy="2308324"/>
          </a:xfrm>
          <a:prstGeom prst="rect">
            <a:avLst/>
          </a:prstGeom>
          <a:noFill/>
        </p:spPr>
        <p:txBody>
          <a:bodyPr wrap="square">
            <a:spAutoFit/>
          </a:bodyPr>
          <a:lstStyle/>
          <a:p>
            <a:pPr algn="l" fontAlgn="base">
              <a:buFont typeface="+mj-lt"/>
              <a:buAutoNum type="arabicPeriod" startAt="4"/>
            </a:pPr>
            <a:r>
              <a:rPr lang="en-US" b="1" i="0" dirty="0">
                <a:solidFill>
                  <a:srgbClr val="273239"/>
                </a:solidFill>
                <a:effectLst/>
                <a:latin typeface="Nunito" pitchFamily="2" charset="0"/>
              </a:rPr>
              <a:t>Normality</a:t>
            </a:r>
            <a:r>
              <a:rPr lang="en-US" b="0" i="0" dirty="0">
                <a:solidFill>
                  <a:srgbClr val="273239"/>
                </a:solidFill>
                <a:effectLst/>
                <a:latin typeface="Nunito" pitchFamily="2" charset="0"/>
              </a:rPr>
              <a:t>: The residuals should be normally distributed. This means that the residuals should follow a bell-shaped curve. If the residuals are not normally distributed, then linear regression will not be an accurate model.</a:t>
            </a:r>
          </a:p>
          <a:p>
            <a:pPr algn="l" fontAlgn="base"/>
            <a:endParaRPr lang="en-US" b="0" i="0" dirty="0">
              <a:solidFill>
                <a:srgbClr val="273239"/>
              </a:solidFill>
              <a:effectLst/>
              <a:latin typeface="Nunito" pitchFamily="2" charset="0"/>
            </a:endParaRPr>
          </a:p>
          <a:p>
            <a:pPr algn="l" fontAlgn="base"/>
            <a:endParaRPr lang="en-US" b="0" i="0" dirty="0">
              <a:solidFill>
                <a:srgbClr val="273239"/>
              </a:solidFill>
              <a:effectLst/>
              <a:latin typeface="Nunito" pitchFamily="2" charset="0"/>
            </a:endParaRPr>
          </a:p>
          <a:p>
            <a:pPr algn="l" fontAlgn="base">
              <a:buFont typeface="+mj-lt"/>
              <a:buAutoNum type="arabicPeriod" startAt="5"/>
            </a:pPr>
            <a:r>
              <a:rPr lang="en-US" b="1" i="0" dirty="0">
                <a:solidFill>
                  <a:srgbClr val="273239"/>
                </a:solidFill>
                <a:effectLst/>
                <a:latin typeface="Nunito" pitchFamily="2" charset="0"/>
              </a:rPr>
              <a:t>No multicollinearity</a:t>
            </a:r>
            <a:r>
              <a:rPr lang="en-US" b="0" i="0" dirty="0">
                <a:solidFill>
                  <a:srgbClr val="273239"/>
                </a:solidFill>
                <a:effectLst/>
                <a:latin typeface="Nunito" pitchFamily="2" charset="0"/>
              </a:rPr>
              <a:t>: There is no high correlation between the independent variables. This indicates that there is little or no correlation between the independent </a:t>
            </a:r>
            <a:r>
              <a:rPr lang="en-US" b="0" i="0" dirty="0" err="1">
                <a:solidFill>
                  <a:srgbClr val="273239"/>
                </a:solidFill>
                <a:effectLst/>
                <a:latin typeface="Nunito" pitchFamily="2" charset="0"/>
              </a:rPr>
              <a:t>variables.Multicollinearity</a:t>
            </a:r>
            <a:r>
              <a:rPr lang="en-US" b="0" i="0" dirty="0">
                <a:solidFill>
                  <a:srgbClr val="273239"/>
                </a:solidFill>
                <a:effectLst/>
                <a:latin typeface="Nunito" pitchFamily="2" charset="0"/>
              </a:rPr>
              <a:t> occurs when two or more independent variables are highly correlated with each other, which can make it difficult to determine the individual effect of each variable on the dependent variable. If there is multicollinearity, then linear regression will not be an accurate model.</a:t>
            </a:r>
          </a:p>
        </p:txBody>
      </p:sp>
    </p:spTree>
    <p:extLst>
      <p:ext uri="{BB962C8B-B14F-4D97-AF65-F5344CB8AC3E}">
        <p14:creationId xmlns:p14="http://schemas.microsoft.com/office/powerpoint/2010/main" val="3297032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8C1976-5E6F-4D94-A8EB-F3D5198280B6}"/>
              </a:ext>
            </a:extLst>
          </p:cNvPr>
          <p:cNvSpPr>
            <a:spLocks noChangeArrowheads="1"/>
          </p:cNvSpPr>
          <p:nvPr/>
        </p:nvSpPr>
        <p:spPr bwMode="auto">
          <a:xfrm>
            <a:off x="266700" y="278493"/>
            <a:ext cx="11658600" cy="58618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1">
                    <a:lumMod val="75000"/>
                  </a:schemeClr>
                </a:solidFill>
                <a:effectLst/>
                <a:latin typeface="Nunito" pitchFamily="2" charset="0"/>
              </a:rPr>
              <a:t>Types of Linear Regression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Nunito" pitchFamily="2" charset="0"/>
              </a:rPr>
              <a:t>There are two main types of linear regression: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73239"/>
                </a:solidFill>
                <a:effectLst/>
                <a:latin typeface="Nunito" pitchFamily="2" charset="0"/>
              </a:rPr>
              <a:t>Simple Linear Regression</a:t>
            </a:r>
            <a:r>
              <a:rPr kumimoji="0" lang="en-US" altLang="en-US" b="0" i="0" u="none" strike="noStrike" cap="none" normalizeH="0" baseline="0" dirty="0">
                <a:ln>
                  <a:noFill/>
                </a:ln>
                <a:solidFill>
                  <a:srgbClr val="273239"/>
                </a:solidFill>
                <a:effectLst/>
                <a:latin typeface="Nunito" pitchFamily="2" charset="0"/>
              </a:rPr>
              <a:t>: This is the simplest form of linear regression, and it involves only one independent variable and one dependent variable. The equation for simple linear regression is:</a:t>
            </a:r>
            <a:br>
              <a:rPr kumimoji="0" lang="en-US" altLang="en-US" b="0" i="0" u="none" strike="noStrike" cap="none" normalizeH="0" baseline="0" dirty="0">
                <a:ln>
                  <a:noFill/>
                </a:ln>
                <a:solidFill>
                  <a:srgbClr val="273239"/>
                </a:solidFill>
                <a:effectLst/>
                <a:latin typeface="Nunito" pitchFamily="2" charset="0"/>
              </a:rPr>
            </a:br>
            <a:r>
              <a:rPr kumimoji="0" lang="en-US" altLang="en-US" b="0" i="0" u="none" strike="noStrike" cap="none" normalizeH="0" baseline="0" dirty="0">
                <a:ln>
                  <a:noFill/>
                </a:ln>
                <a:solidFill>
                  <a:srgbClr val="273239"/>
                </a:solidFill>
                <a:effectLst/>
                <a:latin typeface="Nunito" pitchFamily="2" charset="0"/>
              </a:rPr>
              <a:t>                                   </a:t>
            </a:r>
            <a:br>
              <a:rPr kumimoji="0" lang="en-US" altLang="en-US" b="0" i="0" u="none" strike="noStrike" cap="none" normalizeH="0" baseline="0" dirty="0">
                <a:ln>
                  <a:noFill/>
                </a:ln>
                <a:solidFill>
                  <a:srgbClr val="273239"/>
                </a:solidFill>
                <a:effectLst/>
                <a:latin typeface="Nunito" pitchFamily="2" charset="0"/>
              </a:rPr>
            </a:br>
            <a:r>
              <a:rPr kumimoji="0" lang="en-US" altLang="en-US" b="0" i="0" u="none" strike="noStrike" cap="none" normalizeH="0" baseline="0" dirty="0">
                <a:ln>
                  <a:noFill/>
                </a:ln>
                <a:solidFill>
                  <a:srgbClr val="273239"/>
                </a:solidFill>
                <a:effectLst/>
                <a:latin typeface="Nunito" pitchFamily="2" charset="0"/>
              </a:rPr>
              <a:t>where: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pitchFamily="2" charset="0"/>
              </a:rPr>
              <a:t>Y is the dependent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pitchFamily="2" charset="0"/>
              </a:rPr>
              <a:t>X is the independent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pitchFamily="2" charset="0"/>
              </a:rPr>
              <a:t>β0 is the intercept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pitchFamily="2" charset="0"/>
              </a:rPr>
              <a:t>β1 is the slope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rgbClr val="27323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273239"/>
                </a:solidFill>
                <a:effectLst/>
                <a:latin typeface="Nunito" pitchFamily="2" charset="0"/>
              </a:rPr>
              <a:t>Multiple Linear Regression</a:t>
            </a:r>
            <a:r>
              <a:rPr kumimoji="0" lang="en-US" altLang="en-US" b="0" i="0" u="none" strike="noStrike" cap="none" normalizeH="0" baseline="0" dirty="0">
                <a:ln>
                  <a:noFill/>
                </a:ln>
                <a:solidFill>
                  <a:srgbClr val="273239"/>
                </a:solidFill>
                <a:effectLst/>
                <a:latin typeface="Nunito" pitchFamily="2" charset="0"/>
              </a:rPr>
              <a:t>: This involves more than one independent variable and one dependent variable. The equation for multiple linear regression is:</a:t>
            </a:r>
            <a:br>
              <a:rPr kumimoji="0" lang="en-US" altLang="en-US" b="0" i="0" u="none" strike="noStrike" cap="none" normalizeH="0" baseline="0" dirty="0">
                <a:ln>
                  <a:noFill/>
                </a:ln>
                <a:solidFill>
                  <a:srgbClr val="273239"/>
                </a:solidFill>
                <a:effectLst/>
                <a:latin typeface="Nunito" pitchFamily="2" charset="0"/>
              </a:rPr>
            </a:br>
            <a:r>
              <a:rPr kumimoji="0" lang="en-US" altLang="en-US" b="0" i="0" u="none" strike="noStrike" cap="none" normalizeH="0" baseline="0" dirty="0">
                <a:ln>
                  <a:noFill/>
                </a:ln>
                <a:solidFill>
                  <a:srgbClr val="273239"/>
                </a:solidFill>
                <a:effectLst/>
                <a:latin typeface="Nunito" pitchFamily="2" charset="0"/>
              </a:rPr>
              <a:t>                                                                                   </a:t>
            </a:r>
            <a:br>
              <a:rPr kumimoji="0" lang="en-US" altLang="en-US" b="0" i="0" u="none" strike="noStrike" cap="none" normalizeH="0" baseline="0" dirty="0">
                <a:ln>
                  <a:noFill/>
                </a:ln>
                <a:solidFill>
                  <a:srgbClr val="273239"/>
                </a:solidFill>
                <a:effectLst/>
                <a:latin typeface="Nunito" pitchFamily="2" charset="0"/>
              </a:rPr>
            </a:br>
            <a:r>
              <a:rPr kumimoji="0" lang="en-US" altLang="en-US" b="0" i="0" u="none" strike="noStrike" cap="none" normalizeH="0" baseline="0" dirty="0">
                <a:ln>
                  <a:noFill/>
                </a:ln>
                <a:solidFill>
                  <a:srgbClr val="273239"/>
                </a:solidFill>
                <a:effectLst/>
                <a:latin typeface="Nunito" pitchFamily="2" charset="0"/>
              </a:rPr>
              <a:t>where: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pitchFamily="2" charset="0"/>
              </a:rPr>
              <a:t>Y is the dependent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pitchFamily="2" charset="0"/>
              </a:rPr>
              <a:t>X1, X2, …, </a:t>
            </a:r>
            <a:r>
              <a:rPr kumimoji="0" lang="en-US" altLang="en-US" b="0" i="0" u="none" strike="noStrike" cap="none" normalizeH="0" baseline="0" dirty="0" err="1">
                <a:ln>
                  <a:noFill/>
                </a:ln>
                <a:solidFill>
                  <a:srgbClr val="273239"/>
                </a:solidFill>
                <a:effectLst/>
                <a:latin typeface="Nunito" pitchFamily="2" charset="0"/>
              </a:rPr>
              <a:t>Xp</a:t>
            </a:r>
            <a:r>
              <a:rPr kumimoji="0" lang="en-US" altLang="en-US" b="0" i="0" u="none" strike="noStrike" cap="none" normalizeH="0" baseline="0" dirty="0">
                <a:ln>
                  <a:noFill/>
                </a:ln>
                <a:solidFill>
                  <a:srgbClr val="273239"/>
                </a:solidFill>
                <a:effectLst/>
                <a:latin typeface="Nunito" pitchFamily="2" charset="0"/>
              </a:rPr>
              <a:t> are the independent variables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pitchFamily="2" charset="0"/>
              </a:rPr>
              <a:t>β0 is the intercept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273239"/>
                </a:solidFill>
                <a:effectLst/>
                <a:latin typeface="Nunito" pitchFamily="2" charset="0"/>
              </a:rPr>
              <a:t>β1, β2, …, βn are the slopes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AutoShape 2" descr="y=\beta_{0}+\beta_{1}X   ">
            <a:extLst>
              <a:ext uri="{FF2B5EF4-FFF2-40B4-BE49-F238E27FC236}">
                <a16:creationId xmlns:a16="http://schemas.microsoft.com/office/drawing/2014/main" id="{18457984-7A8B-2C3E-534B-5D0B8EBCAF6B}"/>
              </a:ext>
            </a:extLst>
          </p:cNvPr>
          <p:cNvSpPr>
            <a:spLocks noChangeAspect="1" noChangeArrowheads="1"/>
          </p:cNvSpPr>
          <p:nvPr/>
        </p:nvSpPr>
        <p:spPr bwMode="auto">
          <a:xfrm>
            <a:off x="346075" y="616143"/>
            <a:ext cx="1738592" cy="4090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y=\beta_{0}+\beta_{1}X+\beta_{2}X+.........\beta_{n}X            ">
            <a:extLst>
              <a:ext uri="{FF2B5EF4-FFF2-40B4-BE49-F238E27FC236}">
                <a16:creationId xmlns:a16="http://schemas.microsoft.com/office/drawing/2014/main" id="{A9778C9E-2981-B662-6455-1BD2F72109FA}"/>
              </a:ext>
            </a:extLst>
          </p:cNvPr>
          <p:cNvSpPr>
            <a:spLocks noChangeAspect="1" noChangeArrowheads="1"/>
          </p:cNvSpPr>
          <p:nvPr/>
        </p:nvSpPr>
        <p:spPr bwMode="auto">
          <a:xfrm>
            <a:off x="346075" y="1927419"/>
            <a:ext cx="4318795" cy="4090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08555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B15811-59F1-82EB-7D3E-F7EA2202483F}"/>
              </a:ext>
            </a:extLst>
          </p:cNvPr>
          <p:cNvPicPr>
            <a:picLocks noChangeAspect="1"/>
          </p:cNvPicPr>
          <p:nvPr/>
        </p:nvPicPr>
        <p:blipFill rotWithShape="1">
          <a:blip r:embed="rId2"/>
          <a:srcRect r="13057"/>
          <a:stretch/>
        </p:blipFill>
        <p:spPr>
          <a:xfrm>
            <a:off x="0" y="463550"/>
            <a:ext cx="5454649" cy="6350000"/>
          </a:xfrm>
          <a:prstGeom prst="rect">
            <a:avLst/>
          </a:prstGeom>
        </p:spPr>
      </p:pic>
      <p:pic>
        <p:nvPicPr>
          <p:cNvPr id="5" name="Picture 4">
            <a:extLst>
              <a:ext uri="{FF2B5EF4-FFF2-40B4-BE49-F238E27FC236}">
                <a16:creationId xmlns:a16="http://schemas.microsoft.com/office/drawing/2014/main" id="{40051EBC-740B-9D41-DDB8-77EB841F4C25}"/>
              </a:ext>
            </a:extLst>
          </p:cNvPr>
          <p:cNvPicPr>
            <a:picLocks noChangeAspect="1"/>
          </p:cNvPicPr>
          <p:nvPr/>
        </p:nvPicPr>
        <p:blipFill>
          <a:blip r:embed="rId3"/>
          <a:stretch>
            <a:fillRect/>
          </a:stretch>
        </p:blipFill>
        <p:spPr>
          <a:xfrm>
            <a:off x="5657850" y="577850"/>
            <a:ext cx="6610350" cy="6025555"/>
          </a:xfrm>
          <a:prstGeom prst="rect">
            <a:avLst/>
          </a:prstGeom>
        </p:spPr>
      </p:pic>
      <p:sp>
        <p:nvSpPr>
          <p:cNvPr id="6" name="TextBox 5">
            <a:extLst>
              <a:ext uri="{FF2B5EF4-FFF2-40B4-BE49-F238E27FC236}">
                <a16:creationId xmlns:a16="http://schemas.microsoft.com/office/drawing/2014/main" id="{FBB6C5FD-1060-4C19-42AC-74B911E220C5}"/>
              </a:ext>
            </a:extLst>
          </p:cNvPr>
          <p:cNvSpPr txBox="1"/>
          <p:nvPr/>
        </p:nvSpPr>
        <p:spPr>
          <a:xfrm>
            <a:off x="254000" y="44450"/>
            <a:ext cx="701675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1">
                    <a:lumMod val="75000"/>
                  </a:schemeClr>
                </a:solidFill>
                <a:latin typeface="Inter"/>
              </a:rPr>
              <a:t>11) Applying </a:t>
            </a:r>
            <a:r>
              <a:rPr kumimoji="0" lang="en-US" altLang="en-US" sz="1800" b="1" i="0" u="none" strike="noStrike" cap="none" normalizeH="0" baseline="0" dirty="0">
                <a:ln>
                  <a:noFill/>
                </a:ln>
                <a:solidFill>
                  <a:schemeClr val="accent1">
                    <a:lumMod val="75000"/>
                  </a:schemeClr>
                </a:solidFill>
                <a:effectLst/>
                <a:latin typeface="Inter"/>
              </a:rPr>
              <a:t>Linear Regression model on all attributes of data set</a:t>
            </a:r>
          </a:p>
        </p:txBody>
      </p:sp>
    </p:spTree>
    <p:extLst>
      <p:ext uri="{BB962C8B-B14F-4D97-AF65-F5344CB8AC3E}">
        <p14:creationId xmlns:p14="http://schemas.microsoft.com/office/powerpoint/2010/main" val="119535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A07E6-E94E-8865-A978-6290656B8E1A}"/>
              </a:ext>
            </a:extLst>
          </p:cNvPr>
          <p:cNvSpPr txBox="1"/>
          <p:nvPr/>
        </p:nvSpPr>
        <p:spPr>
          <a:xfrm>
            <a:off x="254000" y="66160"/>
            <a:ext cx="80264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chemeClr val="accent1">
                    <a:lumMod val="75000"/>
                  </a:schemeClr>
                </a:solidFill>
                <a:latin typeface="Inter"/>
              </a:rPr>
              <a:t>12) Applying </a:t>
            </a:r>
            <a:r>
              <a:rPr kumimoji="0" lang="en-US" altLang="en-US" sz="1800" b="1" i="0" u="none" strike="noStrike" cap="none" normalizeH="0" baseline="0" dirty="0">
                <a:ln>
                  <a:noFill/>
                </a:ln>
                <a:solidFill>
                  <a:schemeClr val="accent1">
                    <a:lumMod val="75000"/>
                  </a:schemeClr>
                </a:solidFill>
                <a:effectLst/>
                <a:latin typeface="Inter"/>
              </a:rPr>
              <a:t>Linear Regression model on highly correlated attributes of data set</a:t>
            </a:r>
          </a:p>
        </p:txBody>
      </p:sp>
      <p:pic>
        <p:nvPicPr>
          <p:cNvPr id="4" name="Picture 3">
            <a:extLst>
              <a:ext uri="{FF2B5EF4-FFF2-40B4-BE49-F238E27FC236}">
                <a16:creationId xmlns:a16="http://schemas.microsoft.com/office/drawing/2014/main" id="{FAB11840-02E9-2805-B134-4D55E6AA001B}"/>
              </a:ext>
            </a:extLst>
          </p:cNvPr>
          <p:cNvPicPr>
            <a:picLocks noChangeAspect="1"/>
          </p:cNvPicPr>
          <p:nvPr/>
        </p:nvPicPr>
        <p:blipFill rotWithShape="1">
          <a:blip r:embed="rId2"/>
          <a:srcRect r="34074"/>
          <a:stretch/>
        </p:blipFill>
        <p:spPr>
          <a:xfrm>
            <a:off x="140204" y="987425"/>
            <a:ext cx="5746246" cy="4883150"/>
          </a:xfrm>
          <a:prstGeom prst="rect">
            <a:avLst/>
          </a:prstGeom>
        </p:spPr>
      </p:pic>
      <p:pic>
        <p:nvPicPr>
          <p:cNvPr id="6" name="Picture 5">
            <a:extLst>
              <a:ext uri="{FF2B5EF4-FFF2-40B4-BE49-F238E27FC236}">
                <a16:creationId xmlns:a16="http://schemas.microsoft.com/office/drawing/2014/main" id="{A86B0ED7-0FC4-3B50-67DD-0BFA6254A021}"/>
              </a:ext>
            </a:extLst>
          </p:cNvPr>
          <p:cNvPicPr>
            <a:picLocks noChangeAspect="1"/>
          </p:cNvPicPr>
          <p:nvPr/>
        </p:nvPicPr>
        <p:blipFill rotWithShape="1">
          <a:blip r:embed="rId3"/>
          <a:srcRect r="24246"/>
          <a:stretch/>
        </p:blipFill>
        <p:spPr>
          <a:xfrm>
            <a:off x="6003494" y="1079500"/>
            <a:ext cx="5845102" cy="5118100"/>
          </a:xfrm>
          <a:prstGeom prst="rect">
            <a:avLst/>
          </a:prstGeom>
        </p:spPr>
      </p:pic>
    </p:spTree>
    <p:extLst>
      <p:ext uri="{BB962C8B-B14F-4D97-AF65-F5344CB8AC3E}">
        <p14:creationId xmlns:p14="http://schemas.microsoft.com/office/powerpoint/2010/main" val="2950331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B2D2E5-13D2-E851-0E5A-D2BB3CB048C9}"/>
              </a:ext>
            </a:extLst>
          </p:cNvPr>
          <p:cNvSpPr txBox="1"/>
          <p:nvPr/>
        </p:nvSpPr>
        <p:spPr>
          <a:xfrm>
            <a:off x="4079864" y="2861733"/>
            <a:ext cx="3658670" cy="830997"/>
          </a:xfrm>
          <a:prstGeom prst="rect">
            <a:avLst/>
          </a:prstGeom>
          <a:noFill/>
        </p:spPr>
        <p:txBody>
          <a:bodyPr wrap="square" rtlCol="0">
            <a:spAutoFit/>
          </a:bodyPr>
          <a:lstStyle/>
          <a:p>
            <a:pPr algn="ctr"/>
            <a:r>
              <a:rPr lang="en-US" sz="4800" b="1" i="1"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4800" b="1" i="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775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EECBD-D244-A4FF-963C-91E5503CEE09}"/>
              </a:ext>
            </a:extLst>
          </p:cNvPr>
          <p:cNvPicPr>
            <a:picLocks noChangeAspect="1"/>
          </p:cNvPicPr>
          <p:nvPr/>
        </p:nvPicPr>
        <p:blipFill>
          <a:blip r:embed="rId2"/>
          <a:stretch>
            <a:fillRect/>
          </a:stretch>
        </p:blipFill>
        <p:spPr>
          <a:xfrm>
            <a:off x="1652649" y="3536950"/>
            <a:ext cx="7835735" cy="3261673"/>
          </a:xfrm>
          <a:prstGeom prst="rect">
            <a:avLst/>
          </a:prstGeom>
        </p:spPr>
      </p:pic>
      <p:sp>
        <p:nvSpPr>
          <p:cNvPr id="6" name="Title 1">
            <a:extLst>
              <a:ext uri="{FF2B5EF4-FFF2-40B4-BE49-F238E27FC236}">
                <a16:creationId xmlns:a16="http://schemas.microsoft.com/office/drawing/2014/main" id="{77F576F4-A2FA-FE56-6FE6-91294F0B0C8A}"/>
              </a:ext>
            </a:extLst>
          </p:cNvPr>
          <p:cNvSpPr>
            <a:spLocks noGrp="1"/>
          </p:cNvSpPr>
          <p:nvPr>
            <p:ph type="title"/>
          </p:nvPr>
        </p:nvSpPr>
        <p:spPr>
          <a:xfrm>
            <a:off x="0" y="0"/>
            <a:ext cx="10515600" cy="534541"/>
          </a:xfrm>
        </p:spPr>
        <p:txBody>
          <a:bodyPr>
            <a:normAutofit/>
          </a:bodyPr>
          <a:lstStyle/>
          <a:p>
            <a:r>
              <a:rPr lang="en-IN" sz="2800" dirty="0">
                <a:latin typeface="Times New Roman" panose="02020603050405020304" pitchFamily="18" charset="0"/>
                <a:cs typeface="Times New Roman" panose="02020603050405020304" pitchFamily="18" charset="0"/>
              </a:rPr>
              <a:t>Data Set :</a:t>
            </a:r>
          </a:p>
        </p:txBody>
      </p:sp>
      <p:graphicFrame>
        <p:nvGraphicFramePr>
          <p:cNvPr id="9" name="Object 8">
            <a:extLst>
              <a:ext uri="{FF2B5EF4-FFF2-40B4-BE49-F238E27FC236}">
                <a16:creationId xmlns:a16="http://schemas.microsoft.com/office/drawing/2014/main" id="{99BB8427-BF54-D501-D6CC-BD5A8587E479}"/>
              </a:ext>
            </a:extLst>
          </p:cNvPr>
          <p:cNvGraphicFramePr>
            <a:graphicFrameLocks noChangeAspect="1"/>
          </p:cNvGraphicFramePr>
          <p:nvPr>
            <p:extLst>
              <p:ext uri="{D42A27DB-BD31-4B8C-83A1-F6EECF244321}">
                <p14:modId xmlns:p14="http://schemas.microsoft.com/office/powerpoint/2010/main" val="4103972524"/>
              </p:ext>
            </p:extLst>
          </p:nvPr>
        </p:nvGraphicFramePr>
        <p:xfrm>
          <a:off x="1676400" y="107950"/>
          <a:ext cx="7788234" cy="3321050"/>
        </p:xfrm>
        <a:graphic>
          <a:graphicData uri="http://schemas.openxmlformats.org/presentationml/2006/ole">
            <mc:AlternateContent xmlns:mc="http://schemas.openxmlformats.org/markup-compatibility/2006">
              <mc:Choice xmlns:v="urn:schemas-microsoft-com:vml" Requires="v">
                <p:oleObj name="Worksheet" r:id="rId3" imgW="7486713" imgH="3321139" progId="Excel.Sheet.12">
                  <p:embed/>
                </p:oleObj>
              </mc:Choice>
              <mc:Fallback>
                <p:oleObj name="Worksheet" r:id="rId3" imgW="7486713" imgH="3321139" progId="Excel.Sheet.12">
                  <p:embed/>
                  <p:pic>
                    <p:nvPicPr>
                      <p:cNvPr id="9" name="Object 8">
                        <a:extLst>
                          <a:ext uri="{FF2B5EF4-FFF2-40B4-BE49-F238E27FC236}">
                            <a16:creationId xmlns:a16="http://schemas.microsoft.com/office/drawing/2014/main" id="{99BB8427-BF54-D501-D6CC-BD5A8587E479}"/>
                          </a:ext>
                        </a:extLst>
                      </p:cNvPr>
                      <p:cNvPicPr/>
                      <p:nvPr/>
                    </p:nvPicPr>
                    <p:blipFill>
                      <a:blip r:embed="rId4"/>
                      <a:stretch>
                        <a:fillRect/>
                      </a:stretch>
                    </p:blipFill>
                    <p:spPr>
                      <a:xfrm>
                        <a:off x="1676400" y="107950"/>
                        <a:ext cx="7788234" cy="3321050"/>
                      </a:xfrm>
                      <a:prstGeom prst="rect">
                        <a:avLst/>
                      </a:prstGeom>
                    </p:spPr>
                  </p:pic>
                </p:oleObj>
              </mc:Fallback>
            </mc:AlternateContent>
          </a:graphicData>
        </a:graphic>
      </p:graphicFrame>
    </p:spTree>
    <p:extLst>
      <p:ext uri="{BB962C8B-B14F-4D97-AF65-F5344CB8AC3E}">
        <p14:creationId xmlns:p14="http://schemas.microsoft.com/office/powerpoint/2010/main" val="3916965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1C74E6-D4F1-C4BB-0112-3BE2952715FB}"/>
              </a:ext>
            </a:extLst>
          </p:cNvPr>
          <p:cNvSpPr txBox="1"/>
          <p:nvPr/>
        </p:nvSpPr>
        <p:spPr>
          <a:xfrm>
            <a:off x="90549" y="85498"/>
            <a:ext cx="6095010" cy="369332"/>
          </a:xfrm>
          <a:prstGeom prst="rect">
            <a:avLst/>
          </a:prstGeom>
          <a:noFill/>
        </p:spPr>
        <p:txBody>
          <a:bodyPr wrap="square">
            <a:spAutoFit/>
          </a:bodyPr>
          <a:lstStyle/>
          <a:p>
            <a:r>
              <a:rPr lang="en-IN" b="1" i="0" dirty="0">
                <a:solidFill>
                  <a:schemeClr val="accent1">
                    <a:lumMod val="75000"/>
                  </a:schemeClr>
                </a:solidFill>
                <a:effectLst/>
                <a:latin typeface="Inter"/>
              </a:rPr>
              <a:t>1) Importing Required Libraries:</a:t>
            </a:r>
          </a:p>
        </p:txBody>
      </p:sp>
      <p:pic>
        <p:nvPicPr>
          <p:cNvPr id="7" name="Picture 6">
            <a:extLst>
              <a:ext uri="{FF2B5EF4-FFF2-40B4-BE49-F238E27FC236}">
                <a16:creationId xmlns:a16="http://schemas.microsoft.com/office/drawing/2014/main" id="{AB11D54E-E732-5246-A370-A1C3D246CB28}"/>
              </a:ext>
            </a:extLst>
          </p:cNvPr>
          <p:cNvPicPr>
            <a:picLocks noChangeAspect="1"/>
          </p:cNvPicPr>
          <p:nvPr/>
        </p:nvPicPr>
        <p:blipFill>
          <a:blip r:embed="rId2"/>
          <a:stretch>
            <a:fillRect/>
          </a:stretch>
        </p:blipFill>
        <p:spPr>
          <a:xfrm>
            <a:off x="526631" y="454830"/>
            <a:ext cx="5327904" cy="1258790"/>
          </a:xfrm>
          <a:prstGeom prst="rect">
            <a:avLst/>
          </a:prstGeom>
        </p:spPr>
      </p:pic>
      <p:sp>
        <p:nvSpPr>
          <p:cNvPr id="9" name="TextBox 8">
            <a:extLst>
              <a:ext uri="{FF2B5EF4-FFF2-40B4-BE49-F238E27FC236}">
                <a16:creationId xmlns:a16="http://schemas.microsoft.com/office/drawing/2014/main" id="{86B4449F-4EA8-86D7-D04F-16ADC706BE07}"/>
              </a:ext>
            </a:extLst>
          </p:cNvPr>
          <p:cNvSpPr txBox="1"/>
          <p:nvPr/>
        </p:nvSpPr>
        <p:spPr>
          <a:xfrm>
            <a:off x="90549" y="1795545"/>
            <a:ext cx="6095010" cy="369332"/>
          </a:xfrm>
          <a:prstGeom prst="rect">
            <a:avLst/>
          </a:prstGeom>
          <a:noFill/>
        </p:spPr>
        <p:txBody>
          <a:bodyPr wrap="square">
            <a:spAutoFit/>
          </a:bodyPr>
          <a:lstStyle/>
          <a:p>
            <a:r>
              <a:rPr lang="en-IN" b="1" i="0" dirty="0">
                <a:solidFill>
                  <a:schemeClr val="accent1">
                    <a:lumMod val="75000"/>
                  </a:schemeClr>
                </a:solidFill>
                <a:effectLst/>
                <a:latin typeface="Inter"/>
              </a:rPr>
              <a:t>2) Loading the Dataset:</a:t>
            </a:r>
          </a:p>
        </p:txBody>
      </p:sp>
      <p:pic>
        <p:nvPicPr>
          <p:cNvPr id="11" name="Picture 10">
            <a:extLst>
              <a:ext uri="{FF2B5EF4-FFF2-40B4-BE49-F238E27FC236}">
                <a16:creationId xmlns:a16="http://schemas.microsoft.com/office/drawing/2014/main" id="{3ACE7BE3-16A1-B831-8D73-1DB208181C77}"/>
              </a:ext>
            </a:extLst>
          </p:cNvPr>
          <p:cNvPicPr>
            <a:picLocks noChangeAspect="1"/>
          </p:cNvPicPr>
          <p:nvPr/>
        </p:nvPicPr>
        <p:blipFill>
          <a:blip r:embed="rId3"/>
          <a:stretch>
            <a:fillRect/>
          </a:stretch>
        </p:blipFill>
        <p:spPr>
          <a:xfrm>
            <a:off x="641358" y="2133757"/>
            <a:ext cx="7036039" cy="4230220"/>
          </a:xfrm>
          <a:prstGeom prst="rect">
            <a:avLst/>
          </a:prstGeom>
        </p:spPr>
      </p:pic>
    </p:spTree>
    <p:extLst>
      <p:ext uri="{BB962C8B-B14F-4D97-AF65-F5344CB8AC3E}">
        <p14:creationId xmlns:p14="http://schemas.microsoft.com/office/powerpoint/2010/main" val="397830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651F49-301B-F11C-3766-89084C85FF64}"/>
              </a:ext>
            </a:extLst>
          </p:cNvPr>
          <p:cNvSpPr txBox="1"/>
          <p:nvPr/>
        </p:nvSpPr>
        <p:spPr>
          <a:xfrm>
            <a:off x="66799" y="0"/>
            <a:ext cx="6095010" cy="369332"/>
          </a:xfrm>
          <a:prstGeom prst="rect">
            <a:avLst/>
          </a:prstGeom>
          <a:noFill/>
        </p:spPr>
        <p:txBody>
          <a:bodyPr wrap="square">
            <a:spAutoFit/>
          </a:bodyPr>
          <a:lstStyle/>
          <a:p>
            <a:r>
              <a:rPr lang="en-IN" b="1" i="0" dirty="0">
                <a:solidFill>
                  <a:schemeClr val="accent1">
                    <a:lumMod val="75000"/>
                  </a:schemeClr>
                </a:solidFill>
                <a:effectLst/>
                <a:latin typeface="Inter"/>
              </a:rPr>
              <a:t>3) Exploratory Data Analysis</a:t>
            </a:r>
            <a:endParaRPr lang="en-IN" dirty="0">
              <a:solidFill>
                <a:schemeClr val="accent1">
                  <a:lumMod val="75000"/>
                </a:schemeClr>
              </a:solidFill>
            </a:endParaRPr>
          </a:p>
        </p:txBody>
      </p:sp>
      <p:pic>
        <p:nvPicPr>
          <p:cNvPr id="7" name="Picture 6">
            <a:extLst>
              <a:ext uri="{FF2B5EF4-FFF2-40B4-BE49-F238E27FC236}">
                <a16:creationId xmlns:a16="http://schemas.microsoft.com/office/drawing/2014/main" id="{0F7709B3-A398-9928-ABC1-815069C82292}"/>
              </a:ext>
            </a:extLst>
          </p:cNvPr>
          <p:cNvPicPr>
            <a:picLocks noChangeAspect="1"/>
          </p:cNvPicPr>
          <p:nvPr/>
        </p:nvPicPr>
        <p:blipFill>
          <a:blip r:embed="rId2"/>
          <a:stretch>
            <a:fillRect/>
          </a:stretch>
        </p:blipFill>
        <p:spPr>
          <a:xfrm>
            <a:off x="766590" y="907394"/>
            <a:ext cx="4305521" cy="3048157"/>
          </a:xfrm>
          <a:prstGeom prst="rect">
            <a:avLst/>
          </a:prstGeom>
        </p:spPr>
      </p:pic>
      <p:sp>
        <p:nvSpPr>
          <p:cNvPr id="8" name="TextBox 7">
            <a:extLst>
              <a:ext uri="{FF2B5EF4-FFF2-40B4-BE49-F238E27FC236}">
                <a16:creationId xmlns:a16="http://schemas.microsoft.com/office/drawing/2014/main" id="{9FD53147-643B-5DF1-7367-8BF114F82DB5}"/>
              </a:ext>
            </a:extLst>
          </p:cNvPr>
          <p:cNvSpPr txBox="1"/>
          <p:nvPr/>
        </p:nvSpPr>
        <p:spPr>
          <a:xfrm>
            <a:off x="668810" y="425623"/>
            <a:ext cx="6094970" cy="369332"/>
          </a:xfrm>
          <a:prstGeom prst="rect">
            <a:avLst/>
          </a:prstGeom>
          <a:noFill/>
        </p:spPr>
        <p:txBody>
          <a:bodyPr wrap="square">
            <a:spAutoFit/>
          </a:bodyPr>
          <a:lstStyle/>
          <a:p>
            <a:r>
              <a:rPr lang="en-IN" b="0" i="0" dirty="0">
                <a:solidFill>
                  <a:schemeClr val="accent1">
                    <a:lumMod val="75000"/>
                  </a:schemeClr>
                </a:solidFill>
                <a:effectLst/>
                <a:latin typeface="Inter"/>
              </a:rPr>
              <a:t>a. Understanding the dataset</a:t>
            </a:r>
            <a:endParaRPr lang="en-IN" dirty="0">
              <a:solidFill>
                <a:schemeClr val="accent1">
                  <a:lumMod val="75000"/>
                </a:schemeClr>
              </a:solidFill>
            </a:endParaRPr>
          </a:p>
        </p:txBody>
      </p:sp>
      <p:pic>
        <p:nvPicPr>
          <p:cNvPr id="10" name="Picture 9">
            <a:extLst>
              <a:ext uri="{FF2B5EF4-FFF2-40B4-BE49-F238E27FC236}">
                <a16:creationId xmlns:a16="http://schemas.microsoft.com/office/drawing/2014/main" id="{B634AC78-FD23-4F72-C3AB-8052D0FCF7AD}"/>
              </a:ext>
            </a:extLst>
          </p:cNvPr>
          <p:cNvPicPr>
            <a:picLocks noChangeAspect="1"/>
          </p:cNvPicPr>
          <p:nvPr/>
        </p:nvPicPr>
        <p:blipFill>
          <a:blip r:embed="rId3"/>
          <a:stretch>
            <a:fillRect/>
          </a:stretch>
        </p:blipFill>
        <p:spPr>
          <a:xfrm>
            <a:off x="5150393" y="851246"/>
            <a:ext cx="6180489" cy="2033056"/>
          </a:xfrm>
          <a:prstGeom prst="rect">
            <a:avLst/>
          </a:prstGeom>
        </p:spPr>
      </p:pic>
      <p:pic>
        <p:nvPicPr>
          <p:cNvPr id="12" name="Picture 11">
            <a:extLst>
              <a:ext uri="{FF2B5EF4-FFF2-40B4-BE49-F238E27FC236}">
                <a16:creationId xmlns:a16="http://schemas.microsoft.com/office/drawing/2014/main" id="{0E99548F-DBA4-C05F-9C89-1550C988AAAF}"/>
              </a:ext>
            </a:extLst>
          </p:cNvPr>
          <p:cNvPicPr>
            <a:picLocks noChangeAspect="1"/>
          </p:cNvPicPr>
          <p:nvPr/>
        </p:nvPicPr>
        <p:blipFill>
          <a:blip r:embed="rId4"/>
          <a:stretch>
            <a:fillRect/>
          </a:stretch>
        </p:blipFill>
        <p:spPr>
          <a:xfrm>
            <a:off x="1073283" y="4070056"/>
            <a:ext cx="7658494" cy="2362321"/>
          </a:xfrm>
          <a:prstGeom prst="rect">
            <a:avLst/>
          </a:prstGeom>
        </p:spPr>
      </p:pic>
    </p:spTree>
    <p:extLst>
      <p:ext uri="{BB962C8B-B14F-4D97-AF65-F5344CB8AC3E}">
        <p14:creationId xmlns:p14="http://schemas.microsoft.com/office/powerpoint/2010/main" val="212132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A8E8E3-3221-C880-DEFE-1E65E22DF38A}"/>
              </a:ext>
            </a:extLst>
          </p:cNvPr>
          <p:cNvPicPr>
            <a:picLocks noChangeAspect="1"/>
          </p:cNvPicPr>
          <p:nvPr/>
        </p:nvPicPr>
        <p:blipFill rotWithShape="1">
          <a:blip r:embed="rId2"/>
          <a:srcRect r="36240"/>
          <a:stretch/>
        </p:blipFill>
        <p:spPr>
          <a:xfrm>
            <a:off x="321836" y="106855"/>
            <a:ext cx="4998309" cy="5106414"/>
          </a:xfrm>
          <a:prstGeom prst="rect">
            <a:avLst/>
          </a:prstGeom>
        </p:spPr>
      </p:pic>
      <p:pic>
        <p:nvPicPr>
          <p:cNvPr id="9" name="Picture 8">
            <a:extLst>
              <a:ext uri="{FF2B5EF4-FFF2-40B4-BE49-F238E27FC236}">
                <a16:creationId xmlns:a16="http://schemas.microsoft.com/office/drawing/2014/main" id="{11345178-C623-FA22-88FA-84A5BE8D353C}"/>
              </a:ext>
            </a:extLst>
          </p:cNvPr>
          <p:cNvPicPr>
            <a:picLocks noChangeAspect="1"/>
          </p:cNvPicPr>
          <p:nvPr/>
        </p:nvPicPr>
        <p:blipFill rotWithShape="1">
          <a:blip r:embed="rId3"/>
          <a:srcRect r="8463"/>
          <a:stretch/>
        </p:blipFill>
        <p:spPr>
          <a:xfrm>
            <a:off x="5522026" y="110012"/>
            <a:ext cx="5658591" cy="5103257"/>
          </a:xfrm>
          <a:prstGeom prst="rect">
            <a:avLst/>
          </a:prstGeom>
        </p:spPr>
      </p:pic>
      <p:sp>
        <p:nvSpPr>
          <p:cNvPr id="10" name="TextBox 9">
            <a:extLst>
              <a:ext uri="{FF2B5EF4-FFF2-40B4-BE49-F238E27FC236}">
                <a16:creationId xmlns:a16="http://schemas.microsoft.com/office/drawing/2014/main" id="{BAF36870-F915-0F01-8328-040CF3D19162}"/>
              </a:ext>
            </a:extLst>
          </p:cNvPr>
          <p:cNvSpPr txBox="1"/>
          <p:nvPr/>
        </p:nvSpPr>
        <p:spPr>
          <a:xfrm>
            <a:off x="773842" y="5637422"/>
            <a:ext cx="10378132" cy="646331"/>
          </a:xfrm>
          <a:prstGeom prst="rect">
            <a:avLst/>
          </a:prstGeom>
          <a:noFill/>
        </p:spPr>
        <p:txBody>
          <a:bodyPr wrap="square">
            <a:spAutoFit/>
          </a:bodyPr>
          <a:lstStyle/>
          <a:p>
            <a:pPr algn="l"/>
            <a:r>
              <a:rPr lang="en-US" b="1" i="0" dirty="0">
                <a:solidFill>
                  <a:schemeClr val="accent1">
                    <a:lumMod val="75000"/>
                  </a:schemeClr>
                </a:solidFill>
                <a:effectLst/>
                <a:highlight>
                  <a:srgbClr val="FFFF00"/>
                </a:highlight>
                <a:latin typeface="Inter"/>
              </a:rPr>
              <a:t>CONCLUSION</a:t>
            </a:r>
            <a:r>
              <a:rPr lang="en-US" b="0" i="0" dirty="0">
                <a:solidFill>
                  <a:srgbClr val="000000"/>
                </a:solidFill>
                <a:effectLst/>
                <a:latin typeface="Inter"/>
              </a:rPr>
              <a:t> :- We observe that unique value </a:t>
            </a:r>
            <a:r>
              <a:rPr lang="en-US" dirty="0">
                <a:solidFill>
                  <a:srgbClr val="000000"/>
                </a:solidFill>
                <a:latin typeface="Inter"/>
              </a:rPr>
              <a:t>of some attributes are ‘?’ so we are getting 0 null when we try to get </a:t>
            </a:r>
            <a:r>
              <a:rPr lang="en-US" dirty="0" err="1">
                <a:solidFill>
                  <a:srgbClr val="000000"/>
                </a:solidFill>
                <a:latin typeface="Inter"/>
              </a:rPr>
              <a:t>isnull</a:t>
            </a:r>
            <a:r>
              <a:rPr lang="en-US" dirty="0">
                <a:solidFill>
                  <a:srgbClr val="000000"/>
                </a:solidFill>
                <a:latin typeface="Inter"/>
              </a:rPr>
              <a:t>() , So lets replace them with null values </a:t>
            </a:r>
            <a:r>
              <a:rPr lang="en-US" i="1" u="sng" dirty="0">
                <a:solidFill>
                  <a:srgbClr val="000000"/>
                </a:solidFill>
                <a:latin typeface="Inter"/>
              </a:rPr>
              <a:t>nan .</a:t>
            </a:r>
            <a:endParaRPr lang="en-US" b="0" i="1" u="sng" dirty="0">
              <a:solidFill>
                <a:srgbClr val="000000"/>
              </a:solidFill>
              <a:effectLst/>
              <a:latin typeface="Inter"/>
            </a:endParaRPr>
          </a:p>
        </p:txBody>
      </p:sp>
    </p:spTree>
    <p:extLst>
      <p:ext uri="{BB962C8B-B14F-4D97-AF65-F5344CB8AC3E}">
        <p14:creationId xmlns:p14="http://schemas.microsoft.com/office/powerpoint/2010/main" val="1233276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668FDA-CE93-2D08-42F7-F491BD024542}"/>
              </a:ext>
            </a:extLst>
          </p:cNvPr>
          <p:cNvSpPr txBox="1"/>
          <p:nvPr/>
        </p:nvSpPr>
        <p:spPr>
          <a:xfrm>
            <a:off x="223486" y="99051"/>
            <a:ext cx="6094970" cy="369332"/>
          </a:xfrm>
          <a:prstGeom prst="rect">
            <a:avLst/>
          </a:prstGeom>
          <a:noFill/>
        </p:spPr>
        <p:txBody>
          <a:bodyPr wrap="square">
            <a:spAutoFit/>
          </a:bodyPr>
          <a:lstStyle/>
          <a:p>
            <a:r>
              <a:rPr lang="en-IN" b="0" i="0" dirty="0">
                <a:solidFill>
                  <a:schemeClr val="accent1">
                    <a:lumMod val="75000"/>
                  </a:schemeClr>
                </a:solidFill>
                <a:effectLst/>
                <a:latin typeface="Inter"/>
              </a:rPr>
              <a:t>a. Data Cleaning</a:t>
            </a:r>
            <a:endParaRPr lang="en-IN" dirty="0">
              <a:solidFill>
                <a:schemeClr val="accent1">
                  <a:lumMod val="75000"/>
                </a:schemeClr>
              </a:solidFill>
            </a:endParaRPr>
          </a:p>
        </p:txBody>
      </p:sp>
      <p:pic>
        <p:nvPicPr>
          <p:cNvPr id="6" name="Picture 5">
            <a:extLst>
              <a:ext uri="{FF2B5EF4-FFF2-40B4-BE49-F238E27FC236}">
                <a16:creationId xmlns:a16="http://schemas.microsoft.com/office/drawing/2014/main" id="{0D8DD6A3-E0F9-9107-D455-AD72084FBA7A}"/>
              </a:ext>
            </a:extLst>
          </p:cNvPr>
          <p:cNvPicPr>
            <a:picLocks noChangeAspect="1"/>
          </p:cNvPicPr>
          <p:nvPr/>
        </p:nvPicPr>
        <p:blipFill>
          <a:blip r:embed="rId2"/>
          <a:stretch>
            <a:fillRect/>
          </a:stretch>
        </p:blipFill>
        <p:spPr>
          <a:xfrm>
            <a:off x="787336" y="853826"/>
            <a:ext cx="8338851" cy="443559"/>
          </a:xfrm>
          <a:prstGeom prst="rect">
            <a:avLst/>
          </a:prstGeom>
        </p:spPr>
      </p:pic>
      <p:sp>
        <p:nvSpPr>
          <p:cNvPr id="7" name="TextBox 6">
            <a:extLst>
              <a:ext uri="{FF2B5EF4-FFF2-40B4-BE49-F238E27FC236}">
                <a16:creationId xmlns:a16="http://schemas.microsoft.com/office/drawing/2014/main" id="{0DC1CCBE-C2B9-55D6-10A2-028541F778E2}"/>
              </a:ext>
            </a:extLst>
          </p:cNvPr>
          <p:cNvSpPr txBox="1"/>
          <p:nvPr/>
        </p:nvSpPr>
        <p:spPr>
          <a:xfrm>
            <a:off x="712520" y="468383"/>
            <a:ext cx="2445670" cy="369332"/>
          </a:xfrm>
          <a:prstGeom prst="rect">
            <a:avLst/>
          </a:prstGeom>
          <a:noFill/>
        </p:spPr>
        <p:txBody>
          <a:bodyPr wrap="none" rtlCol="0">
            <a:spAutoFit/>
          </a:bodyPr>
          <a:lstStyle/>
          <a:p>
            <a:r>
              <a:rPr lang="en-IN" dirty="0"/>
              <a:t>1. Replacing ? With nan </a:t>
            </a:r>
          </a:p>
        </p:txBody>
      </p:sp>
      <p:sp>
        <p:nvSpPr>
          <p:cNvPr id="8" name="TextBox 7">
            <a:extLst>
              <a:ext uri="{FF2B5EF4-FFF2-40B4-BE49-F238E27FC236}">
                <a16:creationId xmlns:a16="http://schemas.microsoft.com/office/drawing/2014/main" id="{EEAFB804-8955-F7AA-BB77-66A2E8A7DF57}"/>
              </a:ext>
            </a:extLst>
          </p:cNvPr>
          <p:cNvSpPr txBox="1"/>
          <p:nvPr/>
        </p:nvSpPr>
        <p:spPr>
          <a:xfrm>
            <a:off x="712520" y="2116555"/>
            <a:ext cx="5077737" cy="369332"/>
          </a:xfrm>
          <a:prstGeom prst="rect">
            <a:avLst/>
          </a:prstGeom>
          <a:noFill/>
        </p:spPr>
        <p:txBody>
          <a:bodyPr wrap="none" rtlCol="0">
            <a:spAutoFit/>
          </a:bodyPr>
          <a:lstStyle/>
          <a:p>
            <a:r>
              <a:rPr lang="en-IN" dirty="0"/>
              <a:t>2. Checking null values in data set after replacement</a:t>
            </a:r>
          </a:p>
        </p:txBody>
      </p:sp>
      <p:sp>
        <p:nvSpPr>
          <p:cNvPr id="9" name="TextBox 8">
            <a:extLst>
              <a:ext uri="{FF2B5EF4-FFF2-40B4-BE49-F238E27FC236}">
                <a16:creationId xmlns:a16="http://schemas.microsoft.com/office/drawing/2014/main" id="{B02ED404-639B-91CE-613A-3CFA9D838057}"/>
              </a:ext>
            </a:extLst>
          </p:cNvPr>
          <p:cNvSpPr txBox="1"/>
          <p:nvPr/>
        </p:nvSpPr>
        <p:spPr>
          <a:xfrm>
            <a:off x="657448" y="5341859"/>
            <a:ext cx="4419800" cy="369332"/>
          </a:xfrm>
          <a:prstGeom prst="rect">
            <a:avLst/>
          </a:prstGeom>
          <a:noFill/>
        </p:spPr>
        <p:txBody>
          <a:bodyPr wrap="none" rtlCol="0">
            <a:spAutoFit/>
          </a:bodyPr>
          <a:lstStyle/>
          <a:p>
            <a:r>
              <a:rPr lang="en-IN" dirty="0"/>
              <a:t>3. Changing the data type of some attributes </a:t>
            </a:r>
          </a:p>
        </p:txBody>
      </p:sp>
      <p:pic>
        <p:nvPicPr>
          <p:cNvPr id="12" name="Picture 11">
            <a:extLst>
              <a:ext uri="{FF2B5EF4-FFF2-40B4-BE49-F238E27FC236}">
                <a16:creationId xmlns:a16="http://schemas.microsoft.com/office/drawing/2014/main" id="{3C4FB0E0-E12D-07DA-FB5B-D770AAA82928}"/>
              </a:ext>
            </a:extLst>
          </p:cNvPr>
          <p:cNvPicPr>
            <a:picLocks noChangeAspect="1"/>
          </p:cNvPicPr>
          <p:nvPr/>
        </p:nvPicPr>
        <p:blipFill>
          <a:blip r:embed="rId3"/>
          <a:stretch>
            <a:fillRect/>
          </a:stretch>
        </p:blipFill>
        <p:spPr>
          <a:xfrm>
            <a:off x="787336" y="1416880"/>
            <a:ext cx="8579825" cy="495047"/>
          </a:xfrm>
          <a:prstGeom prst="rect">
            <a:avLst/>
          </a:prstGeom>
        </p:spPr>
      </p:pic>
      <p:pic>
        <p:nvPicPr>
          <p:cNvPr id="14" name="Picture 13">
            <a:extLst>
              <a:ext uri="{FF2B5EF4-FFF2-40B4-BE49-F238E27FC236}">
                <a16:creationId xmlns:a16="http://schemas.microsoft.com/office/drawing/2014/main" id="{46B48FF2-4D92-9484-71BF-26D84DF86D08}"/>
              </a:ext>
            </a:extLst>
          </p:cNvPr>
          <p:cNvPicPr>
            <a:picLocks noChangeAspect="1"/>
          </p:cNvPicPr>
          <p:nvPr/>
        </p:nvPicPr>
        <p:blipFill>
          <a:blip r:embed="rId4"/>
          <a:stretch>
            <a:fillRect/>
          </a:stretch>
        </p:blipFill>
        <p:spPr>
          <a:xfrm>
            <a:off x="1244284" y="2464840"/>
            <a:ext cx="3167399" cy="2706030"/>
          </a:xfrm>
          <a:prstGeom prst="rect">
            <a:avLst/>
          </a:prstGeom>
        </p:spPr>
      </p:pic>
      <p:pic>
        <p:nvPicPr>
          <p:cNvPr id="16" name="Picture 15">
            <a:extLst>
              <a:ext uri="{FF2B5EF4-FFF2-40B4-BE49-F238E27FC236}">
                <a16:creationId xmlns:a16="http://schemas.microsoft.com/office/drawing/2014/main" id="{D2DD2A50-2C86-9623-EF8C-DA54D597DF67}"/>
              </a:ext>
            </a:extLst>
          </p:cNvPr>
          <p:cNvPicPr>
            <a:picLocks noChangeAspect="1"/>
          </p:cNvPicPr>
          <p:nvPr/>
        </p:nvPicPr>
        <p:blipFill>
          <a:blip r:embed="rId5"/>
          <a:stretch>
            <a:fillRect/>
          </a:stretch>
        </p:blipFill>
        <p:spPr>
          <a:xfrm>
            <a:off x="787336" y="5801529"/>
            <a:ext cx="8271919" cy="908029"/>
          </a:xfrm>
          <a:prstGeom prst="rect">
            <a:avLst/>
          </a:prstGeom>
        </p:spPr>
      </p:pic>
    </p:spTree>
    <p:extLst>
      <p:ext uri="{BB962C8B-B14F-4D97-AF65-F5344CB8AC3E}">
        <p14:creationId xmlns:p14="http://schemas.microsoft.com/office/powerpoint/2010/main" val="2235864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277BFC-5F20-398D-1244-7E4A41C9CC51}"/>
              </a:ext>
            </a:extLst>
          </p:cNvPr>
          <p:cNvSpPr txBox="1"/>
          <p:nvPr/>
        </p:nvSpPr>
        <p:spPr>
          <a:xfrm>
            <a:off x="439388" y="207616"/>
            <a:ext cx="4706738" cy="369332"/>
          </a:xfrm>
          <a:prstGeom prst="rect">
            <a:avLst/>
          </a:prstGeom>
          <a:noFill/>
        </p:spPr>
        <p:txBody>
          <a:bodyPr wrap="none" rtlCol="0">
            <a:spAutoFit/>
          </a:bodyPr>
          <a:lstStyle/>
          <a:p>
            <a:r>
              <a:rPr lang="en-IN" dirty="0"/>
              <a:t>4.Calulating mean and replacing with null values</a:t>
            </a:r>
          </a:p>
        </p:txBody>
      </p:sp>
      <p:pic>
        <p:nvPicPr>
          <p:cNvPr id="4" name="Picture 3">
            <a:extLst>
              <a:ext uri="{FF2B5EF4-FFF2-40B4-BE49-F238E27FC236}">
                <a16:creationId xmlns:a16="http://schemas.microsoft.com/office/drawing/2014/main" id="{8317C356-CB46-9384-063C-9F8924AAB8C5}"/>
              </a:ext>
            </a:extLst>
          </p:cNvPr>
          <p:cNvPicPr>
            <a:picLocks noChangeAspect="1"/>
          </p:cNvPicPr>
          <p:nvPr/>
        </p:nvPicPr>
        <p:blipFill>
          <a:blip r:embed="rId2"/>
          <a:stretch>
            <a:fillRect/>
          </a:stretch>
        </p:blipFill>
        <p:spPr>
          <a:xfrm>
            <a:off x="1079633" y="707266"/>
            <a:ext cx="9205422" cy="4595065"/>
          </a:xfrm>
          <a:prstGeom prst="rect">
            <a:avLst/>
          </a:prstGeom>
        </p:spPr>
      </p:pic>
    </p:spTree>
    <p:extLst>
      <p:ext uri="{BB962C8B-B14F-4D97-AF65-F5344CB8AC3E}">
        <p14:creationId xmlns:p14="http://schemas.microsoft.com/office/powerpoint/2010/main" val="3018304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1FC498-7175-A21D-9895-3761513BB217}"/>
              </a:ext>
            </a:extLst>
          </p:cNvPr>
          <p:cNvSpPr txBox="1"/>
          <p:nvPr/>
        </p:nvSpPr>
        <p:spPr>
          <a:xfrm>
            <a:off x="66799" y="0"/>
            <a:ext cx="6095010" cy="369332"/>
          </a:xfrm>
          <a:prstGeom prst="rect">
            <a:avLst/>
          </a:prstGeom>
          <a:noFill/>
        </p:spPr>
        <p:txBody>
          <a:bodyPr wrap="square">
            <a:spAutoFit/>
          </a:bodyPr>
          <a:lstStyle/>
          <a:p>
            <a:r>
              <a:rPr lang="en-IN" b="1" i="0" dirty="0">
                <a:solidFill>
                  <a:schemeClr val="accent1">
                    <a:lumMod val="75000"/>
                  </a:schemeClr>
                </a:solidFill>
                <a:effectLst/>
                <a:latin typeface="Inter"/>
              </a:rPr>
              <a:t>3) Handling the Outliers</a:t>
            </a:r>
            <a:endParaRPr lang="en-IN" dirty="0">
              <a:solidFill>
                <a:schemeClr val="accent1">
                  <a:lumMod val="75000"/>
                </a:schemeClr>
              </a:solidFill>
            </a:endParaRPr>
          </a:p>
        </p:txBody>
      </p:sp>
      <p:pic>
        <p:nvPicPr>
          <p:cNvPr id="4" name="Picture 3">
            <a:extLst>
              <a:ext uri="{FF2B5EF4-FFF2-40B4-BE49-F238E27FC236}">
                <a16:creationId xmlns:a16="http://schemas.microsoft.com/office/drawing/2014/main" id="{05AA9709-8BAC-365A-0B3A-5439018EC131}"/>
              </a:ext>
            </a:extLst>
          </p:cNvPr>
          <p:cNvPicPr>
            <a:picLocks noChangeAspect="1"/>
          </p:cNvPicPr>
          <p:nvPr/>
        </p:nvPicPr>
        <p:blipFill>
          <a:blip r:embed="rId2"/>
          <a:stretch>
            <a:fillRect/>
          </a:stretch>
        </p:blipFill>
        <p:spPr>
          <a:xfrm>
            <a:off x="901950" y="591116"/>
            <a:ext cx="9239577" cy="4259853"/>
          </a:xfrm>
          <a:prstGeom prst="rect">
            <a:avLst/>
          </a:prstGeom>
        </p:spPr>
      </p:pic>
      <p:sp>
        <p:nvSpPr>
          <p:cNvPr id="7" name="TextBox 6">
            <a:extLst>
              <a:ext uri="{FF2B5EF4-FFF2-40B4-BE49-F238E27FC236}">
                <a16:creationId xmlns:a16="http://schemas.microsoft.com/office/drawing/2014/main" id="{82DAF20B-96A2-A5FC-CBDE-3F1443CE8562}"/>
              </a:ext>
            </a:extLst>
          </p:cNvPr>
          <p:cNvSpPr txBox="1"/>
          <p:nvPr/>
        </p:nvSpPr>
        <p:spPr>
          <a:xfrm>
            <a:off x="661027" y="5136535"/>
            <a:ext cx="10378132" cy="1200329"/>
          </a:xfrm>
          <a:prstGeom prst="rect">
            <a:avLst/>
          </a:prstGeom>
          <a:noFill/>
        </p:spPr>
        <p:txBody>
          <a:bodyPr wrap="square">
            <a:spAutoFit/>
          </a:bodyPr>
          <a:lstStyle/>
          <a:p>
            <a:r>
              <a:rPr lang="en-US" b="1" i="0" dirty="0">
                <a:solidFill>
                  <a:schemeClr val="accent1">
                    <a:lumMod val="75000"/>
                  </a:schemeClr>
                </a:solidFill>
                <a:effectLst/>
                <a:highlight>
                  <a:srgbClr val="FFFF00"/>
                </a:highlight>
                <a:latin typeface="Inter"/>
              </a:rPr>
              <a:t>CONCLUSION</a:t>
            </a:r>
            <a:r>
              <a:rPr lang="en-US" b="0" i="0" dirty="0">
                <a:solidFill>
                  <a:srgbClr val="000000"/>
                </a:solidFill>
                <a:effectLst/>
                <a:latin typeface="Inter"/>
              </a:rPr>
              <a:t> :- </a:t>
            </a:r>
            <a:r>
              <a:rPr lang="en-US" dirty="0"/>
              <a:t>As we see there are many outliers above 30k but if we remove all this outliers we will be loosing our precious data because price for some high brand cars starts from 30k so we need to plot boxplot for price with maker(brands)</a:t>
            </a:r>
            <a:endParaRPr lang="en-IN" dirty="0"/>
          </a:p>
          <a:p>
            <a:pPr algn="l"/>
            <a:endParaRPr lang="en-US" b="0" i="1" u="sng" dirty="0">
              <a:solidFill>
                <a:srgbClr val="000000"/>
              </a:solidFill>
              <a:effectLst/>
              <a:latin typeface="Inter"/>
            </a:endParaRPr>
          </a:p>
        </p:txBody>
      </p:sp>
    </p:spTree>
    <p:extLst>
      <p:ext uri="{BB962C8B-B14F-4D97-AF65-F5344CB8AC3E}">
        <p14:creationId xmlns:p14="http://schemas.microsoft.com/office/powerpoint/2010/main" val="25166592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195</TotalTime>
  <Words>976</Words>
  <Application>Microsoft Office PowerPoint</Application>
  <PresentationFormat>Widescreen</PresentationFormat>
  <Paragraphs>79</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Arial</vt:lpstr>
      <vt:lpstr>Bahnschrift SemiBold Condensed</vt:lpstr>
      <vt:lpstr>Inter</vt:lpstr>
      <vt:lpstr>Nunito</vt:lpstr>
      <vt:lpstr>Times New Roman</vt:lpstr>
      <vt:lpstr>Trebuchet MS</vt:lpstr>
      <vt:lpstr>Wingdings 3</vt:lpstr>
      <vt:lpstr>Facet</vt:lpstr>
      <vt:lpstr>Worksheet</vt:lpstr>
      <vt:lpstr>Predicting the Car Price</vt:lpstr>
      <vt:lpstr>Problem Statement :</vt:lpstr>
      <vt:lpstr>Data 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Swapnesh Deshmukh</dc:creator>
  <cp:lastModifiedBy>Swapnesh Deshmukh</cp:lastModifiedBy>
  <cp:revision>7</cp:revision>
  <dcterms:created xsi:type="dcterms:W3CDTF">2023-12-07T17:10:05Z</dcterms:created>
  <dcterms:modified xsi:type="dcterms:W3CDTF">2023-12-09T10:58:36Z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