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7"/>
  </p:notesMasterIdLst>
  <p:sldIdLst>
    <p:sldId id="257" r:id="rId2"/>
    <p:sldId id="258" r:id="rId3"/>
    <p:sldId id="266" r:id="rId4"/>
    <p:sldId id="259" r:id="rId5"/>
    <p:sldId id="260" r:id="rId6"/>
    <p:sldId id="268" r:id="rId7"/>
    <p:sldId id="269" r:id="rId8"/>
    <p:sldId id="270" r:id="rId9"/>
    <p:sldId id="271" r:id="rId10"/>
    <p:sldId id="272" r:id="rId11"/>
    <p:sldId id="261" r:id="rId12"/>
    <p:sldId id="286" r:id="rId13"/>
    <p:sldId id="287" r:id="rId14"/>
    <p:sldId id="273" r:id="rId15"/>
    <p:sldId id="274" r:id="rId16"/>
    <p:sldId id="282" r:id="rId17"/>
    <p:sldId id="280" r:id="rId18"/>
    <p:sldId id="283" r:id="rId19"/>
    <p:sldId id="281" r:id="rId20"/>
    <p:sldId id="284" r:id="rId21"/>
    <p:sldId id="279" r:id="rId22"/>
    <p:sldId id="285" r:id="rId23"/>
    <p:sldId id="263" r:id="rId24"/>
    <p:sldId id="276" r:id="rId25"/>
    <p:sldId id="26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autoAdjust="0"/>
    <p:restoredTop sz="95332" autoAdjust="0"/>
  </p:normalViewPr>
  <p:slideViewPr>
    <p:cSldViewPr snapToGrid="0">
      <p:cViewPr varScale="1">
        <p:scale>
          <a:sx n="84" d="100"/>
          <a:sy n="84" d="100"/>
        </p:scale>
        <p:origin x="629"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32018-73CB-4429-9791-EFC959454CE1}" type="datetimeFigureOut">
              <a:rPr lang="en-IN" smtClean="0"/>
              <a:t>02-06-2020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7CAC5A-A326-47D2-8C15-F002AB96ECFA}" type="slidenum">
              <a:rPr lang="en-IN" smtClean="0"/>
              <a:t>‹#›</a:t>
            </a:fld>
            <a:endParaRPr lang="en-IN" dirty="0"/>
          </a:p>
        </p:txBody>
      </p:sp>
    </p:spTree>
    <p:extLst>
      <p:ext uri="{BB962C8B-B14F-4D97-AF65-F5344CB8AC3E}">
        <p14:creationId xmlns:p14="http://schemas.microsoft.com/office/powerpoint/2010/main" val="212357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F6AF5973-A5E6-4BBE-987C-51E6B0491630}" type="slidenum">
              <a:rPr/>
              <a:pPr lvl="0"/>
              <a:t>1</a:t>
            </a:fld>
            <a:endParaRPr lang="en-IN" dirty="0"/>
          </a:p>
        </p:txBody>
      </p:sp>
      <p:sp>
        <p:nvSpPr>
          <p:cNvPr id="2" name="Slide Image Placeholder 1"/>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IN" dirty="0"/>
          </a:p>
        </p:txBody>
      </p:sp>
    </p:spTree>
    <p:extLst>
      <p:ext uri="{BB962C8B-B14F-4D97-AF65-F5344CB8AC3E}">
        <p14:creationId xmlns:p14="http://schemas.microsoft.com/office/powerpoint/2010/main" val="1763497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4CD9C5-AED8-4EB1-9F38-46CBE060EDB6}" type="datetimeFigureOut">
              <a:rPr lang="en-IN" smtClean="0"/>
              <a:t>02-06-2020</a:t>
            </a:fld>
            <a:endParaRPr lang="en-IN" dirty="0"/>
          </a:p>
        </p:txBody>
      </p:sp>
      <p:sp>
        <p:nvSpPr>
          <p:cNvPr id="5" name="Footer Placeholder 4"/>
          <p:cNvSpPr>
            <a:spLocks noGrp="1"/>
          </p:cNvSpPr>
          <p:nvPr>
            <p:ph type="ftr" sz="quarter" idx="11"/>
          </p:nvPr>
        </p:nvSpPr>
        <p:spPr>
          <a:xfrm>
            <a:off x="5332412" y="5883275"/>
            <a:ext cx="4324044" cy="365125"/>
          </a:xfrm>
        </p:spPr>
        <p:txBody>
          <a:bodyPr/>
          <a:lstStyle/>
          <a:p>
            <a:endParaRPr lang="en-IN" dirty="0"/>
          </a:p>
        </p:txBody>
      </p:sp>
      <p:sp>
        <p:nvSpPr>
          <p:cNvPr id="6" name="Slide Number Placeholder 5"/>
          <p:cNvSpPr>
            <a:spLocks noGrp="1"/>
          </p:cNvSpPr>
          <p:nvPr>
            <p:ph type="sldNum" sz="quarter" idx="12"/>
          </p:nvPr>
        </p:nvSpPr>
        <p:spPr/>
        <p:txBody>
          <a:bodyPr/>
          <a:lstStyle/>
          <a:p>
            <a:fld id="{B25158FF-D970-4387-86A7-BBA004BF5DEB}" type="slidenum">
              <a:rPr lang="en-IN" smtClean="0"/>
              <a:t>‹#›</a:t>
            </a:fld>
            <a:endParaRPr lang="en-IN" dirty="0"/>
          </a:p>
        </p:txBody>
      </p:sp>
    </p:spTree>
    <p:extLst>
      <p:ext uri="{BB962C8B-B14F-4D97-AF65-F5344CB8AC3E}">
        <p14:creationId xmlns:p14="http://schemas.microsoft.com/office/powerpoint/2010/main" val="3124693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34CD9C5-AED8-4EB1-9F38-46CBE060EDB6}" type="datetimeFigureOut">
              <a:rPr lang="en-IN" smtClean="0"/>
              <a:t>02-06-2020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25158FF-D970-4387-86A7-BBA004BF5DEB}" type="slidenum">
              <a:rPr lang="en-IN" smtClean="0"/>
              <a:t>‹#›</a:t>
            </a:fld>
            <a:endParaRPr lang="en-IN" dirty="0"/>
          </a:p>
        </p:txBody>
      </p:sp>
    </p:spTree>
    <p:extLst>
      <p:ext uri="{BB962C8B-B14F-4D97-AF65-F5344CB8AC3E}">
        <p14:creationId xmlns:p14="http://schemas.microsoft.com/office/powerpoint/2010/main" val="2812822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34CD9C5-AED8-4EB1-9F38-46CBE060EDB6}" type="datetimeFigureOut">
              <a:rPr lang="en-IN" smtClean="0"/>
              <a:t>02-06-2020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25158FF-D970-4387-86A7-BBA004BF5DEB}" type="slidenum">
              <a:rPr lang="en-IN" smtClean="0"/>
              <a:t>‹#›</a:t>
            </a:fld>
            <a:endParaRPr lang="en-IN" dirty="0"/>
          </a:p>
        </p:txBody>
      </p:sp>
    </p:spTree>
    <p:extLst>
      <p:ext uri="{BB962C8B-B14F-4D97-AF65-F5344CB8AC3E}">
        <p14:creationId xmlns:p14="http://schemas.microsoft.com/office/powerpoint/2010/main" val="1776103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34CD9C5-AED8-4EB1-9F38-46CBE060EDB6}" type="datetimeFigureOut">
              <a:rPr lang="en-IN" smtClean="0"/>
              <a:t>02-06-2020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25158FF-D970-4387-86A7-BBA004BF5DEB}" type="slidenum">
              <a:rPr lang="en-IN" smtClean="0"/>
              <a:t>‹#›</a:t>
            </a:fld>
            <a:endParaRPr lang="en-IN" dirty="0"/>
          </a:p>
        </p:txBody>
      </p:sp>
    </p:spTree>
    <p:extLst>
      <p:ext uri="{BB962C8B-B14F-4D97-AF65-F5344CB8AC3E}">
        <p14:creationId xmlns:p14="http://schemas.microsoft.com/office/powerpoint/2010/main" val="623533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34CD9C5-AED8-4EB1-9F38-46CBE060EDB6}" type="datetimeFigureOut">
              <a:rPr lang="en-IN" smtClean="0"/>
              <a:t>02-06-2020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25158FF-D970-4387-86A7-BBA004BF5DEB}" type="slidenum">
              <a:rPr lang="en-IN" smtClean="0"/>
              <a:t>‹#›</a:t>
            </a:fld>
            <a:endParaRPr lang="en-IN" dirty="0"/>
          </a:p>
        </p:txBody>
      </p:sp>
    </p:spTree>
    <p:extLst>
      <p:ext uri="{BB962C8B-B14F-4D97-AF65-F5344CB8AC3E}">
        <p14:creationId xmlns:p14="http://schemas.microsoft.com/office/powerpoint/2010/main" val="139970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34CD9C5-AED8-4EB1-9F38-46CBE060EDB6}" type="datetimeFigureOut">
              <a:rPr lang="en-IN" smtClean="0"/>
              <a:t>02-06-2020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25158FF-D970-4387-86A7-BBA004BF5DEB}" type="slidenum">
              <a:rPr lang="en-IN" smtClean="0"/>
              <a:t>‹#›</a:t>
            </a:fld>
            <a:endParaRPr lang="en-IN" dirty="0"/>
          </a:p>
        </p:txBody>
      </p:sp>
    </p:spTree>
    <p:extLst>
      <p:ext uri="{BB962C8B-B14F-4D97-AF65-F5344CB8AC3E}">
        <p14:creationId xmlns:p14="http://schemas.microsoft.com/office/powerpoint/2010/main" val="37507788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34CD9C5-AED8-4EB1-9F38-46CBE060EDB6}" type="datetimeFigureOut">
              <a:rPr lang="en-IN" smtClean="0"/>
              <a:t>02-06-2020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25158FF-D970-4387-86A7-BBA004BF5DEB}" type="slidenum">
              <a:rPr lang="en-IN" smtClean="0"/>
              <a:t>‹#›</a:t>
            </a:fld>
            <a:endParaRPr lang="en-IN" dirty="0"/>
          </a:p>
        </p:txBody>
      </p:sp>
    </p:spTree>
    <p:extLst>
      <p:ext uri="{BB962C8B-B14F-4D97-AF65-F5344CB8AC3E}">
        <p14:creationId xmlns:p14="http://schemas.microsoft.com/office/powerpoint/2010/main" val="284936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4CD9C5-AED8-4EB1-9F38-46CBE060EDB6}" type="datetimeFigureOut">
              <a:rPr lang="en-IN" smtClean="0"/>
              <a:t>02-06-2020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25158FF-D970-4387-86A7-BBA004BF5DEB}" type="slidenum">
              <a:rPr lang="en-IN" smtClean="0"/>
              <a:t>‹#›</a:t>
            </a:fld>
            <a:endParaRPr lang="en-IN" dirty="0"/>
          </a:p>
        </p:txBody>
      </p:sp>
    </p:spTree>
    <p:extLst>
      <p:ext uri="{BB962C8B-B14F-4D97-AF65-F5344CB8AC3E}">
        <p14:creationId xmlns:p14="http://schemas.microsoft.com/office/powerpoint/2010/main" val="1350770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4CD9C5-AED8-4EB1-9F38-46CBE060EDB6}" type="datetimeFigureOut">
              <a:rPr lang="en-IN" smtClean="0"/>
              <a:t>02-06-2020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25158FF-D970-4387-86A7-BBA004BF5DEB}" type="slidenum">
              <a:rPr lang="en-IN" smtClean="0"/>
              <a:t>‹#›</a:t>
            </a:fld>
            <a:endParaRPr lang="en-IN" dirty="0"/>
          </a:p>
        </p:txBody>
      </p:sp>
    </p:spTree>
    <p:extLst>
      <p:ext uri="{BB962C8B-B14F-4D97-AF65-F5344CB8AC3E}">
        <p14:creationId xmlns:p14="http://schemas.microsoft.com/office/powerpoint/2010/main" val="107308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4CD9C5-AED8-4EB1-9F38-46CBE060EDB6}" type="datetimeFigureOut">
              <a:rPr lang="en-IN" smtClean="0"/>
              <a:t>02-06-2020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0951856" y="5867131"/>
            <a:ext cx="551167" cy="365125"/>
          </a:xfrm>
        </p:spPr>
        <p:txBody>
          <a:bodyPr/>
          <a:lstStyle/>
          <a:p>
            <a:fld id="{B25158FF-D970-4387-86A7-BBA004BF5DEB}" type="slidenum">
              <a:rPr lang="en-IN" smtClean="0"/>
              <a:t>‹#›</a:t>
            </a:fld>
            <a:endParaRPr lang="en-IN" dirty="0"/>
          </a:p>
        </p:txBody>
      </p:sp>
    </p:spTree>
    <p:extLst>
      <p:ext uri="{BB962C8B-B14F-4D97-AF65-F5344CB8AC3E}">
        <p14:creationId xmlns:p14="http://schemas.microsoft.com/office/powerpoint/2010/main" val="2724420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34CD9C5-AED8-4EB1-9F38-46CBE060EDB6}" type="datetimeFigureOut">
              <a:rPr lang="en-IN" smtClean="0"/>
              <a:t>02-06-2020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25158FF-D970-4387-86A7-BBA004BF5DEB}" type="slidenum">
              <a:rPr lang="en-IN" smtClean="0"/>
              <a:t>‹#›</a:t>
            </a:fld>
            <a:endParaRPr lang="en-IN" dirty="0"/>
          </a:p>
        </p:txBody>
      </p:sp>
    </p:spTree>
    <p:extLst>
      <p:ext uri="{BB962C8B-B14F-4D97-AF65-F5344CB8AC3E}">
        <p14:creationId xmlns:p14="http://schemas.microsoft.com/office/powerpoint/2010/main" val="2370190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4CD9C5-AED8-4EB1-9F38-46CBE060EDB6}" type="datetimeFigureOut">
              <a:rPr lang="en-IN" smtClean="0"/>
              <a:t>02-06-2020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25158FF-D970-4387-86A7-BBA004BF5DEB}" type="slidenum">
              <a:rPr lang="en-IN" smtClean="0"/>
              <a:t>‹#›</a:t>
            </a:fld>
            <a:endParaRPr lang="en-IN" dirty="0"/>
          </a:p>
        </p:txBody>
      </p:sp>
    </p:spTree>
    <p:extLst>
      <p:ext uri="{BB962C8B-B14F-4D97-AF65-F5344CB8AC3E}">
        <p14:creationId xmlns:p14="http://schemas.microsoft.com/office/powerpoint/2010/main" val="3199171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4CD9C5-AED8-4EB1-9F38-46CBE060EDB6}" type="datetimeFigureOut">
              <a:rPr lang="en-IN" smtClean="0"/>
              <a:t>02-06-2020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25158FF-D970-4387-86A7-BBA004BF5DEB}" type="slidenum">
              <a:rPr lang="en-IN" smtClean="0"/>
              <a:t>‹#›</a:t>
            </a:fld>
            <a:endParaRPr lang="en-IN" dirty="0"/>
          </a:p>
        </p:txBody>
      </p:sp>
    </p:spTree>
    <p:extLst>
      <p:ext uri="{BB962C8B-B14F-4D97-AF65-F5344CB8AC3E}">
        <p14:creationId xmlns:p14="http://schemas.microsoft.com/office/powerpoint/2010/main" val="1315511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34CD9C5-AED8-4EB1-9F38-46CBE060EDB6}" type="datetimeFigureOut">
              <a:rPr lang="en-IN" smtClean="0"/>
              <a:t>02-06-2020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25158FF-D970-4387-86A7-BBA004BF5DEB}" type="slidenum">
              <a:rPr lang="en-IN" smtClean="0"/>
              <a:t>‹#›</a:t>
            </a:fld>
            <a:endParaRPr lang="en-IN" dirty="0"/>
          </a:p>
        </p:txBody>
      </p:sp>
    </p:spTree>
    <p:extLst>
      <p:ext uri="{BB962C8B-B14F-4D97-AF65-F5344CB8AC3E}">
        <p14:creationId xmlns:p14="http://schemas.microsoft.com/office/powerpoint/2010/main" val="1469226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4CD9C5-AED8-4EB1-9F38-46CBE060EDB6}" type="datetimeFigureOut">
              <a:rPr lang="en-IN" smtClean="0"/>
              <a:t>02-06-2020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25158FF-D970-4387-86A7-BBA004BF5DEB}" type="slidenum">
              <a:rPr lang="en-IN" smtClean="0"/>
              <a:t>‹#›</a:t>
            </a:fld>
            <a:endParaRPr lang="en-IN" dirty="0"/>
          </a:p>
        </p:txBody>
      </p:sp>
    </p:spTree>
    <p:extLst>
      <p:ext uri="{BB962C8B-B14F-4D97-AF65-F5344CB8AC3E}">
        <p14:creationId xmlns:p14="http://schemas.microsoft.com/office/powerpoint/2010/main" val="135173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34CD9C5-AED8-4EB1-9F38-46CBE060EDB6}" type="datetimeFigureOut">
              <a:rPr lang="en-IN" smtClean="0"/>
              <a:t>02-06-2020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25158FF-D970-4387-86A7-BBA004BF5DEB}" type="slidenum">
              <a:rPr lang="en-IN" smtClean="0"/>
              <a:t>‹#›</a:t>
            </a:fld>
            <a:endParaRPr lang="en-IN" dirty="0"/>
          </a:p>
        </p:txBody>
      </p:sp>
    </p:spTree>
    <p:extLst>
      <p:ext uri="{BB962C8B-B14F-4D97-AF65-F5344CB8AC3E}">
        <p14:creationId xmlns:p14="http://schemas.microsoft.com/office/powerpoint/2010/main" val="3065132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34CD9C5-AED8-4EB1-9F38-46CBE060EDB6}" type="datetimeFigureOut">
              <a:rPr lang="en-IN" smtClean="0"/>
              <a:t>02-06-2020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25158FF-D970-4387-86A7-BBA004BF5DEB}" type="slidenum">
              <a:rPr lang="en-IN" smtClean="0"/>
              <a:t>‹#›</a:t>
            </a:fld>
            <a:endParaRPr lang="en-IN" dirty="0"/>
          </a:p>
        </p:txBody>
      </p:sp>
    </p:spTree>
    <p:extLst>
      <p:ext uri="{BB962C8B-B14F-4D97-AF65-F5344CB8AC3E}">
        <p14:creationId xmlns:p14="http://schemas.microsoft.com/office/powerpoint/2010/main" val="780283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34CD9C5-AED8-4EB1-9F38-46CBE060EDB6}" type="datetimeFigureOut">
              <a:rPr lang="en-IN" smtClean="0"/>
              <a:t>02-06-2020</a:t>
            </a:fld>
            <a:endParaRPr lang="en-IN"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25158FF-D970-4387-86A7-BBA004BF5DEB}" type="slidenum">
              <a:rPr lang="en-IN" smtClean="0"/>
              <a:t>‹#›</a:t>
            </a:fld>
            <a:endParaRPr lang="en-IN" dirty="0"/>
          </a:p>
        </p:txBody>
      </p:sp>
    </p:spTree>
    <p:extLst>
      <p:ext uri="{BB962C8B-B14F-4D97-AF65-F5344CB8AC3E}">
        <p14:creationId xmlns:p14="http://schemas.microsoft.com/office/powerpoint/2010/main" val="316917081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1524"/>
            <a:ext cx="12192000" cy="1858963"/>
          </a:xfrm>
        </p:spPr>
        <p:txBody>
          <a:bodyPr>
            <a:normAutofit/>
          </a:bodyPr>
          <a:lstStyle/>
          <a:p>
            <a:pPr lvl="0" algn="ctr"/>
            <a:r>
              <a:rPr lang="en-IN" sz="2800" dirty="0" smtClean="0">
                <a:latin typeface="Times New Roman" panose="02020603050405020304" pitchFamily="18" charset="0"/>
                <a:cs typeface="Times New Roman" panose="02020603050405020304" pitchFamily="18" charset="0"/>
              </a:rPr>
              <a:t>Project Work-II Presentation</a:t>
            </a:r>
            <a:br>
              <a:rPr lang="en-IN" sz="2800" dirty="0" smtClean="0">
                <a:latin typeface="Times New Roman" panose="02020603050405020304" pitchFamily="18" charset="0"/>
                <a:cs typeface="Times New Roman" panose="02020603050405020304" pitchFamily="18" charset="0"/>
              </a:rPr>
            </a:br>
            <a:r>
              <a:rPr lang="en-IN" sz="2800" dirty="0" smtClean="0">
                <a:latin typeface="Times New Roman" panose="02020603050405020304" pitchFamily="18" charset="0"/>
                <a:cs typeface="Times New Roman" panose="02020603050405020304" pitchFamily="18" charset="0"/>
              </a:rPr>
              <a:t>on</a:t>
            </a:r>
            <a:r>
              <a:rPr lang="en-IN" sz="1996" dirty="0">
                <a:latin typeface="Times New Roman" panose="02020603050405020304" pitchFamily="18" charset="0"/>
                <a:cs typeface="Times New Roman" panose="02020603050405020304" pitchFamily="18" charset="0"/>
              </a:rPr>
              <a:t/>
            </a:r>
            <a:br>
              <a:rPr lang="en-IN" sz="1996" dirty="0">
                <a:latin typeface="Times New Roman" panose="02020603050405020304" pitchFamily="18" charset="0"/>
                <a:cs typeface="Times New Roman" panose="02020603050405020304" pitchFamily="18" charset="0"/>
              </a:rPr>
            </a:br>
            <a:r>
              <a:rPr lang="en-IN" sz="2800" dirty="0" smtClean="0">
                <a:latin typeface="Times New Roman" panose="02020603050405020304" pitchFamily="18" charset="0"/>
                <a:cs typeface="Times New Roman" panose="02020603050405020304" pitchFamily="18" charset="0"/>
              </a:rPr>
              <a:t>Fake News Detection using Supervised Learning Method</a:t>
            </a:r>
            <a:endParaRPr lang="en-IN" sz="1996" dirty="0">
              <a:latin typeface="Times New Roman" panose="02020603050405020304" pitchFamily="18" charset="0"/>
              <a:cs typeface="Times New Roman" panose="02020603050405020304" pitchFamily="18" charset="0"/>
            </a:endParaRPr>
          </a:p>
        </p:txBody>
      </p:sp>
      <p:sp>
        <p:nvSpPr>
          <p:cNvPr id="3" name="Subtitle 2"/>
          <p:cNvSpPr txBox="1">
            <a:spLocks noGrp="1"/>
          </p:cNvSpPr>
          <p:nvPr>
            <p:ph type="subTitle" idx="4294967295"/>
          </p:nvPr>
        </p:nvSpPr>
        <p:spPr>
          <a:xfrm>
            <a:off x="1527048" y="4279011"/>
            <a:ext cx="10664952" cy="1905000"/>
          </a:xfrm>
        </p:spPr>
        <p:txBody>
          <a:bodyPr numCol="2" anchor="t">
            <a:normAutofit/>
          </a:bodyPr>
          <a:lstStyle/>
          <a:p>
            <a:pPr marL="0" indent="0">
              <a:buNone/>
            </a:pPr>
            <a:r>
              <a:rPr lang="en-IN" sz="2600" b="1" u="sng" dirty="0" smtClean="0">
                <a:latin typeface="Times New Roman" panose="02020603050405020304" pitchFamily="18" charset="0"/>
                <a:cs typeface="Times New Roman" panose="02020603050405020304" pitchFamily="18" charset="0"/>
              </a:rPr>
              <a:t>Presented</a:t>
            </a:r>
            <a:r>
              <a:rPr lang="en-IN" sz="2600" b="1" dirty="0" smtClean="0">
                <a:latin typeface="Times New Roman" panose="02020603050405020304" pitchFamily="18" charset="0"/>
                <a:cs typeface="Times New Roman" panose="02020603050405020304" pitchFamily="18" charset="0"/>
              </a:rPr>
              <a:t> </a:t>
            </a:r>
            <a:r>
              <a:rPr lang="en-IN" sz="2600" b="1" u="sng" dirty="0" smtClean="0">
                <a:latin typeface="Times New Roman" panose="02020603050405020304" pitchFamily="18" charset="0"/>
                <a:cs typeface="Times New Roman" panose="02020603050405020304" pitchFamily="18" charset="0"/>
              </a:rPr>
              <a:t>By:-</a:t>
            </a:r>
            <a:endParaRPr lang="en-IN" sz="2400"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Swapnesh Jain</a:t>
            </a:r>
          </a:p>
          <a:p>
            <a:pPr marL="0" lvl="0" indent="0">
              <a:buNone/>
            </a:pPr>
            <a:r>
              <a:rPr lang="en-IN" dirty="0">
                <a:latin typeface="Times New Roman" panose="02020603050405020304" pitchFamily="18" charset="0"/>
                <a:cs typeface="Times New Roman" panose="02020603050405020304" pitchFamily="18" charset="0"/>
              </a:rPr>
              <a:t>(EN16CS301272</a:t>
            </a:r>
            <a:r>
              <a:rPr lang="en-IN" dirty="0" smtClean="0">
                <a:latin typeface="Times New Roman" panose="02020603050405020304" pitchFamily="18" charset="0"/>
                <a:cs typeface="Times New Roman" panose="02020603050405020304" pitchFamily="18" charset="0"/>
              </a:rPr>
              <a:t>)</a:t>
            </a:r>
          </a:p>
          <a:p>
            <a:pPr marL="0" lvl="0" indent="0">
              <a:buNone/>
            </a:pPr>
            <a:r>
              <a:rPr lang="en-IN" sz="2600" b="1" u="sng" dirty="0" smtClean="0">
                <a:latin typeface="Times New Roman" panose="02020603050405020304" pitchFamily="18" charset="0"/>
                <a:cs typeface="Times New Roman" panose="02020603050405020304" pitchFamily="18" charset="0"/>
              </a:rPr>
              <a:t>Project</a:t>
            </a:r>
            <a:r>
              <a:rPr lang="en-IN" sz="2600" b="1" dirty="0" smtClean="0">
                <a:latin typeface="Times New Roman" panose="02020603050405020304" pitchFamily="18" charset="0"/>
                <a:cs typeface="Times New Roman" panose="02020603050405020304" pitchFamily="18" charset="0"/>
              </a:rPr>
              <a:t> </a:t>
            </a:r>
            <a:r>
              <a:rPr lang="en-IN" sz="2600" b="1" u="sng" dirty="0" smtClean="0">
                <a:latin typeface="Times New Roman" panose="02020603050405020304" pitchFamily="18" charset="0"/>
                <a:cs typeface="Times New Roman" panose="02020603050405020304" pitchFamily="18" charset="0"/>
              </a:rPr>
              <a:t>Guide:-</a:t>
            </a:r>
          </a:p>
          <a:p>
            <a:r>
              <a:rPr lang="en-IN" dirty="0" smtClean="0">
                <a:latin typeface="Times New Roman" panose="02020603050405020304" pitchFamily="18" charset="0"/>
                <a:cs typeface="Times New Roman" panose="02020603050405020304" pitchFamily="18" charset="0"/>
              </a:rPr>
              <a:t>Dr. Ruchi Patel</a:t>
            </a:r>
          </a:p>
          <a:p>
            <a:r>
              <a:rPr lang="en-IN" dirty="0" smtClean="0">
                <a:latin typeface="Times New Roman" panose="02020603050405020304" pitchFamily="18" charset="0"/>
                <a:cs typeface="Times New Roman" panose="02020603050405020304" pitchFamily="18" charset="0"/>
              </a:rPr>
              <a:t>Prof. Sachin Solanki</a:t>
            </a:r>
          </a:p>
        </p:txBody>
      </p:sp>
      <p:pic>
        <p:nvPicPr>
          <p:cNvPr id="5" name="Picture 4">
            <a:extLst>
              <a:ext uri="{FF2B5EF4-FFF2-40B4-BE49-F238E27FC236}">
                <a16:creationId xmlns:a16="http://schemas.microsoft.com/office/drawing/2014/main" id="{67196597-0839-423B-A747-8F72074C4F5B}"/>
              </a:ext>
            </a:extLst>
          </p:cNvPr>
          <p:cNvPicPr>
            <a:picLocks noChangeAspect="1"/>
          </p:cNvPicPr>
          <p:nvPr/>
        </p:nvPicPr>
        <p:blipFill rotWithShape="1">
          <a:blip r:embed="rId3"/>
          <a:srcRect l="5600" t="5792" r="2138"/>
          <a:stretch/>
        </p:blipFill>
        <p:spPr>
          <a:xfrm>
            <a:off x="4851654" y="1985391"/>
            <a:ext cx="2581275" cy="2272035"/>
          </a:xfrm>
          <a:prstGeom prst="rect">
            <a:avLst/>
          </a:prstGeom>
        </p:spPr>
      </p:pic>
    </p:spTree>
    <p:extLst>
      <p:ext uri="{BB962C8B-B14F-4D97-AF65-F5344CB8AC3E}">
        <p14:creationId xmlns:p14="http://schemas.microsoft.com/office/powerpoint/2010/main" val="378384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8760" y="270498"/>
            <a:ext cx="10186416" cy="5493812"/>
          </a:xfrm>
          <a:prstGeom prst="rect">
            <a:avLst/>
          </a:prstGeom>
        </p:spPr>
        <p:txBody>
          <a:bodyPr wrap="square">
            <a:spAutoFit/>
          </a:bodyPr>
          <a:lstStyle/>
          <a:p>
            <a:pPr algn="ctr"/>
            <a:r>
              <a:rPr lang="en-IN" sz="2800" b="1" u="sng" dirty="0" smtClean="0">
                <a:latin typeface="Times New Roman" panose="02020603050405020304" pitchFamily="18" charset="0"/>
                <a:cs typeface="Times New Roman" panose="02020603050405020304" pitchFamily="18" charset="0"/>
              </a:rPr>
              <a:t>Pre-processing</a:t>
            </a:r>
          </a:p>
          <a:p>
            <a:pPr algn="ctr"/>
            <a:endParaRPr lang="en-IN" sz="2800" b="1" u="sng"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2000" dirty="0">
                <a:latin typeface="Times New Roman" panose="02020603050405020304" pitchFamily="18" charset="0"/>
                <a:cs typeface="Times New Roman" panose="02020603050405020304" pitchFamily="18" charset="0"/>
              </a:rPr>
              <a:t>First both the datasets are observed to look for what type of data each methods are dealing with. But upon closely observing datasets it was found that both the Kaggle and Liar datasets contain missing values and incomplete news articles. But Kaggle dataset along with missing values and incomplete news articles contains news from different languages also. So to increase the efficiency of each models these missing values along with the news articles which are incomplete and of different languages are eliminated</a:t>
            </a:r>
            <a:r>
              <a:rPr lang="en-IN" sz="2000" dirty="0" smtClean="0">
                <a:latin typeface="Times New Roman" panose="02020603050405020304" pitchFamily="18" charset="0"/>
                <a:cs typeface="Times New Roman" panose="02020603050405020304" pitchFamily="18" charset="0"/>
              </a:rPr>
              <a:t>.</a:t>
            </a:r>
          </a:p>
          <a:p>
            <a:pPr algn="just"/>
            <a:endParaRPr lang="en-IN" sz="15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2"/>
            </a:pPr>
            <a:r>
              <a:rPr lang="en-IN" sz="2000" dirty="0">
                <a:latin typeface="Times New Roman" panose="02020603050405020304" pitchFamily="18" charset="0"/>
                <a:cs typeface="Times New Roman" panose="02020603050405020304" pitchFamily="18" charset="0"/>
              </a:rPr>
              <a:t>After eliminating these type of data all the special characters (or say punctuation marks and tags) along with the stop-words are removed. The stop-words are those words that do not contribute much in predicting whether the news is real or fake, instead they just introduce confusion to each model. Some of these commonly used stop-words are "a", "the", "of", "I", "you", "it", "and", etc. Rather machine would not want these words taking up space in the database, or taking up valuable processing time. Therefore eliminating them will improve the efficiency of the model. After the soft-words are removed, stemming was carried out to reduce the words to their </a:t>
            </a:r>
            <a:r>
              <a:rPr lang="en-IN" sz="2000" dirty="0" smtClean="0">
                <a:latin typeface="Times New Roman" panose="02020603050405020304" pitchFamily="18" charset="0"/>
                <a:cs typeface="Times New Roman" panose="02020603050405020304" pitchFamily="18" charset="0"/>
              </a:rPr>
              <a:t>roots, using Python’s Porter Stemmer package.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7150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07592" y="356616"/>
            <a:ext cx="10360152" cy="5447645"/>
          </a:xfrm>
          <a:prstGeom prst="rect">
            <a:avLst/>
          </a:prstGeom>
          <a:noFill/>
        </p:spPr>
        <p:txBody>
          <a:bodyPr wrap="square" rtlCol="0">
            <a:spAutoFit/>
          </a:bodyPr>
          <a:lstStyle/>
          <a:p>
            <a:pPr algn="ctr"/>
            <a:r>
              <a:rPr lang="en-IN" sz="2800" b="1" u="sng" dirty="0" smtClean="0">
                <a:latin typeface="Times New Roman" panose="02020603050405020304" pitchFamily="18" charset="0"/>
                <a:cs typeface="Times New Roman" panose="02020603050405020304" pitchFamily="18" charset="0"/>
              </a:rPr>
              <a:t>Proposed Solution</a:t>
            </a:r>
          </a:p>
          <a:p>
            <a:pPr algn="ctr"/>
            <a:endParaRPr lang="en-IN" sz="2000" b="1" u="sng" dirty="0" smtClean="0">
              <a:latin typeface="Times New Roman" panose="02020603050405020304" pitchFamily="18" charset="0"/>
              <a:cs typeface="Times New Roman" panose="02020603050405020304" pitchFamily="18" charset="0"/>
            </a:endParaRPr>
          </a:p>
          <a:p>
            <a:pPr algn="ctr"/>
            <a:endParaRPr lang="en-IN" sz="1400" b="1" dirty="0" smtClean="0">
              <a:latin typeface="Times New Roman" panose="02020603050405020304" pitchFamily="18" charset="0"/>
              <a:cs typeface="Times New Roman" panose="02020603050405020304" pitchFamily="18" charset="0"/>
            </a:endParaRPr>
          </a:p>
          <a:p>
            <a:pPr algn="just"/>
            <a:r>
              <a:rPr lang="en-IN" sz="2200" dirty="0" smtClean="0">
                <a:latin typeface="Times New Roman" panose="02020603050405020304" pitchFamily="18" charset="0"/>
                <a:cs typeface="Times New Roman" panose="02020603050405020304" pitchFamily="18" charset="0"/>
              </a:rPr>
              <a:t>Proposed solution </a:t>
            </a:r>
            <a:r>
              <a:rPr lang="en-IN" sz="2200" dirty="0">
                <a:latin typeface="Times New Roman" panose="02020603050405020304" pitchFamily="18" charset="0"/>
                <a:cs typeface="Times New Roman" panose="02020603050405020304" pitchFamily="18" charset="0"/>
              </a:rPr>
              <a:t>consists </a:t>
            </a:r>
            <a:r>
              <a:rPr lang="en-IN" sz="2200" dirty="0" smtClean="0">
                <a:latin typeface="Times New Roman" panose="02020603050405020304" pitchFamily="18" charset="0"/>
                <a:cs typeface="Times New Roman" panose="02020603050405020304" pitchFamily="18" charset="0"/>
              </a:rPr>
              <a:t>of following </a:t>
            </a:r>
            <a:r>
              <a:rPr lang="en-IN" sz="2200" dirty="0">
                <a:latin typeface="Times New Roman" panose="02020603050405020304" pitchFamily="18" charset="0"/>
                <a:cs typeface="Times New Roman" panose="02020603050405020304" pitchFamily="18" charset="0"/>
              </a:rPr>
              <a:t>important steps for detecting fake news using </a:t>
            </a:r>
            <a:r>
              <a:rPr lang="en-IN" sz="2200" dirty="0" smtClean="0">
                <a:latin typeface="Times New Roman" panose="02020603050405020304" pitchFamily="18" charset="0"/>
                <a:cs typeface="Times New Roman" panose="02020603050405020304" pitchFamily="18" charset="0"/>
              </a:rPr>
              <a:t>different supervised </a:t>
            </a:r>
            <a:r>
              <a:rPr lang="en-IN" sz="2200" dirty="0">
                <a:latin typeface="Times New Roman" panose="02020603050405020304" pitchFamily="18" charset="0"/>
                <a:cs typeface="Times New Roman" panose="02020603050405020304" pitchFamily="18" charset="0"/>
              </a:rPr>
              <a:t>machine learning </a:t>
            </a:r>
            <a:r>
              <a:rPr lang="en-IN" sz="2200" dirty="0" smtClean="0">
                <a:latin typeface="Times New Roman" panose="02020603050405020304" pitchFamily="18" charset="0"/>
                <a:cs typeface="Times New Roman" panose="02020603050405020304" pitchFamily="18" charset="0"/>
              </a:rPr>
              <a:t>models:</a:t>
            </a:r>
          </a:p>
          <a:p>
            <a:pPr algn="just"/>
            <a:endParaRPr lang="en-IN" sz="1500" dirty="0">
              <a:latin typeface="Times New Roman" panose="02020603050405020304" pitchFamily="18" charset="0"/>
              <a:cs typeface="Times New Roman" panose="02020603050405020304" pitchFamily="18" charset="0"/>
            </a:endParaRPr>
          </a:p>
          <a:p>
            <a:pPr marL="365125" indent="-365125" algn="just">
              <a:buFont typeface="+mj-lt"/>
              <a:buAutoNum type="arabicPeriod"/>
            </a:pPr>
            <a:r>
              <a:rPr lang="en-IN" sz="2200" dirty="0" smtClean="0">
                <a:latin typeface="Times New Roman" panose="02020603050405020304" pitchFamily="18" charset="0"/>
                <a:cs typeface="Times New Roman" panose="02020603050405020304" pitchFamily="18" charset="0"/>
              </a:rPr>
              <a:t>Two </a:t>
            </a:r>
            <a:r>
              <a:rPr lang="en-IN" sz="2200" dirty="0">
                <a:latin typeface="Times New Roman" panose="02020603050405020304" pitchFamily="18" charset="0"/>
                <a:cs typeface="Times New Roman" panose="02020603050405020304" pitchFamily="18" charset="0"/>
              </a:rPr>
              <a:t>different datasets, Kaggle and Liar, were gathered to implement each model.</a:t>
            </a:r>
          </a:p>
          <a:p>
            <a:pPr marL="365125" indent="-365125" algn="just">
              <a:buFont typeface="+mj-lt"/>
              <a:buAutoNum type="arabicPeriod"/>
            </a:pPr>
            <a:r>
              <a:rPr lang="en-IN" sz="2200" dirty="0" smtClean="0">
                <a:latin typeface="Times New Roman" panose="02020603050405020304" pitchFamily="18" charset="0"/>
                <a:cs typeface="Times New Roman" panose="02020603050405020304" pitchFamily="18" charset="0"/>
              </a:rPr>
              <a:t>Then techniques </a:t>
            </a:r>
            <a:r>
              <a:rPr lang="en-IN" sz="2200" dirty="0">
                <a:latin typeface="Times New Roman" panose="02020603050405020304" pitchFamily="18" charset="0"/>
                <a:cs typeface="Times New Roman" panose="02020603050405020304" pitchFamily="18" charset="0"/>
              </a:rPr>
              <a:t>like Tokenization, Stemming and removing punctuation marks, tags, and stop-words were used to clean the dataset.</a:t>
            </a:r>
          </a:p>
          <a:p>
            <a:pPr marL="365125" indent="-365125" algn="just">
              <a:buFont typeface="+mj-lt"/>
              <a:buAutoNum type="arabicPeriod"/>
            </a:pPr>
            <a:r>
              <a:rPr lang="en-IN" sz="2200" dirty="0" smtClean="0">
                <a:latin typeface="Times New Roman" panose="02020603050405020304" pitchFamily="18" charset="0"/>
                <a:cs typeface="Times New Roman" panose="02020603050405020304" pitchFamily="18" charset="0"/>
              </a:rPr>
              <a:t>Then different pre-processing </a:t>
            </a:r>
            <a:r>
              <a:rPr lang="en-IN" sz="2200" dirty="0">
                <a:latin typeface="Times New Roman" panose="02020603050405020304" pitchFamily="18" charset="0"/>
                <a:cs typeface="Times New Roman" panose="02020603050405020304" pitchFamily="18" charset="0"/>
              </a:rPr>
              <a:t>techniques such as </a:t>
            </a:r>
            <a:r>
              <a:rPr lang="en-IN" sz="2200" dirty="0" smtClean="0">
                <a:latin typeface="Times New Roman" panose="02020603050405020304" pitchFamily="18" charset="0"/>
                <a:cs typeface="Times New Roman" panose="02020603050405020304" pitchFamily="18" charset="0"/>
              </a:rPr>
              <a:t>CountVectorizer, Term Frequency-Inverse Document Frequency, n-gram like bigram and trigram </a:t>
            </a:r>
            <a:r>
              <a:rPr lang="en-IN" sz="2200" dirty="0">
                <a:latin typeface="Times New Roman" panose="02020603050405020304" pitchFamily="18" charset="0"/>
                <a:cs typeface="Times New Roman" panose="02020603050405020304" pitchFamily="18" charset="0"/>
              </a:rPr>
              <a:t>were used on the </a:t>
            </a:r>
            <a:r>
              <a:rPr lang="en-IN" sz="2200" dirty="0" smtClean="0">
                <a:latin typeface="Times New Roman" panose="02020603050405020304" pitchFamily="18" charset="0"/>
                <a:cs typeface="Times New Roman" panose="02020603050405020304" pitchFamily="18" charset="0"/>
              </a:rPr>
              <a:t>datasets </a:t>
            </a:r>
            <a:r>
              <a:rPr lang="en-IN" sz="2200" dirty="0">
                <a:latin typeface="Times New Roman" panose="02020603050405020304" pitchFamily="18" charset="0"/>
                <a:cs typeface="Times New Roman" panose="02020603050405020304" pitchFamily="18" charset="0"/>
              </a:rPr>
              <a:t>to build the vocabulary of the count vectors.</a:t>
            </a:r>
          </a:p>
          <a:p>
            <a:pPr marL="365125" indent="-365125" algn="just">
              <a:buFont typeface="+mj-lt"/>
              <a:buAutoNum type="arabicPeriod"/>
            </a:pPr>
            <a:r>
              <a:rPr lang="en-IN" sz="2200" dirty="0" smtClean="0">
                <a:latin typeface="Times New Roman" panose="02020603050405020304" pitchFamily="18" charset="0"/>
                <a:cs typeface="Times New Roman" panose="02020603050405020304" pitchFamily="18" charset="0"/>
              </a:rPr>
              <a:t>The </a:t>
            </a:r>
            <a:r>
              <a:rPr lang="en-IN" sz="2200" dirty="0">
                <a:latin typeface="Times New Roman" panose="02020603050405020304" pitchFamily="18" charset="0"/>
                <a:cs typeface="Times New Roman" panose="02020603050405020304" pitchFamily="18" charset="0"/>
              </a:rPr>
              <a:t>models </a:t>
            </a:r>
            <a:r>
              <a:rPr lang="en-IN" sz="2200" dirty="0" smtClean="0">
                <a:latin typeface="Times New Roman" panose="02020603050405020304" pitchFamily="18" charset="0"/>
                <a:cs typeface="Times New Roman" panose="02020603050405020304" pitchFamily="18" charset="0"/>
              </a:rPr>
              <a:t>then were build </a:t>
            </a:r>
            <a:r>
              <a:rPr lang="en-IN" sz="2200" dirty="0">
                <a:latin typeface="Times New Roman" panose="02020603050405020304" pitchFamily="18" charset="0"/>
                <a:cs typeface="Times New Roman" panose="02020603050405020304" pitchFamily="18" charset="0"/>
              </a:rPr>
              <a:t>using Naive Bayes, Logistic regression, Random Forest and XGBoost.</a:t>
            </a:r>
          </a:p>
          <a:p>
            <a:pPr marL="365125" indent="-365125" algn="just">
              <a:buFont typeface="+mj-lt"/>
              <a:buAutoNum type="arabicPeriod"/>
            </a:pPr>
            <a:r>
              <a:rPr lang="en-IN" sz="2200" dirty="0" smtClean="0">
                <a:latin typeface="Times New Roman" panose="02020603050405020304" pitchFamily="18" charset="0"/>
                <a:cs typeface="Times New Roman" panose="02020603050405020304" pitchFamily="18" charset="0"/>
              </a:rPr>
              <a:t>Finally </a:t>
            </a:r>
            <a:r>
              <a:rPr lang="en-IN" sz="2200" dirty="0">
                <a:latin typeface="Times New Roman" panose="02020603050405020304" pitchFamily="18" charset="0"/>
                <a:cs typeface="Times New Roman" panose="02020603050405020304" pitchFamily="18" charset="0"/>
              </a:rPr>
              <a:t>performance was evaluated for these different </a:t>
            </a:r>
            <a:r>
              <a:rPr lang="en-IN" sz="2200" dirty="0" smtClean="0">
                <a:latin typeface="Times New Roman" panose="02020603050405020304" pitchFamily="18" charset="0"/>
                <a:cs typeface="Times New Roman" panose="02020603050405020304" pitchFamily="18" charset="0"/>
              </a:rPr>
              <a:t>models </a:t>
            </a:r>
            <a:r>
              <a:rPr lang="en-IN" sz="2200" dirty="0">
                <a:latin typeface="Times New Roman" panose="02020603050405020304" pitchFamily="18" charset="0"/>
                <a:cs typeface="Times New Roman" panose="02020603050405020304" pitchFamily="18" charset="0"/>
              </a:rPr>
              <a:t>and compared using their accuracy and confusion matrix.</a:t>
            </a:r>
          </a:p>
        </p:txBody>
      </p:sp>
    </p:spTree>
    <p:extLst>
      <p:ext uri="{BB962C8B-B14F-4D97-AF65-F5344CB8AC3E}">
        <p14:creationId xmlns:p14="http://schemas.microsoft.com/office/powerpoint/2010/main" val="34138183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17438"/>
            <a:ext cx="6096000" cy="523220"/>
          </a:xfrm>
          <a:prstGeom prst="rect">
            <a:avLst/>
          </a:prstGeom>
        </p:spPr>
        <p:txBody>
          <a:bodyPr>
            <a:spAutoFit/>
          </a:bodyPr>
          <a:lstStyle/>
          <a:p>
            <a:pPr algn="ctr"/>
            <a:r>
              <a:rPr lang="en-IN" sz="2800" b="1" u="sng" dirty="0" smtClean="0">
                <a:latin typeface="Times New Roman" panose="02020603050405020304" pitchFamily="18" charset="0"/>
                <a:cs typeface="Times New Roman" panose="02020603050405020304" pitchFamily="18" charset="0"/>
              </a:rPr>
              <a:t>Screenshots</a:t>
            </a:r>
            <a:endParaRPr lang="en-IN" sz="2800" b="1" u="sng"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928" y="896112"/>
            <a:ext cx="10058400" cy="5657850"/>
          </a:xfrm>
          <a:prstGeom prst="rect">
            <a:avLst/>
          </a:prstGeom>
        </p:spPr>
      </p:pic>
    </p:spTree>
    <p:extLst>
      <p:ext uri="{BB962C8B-B14F-4D97-AF65-F5344CB8AC3E}">
        <p14:creationId xmlns:p14="http://schemas.microsoft.com/office/powerpoint/2010/main" val="2808963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6192" y="978408"/>
            <a:ext cx="10431780" cy="4480560"/>
          </a:xfrm>
          <a:prstGeom prst="rect">
            <a:avLst/>
          </a:prstGeom>
        </p:spPr>
      </p:pic>
    </p:spTree>
    <p:extLst>
      <p:ext uri="{BB962C8B-B14F-4D97-AF65-F5344CB8AC3E}">
        <p14:creationId xmlns:p14="http://schemas.microsoft.com/office/powerpoint/2010/main" val="837324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1368" y="197346"/>
            <a:ext cx="9966960" cy="5616922"/>
          </a:xfrm>
          <a:prstGeom prst="rect">
            <a:avLst/>
          </a:prstGeom>
        </p:spPr>
        <p:txBody>
          <a:bodyPr wrap="square">
            <a:spAutoFit/>
          </a:bodyPr>
          <a:lstStyle/>
          <a:p>
            <a:pPr algn="ctr"/>
            <a:r>
              <a:rPr lang="en-IN" sz="2800" b="1" u="sng" dirty="0" smtClean="0">
                <a:latin typeface="Times New Roman" panose="02020603050405020304" pitchFamily="18" charset="0"/>
                <a:cs typeface="Times New Roman" panose="02020603050405020304" pitchFamily="18" charset="0"/>
              </a:rPr>
              <a:t>Result and Discussion</a:t>
            </a:r>
          </a:p>
          <a:p>
            <a:pPr algn="ctr"/>
            <a:endParaRPr lang="en-IN" sz="2000" b="1" u="sng" dirty="0" smtClean="0">
              <a:latin typeface="Times New Roman" panose="02020603050405020304" pitchFamily="18" charset="0"/>
              <a:cs typeface="Times New Roman" panose="02020603050405020304" pitchFamily="18" charset="0"/>
            </a:endParaRPr>
          </a:p>
          <a:p>
            <a:pPr algn="just"/>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model was trained and tested for both the datasets. In this project two techniques for pre-processing, namely ‘CountVectorizer’ and ‘TF-IDF’, and four methods of machine learning (discussed in Methodologies) are used and confusion matrix along with accuracies are obtained and tabulated</a:t>
            </a:r>
            <a:r>
              <a:rPr lang="en-IN" sz="2000" dirty="0" smtClean="0">
                <a:latin typeface="Times New Roman" panose="02020603050405020304" pitchFamily="18" charset="0"/>
                <a:cs typeface="Times New Roman" panose="02020603050405020304" pitchFamily="18" charset="0"/>
              </a:rPr>
              <a:t>.</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3.5.1 Experimental Result on Kaggle </a:t>
            </a:r>
            <a:r>
              <a:rPr lang="en-IN" b="1" dirty="0" smtClean="0">
                <a:latin typeface="Times New Roman" panose="02020603050405020304" pitchFamily="18" charset="0"/>
                <a:cs typeface="Times New Roman" panose="02020603050405020304" pitchFamily="18" charset="0"/>
              </a:rPr>
              <a:t>Dataset</a:t>
            </a:r>
          </a:p>
          <a:p>
            <a:pPr algn="just"/>
            <a:endParaRPr lang="en-IN" sz="15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Table </a:t>
            </a:r>
            <a:r>
              <a:rPr lang="en-IN" dirty="0" smtClean="0">
                <a:latin typeface="Times New Roman" panose="02020603050405020304" pitchFamily="18" charset="0"/>
                <a:cs typeface="Times New Roman" panose="02020603050405020304" pitchFamily="18" charset="0"/>
              </a:rPr>
              <a:t>3.1 </a:t>
            </a:r>
            <a:r>
              <a:rPr lang="en-IN" dirty="0">
                <a:latin typeface="Times New Roman" panose="02020603050405020304" pitchFamily="18" charset="0"/>
                <a:cs typeface="Times New Roman" panose="02020603050405020304" pitchFamily="18" charset="0"/>
              </a:rPr>
              <a:t>describes in detail the labels obtained from various prediction methods and also the extent of correctness. CountVectorizer along with various prediction methods was applied on Kaggle dataset to obtain this table</a:t>
            </a:r>
            <a:r>
              <a:rPr lang="en-IN" dirty="0" smtClean="0">
                <a:latin typeface="Times New Roman" panose="02020603050405020304" pitchFamily="18" charset="0"/>
                <a:cs typeface="Times New Roman" panose="02020603050405020304" pitchFamily="18" charset="0"/>
              </a:rPr>
              <a:t>.</a:t>
            </a:r>
          </a:p>
          <a:p>
            <a:pPr algn="just"/>
            <a:endParaRPr lang="en-IN" sz="15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With Naïve Bayes classifier, 3489 correct and 368 incorrect predictions are obtained. With Logistic Regression, 3680 correct and 177 incorrect predictions are obtained. On applying Random Forest, 3529 correct and 328 incorrect predictions are obtained. Finally while applying XGBoost, 3716 correct and 141 incorrect predictions are obtained.</a:t>
            </a:r>
          </a:p>
          <a:p>
            <a:pPr algn="just"/>
            <a:endParaRPr lang="en-IN" dirty="0" smtClean="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9955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32000" y="563803"/>
            <a:ext cx="8128000" cy="1323439"/>
          </a:xfrm>
          <a:prstGeom prst="rect">
            <a:avLst/>
          </a:prstGeom>
        </p:spPr>
        <p:txBody>
          <a:bodyPr wrap="square">
            <a:spAutoFit/>
          </a:bodyPr>
          <a:lstStyle/>
          <a:p>
            <a:pPr algn="ctr"/>
            <a:r>
              <a:rPr lang="en-IN" sz="2000" dirty="0">
                <a:latin typeface="Times New Roman" panose="02020603050405020304" pitchFamily="18" charset="0"/>
                <a:cs typeface="Times New Roman" panose="02020603050405020304" pitchFamily="18" charset="0"/>
              </a:rPr>
              <a:t>Table </a:t>
            </a:r>
            <a:r>
              <a:rPr lang="en-IN" sz="2000" dirty="0" smtClean="0">
                <a:latin typeface="Times New Roman" panose="02020603050405020304" pitchFamily="18" charset="0"/>
                <a:cs typeface="Times New Roman" panose="02020603050405020304" pitchFamily="18" charset="0"/>
              </a:rPr>
              <a:t>3.1. </a:t>
            </a:r>
            <a:r>
              <a:rPr lang="en-IN" sz="2000" dirty="0">
                <a:latin typeface="Times New Roman" panose="02020603050405020304" pitchFamily="18" charset="0"/>
                <a:cs typeface="Times New Roman" panose="02020603050405020304" pitchFamily="18" charset="0"/>
              </a:rPr>
              <a:t>Confusion Matrix when CountVectorizer was used as pre-processing technique on Kaggle </a:t>
            </a:r>
            <a:r>
              <a:rPr lang="en-IN" sz="2000" dirty="0" smtClean="0">
                <a:latin typeface="Times New Roman" panose="02020603050405020304" pitchFamily="18" charset="0"/>
                <a:cs typeface="Times New Roman" panose="02020603050405020304" pitchFamily="18" charset="0"/>
              </a:rPr>
              <a:t>dataset</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337263652"/>
              </p:ext>
            </p:extLst>
          </p:nvPr>
        </p:nvGraphicFramePr>
        <p:xfrm>
          <a:off x="2032000" y="1570058"/>
          <a:ext cx="8128000" cy="3606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795040797"/>
                    </a:ext>
                  </a:extLst>
                </a:gridCol>
                <a:gridCol w="2272792">
                  <a:extLst>
                    <a:ext uri="{9D8B030D-6E8A-4147-A177-3AD203B41FA5}">
                      <a16:colId xmlns:a16="http://schemas.microsoft.com/office/drawing/2014/main" val="3378212096"/>
                    </a:ext>
                  </a:extLst>
                </a:gridCol>
                <a:gridCol w="1847088">
                  <a:extLst>
                    <a:ext uri="{9D8B030D-6E8A-4147-A177-3AD203B41FA5}">
                      <a16:colId xmlns:a16="http://schemas.microsoft.com/office/drawing/2014/main" val="2358173002"/>
                    </a:ext>
                  </a:extLst>
                </a:gridCol>
                <a:gridCol w="1976120">
                  <a:extLst>
                    <a:ext uri="{9D8B030D-6E8A-4147-A177-3AD203B41FA5}">
                      <a16:colId xmlns:a16="http://schemas.microsoft.com/office/drawing/2014/main" val="1614853828"/>
                    </a:ext>
                  </a:extLst>
                </a:gridCol>
              </a:tblGrid>
              <a:tr h="370840">
                <a:tc>
                  <a:txBody>
                    <a:bodyPr/>
                    <a:lstStyle/>
                    <a:p>
                      <a:r>
                        <a:rPr lang="en-IN" dirty="0" smtClean="0"/>
                        <a:t>Classification Algorithm</a:t>
                      </a:r>
                      <a:endParaRPr lang="en-IN" dirty="0"/>
                    </a:p>
                  </a:txBody>
                  <a:tcPr/>
                </a:tc>
                <a:tc>
                  <a:txBody>
                    <a:bodyPr/>
                    <a:lstStyle/>
                    <a:p>
                      <a:r>
                        <a:rPr lang="en-IN" dirty="0" smtClean="0"/>
                        <a:t>Label</a:t>
                      </a:r>
                      <a:endParaRPr lang="en-IN" dirty="0"/>
                    </a:p>
                  </a:txBody>
                  <a:tcPr/>
                </a:tc>
                <a:tc>
                  <a:txBody>
                    <a:bodyPr/>
                    <a:lstStyle/>
                    <a:p>
                      <a:r>
                        <a:rPr lang="en-IN" dirty="0" smtClean="0"/>
                        <a:t>Actual Positive</a:t>
                      </a:r>
                      <a:endParaRPr lang="en-IN" dirty="0"/>
                    </a:p>
                  </a:txBody>
                  <a:tcPr/>
                </a:tc>
                <a:tc>
                  <a:txBody>
                    <a:bodyPr/>
                    <a:lstStyle/>
                    <a:p>
                      <a:r>
                        <a:rPr lang="en-IN" dirty="0" smtClean="0"/>
                        <a:t>Actual Negative</a:t>
                      </a:r>
                      <a:endParaRPr lang="en-IN" dirty="0"/>
                    </a:p>
                  </a:txBody>
                  <a:tcPr/>
                </a:tc>
                <a:extLst>
                  <a:ext uri="{0D108BD9-81ED-4DB2-BD59-A6C34878D82A}">
                    <a16:rowId xmlns:a16="http://schemas.microsoft.com/office/drawing/2014/main" val="1057916282"/>
                  </a:ext>
                </a:extLst>
              </a:tr>
              <a:tr h="370840">
                <a:tc>
                  <a:txBody>
                    <a:bodyPr/>
                    <a:lstStyle/>
                    <a:p>
                      <a:r>
                        <a:rPr lang="en-IN" dirty="0" smtClean="0"/>
                        <a:t>Naïve Bayes</a:t>
                      </a:r>
                      <a:endParaRPr lang="en-IN" dirty="0"/>
                    </a:p>
                  </a:txBody>
                  <a:tcPr/>
                </a:tc>
                <a:tc>
                  <a:txBody>
                    <a:bodyPr/>
                    <a:lstStyle/>
                    <a:p>
                      <a:r>
                        <a:rPr lang="en-IN" dirty="0" smtClean="0"/>
                        <a:t>Predictive Positive</a:t>
                      </a:r>
                      <a:endParaRPr lang="en-IN" dirty="0"/>
                    </a:p>
                  </a:txBody>
                  <a:tcPr/>
                </a:tc>
                <a:tc>
                  <a:txBody>
                    <a:bodyPr/>
                    <a:lstStyle/>
                    <a:p>
                      <a:r>
                        <a:rPr lang="en-IN" dirty="0" smtClean="0"/>
                        <a:t>1938</a:t>
                      </a:r>
                      <a:endParaRPr lang="en-IN" dirty="0"/>
                    </a:p>
                  </a:txBody>
                  <a:tcPr/>
                </a:tc>
                <a:tc>
                  <a:txBody>
                    <a:bodyPr/>
                    <a:lstStyle/>
                    <a:p>
                      <a:r>
                        <a:rPr lang="en-IN" dirty="0" smtClean="0"/>
                        <a:t>98</a:t>
                      </a:r>
                      <a:endParaRPr lang="en-IN" dirty="0"/>
                    </a:p>
                  </a:txBody>
                  <a:tcPr/>
                </a:tc>
                <a:extLst>
                  <a:ext uri="{0D108BD9-81ED-4DB2-BD59-A6C34878D82A}">
                    <a16:rowId xmlns:a16="http://schemas.microsoft.com/office/drawing/2014/main" val="1533739763"/>
                  </a:ext>
                </a:extLst>
              </a:tr>
              <a:tr h="370840">
                <a:tc>
                  <a:txBody>
                    <a:bodyPr/>
                    <a:lstStyle/>
                    <a:p>
                      <a:endParaRPr lang="en-IN" dirty="0"/>
                    </a:p>
                  </a:txBody>
                  <a:tcPr/>
                </a:tc>
                <a:tc>
                  <a:txBody>
                    <a:bodyPr/>
                    <a:lstStyle/>
                    <a:p>
                      <a:r>
                        <a:rPr lang="en-IN" dirty="0" smtClean="0"/>
                        <a:t>Predictive Negative</a:t>
                      </a:r>
                      <a:endParaRPr lang="en-IN" dirty="0"/>
                    </a:p>
                  </a:txBody>
                  <a:tcPr/>
                </a:tc>
                <a:tc>
                  <a:txBody>
                    <a:bodyPr/>
                    <a:lstStyle/>
                    <a:p>
                      <a:r>
                        <a:rPr lang="en-IN" dirty="0" smtClean="0"/>
                        <a:t>270</a:t>
                      </a:r>
                      <a:endParaRPr lang="en-IN" dirty="0"/>
                    </a:p>
                  </a:txBody>
                  <a:tcPr/>
                </a:tc>
                <a:tc>
                  <a:txBody>
                    <a:bodyPr/>
                    <a:lstStyle/>
                    <a:p>
                      <a:r>
                        <a:rPr lang="en-IN" dirty="0" smtClean="0"/>
                        <a:t>1551</a:t>
                      </a:r>
                      <a:endParaRPr lang="en-IN" dirty="0"/>
                    </a:p>
                  </a:txBody>
                  <a:tcPr/>
                </a:tc>
                <a:extLst>
                  <a:ext uri="{0D108BD9-81ED-4DB2-BD59-A6C34878D82A}">
                    <a16:rowId xmlns:a16="http://schemas.microsoft.com/office/drawing/2014/main" val="313913937"/>
                  </a:ext>
                </a:extLst>
              </a:tr>
              <a:tr h="370840">
                <a:tc>
                  <a:txBody>
                    <a:bodyPr/>
                    <a:lstStyle/>
                    <a:p>
                      <a:r>
                        <a:rPr lang="en-IN" dirty="0" smtClean="0"/>
                        <a:t>Logistic Regression</a:t>
                      </a:r>
                      <a:endParaRPr lang="en-IN" dirty="0"/>
                    </a:p>
                  </a:txBody>
                  <a:tcPr/>
                </a:tc>
                <a:tc>
                  <a:txBody>
                    <a:bodyPr/>
                    <a:lstStyle/>
                    <a:p>
                      <a:r>
                        <a:rPr lang="en-IN" dirty="0" smtClean="0"/>
                        <a:t>Predictive Positive</a:t>
                      </a:r>
                      <a:endParaRPr lang="en-IN" dirty="0"/>
                    </a:p>
                  </a:txBody>
                  <a:tcPr/>
                </a:tc>
                <a:tc>
                  <a:txBody>
                    <a:bodyPr/>
                    <a:lstStyle/>
                    <a:p>
                      <a:r>
                        <a:rPr lang="en-IN" dirty="0" smtClean="0"/>
                        <a:t>1957</a:t>
                      </a:r>
                      <a:endParaRPr lang="en-IN" dirty="0"/>
                    </a:p>
                  </a:txBody>
                  <a:tcPr/>
                </a:tc>
                <a:tc>
                  <a:txBody>
                    <a:bodyPr/>
                    <a:lstStyle/>
                    <a:p>
                      <a:r>
                        <a:rPr lang="en-IN" dirty="0" smtClean="0"/>
                        <a:t>79</a:t>
                      </a:r>
                      <a:endParaRPr lang="en-IN" dirty="0"/>
                    </a:p>
                  </a:txBody>
                  <a:tcPr/>
                </a:tc>
                <a:extLst>
                  <a:ext uri="{0D108BD9-81ED-4DB2-BD59-A6C34878D82A}">
                    <a16:rowId xmlns:a16="http://schemas.microsoft.com/office/drawing/2014/main" val="584456853"/>
                  </a:ext>
                </a:extLst>
              </a:tr>
              <a:tr h="370840">
                <a:tc>
                  <a:txBody>
                    <a:bodyPr/>
                    <a:lstStyle/>
                    <a:p>
                      <a:endParaRPr lang="en-IN" dirty="0"/>
                    </a:p>
                  </a:txBody>
                  <a:tcPr/>
                </a:tc>
                <a:tc>
                  <a:txBody>
                    <a:bodyPr/>
                    <a:lstStyle/>
                    <a:p>
                      <a:r>
                        <a:rPr lang="en-IN" dirty="0" smtClean="0"/>
                        <a:t>Predictive Negative</a:t>
                      </a:r>
                      <a:endParaRPr lang="en-IN" dirty="0"/>
                    </a:p>
                  </a:txBody>
                  <a:tcPr/>
                </a:tc>
                <a:tc>
                  <a:txBody>
                    <a:bodyPr/>
                    <a:lstStyle/>
                    <a:p>
                      <a:r>
                        <a:rPr lang="en-IN" dirty="0" smtClean="0"/>
                        <a:t>98</a:t>
                      </a:r>
                      <a:endParaRPr lang="en-IN" dirty="0"/>
                    </a:p>
                  </a:txBody>
                  <a:tcPr/>
                </a:tc>
                <a:tc>
                  <a:txBody>
                    <a:bodyPr/>
                    <a:lstStyle/>
                    <a:p>
                      <a:r>
                        <a:rPr lang="en-IN" dirty="0" smtClean="0"/>
                        <a:t>1723</a:t>
                      </a:r>
                      <a:endParaRPr lang="en-IN" dirty="0"/>
                    </a:p>
                  </a:txBody>
                  <a:tcPr/>
                </a:tc>
                <a:extLst>
                  <a:ext uri="{0D108BD9-81ED-4DB2-BD59-A6C34878D82A}">
                    <a16:rowId xmlns:a16="http://schemas.microsoft.com/office/drawing/2014/main" val="3584285367"/>
                  </a:ext>
                </a:extLst>
              </a:tr>
              <a:tr h="370840">
                <a:tc>
                  <a:txBody>
                    <a:bodyPr/>
                    <a:lstStyle/>
                    <a:p>
                      <a:r>
                        <a:rPr lang="en-IN" dirty="0" smtClean="0"/>
                        <a:t>Random Forest</a:t>
                      </a:r>
                      <a:endParaRPr lang="en-IN" dirty="0"/>
                    </a:p>
                  </a:txBody>
                  <a:tcPr/>
                </a:tc>
                <a:tc>
                  <a:txBody>
                    <a:bodyPr/>
                    <a:lstStyle/>
                    <a:p>
                      <a:r>
                        <a:rPr lang="en-IN" dirty="0" smtClean="0"/>
                        <a:t>Predictive Positive</a:t>
                      </a:r>
                      <a:endParaRPr lang="en-IN" dirty="0"/>
                    </a:p>
                  </a:txBody>
                  <a:tcPr/>
                </a:tc>
                <a:tc>
                  <a:txBody>
                    <a:bodyPr/>
                    <a:lstStyle/>
                    <a:p>
                      <a:r>
                        <a:rPr lang="en-IN" dirty="0" smtClean="0"/>
                        <a:t>1975</a:t>
                      </a:r>
                      <a:endParaRPr lang="en-IN" dirty="0"/>
                    </a:p>
                  </a:txBody>
                  <a:tcPr/>
                </a:tc>
                <a:tc>
                  <a:txBody>
                    <a:bodyPr/>
                    <a:lstStyle/>
                    <a:p>
                      <a:r>
                        <a:rPr lang="en-IN" dirty="0" smtClean="0"/>
                        <a:t>61</a:t>
                      </a:r>
                      <a:endParaRPr lang="en-IN" dirty="0"/>
                    </a:p>
                  </a:txBody>
                  <a:tcPr/>
                </a:tc>
                <a:extLst>
                  <a:ext uri="{0D108BD9-81ED-4DB2-BD59-A6C34878D82A}">
                    <a16:rowId xmlns:a16="http://schemas.microsoft.com/office/drawing/2014/main" val="1952102142"/>
                  </a:ext>
                </a:extLst>
              </a:tr>
              <a:tr h="370840">
                <a:tc>
                  <a:txBody>
                    <a:bodyPr/>
                    <a:lstStyle/>
                    <a:p>
                      <a:endParaRPr lang="en-IN" dirty="0"/>
                    </a:p>
                  </a:txBody>
                  <a:tcPr/>
                </a:tc>
                <a:tc>
                  <a:txBody>
                    <a:bodyPr/>
                    <a:lstStyle/>
                    <a:p>
                      <a:r>
                        <a:rPr lang="en-IN" dirty="0" smtClean="0"/>
                        <a:t>Predictive Negative</a:t>
                      </a:r>
                      <a:endParaRPr lang="en-IN" dirty="0"/>
                    </a:p>
                  </a:txBody>
                  <a:tcPr/>
                </a:tc>
                <a:tc>
                  <a:txBody>
                    <a:bodyPr/>
                    <a:lstStyle/>
                    <a:p>
                      <a:r>
                        <a:rPr lang="en-IN" dirty="0" smtClean="0"/>
                        <a:t>267</a:t>
                      </a:r>
                      <a:endParaRPr lang="en-IN" dirty="0"/>
                    </a:p>
                  </a:txBody>
                  <a:tcPr/>
                </a:tc>
                <a:tc>
                  <a:txBody>
                    <a:bodyPr/>
                    <a:lstStyle/>
                    <a:p>
                      <a:r>
                        <a:rPr lang="en-IN" dirty="0" smtClean="0"/>
                        <a:t>1554</a:t>
                      </a:r>
                      <a:endParaRPr lang="en-IN" dirty="0"/>
                    </a:p>
                  </a:txBody>
                  <a:tcPr/>
                </a:tc>
                <a:extLst>
                  <a:ext uri="{0D108BD9-81ED-4DB2-BD59-A6C34878D82A}">
                    <a16:rowId xmlns:a16="http://schemas.microsoft.com/office/drawing/2014/main" val="3977952818"/>
                  </a:ext>
                </a:extLst>
              </a:tr>
              <a:tr h="370840">
                <a:tc>
                  <a:txBody>
                    <a:bodyPr/>
                    <a:lstStyle/>
                    <a:p>
                      <a:r>
                        <a:rPr lang="en-IN" dirty="0" smtClean="0"/>
                        <a:t>XGBoost</a:t>
                      </a:r>
                      <a:endParaRPr lang="en-IN" dirty="0"/>
                    </a:p>
                  </a:txBody>
                  <a:tcPr/>
                </a:tc>
                <a:tc>
                  <a:txBody>
                    <a:bodyPr/>
                    <a:lstStyle/>
                    <a:p>
                      <a:r>
                        <a:rPr lang="en-IN" dirty="0" smtClean="0"/>
                        <a:t>Predictive Positive</a:t>
                      </a:r>
                      <a:endParaRPr lang="en-IN" dirty="0"/>
                    </a:p>
                  </a:txBody>
                  <a:tcPr/>
                </a:tc>
                <a:tc>
                  <a:txBody>
                    <a:bodyPr/>
                    <a:lstStyle/>
                    <a:p>
                      <a:r>
                        <a:rPr lang="en-IN" dirty="0" smtClean="0"/>
                        <a:t>1961</a:t>
                      </a:r>
                      <a:endParaRPr lang="en-IN" dirty="0"/>
                    </a:p>
                  </a:txBody>
                  <a:tcPr/>
                </a:tc>
                <a:tc>
                  <a:txBody>
                    <a:bodyPr/>
                    <a:lstStyle/>
                    <a:p>
                      <a:r>
                        <a:rPr lang="en-IN" dirty="0" smtClean="0"/>
                        <a:t>75</a:t>
                      </a:r>
                      <a:endParaRPr lang="en-IN" dirty="0"/>
                    </a:p>
                  </a:txBody>
                  <a:tcPr/>
                </a:tc>
                <a:extLst>
                  <a:ext uri="{0D108BD9-81ED-4DB2-BD59-A6C34878D82A}">
                    <a16:rowId xmlns:a16="http://schemas.microsoft.com/office/drawing/2014/main" val="469875116"/>
                  </a:ext>
                </a:extLst>
              </a:tr>
              <a:tr h="370840">
                <a:tc>
                  <a:txBody>
                    <a:bodyPr/>
                    <a:lstStyle/>
                    <a:p>
                      <a:endParaRPr lang="en-IN" dirty="0"/>
                    </a:p>
                  </a:txBody>
                  <a:tcPr/>
                </a:tc>
                <a:tc>
                  <a:txBody>
                    <a:bodyPr/>
                    <a:lstStyle/>
                    <a:p>
                      <a:r>
                        <a:rPr lang="en-IN" dirty="0" smtClean="0"/>
                        <a:t>Predictive Negative</a:t>
                      </a:r>
                      <a:endParaRPr lang="en-IN" dirty="0"/>
                    </a:p>
                  </a:txBody>
                  <a:tcPr/>
                </a:tc>
                <a:tc>
                  <a:txBody>
                    <a:bodyPr/>
                    <a:lstStyle/>
                    <a:p>
                      <a:r>
                        <a:rPr lang="en-IN" dirty="0" smtClean="0"/>
                        <a:t>66</a:t>
                      </a:r>
                      <a:endParaRPr lang="en-IN" dirty="0"/>
                    </a:p>
                  </a:txBody>
                  <a:tcPr/>
                </a:tc>
                <a:tc>
                  <a:txBody>
                    <a:bodyPr/>
                    <a:lstStyle/>
                    <a:p>
                      <a:r>
                        <a:rPr lang="en-IN" dirty="0" smtClean="0"/>
                        <a:t>1755</a:t>
                      </a:r>
                      <a:endParaRPr lang="en-IN" dirty="0"/>
                    </a:p>
                  </a:txBody>
                  <a:tcPr/>
                </a:tc>
                <a:extLst>
                  <a:ext uri="{0D108BD9-81ED-4DB2-BD59-A6C34878D82A}">
                    <a16:rowId xmlns:a16="http://schemas.microsoft.com/office/drawing/2014/main" val="3549617634"/>
                  </a:ext>
                </a:extLst>
              </a:tr>
            </a:tbl>
          </a:graphicData>
        </a:graphic>
      </p:graphicFrame>
    </p:spTree>
    <p:extLst>
      <p:ext uri="{BB962C8B-B14F-4D97-AF65-F5344CB8AC3E}">
        <p14:creationId xmlns:p14="http://schemas.microsoft.com/office/powerpoint/2010/main" val="2363349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2000" y="796573"/>
            <a:ext cx="8128000" cy="390684"/>
          </a:xfrm>
          <a:prstGeom prst="rect">
            <a:avLst/>
          </a:prstGeom>
        </p:spPr>
        <p:txBody>
          <a:bodyPr wrap="square">
            <a:spAutoFit/>
          </a:bodyPr>
          <a:lstStyle/>
          <a:p>
            <a:pPr algn="ctr">
              <a:lnSpc>
                <a:spcPct val="115000"/>
              </a:lnSpc>
              <a:spcAft>
                <a:spcPts val="0"/>
              </a:spcAft>
            </a:pPr>
            <a:r>
              <a:rPr lang="en-US" dirty="0">
                <a:solidFill>
                  <a:srgbClr val="00000A"/>
                </a:solidFill>
                <a:latin typeface="Times New Roman" panose="02020603050405020304" pitchFamily="18" charset="0"/>
                <a:ea typeface="Droid Sans Fallback"/>
              </a:rPr>
              <a:t>Table </a:t>
            </a:r>
            <a:r>
              <a:rPr lang="en-US" dirty="0" smtClean="0">
                <a:solidFill>
                  <a:srgbClr val="00000A"/>
                </a:solidFill>
                <a:latin typeface="Times New Roman" panose="02020603050405020304" pitchFamily="18" charset="0"/>
                <a:ea typeface="Droid Sans Fallback"/>
              </a:rPr>
              <a:t>3.2. </a:t>
            </a:r>
            <a:r>
              <a:rPr lang="en-US" dirty="0">
                <a:solidFill>
                  <a:srgbClr val="00000A"/>
                </a:solidFill>
                <a:latin typeface="Times New Roman" panose="02020603050405020304" pitchFamily="18" charset="0"/>
                <a:ea typeface="Droid Sans Fallback"/>
              </a:rPr>
              <a:t>Accuracy table for CountVectorizer technique on Kaggle dataset</a:t>
            </a:r>
            <a:endParaRPr lang="en-IN" sz="1600" dirty="0">
              <a:solidFill>
                <a:srgbClr val="00000A"/>
              </a:solidFill>
              <a:effectLst/>
              <a:latin typeface="Calibri" panose="020F0502020204030204" pitchFamily="34" charset="0"/>
              <a:ea typeface="Droid Sans Fallback"/>
            </a:endParaRPr>
          </a:p>
        </p:txBody>
      </p:sp>
      <p:graphicFrame>
        <p:nvGraphicFramePr>
          <p:cNvPr id="3" name="Table 2"/>
          <p:cNvGraphicFramePr>
            <a:graphicFrameLocks noGrp="1"/>
          </p:cNvGraphicFramePr>
          <p:nvPr>
            <p:extLst>
              <p:ext uri="{D42A27DB-BD31-4B8C-83A1-F6EECF244321}">
                <p14:modId xmlns:p14="http://schemas.microsoft.com/office/powerpoint/2010/main" val="4041064787"/>
              </p:ext>
            </p:extLst>
          </p:nvPr>
        </p:nvGraphicFramePr>
        <p:xfrm>
          <a:off x="2032000" y="1405466"/>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810873043"/>
                    </a:ext>
                  </a:extLst>
                </a:gridCol>
                <a:gridCol w="4064000">
                  <a:extLst>
                    <a:ext uri="{9D8B030D-6E8A-4147-A177-3AD203B41FA5}">
                      <a16:colId xmlns:a16="http://schemas.microsoft.com/office/drawing/2014/main" val="2403912884"/>
                    </a:ext>
                  </a:extLst>
                </a:gridCol>
              </a:tblGrid>
              <a:tr h="370840">
                <a:tc>
                  <a:txBody>
                    <a:bodyPr/>
                    <a:lstStyle/>
                    <a:p>
                      <a:r>
                        <a:rPr lang="en-IN" dirty="0" smtClean="0"/>
                        <a:t>Classification Algorithm</a:t>
                      </a:r>
                      <a:endParaRPr lang="en-IN" dirty="0"/>
                    </a:p>
                  </a:txBody>
                  <a:tcPr/>
                </a:tc>
                <a:tc>
                  <a:txBody>
                    <a:bodyPr/>
                    <a:lstStyle/>
                    <a:p>
                      <a:r>
                        <a:rPr lang="en-IN" dirty="0" smtClean="0"/>
                        <a:t>Accuracy %</a:t>
                      </a:r>
                      <a:endParaRPr lang="en-IN" dirty="0"/>
                    </a:p>
                  </a:txBody>
                  <a:tcPr/>
                </a:tc>
                <a:extLst>
                  <a:ext uri="{0D108BD9-81ED-4DB2-BD59-A6C34878D82A}">
                    <a16:rowId xmlns:a16="http://schemas.microsoft.com/office/drawing/2014/main" val="3497811740"/>
                  </a:ext>
                </a:extLst>
              </a:tr>
              <a:tr h="370840">
                <a:tc>
                  <a:txBody>
                    <a:bodyPr/>
                    <a:lstStyle/>
                    <a:p>
                      <a:r>
                        <a:rPr lang="en-IN" dirty="0" smtClean="0"/>
                        <a:t>Naïve Bayes</a:t>
                      </a:r>
                      <a:endParaRPr lang="en-IN" dirty="0"/>
                    </a:p>
                  </a:txBody>
                  <a:tcPr/>
                </a:tc>
                <a:tc>
                  <a:txBody>
                    <a:bodyPr/>
                    <a:lstStyle/>
                    <a:p>
                      <a:r>
                        <a:rPr lang="en-IN" dirty="0" smtClean="0"/>
                        <a:t>90.45</a:t>
                      </a:r>
                      <a:endParaRPr lang="en-IN" dirty="0"/>
                    </a:p>
                  </a:txBody>
                  <a:tcPr/>
                </a:tc>
                <a:extLst>
                  <a:ext uri="{0D108BD9-81ED-4DB2-BD59-A6C34878D82A}">
                    <a16:rowId xmlns:a16="http://schemas.microsoft.com/office/drawing/2014/main" val="3393072239"/>
                  </a:ext>
                </a:extLst>
              </a:tr>
              <a:tr h="370840">
                <a:tc>
                  <a:txBody>
                    <a:bodyPr/>
                    <a:lstStyle/>
                    <a:p>
                      <a:r>
                        <a:rPr lang="en-IN" dirty="0" smtClean="0"/>
                        <a:t>Logistic Regression</a:t>
                      </a:r>
                      <a:endParaRPr lang="en-IN" dirty="0"/>
                    </a:p>
                  </a:txBody>
                  <a:tcPr/>
                </a:tc>
                <a:tc>
                  <a:txBody>
                    <a:bodyPr/>
                    <a:lstStyle/>
                    <a:p>
                      <a:r>
                        <a:rPr lang="en-IN" dirty="0" smtClean="0"/>
                        <a:t>95.41</a:t>
                      </a:r>
                      <a:endParaRPr lang="en-IN" dirty="0"/>
                    </a:p>
                  </a:txBody>
                  <a:tcPr/>
                </a:tc>
                <a:extLst>
                  <a:ext uri="{0D108BD9-81ED-4DB2-BD59-A6C34878D82A}">
                    <a16:rowId xmlns:a16="http://schemas.microsoft.com/office/drawing/2014/main" val="1531975792"/>
                  </a:ext>
                </a:extLst>
              </a:tr>
              <a:tr h="370840">
                <a:tc>
                  <a:txBody>
                    <a:bodyPr/>
                    <a:lstStyle/>
                    <a:p>
                      <a:r>
                        <a:rPr lang="en-IN" dirty="0" smtClean="0"/>
                        <a:t>Random Forest</a:t>
                      </a:r>
                      <a:endParaRPr lang="en-IN" dirty="0"/>
                    </a:p>
                  </a:txBody>
                  <a:tcPr/>
                </a:tc>
                <a:tc>
                  <a:txBody>
                    <a:bodyPr/>
                    <a:lstStyle/>
                    <a:p>
                      <a:r>
                        <a:rPr lang="en-IN" dirty="0" smtClean="0"/>
                        <a:t>91.49</a:t>
                      </a:r>
                      <a:endParaRPr lang="en-IN" dirty="0"/>
                    </a:p>
                  </a:txBody>
                  <a:tcPr/>
                </a:tc>
                <a:extLst>
                  <a:ext uri="{0D108BD9-81ED-4DB2-BD59-A6C34878D82A}">
                    <a16:rowId xmlns:a16="http://schemas.microsoft.com/office/drawing/2014/main" val="2068226031"/>
                  </a:ext>
                </a:extLst>
              </a:tr>
              <a:tr h="370840">
                <a:tc>
                  <a:txBody>
                    <a:bodyPr/>
                    <a:lstStyle/>
                    <a:p>
                      <a:r>
                        <a:rPr lang="en-IN" dirty="0" smtClean="0"/>
                        <a:t>XGBoost</a:t>
                      </a:r>
                      <a:endParaRPr lang="en-IN" dirty="0"/>
                    </a:p>
                  </a:txBody>
                  <a:tcPr/>
                </a:tc>
                <a:tc>
                  <a:txBody>
                    <a:bodyPr/>
                    <a:lstStyle/>
                    <a:p>
                      <a:r>
                        <a:rPr lang="en-IN" dirty="0" smtClean="0"/>
                        <a:t>96.34</a:t>
                      </a:r>
                      <a:endParaRPr lang="en-IN" dirty="0"/>
                    </a:p>
                  </a:txBody>
                  <a:tcPr/>
                </a:tc>
                <a:extLst>
                  <a:ext uri="{0D108BD9-81ED-4DB2-BD59-A6C34878D82A}">
                    <a16:rowId xmlns:a16="http://schemas.microsoft.com/office/drawing/2014/main" val="3022331243"/>
                  </a:ext>
                </a:extLst>
              </a:tr>
            </a:tbl>
          </a:graphicData>
        </a:graphic>
      </p:graphicFrame>
      <p:sp>
        <p:nvSpPr>
          <p:cNvPr id="4" name="Rectangle 3"/>
          <p:cNvSpPr/>
          <p:nvPr/>
        </p:nvSpPr>
        <p:spPr>
          <a:xfrm>
            <a:off x="2032000" y="3402229"/>
            <a:ext cx="8128000" cy="1862048"/>
          </a:xfrm>
          <a:prstGeom prst="rect">
            <a:avLst/>
          </a:prstGeom>
        </p:spPr>
        <p:txBody>
          <a:bodyPr wrap="square">
            <a:spAutoFit/>
          </a:bodyPr>
          <a:lstStyle/>
          <a:p>
            <a:pPr algn="just"/>
            <a:r>
              <a:rPr lang="en-IN" sz="2000" dirty="0">
                <a:latin typeface="Times New Roman" panose="02020603050405020304" pitchFamily="18" charset="0"/>
                <a:cs typeface="Times New Roman" panose="02020603050405020304" pitchFamily="18" charset="0"/>
              </a:rPr>
              <a:t>Table </a:t>
            </a:r>
            <a:r>
              <a:rPr lang="en-IN" sz="2000" dirty="0" smtClean="0">
                <a:latin typeface="Times New Roman" panose="02020603050405020304" pitchFamily="18" charset="0"/>
                <a:cs typeface="Times New Roman" panose="02020603050405020304" pitchFamily="18" charset="0"/>
              </a:rPr>
              <a:t>3.2 </a:t>
            </a:r>
            <a:r>
              <a:rPr lang="en-IN" sz="2000" dirty="0">
                <a:latin typeface="Times New Roman" panose="02020603050405020304" pitchFamily="18" charset="0"/>
                <a:cs typeface="Times New Roman" panose="02020603050405020304" pitchFamily="18" charset="0"/>
              </a:rPr>
              <a:t>contains the consolidated data for accuracy of various prediction methods with CountVectorizer on Kaggle dataset in percentage point terms</a:t>
            </a:r>
            <a:r>
              <a:rPr lang="en-IN" sz="2000" dirty="0" smtClean="0">
                <a:latin typeface="Times New Roman" panose="02020603050405020304" pitchFamily="18" charset="0"/>
                <a:cs typeface="Times New Roman" panose="02020603050405020304" pitchFamily="18" charset="0"/>
              </a:rPr>
              <a:t>.</a:t>
            </a:r>
          </a:p>
          <a:p>
            <a:pPr algn="just"/>
            <a:endParaRPr lang="en-IN" sz="15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Model obtained 90.45% accuracy using Naïve Bayes, 95.41% accuracy using Logistic regression, 91.49% accuracy using Random Forest and 96.34% accuracy using XGBoost.</a:t>
            </a:r>
          </a:p>
        </p:txBody>
      </p:sp>
    </p:spTree>
    <p:extLst>
      <p:ext uri="{BB962C8B-B14F-4D97-AF65-F5344CB8AC3E}">
        <p14:creationId xmlns:p14="http://schemas.microsoft.com/office/powerpoint/2010/main" val="4044310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32000" y="362635"/>
            <a:ext cx="8128000" cy="1200329"/>
          </a:xfrm>
          <a:prstGeom prst="rect">
            <a:avLst/>
          </a:prstGeom>
        </p:spPr>
        <p:txBody>
          <a:bodyPr wrap="square">
            <a:spAutoFit/>
          </a:bodyPr>
          <a:lstStyle/>
          <a:p>
            <a:pPr algn="ctr"/>
            <a:r>
              <a:rPr lang="en-IN" dirty="0">
                <a:latin typeface="Times New Roman" panose="02020603050405020304" pitchFamily="18" charset="0"/>
                <a:cs typeface="Times New Roman" panose="02020603050405020304" pitchFamily="18" charset="0"/>
              </a:rPr>
              <a:t>Table </a:t>
            </a:r>
            <a:r>
              <a:rPr lang="en-IN" dirty="0" smtClean="0">
                <a:latin typeface="Times New Roman" panose="02020603050405020304" pitchFamily="18" charset="0"/>
                <a:cs typeface="Times New Roman" panose="02020603050405020304" pitchFamily="18" charset="0"/>
              </a:rPr>
              <a:t>3.3. </a:t>
            </a:r>
            <a:r>
              <a:rPr lang="en-IN" dirty="0">
                <a:latin typeface="Times New Roman" panose="02020603050405020304" pitchFamily="18" charset="0"/>
                <a:cs typeface="Times New Roman" panose="02020603050405020304" pitchFamily="18" charset="0"/>
              </a:rPr>
              <a:t>Confusion Matrix when </a:t>
            </a:r>
            <a:r>
              <a:rPr lang="en-IN" dirty="0" smtClean="0">
                <a:latin typeface="Times New Roman" panose="02020603050405020304" pitchFamily="18" charset="0"/>
                <a:cs typeface="Times New Roman" panose="02020603050405020304" pitchFamily="18" charset="0"/>
              </a:rPr>
              <a:t>TF-IDF </a:t>
            </a:r>
            <a:r>
              <a:rPr lang="en-IN" dirty="0">
                <a:latin typeface="Times New Roman" panose="02020603050405020304" pitchFamily="18" charset="0"/>
                <a:cs typeface="Times New Roman" panose="02020603050405020304" pitchFamily="18" charset="0"/>
              </a:rPr>
              <a:t>was used as pre-processing technique on Kaggle </a:t>
            </a:r>
            <a:r>
              <a:rPr lang="en-IN" dirty="0" smtClean="0">
                <a:latin typeface="Times New Roman" panose="02020603050405020304" pitchFamily="18" charset="0"/>
                <a:cs typeface="Times New Roman" panose="02020603050405020304" pitchFamily="18" charset="0"/>
              </a:rPr>
              <a:t>dataset</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366122388"/>
              </p:ext>
            </p:extLst>
          </p:nvPr>
        </p:nvGraphicFramePr>
        <p:xfrm>
          <a:off x="2032000" y="1076282"/>
          <a:ext cx="8128000" cy="3606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795040797"/>
                    </a:ext>
                  </a:extLst>
                </a:gridCol>
                <a:gridCol w="2272792">
                  <a:extLst>
                    <a:ext uri="{9D8B030D-6E8A-4147-A177-3AD203B41FA5}">
                      <a16:colId xmlns:a16="http://schemas.microsoft.com/office/drawing/2014/main" val="3378212096"/>
                    </a:ext>
                  </a:extLst>
                </a:gridCol>
                <a:gridCol w="1847088">
                  <a:extLst>
                    <a:ext uri="{9D8B030D-6E8A-4147-A177-3AD203B41FA5}">
                      <a16:colId xmlns:a16="http://schemas.microsoft.com/office/drawing/2014/main" val="2358173002"/>
                    </a:ext>
                  </a:extLst>
                </a:gridCol>
                <a:gridCol w="1976120">
                  <a:extLst>
                    <a:ext uri="{9D8B030D-6E8A-4147-A177-3AD203B41FA5}">
                      <a16:colId xmlns:a16="http://schemas.microsoft.com/office/drawing/2014/main" val="1614853828"/>
                    </a:ext>
                  </a:extLst>
                </a:gridCol>
              </a:tblGrid>
              <a:tr h="370840">
                <a:tc>
                  <a:txBody>
                    <a:bodyPr/>
                    <a:lstStyle/>
                    <a:p>
                      <a:r>
                        <a:rPr lang="en-IN" dirty="0" smtClean="0"/>
                        <a:t>Classification Algorithm</a:t>
                      </a:r>
                      <a:endParaRPr lang="en-IN" dirty="0"/>
                    </a:p>
                  </a:txBody>
                  <a:tcPr/>
                </a:tc>
                <a:tc>
                  <a:txBody>
                    <a:bodyPr/>
                    <a:lstStyle/>
                    <a:p>
                      <a:r>
                        <a:rPr lang="en-IN" dirty="0" smtClean="0"/>
                        <a:t>Label</a:t>
                      </a:r>
                      <a:endParaRPr lang="en-IN" dirty="0"/>
                    </a:p>
                  </a:txBody>
                  <a:tcPr/>
                </a:tc>
                <a:tc>
                  <a:txBody>
                    <a:bodyPr/>
                    <a:lstStyle/>
                    <a:p>
                      <a:r>
                        <a:rPr lang="en-IN" dirty="0" smtClean="0"/>
                        <a:t>Actual Positive</a:t>
                      </a:r>
                      <a:endParaRPr lang="en-IN" dirty="0"/>
                    </a:p>
                  </a:txBody>
                  <a:tcPr/>
                </a:tc>
                <a:tc>
                  <a:txBody>
                    <a:bodyPr/>
                    <a:lstStyle/>
                    <a:p>
                      <a:r>
                        <a:rPr lang="en-IN" dirty="0" smtClean="0"/>
                        <a:t>Actual Negative</a:t>
                      </a:r>
                      <a:endParaRPr lang="en-IN" dirty="0"/>
                    </a:p>
                  </a:txBody>
                  <a:tcPr/>
                </a:tc>
                <a:extLst>
                  <a:ext uri="{0D108BD9-81ED-4DB2-BD59-A6C34878D82A}">
                    <a16:rowId xmlns:a16="http://schemas.microsoft.com/office/drawing/2014/main" val="1057916282"/>
                  </a:ext>
                </a:extLst>
              </a:tr>
              <a:tr h="370840">
                <a:tc>
                  <a:txBody>
                    <a:bodyPr/>
                    <a:lstStyle/>
                    <a:p>
                      <a:r>
                        <a:rPr lang="en-IN" dirty="0" smtClean="0"/>
                        <a:t>Naïve Bayes</a:t>
                      </a:r>
                      <a:endParaRPr lang="en-IN" dirty="0"/>
                    </a:p>
                  </a:txBody>
                  <a:tcPr/>
                </a:tc>
                <a:tc>
                  <a:txBody>
                    <a:bodyPr/>
                    <a:lstStyle/>
                    <a:p>
                      <a:r>
                        <a:rPr lang="en-IN" dirty="0" smtClean="0"/>
                        <a:t>Predictive Positive</a:t>
                      </a:r>
                      <a:endParaRPr lang="en-IN" dirty="0"/>
                    </a:p>
                  </a:txBody>
                  <a:tcPr/>
                </a:tc>
                <a:tc>
                  <a:txBody>
                    <a:bodyPr/>
                    <a:lstStyle/>
                    <a:p>
                      <a:r>
                        <a:rPr lang="en-IN" dirty="0" smtClean="0"/>
                        <a:t>2016</a:t>
                      </a:r>
                      <a:endParaRPr lang="en-IN" dirty="0"/>
                    </a:p>
                  </a:txBody>
                  <a:tcPr/>
                </a:tc>
                <a:tc>
                  <a:txBody>
                    <a:bodyPr/>
                    <a:lstStyle/>
                    <a:p>
                      <a:r>
                        <a:rPr lang="en-IN" dirty="0" smtClean="0"/>
                        <a:t>20</a:t>
                      </a:r>
                      <a:endParaRPr lang="en-IN" dirty="0"/>
                    </a:p>
                  </a:txBody>
                  <a:tcPr/>
                </a:tc>
                <a:extLst>
                  <a:ext uri="{0D108BD9-81ED-4DB2-BD59-A6C34878D82A}">
                    <a16:rowId xmlns:a16="http://schemas.microsoft.com/office/drawing/2014/main" val="1533739763"/>
                  </a:ext>
                </a:extLst>
              </a:tr>
              <a:tr h="370840">
                <a:tc>
                  <a:txBody>
                    <a:bodyPr/>
                    <a:lstStyle/>
                    <a:p>
                      <a:endParaRPr lang="en-IN" dirty="0"/>
                    </a:p>
                  </a:txBody>
                  <a:tcPr/>
                </a:tc>
                <a:tc>
                  <a:txBody>
                    <a:bodyPr/>
                    <a:lstStyle/>
                    <a:p>
                      <a:r>
                        <a:rPr lang="en-IN" dirty="0" smtClean="0"/>
                        <a:t>Predictive Negative</a:t>
                      </a:r>
                      <a:endParaRPr lang="en-IN" dirty="0"/>
                    </a:p>
                  </a:txBody>
                  <a:tcPr/>
                </a:tc>
                <a:tc>
                  <a:txBody>
                    <a:bodyPr/>
                    <a:lstStyle/>
                    <a:p>
                      <a:r>
                        <a:rPr lang="en-IN" dirty="0" smtClean="0"/>
                        <a:t>511</a:t>
                      </a:r>
                      <a:endParaRPr lang="en-IN" dirty="0"/>
                    </a:p>
                  </a:txBody>
                  <a:tcPr/>
                </a:tc>
                <a:tc>
                  <a:txBody>
                    <a:bodyPr/>
                    <a:lstStyle/>
                    <a:p>
                      <a:r>
                        <a:rPr lang="en-IN" dirty="0" smtClean="0"/>
                        <a:t>1310</a:t>
                      </a:r>
                      <a:endParaRPr lang="en-IN" dirty="0"/>
                    </a:p>
                  </a:txBody>
                  <a:tcPr/>
                </a:tc>
                <a:extLst>
                  <a:ext uri="{0D108BD9-81ED-4DB2-BD59-A6C34878D82A}">
                    <a16:rowId xmlns:a16="http://schemas.microsoft.com/office/drawing/2014/main" val="313913937"/>
                  </a:ext>
                </a:extLst>
              </a:tr>
              <a:tr h="370840">
                <a:tc>
                  <a:txBody>
                    <a:bodyPr/>
                    <a:lstStyle/>
                    <a:p>
                      <a:r>
                        <a:rPr lang="en-IN" dirty="0" smtClean="0"/>
                        <a:t>Logistic Regression</a:t>
                      </a:r>
                      <a:endParaRPr lang="en-IN" dirty="0"/>
                    </a:p>
                  </a:txBody>
                  <a:tcPr/>
                </a:tc>
                <a:tc>
                  <a:txBody>
                    <a:bodyPr/>
                    <a:lstStyle/>
                    <a:p>
                      <a:r>
                        <a:rPr lang="en-IN" dirty="0" smtClean="0"/>
                        <a:t>Predictive Positive</a:t>
                      </a:r>
                      <a:endParaRPr lang="en-IN" dirty="0"/>
                    </a:p>
                  </a:txBody>
                  <a:tcPr/>
                </a:tc>
                <a:tc>
                  <a:txBody>
                    <a:bodyPr/>
                    <a:lstStyle/>
                    <a:p>
                      <a:r>
                        <a:rPr lang="en-IN" dirty="0" smtClean="0"/>
                        <a:t>1954</a:t>
                      </a:r>
                      <a:endParaRPr lang="en-IN" dirty="0"/>
                    </a:p>
                  </a:txBody>
                  <a:tcPr/>
                </a:tc>
                <a:tc>
                  <a:txBody>
                    <a:bodyPr/>
                    <a:lstStyle/>
                    <a:p>
                      <a:r>
                        <a:rPr lang="en-IN" dirty="0" smtClean="0"/>
                        <a:t>82</a:t>
                      </a:r>
                      <a:endParaRPr lang="en-IN" dirty="0"/>
                    </a:p>
                  </a:txBody>
                  <a:tcPr/>
                </a:tc>
                <a:extLst>
                  <a:ext uri="{0D108BD9-81ED-4DB2-BD59-A6C34878D82A}">
                    <a16:rowId xmlns:a16="http://schemas.microsoft.com/office/drawing/2014/main" val="584456853"/>
                  </a:ext>
                </a:extLst>
              </a:tr>
              <a:tr h="370840">
                <a:tc>
                  <a:txBody>
                    <a:bodyPr/>
                    <a:lstStyle/>
                    <a:p>
                      <a:endParaRPr lang="en-IN" dirty="0"/>
                    </a:p>
                  </a:txBody>
                  <a:tcPr/>
                </a:tc>
                <a:tc>
                  <a:txBody>
                    <a:bodyPr/>
                    <a:lstStyle/>
                    <a:p>
                      <a:r>
                        <a:rPr lang="en-IN" dirty="0" smtClean="0"/>
                        <a:t>Predictive Negative</a:t>
                      </a:r>
                      <a:endParaRPr lang="en-IN" dirty="0"/>
                    </a:p>
                  </a:txBody>
                  <a:tcPr/>
                </a:tc>
                <a:tc>
                  <a:txBody>
                    <a:bodyPr/>
                    <a:lstStyle/>
                    <a:p>
                      <a:r>
                        <a:rPr lang="en-IN" dirty="0" smtClean="0"/>
                        <a:t>107</a:t>
                      </a:r>
                      <a:endParaRPr lang="en-IN" dirty="0"/>
                    </a:p>
                  </a:txBody>
                  <a:tcPr/>
                </a:tc>
                <a:tc>
                  <a:txBody>
                    <a:bodyPr/>
                    <a:lstStyle/>
                    <a:p>
                      <a:r>
                        <a:rPr lang="en-IN" dirty="0" smtClean="0"/>
                        <a:t>1714</a:t>
                      </a:r>
                      <a:endParaRPr lang="en-IN" dirty="0"/>
                    </a:p>
                  </a:txBody>
                  <a:tcPr/>
                </a:tc>
                <a:extLst>
                  <a:ext uri="{0D108BD9-81ED-4DB2-BD59-A6C34878D82A}">
                    <a16:rowId xmlns:a16="http://schemas.microsoft.com/office/drawing/2014/main" val="3584285367"/>
                  </a:ext>
                </a:extLst>
              </a:tr>
              <a:tr h="370840">
                <a:tc>
                  <a:txBody>
                    <a:bodyPr/>
                    <a:lstStyle/>
                    <a:p>
                      <a:r>
                        <a:rPr lang="en-IN" dirty="0" smtClean="0"/>
                        <a:t>Random Forest</a:t>
                      </a:r>
                      <a:endParaRPr lang="en-IN" dirty="0"/>
                    </a:p>
                  </a:txBody>
                  <a:tcPr/>
                </a:tc>
                <a:tc>
                  <a:txBody>
                    <a:bodyPr/>
                    <a:lstStyle/>
                    <a:p>
                      <a:r>
                        <a:rPr lang="en-IN" dirty="0" smtClean="0"/>
                        <a:t>Predictive Positive</a:t>
                      </a:r>
                      <a:endParaRPr lang="en-IN" dirty="0"/>
                    </a:p>
                  </a:txBody>
                  <a:tcPr/>
                </a:tc>
                <a:tc>
                  <a:txBody>
                    <a:bodyPr/>
                    <a:lstStyle/>
                    <a:p>
                      <a:r>
                        <a:rPr lang="en-IN" dirty="0" smtClean="0"/>
                        <a:t>1962</a:t>
                      </a:r>
                      <a:endParaRPr lang="en-IN" dirty="0"/>
                    </a:p>
                  </a:txBody>
                  <a:tcPr/>
                </a:tc>
                <a:tc>
                  <a:txBody>
                    <a:bodyPr/>
                    <a:lstStyle/>
                    <a:p>
                      <a:r>
                        <a:rPr lang="en-IN" dirty="0" smtClean="0"/>
                        <a:t>74</a:t>
                      </a:r>
                      <a:endParaRPr lang="en-IN" dirty="0"/>
                    </a:p>
                  </a:txBody>
                  <a:tcPr/>
                </a:tc>
                <a:extLst>
                  <a:ext uri="{0D108BD9-81ED-4DB2-BD59-A6C34878D82A}">
                    <a16:rowId xmlns:a16="http://schemas.microsoft.com/office/drawing/2014/main" val="1952102142"/>
                  </a:ext>
                </a:extLst>
              </a:tr>
              <a:tr h="370840">
                <a:tc>
                  <a:txBody>
                    <a:bodyPr/>
                    <a:lstStyle/>
                    <a:p>
                      <a:endParaRPr lang="en-IN" dirty="0"/>
                    </a:p>
                  </a:txBody>
                  <a:tcPr/>
                </a:tc>
                <a:tc>
                  <a:txBody>
                    <a:bodyPr/>
                    <a:lstStyle/>
                    <a:p>
                      <a:r>
                        <a:rPr lang="en-IN" dirty="0" smtClean="0"/>
                        <a:t>Predictive Negative</a:t>
                      </a:r>
                      <a:endParaRPr lang="en-IN" dirty="0"/>
                    </a:p>
                  </a:txBody>
                  <a:tcPr/>
                </a:tc>
                <a:tc>
                  <a:txBody>
                    <a:bodyPr/>
                    <a:lstStyle/>
                    <a:p>
                      <a:r>
                        <a:rPr lang="en-IN" dirty="0" smtClean="0"/>
                        <a:t>226</a:t>
                      </a:r>
                      <a:endParaRPr lang="en-IN" dirty="0"/>
                    </a:p>
                  </a:txBody>
                  <a:tcPr/>
                </a:tc>
                <a:tc>
                  <a:txBody>
                    <a:bodyPr/>
                    <a:lstStyle/>
                    <a:p>
                      <a:r>
                        <a:rPr lang="en-IN" dirty="0" smtClean="0"/>
                        <a:t>1595</a:t>
                      </a:r>
                      <a:endParaRPr lang="en-IN" dirty="0"/>
                    </a:p>
                  </a:txBody>
                  <a:tcPr/>
                </a:tc>
                <a:extLst>
                  <a:ext uri="{0D108BD9-81ED-4DB2-BD59-A6C34878D82A}">
                    <a16:rowId xmlns:a16="http://schemas.microsoft.com/office/drawing/2014/main" val="3977952818"/>
                  </a:ext>
                </a:extLst>
              </a:tr>
              <a:tr h="370840">
                <a:tc>
                  <a:txBody>
                    <a:bodyPr/>
                    <a:lstStyle/>
                    <a:p>
                      <a:r>
                        <a:rPr lang="en-IN" dirty="0" smtClean="0"/>
                        <a:t>XGBoost</a:t>
                      </a:r>
                      <a:endParaRPr lang="en-IN" dirty="0"/>
                    </a:p>
                  </a:txBody>
                  <a:tcPr/>
                </a:tc>
                <a:tc>
                  <a:txBody>
                    <a:bodyPr/>
                    <a:lstStyle/>
                    <a:p>
                      <a:r>
                        <a:rPr lang="en-IN" dirty="0" smtClean="0"/>
                        <a:t>Predictive Positive</a:t>
                      </a:r>
                      <a:endParaRPr lang="en-IN" dirty="0"/>
                    </a:p>
                  </a:txBody>
                  <a:tcPr/>
                </a:tc>
                <a:tc>
                  <a:txBody>
                    <a:bodyPr/>
                    <a:lstStyle/>
                    <a:p>
                      <a:r>
                        <a:rPr lang="en-IN" dirty="0" smtClean="0"/>
                        <a:t>1955</a:t>
                      </a:r>
                      <a:endParaRPr lang="en-IN" dirty="0"/>
                    </a:p>
                  </a:txBody>
                  <a:tcPr/>
                </a:tc>
                <a:tc>
                  <a:txBody>
                    <a:bodyPr/>
                    <a:lstStyle/>
                    <a:p>
                      <a:r>
                        <a:rPr lang="en-IN" dirty="0" smtClean="0"/>
                        <a:t>81</a:t>
                      </a:r>
                      <a:endParaRPr lang="en-IN" dirty="0"/>
                    </a:p>
                  </a:txBody>
                  <a:tcPr/>
                </a:tc>
                <a:extLst>
                  <a:ext uri="{0D108BD9-81ED-4DB2-BD59-A6C34878D82A}">
                    <a16:rowId xmlns:a16="http://schemas.microsoft.com/office/drawing/2014/main" val="469875116"/>
                  </a:ext>
                </a:extLst>
              </a:tr>
              <a:tr h="370840">
                <a:tc>
                  <a:txBody>
                    <a:bodyPr/>
                    <a:lstStyle/>
                    <a:p>
                      <a:endParaRPr lang="en-IN" dirty="0"/>
                    </a:p>
                  </a:txBody>
                  <a:tcPr/>
                </a:tc>
                <a:tc>
                  <a:txBody>
                    <a:bodyPr/>
                    <a:lstStyle/>
                    <a:p>
                      <a:r>
                        <a:rPr lang="en-IN" dirty="0" smtClean="0"/>
                        <a:t>Predictive Negative</a:t>
                      </a:r>
                      <a:endParaRPr lang="en-IN" dirty="0"/>
                    </a:p>
                  </a:txBody>
                  <a:tcPr/>
                </a:tc>
                <a:tc>
                  <a:txBody>
                    <a:bodyPr/>
                    <a:lstStyle/>
                    <a:p>
                      <a:r>
                        <a:rPr lang="en-IN" dirty="0" smtClean="0"/>
                        <a:t>89</a:t>
                      </a:r>
                      <a:endParaRPr lang="en-IN" dirty="0"/>
                    </a:p>
                  </a:txBody>
                  <a:tcPr/>
                </a:tc>
                <a:tc>
                  <a:txBody>
                    <a:bodyPr/>
                    <a:lstStyle/>
                    <a:p>
                      <a:r>
                        <a:rPr lang="en-IN" dirty="0" smtClean="0"/>
                        <a:t>1732</a:t>
                      </a:r>
                      <a:endParaRPr lang="en-IN" dirty="0"/>
                    </a:p>
                  </a:txBody>
                  <a:tcPr/>
                </a:tc>
                <a:extLst>
                  <a:ext uri="{0D108BD9-81ED-4DB2-BD59-A6C34878D82A}">
                    <a16:rowId xmlns:a16="http://schemas.microsoft.com/office/drawing/2014/main" val="3549617634"/>
                  </a:ext>
                </a:extLst>
              </a:tr>
            </a:tbl>
          </a:graphicData>
        </a:graphic>
      </p:graphicFrame>
      <p:sp>
        <p:nvSpPr>
          <p:cNvPr id="2" name="Rectangle 1"/>
          <p:cNvSpPr/>
          <p:nvPr/>
        </p:nvSpPr>
        <p:spPr>
          <a:xfrm>
            <a:off x="1673352" y="4713607"/>
            <a:ext cx="10268712" cy="2031325"/>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Table </a:t>
            </a:r>
            <a:r>
              <a:rPr lang="en-IN" dirty="0" smtClean="0">
                <a:latin typeface="Times New Roman" panose="02020603050405020304" pitchFamily="18" charset="0"/>
                <a:cs typeface="Times New Roman" panose="02020603050405020304" pitchFamily="18" charset="0"/>
              </a:rPr>
              <a:t>3.3 </a:t>
            </a:r>
            <a:r>
              <a:rPr lang="en-IN" dirty="0">
                <a:latin typeface="Times New Roman" panose="02020603050405020304" pitchFamily="18" charset="0"/>
                <a:cs typeface="Times New Roman" panose="02020603050405020304" pitchFamily="18" charset="0"/>
              </a:rPr>
              <a:t>describes in detail the labels obtained from various prediction methods and also the extent of correctness. TF-IDF Vectorizer along with various prediction methods was applied on Kaggle dataset to obtain this table.</a:t>
            </a:r>
          </a:p>
          <a:p>
            <a:r>
              <a:rPr lang="en-IN" dirty="0">
                <a:latin typeface="Times New Roman" panose="02020603050405020304" pitchFamily="18" charset="0"/>
                <a:cs typeface="Times New Roman" panose="02020603050405020304" pitchFamily="18" charset="0"/>
              </a:rPr>
              <a:t>With Naïve Bayes classifier, 3326 correct and 531 incorrect predictions are obtained. With Logistic Regression, 3668 correct and 189 incorrect predictions are obtained. On applying Random Forest, 3557 correct and 300 incorrect predictions are obtained. Finally while applying XGBoost, 3687 correct and 170 incorrect predictions are obtained.</a:t>
            </a:r>
          </a:p>
        </p:txBody>
      </p:sp>
    </p:spTree>
    <p:extLst>
      <p:ext uri="{BB962C8B-B14F-4D97-AF65-F5344CB8AC3E}">
        <p14:creationId xmlns:p14="http://schemas.microsoft.com/office/powerpoint/2010/main" val="651092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19237261"/>
              </p:ext>
            </p:extLst>
          </p:nvPr>
        </p:nvGraphicFramePr>
        <p:xfrm>
          <a:off x="2032000" y="1076282"/>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810873043"/>
                    </a:ext>
                  </a:extLst>
                </a:gridCol>
                <a:gridCol w="4064000">
                  <a:extLst>
                    <a:ext uri="{9D8B030D-6E8A-4147-A177-3AD203B41FA5}">
                      <a16:colId xmlns:a16="http://schemas.microsoft.com/office/drawing/2014/main" val="2403912884"/>
                    </a:ext>
                  </a:extLst>
                </a:gridCol>
              </a:tblGrid>
              <a:tr h="370840">
                <a:tc>
                  <a:txBody>
                    <a:bodyPr/>
                    <a:lstStyle/>
                    <a:p>
                      <a:r>
                        <a:rPr lang="en-IN" dirty="0" smtClean="0"/>
                        <a:t>Classification Algorithm</a:t>
                      </a:r>
                      <a:endParaRPr lang="en-IN" dirty="0"/>
                    </a:p>
                  </a:txBody>
                  <a:tcPr/>
                </a:tc>
                <a:tc>
                  <a:txBody>
                    <a:bodyPr/>
                    <a:lstStyle/>
                    <a:p>
                      <a:r>
                        <a:rPr lang="en-IN" dirty="0" smtClean="0"/>
                        <a:t>Accuracy &amp;</a:t>
                      </a:r>
                      <a:endParaRPr lang="en-IN" dirty="0"/>
                    </a:p>
                  </a:txBody>
                  <a:tcPr/>
                </a:tc>
                <a:extLst>
                  <a:ext uri="{0D108BD9-81ED-4DB2-BD59-A6C34878D82A}">
                    <a16:rowId xmlns:a16="http://schemas.microsoft.com/office/drawing/2014/main" val="3497811740"/>
                  </a:ext>
                </a:extLst>
              </a:tr>
              <a:tr h="370840">
                <a:tc>
                  <a:txBody>
                    <a:bodyPr/>
                    <a:lstStyle/>
                    <a:p>
                      <a:r>
                        <a:rPr lang="en-IN" dirty="0" smtClean="0"/>
                        <a:t>Naïve Bayes</a:t>
                      </a:r>
                      <a:endParaRPr lang="en-IN" dirty="0"/>
                    </a:p>
                  </a:txBody>
                  <a:tcPr/>
                </a:tc>
                <a:tc>
                  <a:txBody>
                    <a:bodyPr/>
                    <a:lstStyle/>
                    <a:p>
                      <a:r>
                        <a:rPr lang="en-IN" dirty="0" smtClean="0"/>
                        <a:t>86.23</a:t>
                      </a:r>
                      <a:endParaRPr lang="en-IN" dirty="0"/>
                    </a:p>
                  </a:txBody>
                  <a:tcPr/>
                </a:tc>
                <a:extLst>
                  <a:ext uri="{0D108BD9-81ED-4DB2-BD59-A6C34878D82A}">
                    <a16:rowId xmlns:a16="http://schemas.microsoft.com/office/drawing/2014/main" val="3393072239"/>
                  </a:ext>
                </a:extLst>
              </a:tr>
              <a:tr h="370840">
                <a:tc>
                  <a:txBody>
                    <a:bodyPr/>
                    <a:lstStyle/>
                    <a:p>
                      <a:r>
                        <a:rPr lang="en-IN" dirty="0" smtClean="0"/>
                        <a:t>Logistic Regression</a:t>
                      </a:r>
                      <a:endParaRPr lang="en-IN" dirty="0"/>
                    </a:p>
                  </a:txBody>
                  <a:tcPr/>
                </a:tc>
                <a:tc>
                  <a:txBody>
                    <a:bodyPr/>
                    <a:lstStyle/>
                    <a:p>
                      <a:r>
                        <a:rPr lang="en-IN" dirty="0" smtClean="0"/>
                        <a:t>95.09</a:t>
                      </a:r>
                      <a:endParaRPr lang="en-IN" dirty="0"/>
                    </a:p>
                  </a:txBody>
                  <a:tcPr/>
                </a:tc>
                <a:extLst>
                  <a:ext uri="{0D108BD9-81ED-4DB2-BD59-A6C34878D82A}">
                    <a16:rowId xmlns:a16="http://schemas.microsoft.com/office/drawing/2014/main" val="1531975792"/>
                  </a:ext>
                </a:extLst>
              </a:tr>
              <a:tr h="370840">
                <a:tc>
                  <a:txBody>
                    <a:bodyPr/>
                    <a:lstStyle/>
                    <a:p>
                      <a:r>
                        <a:rPr lang="en-IN" dirty="0" smtClean="0"/>
                        <a:t>Random Forest</a:t>
                      </a:r>
                      <a:endParaRPr lang="en-IN" dirty="0"/>
                    </a:p>
                  </a:txBody>
                  <a:tcPr/>
                </a:tc>
                <a:tc>
                  <a:txBody>
                    <a:bodyPr/>
                    <a:lstStyle/>
                    <a:p>
                      <a:r>
                        <a:rPr lang="en-IN" dirty="0" smtClean="0"/>
                        <a:t>92.22</a:t>
                      </a:r>
                      <a:endParaRPr lang="en-IN" dirty="0"/>
                    </a:p>
                  </a:txBody>
                  <a:tcPr/>
                </a:tc>
                <a:extLst>
                  <a:ext uri="{0D108BD9-81ED-4DB2-BD59-A6C34878D82A}">
                    <a16:rowId xmlns:a16="http://schemas.microsoft.com/office/drawing/2014/main" val="2068226031"/>
                  </a:ext>
                </a:extLst>
              </a:tr>
              <a:tr h="370840">
                <a:tc>
                  <a:txBody>
                    <a:bodyPr/>
                    <a:lstStyle/>
                    <a:p>
                      <a:r>
                        <a:rPr lang="en-IN" dirty="0" smtClean="0"/>
                        <a:t>XGBoost</a:t>
                      </a:r>
                      <a:endParaRPr lang="en-IN" dirty="0"/>
                    </a:p>
                  </a:txBody>
                  <a:tcPr/>
                </a:tc>
                <a:tc>
                  <a:txBody>
                    <a:bodyPr/>
                    <a:lstStyle/>
                    <a:p>
                      <a:r>
                        <a:rPr lang="en-IN" dirty="0" smtClean="0"/>
                        <a:t>95.59</a:t>
                      </a:r>
                      <a:endParaRPr lang="en-IN" dirty="0"/>
                    </a:p>
                  </a:txBody>
                  <a:tcPr/>
                </a:tc>
                <a:extLst>
                  <a:ext uri="{0D108BD9-81ED-4DB2-BD59-A6C34878D82A}">
                    <a16:rowId xmlns:a16="http://schemas.microsoft.com/office/drawing/2014/main" val="3022331243"/>
                  </a:ext>
                </a:extLst>
              </a:tr>
            </a:tbl>
          </a:graphicData>
        </a:graphic>
      </p:graphicFrame>
      <p:sp>
        <p:nvSpPr>
          <p:cNvPr id="3" name="Rectangle 2"/>
          <p:cNvSpPr/>
          <p:nvPr/>
        </p:nvSpPr>
        <p:spPr>
          <a:xfrm>
            <a:off x="2032000" y="650269"/>
            <a:ext cx="8128000" cy="390684"/>
          </a:xfrm>
          <a:prstGeom prst="rect">
            <a:avLst/>
          </a:prstGeom>
        </p:spPr>
        <p:txBody>
          <a:bodyPr wrap="square">
            <a:spAutoFit/>
          </a:bodyPr>
          <a:lstStyle/>
          <a:p>
            <a:pPr algn="ctr">
              <a:lnSpc>
                <a:spcPct val="115000"/>
              </a:lnSpc>
              <a:spcAft>
                <a:spcPts val="0"/>
              </a:spcAft>
            </a:pPr>
            <a:r>
              <a:rPr lang="en-US" dirty="0">
                <a:solidFill>
                  <a:srgbClr val="00000A"/>
                </a:solidFill>
                <a:latin typeface="Times New Roman" panose="02020603050405020304" pitchFamily="18" charset="0"/>
                <a:ea typeface="Droid Sans Fallback"/>
              </a:rPr>
              <a:t>Table </a:t>
            </a:r>
            <a:r>
              <a:rPr lang="en-US" dirty="0" smtClean="0">
                <a:solidFill>
                  <a:srgbClr val="00000A"/>
                </a:solidFill>
                <a:latin typeface="Times New Roman" panose="02020603050405020304" pitchFamily="18" charset="0"/>
                <a:ea typeface="Droid Sans Fallback"/>
              </a:rPr>
              <a:t>3.4. </a:t>
            </a:r>
            <a:r>
              <a:rPr lang="en-US" dirty="0">
                <a:solidFill>
                  <a:srgbClr val="00000A"/>
                </a:solidFill>
                <a:latin typeface="Times New Roman" panose="02020603050405020304" pitchFamily="18" charset="0"/>
                <a:ea typeface="Droid Sans Fallback"/>
              </a:rPr>
              <a:t>Accuracy table for </a:t>
            </a:r>
            <a:r>
              <a:rPr lang="en-US" dirty="0" smtClean="0">
                <a:solidFill>
                  <a:srgbClr val="00000A"/>
                </a:solidFill>
                <a:latin typeface="Times New Roman" panose="02020603050405020304" pitchFamily="18" charset="0"/>
                <a:ea typeface="Droid Sans Fallback"/>
              </a:rPr>
              <a:t>TF-IDF </a:t>
            </a:r>
            <a:r>
              <a:rPr lang="en-US" dirty="0">
                <a:solidFill>
                  <a:srgbClr val="00000A"/>
                </a:solidFill>
                <a:latin typeface="Times New Roman" panose="02020603050405020304" pitchFamily="18" charset="0"/>
                <a:ea typeface="Droid Sans Fallback"/>
              </a:rPr>
              <a:t>technique on Kaggle dataset</a:t>
            </a:r>
            <a:endParaRPr lang="en-IN" sz="1600" dirty="0">
              <a:solidFill>
                <a:srgbClr val="00000A"/>
              </a:solidFill>
              <a:effectLst/>
              <a:latin typeface="Calibri" panose="020F0502020204030204" pitchFamily="34" charset="0"/>
              <a:ea typeface="Droid Sans Fallback"/>
            </a:endParaRPr>
          </a:p>
        </p:txBody>
      </p:sp>
      <p:sp>
        <p:nvSpPr>
          <p:cNvPr id="4" name="Rectangle 3"/>
          <p:cNvSpPr/>
          <p:nvPr/>
        </p:nvSpPr>
        <p:spPr>
          <a:xfrm>
            <a:off x="2032000" y="3082189"/>
            <a:ext cx="8128000" cy="1862048"/>
          </a:xfrm>
          <a:prstGeom prst="rect">
            <a:avLst/>
          </a:prstGeom>
        </p:spPr>
        <p:txBody>
          <a:bodyPr wrap="square">
            <a:spAutoFit/>
          </a:bodyPr>
          <a:lstStyle/>
          <a:p>
            <a:r>
              <a:rPr lang="en-IN" sz="2000" dirty="0">
                <a:latin typeface="Times New Roman" panose="02020603050405020304" pitchFamily="18" charset="0"/>
                <a:cs typeface="Times New Roman" panose="02020603050405020304" pitchFamily="18" charset="0"/>
              </a:rPr>
              <a:t>Table </a:t>
            </a:r>
            <a:r>
              <a:rPr lang="en-IN" sz="2000" dirty="0" smtClean="0">
                <a:latin typeface="Times New Roman" panose="02020603050405020304" pitchFamily="18" charset="0"/>
                <a:cs typeface="Times New Roman" panose="02020603050405020304" pitchFamily="18" charset="0"/>
              </a:rPr>
              <a:t>3.4 </a:t>
            </a:r>
            <a:r>
              <a:rPr lang="en-IN" sz="2000" dirty="0">
                <a:latin typeface="Times New Roman" panose="02020603050405020304" pitchFamily="18" charset="0"/>
                <a:cs typeface="Times New Roman" panose="02020603050405020304" pitchFamily="18" charset="0"/>
              </a:rPr>
              <a:t>contains the consolidated data for accuracy of various prediction methods with TF-IDF Vectorizer on Kaggle dataset in percentage point terms</a:t>
            </a:r>
            <a:r>
              <a:rPr lang="en-IN" sz="2000" dirty="0" smtClean="0">
                <a:latin typeface="Times New Roman" panose="02020603050405020304" pitchFamily="18" charset="0"/>
                <a:cs typeface="Times New Roman" panose="02020603050405020304" pitchFamily="18" charset="0"/>
              </a:rPr>
              <a:t>.</a:t>
            </a:r>
          </a:p>
          <a:p>
            <a:endParaRPr lang="en-IN" sz="1500" dirty="0"/>
          </a:p>
          <a:p>
            <a:r>
              <a:rPr lang="en-IN" sz="2000" dirty="0">
                <a:latin typeface="Times New Roman" panose="02020603050405020304" pitchFamily="18" charset="0"/>
                <a:cs typeface="Times New Roman" panose="02020603050405020304" pitchFamily="18" charset="0"/>
              </a:rPr>
              <a:t>Model obtained 86.23% accuracy using Naïve Bayes, 95.09% accuracy using Logistic regression, 92.22% accuracy using Random Forest and 95.59% accuracy using XGBoost.</a:t>
            </a:r>
          </a:p>
        </p:txBody>
      </p:sp>
    </p:spTree>
    <p:extLst>
      <p:ext uri="{BB962C8B-B14F-4D97-AF65-F5344CB8AC3E}">
        <p14:creationId xmlns:p14="http://schemas.microsoft.com/office/powerpoint/2010/main" val="2438395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32000" y="188899"/>
            <a:ext cx="8128000" cy="646331"/>
          </a:xfrm>
          <a:prstGeom prst="rect">
            <a:avLst/>
          </a:prstGeom>
        </p:spPr>
        <p:txBody>
          <a:bodyPr wrap="square">
            <a:spAutoFit/>
          </a:bodyPr>
          <a:lstStyle/>
          <a:p>
            <a:pPr algn="ctr"/>
            <a:r>
              <a:rPr lang="en-IN" dirty="0">
                <a:latin typeface="Times New Roman" panose="02020603050405020304" pitchFamily="18" charset="0"/>
                <a:cs typeface="Times New Roman" panose="02020603050405020304" pitchFamily="18" charset="0"/>
              </a:rPr>
              <a:t>Table </a:t>
            </a:r>
            <a:r>
              <a:rPr lang="en-IN" dirty="0" smtClean="0">
                <a:latin typeface="Times New Roman" panose="02020603050405020304" pitchFamily="18" charset="0"/>
                <a:cs typeface="Times New Roman" panose="02020603050405020304" pitchFamily="18" charset="0"/>
              </a:rPr>
              <a:t>3.5. </a:t>
            </a:r>
            <a:r>
              <a:rPr lang="en-IN" dirty="0">
                <a:latin typeface="Times New Roman" panose="02020603050405020304" pitchFamily="18" charset="0"/>
                <a:cs typeface="Times New Roman" panose="02020603050405020304" pitchFamily="18" charset="0"/>
              </a:rPr>
              <a:t>Confusion Matrix when CountVectorizer was used as pre-processing technique on </a:t>
            </a:r>
            <a:r>
              <a:rPr lang="en-IN" dirty="0" smtClean="0">
                <a:latin typeface="Times New Roman" panose="02020603050405020304" pitchFamily="18" charset="0"/>
                <a:cs typeface="Times New Roman" panose="02020603050405020304" pitchFamily="18" charset="0"/>
              </a:rPr>
              <a:t>Liar dataset</a:t>
            </a:r>
            <a:endParaRPr lang="en-IN"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355158805"/>
              </p:ext>
            </p:extLst>
          </p:nvPr>
        </p:nvGraphicFramePr>
        <p:xfrm>
          <a:off x="2032000" y="929978"/>
          <a:ext cx="8128000" cy="3606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795040797"/>
                    </a:ext>
                  </a:extLst>
                </a:gridCol>
                <a:gridCol w="2272792">
                  <a:extLst>
                    <a:ext uri="{9D8B030D-6E8A-4147-A177-3AD203B41FA5}">
                      <a16:colId xmlns:a16="http://schemas.microsoft.com/office/drawing/2014/main" val="3378212096"/>
                    </a:ext>
                  </a:extLst>
                </a:gridCol>
                <a:gridCol w="1847088">
                  <a:extLst>
                    <a:ext uri="{9D8B030D-6E8A-4147-A177-3AD203B41FA5}">
                      <a16:colId xmlns:a16="http://schemas.microsoft.com/office/drawing/2014/main" val="2358173002"/>
                    </a:ext>
                  </a:extLst>
                </a:gridCol>
                <a:gridCol w="1976120">
                  <a:extLst>
                    <a:ext uri="{9D8B030D-6E8A-4147-A177-3AD203B41FA5}">
                      <a16:colId xmlns:a16="http://schemas.microsoft.com/office/drawing/2014/main" val="1614853828"/>
                    </a:ext>
                  </a:extLst>
                </a:gridCol>
              </a:tblGrid>
              <a:tr h="370840">
                <a:tc>
                  <a:txBody>
                    <a:bodyPr/>
                    <a:lstStyle/>
                    <a:p>
                      <a:r>
                        <a:rPr lang="en-IN" dirty="0" smtClean="0"/>
                        <a:t>Classification Algorithm</a:t>
                      </a:r>
                      <a:endParaRPr lang="en-IN" dirty="0"/>
                    </a:p>
                  </a:txBody>
                  <a:tcPr/>
                </a:tc>
                <a:tc>
                  <a:txBody>
                    <a:bodyPr/>
                    <a:lstStyle/>
                    <a:p>
                      <a:r>
                        <a:rPr lang="en-IN" dirty="0" smtClean="0"/>
                        <a:t>Label</a:t>
                      </a:r>
                      <a:endParaRPr lang="en-IN" dirty="0"/>
                    </a:p>
                  </a:txBody>
                  <a:tcPr/>
                </a:tc>
                <a:tc>
                  <a:txBody>
                    <a:bodyPr/>
                    <a:lstStyle/>
                    <a:p>
                      <a:r>
                        <a:rPr lang="en-IN" dirty="0" smtClean="0"/>
                        <a:t>Actual Positive</a:t>
                      </a:r>
                      <a:endParaRPr lang="en-IN" dirty="0"/>
                    </a:p>
                  </a:txBody>
                  <a:tcPr/>
                </a:tc>
                <a:tc>
                  <a:txBody>
                    <a:bodyPr/>
                    <a:lstStyle/>
                    <a:p>
                      <a:r>
                        <a:rPr lang="en-IN" dirty="0" smtClean="0"/>
                        <a:t>Actual Negative</a:t>
                      </a:r>
                      <a:endParaRPr lang="en-IN" dirty="0"/>
                    </a:p>
                  </a:txBody>
                  <a:tcPr/>
                </a:tc>
                <a:extLst>
                  <a:ext uri="{0D108BD9-81ED-4DB2-BD59-A6C34878D82A}">
                    <a16:rowId xmlns:a16="http://schemas.microsoft.com/office/drawing/2014/main" val="1057916282"/>
                  </a:ext>
                </a:extLst>
              </a:tr>
              <a:tr h="370840">
                <a:tc>
                  <a:txBody>
                    <a:bodyPr/>
                    <a:lstStyle/>
                    <a:p>
                      <a:r>
                        <a:rPr lang="en-IN" dirty="0" smtClean="0"/>
                        <a:t>Naïve Bayes</a:t>
                      </a:r>
                      <a:endParaRPr lang="en-IN" dirty="0"/>
                    </a:p>
                  </a:txBody>
                  <a:tcPr/>
                </a:tc>
                <a:tc>
                  <a:txBody>
                    <a:bodyPr/>
                    <a:lstStyle/>
                    <a:p>
                      <a:r>
                        <a:rPr lang="en-IN" dirty="0" smtClean="0"/>
                        <a:t>Predictive Positive</a:t>
                      </a:r>
                      <a:endParaRPr lang="en-IN" dirty="0"/>
                    </a:p>
                  </a:txBody>
                  <a:tcPr/>
                </a:tc>
                <a:tc>
                  <a:txBody>
                    <a:bodyPr/>
                    <a:lstStyle/>
                    <a:p>
                      <a:r>
                        <a:rPr lang="en-IN" dirty="0" smtClean="0"/>
                        <a:t>586</a:t>
                      </a:r>
                      <a:endParaRPr lang="en-IN" dirty="0"/>
                    </a:p>
                  </a:txBody>
                  <a:tcPr/>
                </a:tc>
                <a:tc>
                  <a:txBody>
                    <a:bodyPr/>
                    <a:lstStyle/>
                    <a:p>
                      <a:r>
                        <a:rPr lang="en-IN" dirty="0" smtClean="0"/>
                        <a:t>583</a:t>
                      </a:r>
                      <a:endParaRPr lang="en-IN" dirty="0"/>
                    </a:p>
                  </a:txBody>
                  <a:tcPr/>
                </a:tc>
                <a:extLst>
                  <a:ext uri="{0D108BD9-81ED-4DB2-BD59-A6C34878D82A}">
                    <a16:rowId xmlns:a16="http://schemas.microsoft.com/office/drawing/2014/main" val="1533739763"/>
                  </a:ext>
                </a:extLst>
              </a:tr>
              <a:tr h="370840">
                <a:tc>
                  <a:txBody>
                    <a:bodyPr/>
                    <a:lstStyle/>
                    <a:p>
                      <a:endParaRPr lang="en-IN" dirty="0"/>
                    </a:p>
                  </a:txBody>
                  <a:tcPr/>
                </a:tc>
                <a:tc>
                  <a:txBody>
                    <a:bodyPr/>
                    <a:lstStyle/>
                    <a:p>
                      <a:r>
                        <a:rPr lang="en-IN" dirty="0" smtClean="0"/>
                        <a:t>Predictive Negative</a:t>
                      </a:r>
                      <a:endParaRPr lang="en-IN" dirty="0"/>
                    </a:p>
                  </a:txBody>
                  <a:tcPr/>
                </a:tc>
                <a:tc>
                  <a:txBody>
                    <a:bodyPr/>
                    <a:lstStyle/>
                    <a:p>
                      <a:r>
                        <a:rPr lang="en-IN" dirty="0" smtClean="0"/>
                        <a:t>401</a:t>
                      </a:r>
                      <a:endParaRPr lang="en-IN" dirty="0"/>
                    </a:p>
                  </a:txBody>
                  <a:tcPr/>
                </a:tc>
                <a:tc>
                  <a:txBody>
                    <a:bodyPr/>
                    <a:lstStyle/>
                    <a:p>
                      <a:r>
                        <a:rPr lang="en-IN" dirty="0" smtClean="0"/>
                        <a:t>981</a:t>
                      </a:r>
                      <a:endParaRPr lang="en-IN" dirty="0"/>
                    </a:p>
                  </a:txBody>
                  <a:tcPr/>
                </a:tc>
                <a:extLst>
                  <a:ext uri="{0D108BD9-81ED-4DB2-BD59-A6C34878D82A}">
                    <a16:rowId xmlns:a16="http://schemas.microsoft.com/office/drawing/2014/main" val="313913937"/>
                  </a:ext>
                </a:extLst>
              </a:tr>
              <a:tr h="370840">
                <a:tc>
                  <a:txBody>
                    <a:bodyPr/>
                    <a:lstStyle/>
                    <a:p>
                      <a:r>
                        <a:rPr lang="en-IN" dirty="0" smtClean="0"/>
                        <a:t>Logistic Regression</a:t>
                      </a:r>
                      <a:endParaRPr lang="en-IN" dirty="0"/>
                    </a:p>
                  </a:txBody>
                  <a:tcPr/>
                </a:tc>
                <a:tc>
                  <a:txBody>
                    <a:bodyPr/>
                    <a:lstStyle/>
                    <a:p>
                      <a:r>
                        <a:rPr lang="en-IN" dirty="0" smtClean="0"/>
                        <a:t>Predictive Positive</a:t>
                      </a:r>
                      <a:endParaRPr lang="en-IN" dirty="0"/>
                    </a:p>
                  </a:txBody>
                  <a:tcPr/>
                </a:tc>
                <a:tc>
                  <a:txBody>
                    <a:bodyPr/>
                    <a:lstStyle/>
                    <a:p>
                      <a:r>
                        <a:rPr lang="en-IN" dirty="0" smtClean="0"/>
                        <a:t>590</a:t>
                      </a:r>
                      <a:endParaRPr lang="en-IN" dirty="0"/>
                    </a:p>
                  </a:txBody>
                  <a:tcPr/>
                </a:tc>
                <a:tc>
                  <a:txBody>
                    <a:bodyPr/>
                    <a:lstStyle/>
                    <a:p>
                      <a:r>
                        <a:rPr lang="en-IN" dirty="0" smtClean="0"/>
                        <a:t>579</a:t>
                      </a:r>
                      <a:endParaRPr lang="en-IN" dirty="0"/>
                    </a:p>
                  </a:txBody>
                  <a:tcPr/>
                </a:tc>
                <a:extLst>
                  <a:ext uri="{0D108BD9-81ED-4DB2-BD59-A6C34878D82A}">
                    <a16:rowId xmlns:a16="http://schemas.microsoft.com/office/drawing/2014/main" val="584456853"/>
                  </a:ext>
                </a:extLst>
              </a:tr>
              <a:tr h="370840">
                <a:tc>
                  <a:txBody>
                    <a:bodyPr/>
                    <a:lstStyle/>
                    <a:p>
                      <a:endParaRPr lang="en-IN" dirty="0"/>
                    </a:p>
                  </a:txBody>
                  <a:tcPr/>
                </a:tc>
                <a:tc>
                  <a:txBody>
                    <a:bodyPr/>
                    <a:lstStyle/>
                    <a:p>
                      <a:r>
                        <a:rPr lang="en-IN" dirty="0" smtClean="0"/>
                        <a:t>Predictive Negative</a:t>
                      </a:r>
                      <a:endParaRPr lang="en-IN" dirty="0"/>
                    </a:p>
                  </a:txBody>
                  <a:tcPr/>
                </a:tc>
                <a:tc>
                  <a:txBody>
                    <a:bodyPr/>
                    <a:lstStyle/>
                    <a:p>
                      <a:r>
                        <a:rPr lang="en-IN" dirty="0" smtClean="0"/>
                        <a:t>447</a:t>
                      </a:r>
                      <a:endParaRPr lang="en-IN" dirty="0"/>
                    </a:p>
                  </a:txBody>
                  <a:tcPr/>
                </a:tc>
                <a:tc>
                  <a:txBody>
                    <a:bodyPr/>
                    <a:lstStyle/>
                    <a:p>
                      <a:r>
                        <a:rPr lang="en-IN" dirty="0" smtClean="0"/>
                        <a:t>935</a:t>
                      </a:r>
                      <a:endParaRPr lang="en-IN" dirty="0"/>
                    </a:p>
                  </a:txBody>
                  <a:tcPr/>
                </a:tc>
                <a:extLst>
                  <a:ext uri="{0D108BD9-81ED-4DB2-BD59-A6C34878D82A}">
                    <a16:rowId xmlns:a16="http://schemas.microsoft.com/office/drawing/2014/main" val="3584285367"/>
                  </a:ext>
                </a:extLst>
              </a:tr>
              <a:tr h="370840">
                <a:tc>
                  <a:txBody>
                    <a:bodyPr/>
                    <a:lstStyle/>
                    <a:p>
                      <a:r>
                        <a:rPr lang="en-IN" dirty="0" smtClean="0"/>
                        <a:t>Random Forest</a:t>
                      </a:r>
                      <a:endParaRPr lang="en-IN" dirty="0"/>
                    </a:p>
                  </a:txBody>
                  <a:tcPr/>
                </a:tc>
                <a:tc>
                  <a:txBody>
                    <a:bodyPr/>
                    <a:lstStyle/>
                    <a:p>
                      <a:r>
                        <a:rPr lang="en-IN" dirty="0" smtClean="0"/>
                        <a:t>Predictive Positive</a:t>
                      </a:r>
                      <a:endParaRPr lang="en-IN" dirty="0"/>
                    </a:p>
                  </a:txBody>
                  <a:tcPr/>
                </a:tc>
                <a:tc>
                  <a:txBody>
                    <a:bodyPr/>
                    <a:lstStyle/>
                    <a:p>
                      <a:r>
                        <a:rPr lang="en-IN" dirty="0" smtClean="0"/>
                        <a:t>561</a:t>
                      </a:r>
                      <a:endParaRPr lang="en-IN" dirty="0"/>
                    </a:p>
                  </a:txBody>
                  <a:tcPr/>
                </a:tc>
                <a:tc>
                  <a:txBody>
                    <a:bodyPr/>
                    <a:lstStyle/>
                    <a:p>
                      <a:r>
                        <a:rPr lang="en-IN" dirty="0" smtClean="0"/>
                        <a:t>608</a:t>
                      </a:r>
                      <a:endParaRPr lang="en-IN" dirty="0"/>
                    </a:p>
                  </a:txBody>
                  <a:tcPr/>
                </a:tc>
                <a:extLst>
                  <a:ext uri="{0D108BD9-81ED-4DB2-BD59-A6C34878D82A}">
                    <a16:rowId xmlns:a16="http://schemas.microsoft.com/office/drawing/2014/main" val="1952102142"/>
                  </a:ext>
                </a:extLst>
              </a:tr>
              <a:tr h="370840">
                <a:tc>
                  <a:txBody>
                    <a:bodyPr/>
                    <a:lstStyle/>
                    <a:p>
                      <a:endParaRPr lang="en-IN" dirty="0"/>
                    </a:p>
                  </a:txBody>
                  <a:tcPr/>
                </a:tc>
                <a:tc>
                  <a:txBody>
                    <a:bodyPr/>
                    <a:lstStyle/>
                    <a:p>
                      <a:r>
                        <a:rPr lang="en-IN" dirty="0" smtClean="0"/>
                        <a:t>Predictive Negative</a:t>
                      </a:r>
                      <a:endParaRPr lang="en-IN" dirty="0"/>
                    </a:p>
                  </a:txBody>
                  <a:tcPr/>
                </a:tc>
                <a:tc>
                  <a:txBody>
                    <a:bodyPr/>
                    <a:lstStyle/>
                    <a:p>
                      <a:r>
                        <a:rPr lang="en-IN" dirty="0" smtClean="0"/>
                        <a:t>370</a:t>
                      </a:r>
                      <a:endParaRPr lang="en-IN" dirty="0"/>
                    </a:p>
                  </a:txBody>
                  <a:tcPr/>
                </a:tc>
                <a:tc>
                  <a:txBody>
                    <a:bodyPr/>
                    <a:lstStyle/>
                    <a:p>
                      <a:r>
                        <a:rPr lang="en-IN" dirty="0" smtClean="0"/>
                        <a:t>1012</a:t>
                      </a:r>
                      <a:endParaRPr lang="en-IN" dirty="0"/>
                    </a:p>
                  </a:txBody>
                  <a:tcPr/>
                </a:tc>
                <a:extLst>
                  <a:ext uri="{0D108BD9-81ED-4DB2-BD59-A6C34878D82A}">
                    <a16:rowId xmlns:a16="http://schemas.microsoft.com/office/drawing/2014/main" val="3977952818"/>
                  </a:ext>
                </a:extLst>
              </a:tr>
              <a:tr h="370840">
                <a:tc>
                  <a:txBody>
                    <a:bodyPr/>
                    <a:lstStyle/>
                    <a:p>
                      <a:r>
                        <a:rPr lang="en-IN" dirty="0" smtClean="0"/>
                        <a:t>XGBoost</a:t>
                      </a:r>
                      <a:endParaRPr lang="en-IN" dirty="0"/>
                    </a:p>
                  </a:txBody>
                  <a:tcPr/>
                </a:tc>
                <a:tc>
                  <a:txBody>
                    <a:bodyPr/>
                    <a:lstStyle/>
                    <a:p>
                      <a:r>
                        <a:rPr lang="en-IN" dirty="0" smtClean="0"/>
                        <a:t>Predictive Positive</a:t>
                      </a:r>
                      <a:endParaRPr lang="en-IN" dirty="0"/>
                    </a:p>
                  </a:txBody>
                  <a:tcPr/>
                </a:tc>
                <a:tc>
                  <a:txBody>
                    <a:bodyPr/>
                    <a:lstStyle/>
                    <a:p>
                      <a:r>
                        <a:rPr lang="en-IN" dirty="0" smtClean="0"/>
                        <a:t>482</a:t>
                      </a:r>
                      <a:endParaRPr lang="en-IN" dirty="0"/>
                    </a:p>
                  </a:txBody>
                  <a:tcPr/>
                </a:tc>
                <a:tc>
                  <a:txBody>
                    <a:bodyPr/>
                    <a:lstStyle/>
                    <a:p>
                      <a:r>
                        <a:rPr lang="en-IN" dirty="0" smtClean="0"/>
                        <a:t>687</a:t>
                      </a:r>
                      <a:endParaRPr lang="en-IN" dirty="0"/>
                    </a:p>
                  </a:txBody>
                  <a:tcPr/>
                </a:tc>
                <a:extLst>
                  <a:ext uri="{0D108BD9-81ED-4DB2-BD59-A6C34878D82A}">
                    <a16:rowId xmlns:a16="http://schemas.microsoft.com/office/drawing/2014/main" val="469875116"/>
                  </a:ext>
                </a:extLst>
              </a:tr>
              <a:tr h="370840">
                <a:tc>
                  <a:txBody>
                    <a:bodyPr/>
                    <a:lstStyle/>
                    <a:p>
                      <a:endParaRPr lang="en-IN" dirty="0"/>
                    </a:p>
                  </a:txBody>
                  <a:tcPr/>
                </a:tc>
                <a:tc>
                  <a:txBody>
                    <a:bodyPr/>
                    <a:lstStyle/>
                    <a:p>
                      <a:r>
                        <a:rPr lang="en-IN" dirty="0" smtClean="0"/>
                        <a:t>Predictive Negative</a:t>
                      </a:r>
                      <a:endParaRPr lang="en-IN" dirty="0"/>
                    </a:p>
                  </a:txBody>
                  <a:tcPr/>
                </a:tc>
                <a:tc>
                  <a:txBody>
                    <a:bodyPr/>
                    <a:lstStyle/>
                    <a:p>
                      <a:r>
                        <a:rPr lang="en-IN" dirty="0" smtClean="0"/>
                        <a:t>294</a:t>
                      </a:r>
                      <a:endParaRPr lang="en-IN" dirty="0"/>
                    </a:p>
                  </a:txBody>
                  <a:tcPr/>
                </a:tc>
                <a:tc>
                  <a:txBody>
                    <a:bodyPr/>
                    <a:lstStyle/>
                    <a:p>
                      <a:r>
                        <a:rPr lang="en-IN" dirty="0" smtClean="0"/>
                        <a:t>1088</a:t>
                      </a:r>
                      <a:endParaRPr lang="en-IN" dirty="0"/>
                    </a:p>
                  </a:txBody>
                  <a:tcPr/>
                </a:tc>
                <a:extLst>
                  <a:ext uri="{0D108BD9-81ED-4DB2-BD59-A6C34878D82A}">
                    <a16:rowId xmlns:a16="http://schemas.microsoft.com/office/drawing/2014/main" val="3549617634"/>
                  </a:ext>
                </a:extLst>
              </a:tr>
            </a:tbl>
          </a:graphicData>
        </a:graphic>
      </p:graphicFrame>
      <p:sp>
        <p:nvSpPr>
          <p:cNvPr id="2" name="Rectangle 1"/>
          <p:cNvSpPr/>
          <p:nvPr/>
        </p:nvSpPr>
        <p:spPr>
          <a:xfrm>
            <a:off x="2032000" y="4649599"/>
            <a:ext cx="9974072" cy="2031325"/>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Table </a:t>
            </a:r>
            <a:r>
              <a:rPr lang="en-IN" dirty="0" smtClean="0">
                <a:latin typeface="Times New Roman" panose="02020603050405020304" pitchFamily="18" charset="0"/>
                <a:cs typeface="Times New Roman" panose="02020603050405020304" pitchFamily="18" charset="0"/>
              </a:rPr>
              <a:t>3.5 </a:t>
            </a:r>
            <a:r>
              <a:rPr lang="en-IN" dirty="0">
                <a:latin typeface="Times New Roman" panose="02020603050405020304" pitchFamily="18" charset="0"/>
                <a:cs typeface="Times New Roman" panose="02020603050405020304" pitchFamily="18" charset="0"/>
              </a:rPr>
              <a:t>describes in detail the labels obtained from various prediction methods and also the extent of correctness. CountVectorizer along with various prediction methods was applied on Liar dataset to obtain this table.</a:t>
            </a:r>
          </a:p>
          <a:p>
            <a:r>
              <a:rPr lang="en-IN" dirty="0">
                <a:latin typeface="Times New Roman" panose="02020603050405020304" pitchFamily="18" charset="0"/>
                <a:cs typeface="Times New Roman" panose="02020603050405020304" pitchFamily="18" charset="0"/>
              </a:rPr>
              <a:t>With Naïve Bayes classifier, 1567 correct and 984 incorrect predictions are obtained. With Logistic Regression, 1525 correct and 1026 incorrect predictions are obtained. On applying Random Forest, 1573 correct and 978 incorrect predictions are obtained. Finally while applying XGBoost, 1570 correct and 981 incorrect predictions are obtained.</a:t>
            </a:r>
          </a:p>
        </p:txBody>
      </p:sp>
    </p:spTree>
    <p:extLst>
      <p:ext uri="{BB962C8B-B14F-4D97-AF65-F5344CB8AC3E}">
        <p14:creationId xmlns:p14="http://schemas.microsoft.com/office/powerpoint/2010/main" val="978814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36776" y="18288"/>
            <a:ext cx="6847713" cy="5493812"/>
          </a:xfrm>
          <a:prstGeom prst="rect">
            <a:avLst/>
          </a:prstGeom>
          <a:noFill/>
        </p:spPr>
        <p:txBody>
          <a:bodyPr wrap="square" rtlCol="0">
            <a:spAutoFit/>
          </a:bodyPr>
          <a:lstStyle/>
          <a:p>
            <a:pPr algn="ctr">
              <a:lnSpc>
                <a:spcPct val="150000"/>
              </a:lnSpc>
            </a:pPr>
            <a:r>
              <a:rPr lang="en-IN" sz="2800" b="1" u="sng" dirty="0" smtClean="0">
                <a:latin typeface="Times New Roman" panose="02020603050405020304" pitchFamily="18" charset="0"/>
                <a:cs typeface="Times New Roman" panose="02020603050405020304" pitchFamily="18" charset="0"/>
              </a:rPr>
              <a:t>Content</a:t>
            </a:r>
            <a:endParaRPr lang="en-IN" sz="2600" b="1" u="sng" dirty="0" smtClean="0">
              <a:latin typeface="Times New Roman" panose="02020603050405020304" pitchFamily="18" charset="0"/>
              <a:cs typeface="Times New Roman" panose="02020603050405020304" pitchFamily="18" charset="0"/>
            </a:endParaRPr>
          </a:p>
          <a:p>
            <a:pPr algn="ctr">
              <a:lnSpc>
                <a:spcPct val="150000"/>
              </a:lnSpc>
            </a:pPr>
            <a:endParaRPr lang="en-IN" sz="14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Project Objectives</a:t>
            </a: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Problem Domain</a:t>
            </a: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Solution</a:t>
            </a: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Methodologies Used</a:t>
            </a: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Dataset &amp; Platform Specification</a:t>
            </a: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Pre-processing</a:t>
            </a: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Proposed Solution</a:t>
            </a: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Screenshots</a:t>
            </a: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Result and Discussion</a:t>
            </a: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Conclusion &amp; Future Work</a:t>
            </a: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Journal Details</a:t>
            </a:r>
          </a:p>
        </p:txBody>
      </p:sp>
      <p:pic>
        <p:nvPicPr>
          <p:cNvPr id="1026" name="Picture 2" descr="https://images.theconversation.com/files/284418/original/file-20190717-173334-1b9vdud.jpg?ixlib=rb-1.1.0&amp;q=45&amp;auto=format&amp;w=1200&amp;h=1200.0&amp;fit=cr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81925" y="790576"/>
            <a:ext cx="3479799" cy="2904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4709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265194060"/>
              </p:ext>
            </p:extLst>
          </p:nvPr>
        </p:nvGraphicFramePr>
        <p:xfrm>
          <a:off x="2032000" y="1112858"/>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810873043"/>
                    </a:ext>
                  </a:extLst>
                </a:gridCol>
                <a:gridCol w="4064000">
                  <a:extLst>
                    <a:ext uri="{9D8B030D-6E8A-4147-A177-3AD203B41FA5}">
                      <a16:colId xmlns:a16="http://schemas.microsoft.com/office/drawing/2014/main" val="2403912884"/>
                    </a:ext>
                  </a:extLst>
                </a:gridCol>
              </a:tblGrid>
              <a:tr h="370840">
                <a:tc>
                  <a:txBody>
                    <a:bodyPr/>
                    <a:lstStyle/>
                    <a:p>
                      <a:r>
                        <a:rPr lang="en-IN" dirty="0" smtClean="0"/>
                        <a:t>Classification Algorithm</a:t>
                      </a:r>
                      <a:endParaRPr lang="en-IN" dirty="0"/>
                    </a:p>
                  </a:txBody>
                  <a:tcPr/>
                </a:tc>
                <a:tc>
                  <a:txBody>
                    <a:bodyPr/>
                    <a:lstStyle/>
                    <a:p>
                      <a:r>
                        <a:rPr lang="en-IN" dirty="0" smtClean="0"/>
                        <a:t>Accuracy %</a:t>
                      </a:r>
                      <a:endParaRPr lang="en-IN" dirty="0"/>
                    </a:p>
                  </a:txBody>
                  <a:tcPr/>
                </a:tc>
                <a:extLst>
                  <a:ext uri="{0D108BD9-81ED-4DB2-BD59-A6C34878D82A}">
                    <a16:rowId xmlns:a16="http://schemas.microsoft.com/office/drawing/2014/main" val="3497811740"/>
                  </a:ext>
                </a:extLst>
              </a:tr>
              <a:tr h="370840">
                <a:tc>
                  <a:txBody>
                    <a:bodyPr/>
                    <a:lstStyle/>
                    <a:p>
                      <a:r>
                        <a:rPr lang="en-IN" dirty="0" smtClean="0"/>
                        <a:t>Naïve Bayes</a:t>
                      </a:r>
                      <a:endParaRPr lang="en-IN" dirty="0"/>
                    </a:p>
                  </a:txBody>
                  <a:tcPr/>
                </a:tc>
                <a:tc>
                  <a:txBody>
                    <a:bodyPr/>
                    <a:lstStyle/>
                    <a:p>
                      <a:r>
                        <a:rPr lang="en-IN" dirty="0" smtClean="0"/>
                        <a:t>61.42</a:t>
                      </a:r>
                      <a:endParaRPr lang="en-IN" dirty="0"/>
                    </a:p>
                  </a:txBody>
                  <a:tcPr/>
                </a:tc>
                <a:extLst>
                  <a:ext uri="{0D108BD9-81ED-4DB2-BD59-A6C34878D82A}">
                    <a16:rowId xmlns:a16="http://schemas.microsoft.com/office/drawing/2014/main" val="3393072239"/>
                  </a:ext>
                </a:extLst>
              </a:tr>
              <a:tr h="370840">
                <a:tc>
                  <a:txBody>
                    <a:bodyPr/>
                    <a:lstStyle/>
                    <a:p>
                      <a:r>
                        <a:rPr lang="en-IN" dirty="0" smtClean="0"/>
                        <a:t>Logistic Regression</a:t>
                      </a:r>
                      <a:endParaRPr lang="en-IN" dirty="0"/>
                    </a:p>
                  </a:txBody>
                  <a:tcPr/>
                </a:tc>
                <a:tc>
                  <a:txBody>
                    <a:bodyPr/>
                    <a:lstStyle/>
                    <a:p>
                      <a:r>
                        <a:rPr lang="en-IN" dirty="0" smtClean="0"/>
                        <a:t>59.78</a:t>
                      </a:r>
                      <a:endParaRPr lang="en-IN" dirty="0"/>
                    </a:p>
                  </a:txBody>
                  <a:tcPr/>
                </a:tc>
                <a:extLst>
                  <a:ext uri="{0D108BD9-81ED-4DB2-BD59-A6C34878D82A}">
                    <a16:rowId xmlns:a16="http://schemas.microsoft.com/office/drawing/2014/main" val="1531975792"/>
                  </a:ext>
                </a:extLst>
              </a:tr>
              <a:tr h="370840">
                <a:tc>
                  <a:txBody>
                    <a:bodyPr/>
                    <a:lstStyle/>
                    <a:p>
                      <a:r>
                        <a:rPr lang="en-IN" dirty="0" smtClean="0"/>
                        <a:t>Random Forest</a:t>
                      </a:r>
                      <a:endParaRPr lang="en-IN" dirty="0"/>
                    </a:p>
                  </a:txBody>
                  <a:tcPr/>
                </a:tc>
                <a:tc>
                  <a:txBody>
                    <a:bodyPr/>
                    <a:lstStyle/>
                    <a:p>
                      <a:r>
                        <a:rPr lang="en-IN" dirty="0" smtClean="0"/>
                        <a:t>61.66</a:t>
                      </a:r>
                      <a:endParaRPr lang="en-IN" dirty="0"/>
                    </a:p>
                  </a:txBody>
                  <a:tcPr/>
                </a:tc>
                <a:extLst>
                  <a:ext uri="{0D108BD9-81ED-4DB2-BD59-A6C34878D82A}">
                    <a16:rowId xmlns:a16="http://schemas.microsoft.com/office/drawing/2014/main" val="2068226031"/>
                  </a:ext>
                </a:extLst>
              </a:tr>
              <a:tr h="370840">
                <a:tc>
                  <a:txBody>
                    <a:bodyPr/>
                    <a:lstStyle/>
                    <a:p>
                      <a:r>
                        <a:rPr lang="en-IN" dirty="0" smtClean="0"/>
                        <a:t>XGBoost</a:t>
                      </a:r>
                      <a:endParaRPr lang="en-IN" dirty="0"/>
                    </a:p>
                  </a:txBody>
                  <a:tcPr/>
                </a:tc>
                <a:tc>
                  <a:txBody>
                    <a:bodyPr/>
                    <a:lstStyle/>
                    <a:p>
                      <a:r>
                        <a:rPr lang="en-IN" dirty="0" smtClean="0"/>
                        <a:t>61.54</a:t>
                      </a:r>
                      <a:endParaRPr lang="en-IN" dirty="0"/>
                    </a:p>
                  </a:txBody>
                  <a:tcPr/>
                </a:tc>
                <a:extLst>
                  <a:ext uri="{0D108BD9-81ED-4DB2-BD59-A6C34878D82A}">
                    <a16:rowId xmlns:a16="http://schemas.microsoft.com/office/drawing/2014/main" val="3022331243"/>
                  </a:ext>
                </a:extLst>
              </a:tr>
            </a:tbl>
          </a:graphicData>
        </a:graphic>
      </p:graphicFrame>
      <p:sp>
        <p:nvSpPr>
          <p:cNvPr id="3" name="Rectangle 2"/>
          <p:cNvSpPr/>
          <p:nvPr/>
        </p:nvSpPr>
        <p:spPr>
          <a:xfrm>
            <a:off x="2032000" y="650269"/>
            <a:ext cx="8128000" cy="410882"/>
          </a:xfrm>
          <a:prstGeom prst="rect">
            <a:avLst/>
          </a:prstGeom>
        </p:spPr>
        <p:txBody>
          <a:bodyPr wrap="square">
            <a:spAutoFit/>
          </a:bodyPr>
          <a:lstStyle/>
          <a:p>
            <a:pPr algn="ctr">
              <a:lnSpc>
                <a:spcPct val="115000"/>
              </a:lnSpc>
              <a:spcAft>
                <a:spcPts val="0"/>
              </a:spcAft>
            </a:pPr>
            <a:r>
              <a:rPr lang="en-US" dirty="0">
                <a:solidFill>
                  <a:srgbClr val="00000A"/>
                </a:solidFill>
                <a:latin typeface="Times New Roman" panose="02020603050405020304" pitchFamily="18" charset="0"/>
                <a:ea typeface="Droid Sans Fallback"/>
              </a:rPr>
              <a:t>Table </a:t>
            </a:r>
            <a:r>
              <a:rPr lang="en-US" dirty="0" smtClean="0">
                <a:solidFill>
                  <a:srgbClr val="00000A"/>
                </a:solidFill>
                <a:latin typeface="Times New Roman" panose="02020603050405020304" pitchFamily="18" charset="0"/>
                <a:ea typeface="Droid Sans Fallback"/>
              </a:rPr>
              <a:t>3.6. </a:t>
            </a:r>
            <a:r>
              <a:rPr lang="en-US" dirty="0">
                <a:solidFill>
                  <a:srgbClr val="00000A"/>
                </a:solidFill>
                <a:latin typeface="Times New Roman" panose="02020603050405020304" pitchFamily="18" charset="0"/>
                <a:ea typeface="Droid Sans Fallback"/>
              </a:rPr>
              <a:t>Accuracy table for CountVectorizer technique on </a:t>
            </a:r>
            <a:r>
              <a:rPr lang="en-US" dirty="0" smtClean="0">
                <a:solidFill>
                  <a:srgbClr val="00000A"/>
                </a:solidFill>
                <a:latin typeface="Times New Roman" panose="02020603050405020304" pitchFamily="18" charset="0"/>
                <a:ea typeface="Droid Sans Fallback"/>
              </a:rPr>
              <a:t>Liar </a:t>
            </a:r>
            <a:r>
              <a:rPr lang="en-US" dirty="0">
                <a:solidFill>
                  <a:srgbClr val="00000A"/>
                </a:solidFill>
                <a:latin typeface="Times New Roman" panose="02020603050405020304" pitchFamily="18" charset="0"/>
                <a:ea typeface="Droid Sans Fallback"/>
              </a:rPr>
              <a:t>dataset</a:t>
            </a:r>
            <a:endParaRPr lang="en-IN" sz="1600" dirty="0">
              <a:solidFill>
                <a:srgbClr val="00000A"/>
              </a:solidFill>
              <a:effectLst/>
              <a:latin typeface="Calibri" panose="020F0502020204030204" pitchFamily="34" charset="0"/>
              <a:ea typeface="Droid Sans Fallback"/>
            </a:endParaRPr>
          </a:p>
        </p:txBody>
      </p:sp>
      <p:sp>
        <p:nvSpPr>
          <p:cNvPr id="4" name="Rectangle 3"/>
          <p:cNvSpPr/>
          <p:nvPr/>
        </p:nvSpPr>
        <p:spPr>
          <a:xfrm>
            <a:off x="2032000" y="3445772"/>
            <a:ext cx="8128000" cy="1823576"/>
          </a:xfrm>
          <a:prstGeom prst="rect">
            <a:avLst/>
          </a:prstGeom>
        </p:spPr>
        <p:txBody>
          <a:bodyPr wrap="square">
            <a:spAutoFit/>
          </a:bodyPr>
          <a:lstStyle/>
          <a:p>
            <a:pPr algn="just">
              <a:spcBef>
                <a:spcPts val="1500"/>
              </a:spcBef>
              <a:spcAft>
                <a:spcPts val="1500"/>
              </a:spcAft>
            </a:pPr>
            <a:r>
              <a:rPr lang="en-US" sz="2000" dirty="0">
                <a:solidFill>
                  <a:srgbClr val="00000A"/>
                </a:solidFill>
                <a:latin typeface="Times New Roman" panose="02020603050405020304" pitchFamily="18" charset="0"/>
                <a:ea typeface="Droid Sans Fallback"/>
                <a:cs typeface="Times New Roman" panose="02020603050405020304" pitchFamily="18" charset="0"/>
              </a:rPr>
              <a:t>Table </a:t>
            </a:r>
            <a:r>
              <a:rPr lang="en-US" sz="2000" dirty="0" smtClean="0">
                <a:solidFill>
                  <a:srgbClr val="00000A"/>
                </a:solidFill>
                <a:latin typeface="Times New Roman" panose="02020603050405020304" pitchFamily="18" charset="0"/>
                <a:ea typeface="Droid Sans Fallback"/>
                <a:cs typeface="Times New Roman" panose="02020603050405020304" pitchFamily="18" charset="0"/>
              </a:rPr>
              <a:t>3.6 </a:t>
            </a:r>
            <a:r>
              <a:rPr lang="en-US" sz="2000" dirty="0">
                <a:solidFill>
                  <a:srgbClr val="00000A"/>
                </a:solidFill>
                <a:latin typeface="Times New Roman" panose="02020603050405020304" pitchFamily="18" charset="0"/>
                <a:ea typeface="Droid Sans Fallback"/>
                <a:cs typeface="Times New Roman" panose="02020603050405020304" pitchFamily="18" charset="0"/>
              </a:rPr>
              <a:t>contains the consolidated data for accuracy of various prediction methods with CountVectorizer on Liar dataset in percentage point terms.</a:t>
            </a:r>
            <a:endParaRPr lang="en-IN" sz="2000" dirty="0">
              <a:solidFill>
                <a:srgbClr val="00000A"/>
              </a:solidFill>
              <a:latin typeface="Times New Roman" panose="02020603050405020304" pitchFamily="18" charset="0"/>
              <a:ea typeface="Droid Sans Fallback"/>
              <a:cs typeface="Times New Roman" panose="02020603050405020304" pitchFamily="18" charset="0"/>
            </a:endParaRPr>
          </a:p>
          <a:p>
            <a:r>
              <a:rPr lang="en-US" sz="2000" dirty="0">
                <a:latin typeface="Times New Roman" panose="02020603050405020304" pitchFamily="18" charset="0"/>
                <a:ea typeface="Droid Sans Fallback"/>
                <a:cs typeface="Times New Roman" panose="02020603050405020304" pitchFamily="18" charset="0"/>
              </a:rPr>
              <a:t>Model obtained 61.42% accuracy using Naïve Bayes, 59.78% accuracy using Logistic regression, 61.66% accuracy using Random Forest and 61.54% accuracy using XGBoost.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1180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5272" y="198043"/>
            <a:ext cx="8126984" cy="646331"/>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Table </a:t>
            </a:r>
            <a:r>
              <a:rPr kumimoji="0" lang="en-IN" sz="18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3.7. </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Confusion Matrix when </a:t>
            </a:r>
            <a:r>
              <a:rPr kumimoji="0" lang="en-IN" sz="18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TF-IDF </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was used as pre-processing technique on </a:t>
            </a:r>
            <a:r>
              <a:rPr kumimoji="0" lang="en-IN" sz="1800" b="0" i="0"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Liar dataset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40890238"/>
              </p:ext>
            </p:extLst>
          </p:nvPr>
        </p:nvGraphicFramePr>
        <p:xfrm>
          <a:off x="1794256" y="875114"/>
          <a:ext cx="8128000" cy="3606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795040797"/>
                    </a:ext>
                  </a:extLst>
                </a:gridCol>
                <a:gridCol w="2272792">
                  <a:extLst>
                    <a:ext uri="{9D8B030D-6E8A-4147-A177-3AD203B41FA5}">
                      <a16:colId xmlns:a16="http://schemas.microsoft.com/office/drawing/2014/main" val="3378212096"/>
                    </a:ext>
                  </a:extLst>
                </a:gridCol>
                <a:gridCol w="1847088">
                  <a:extLst>
                    <a:ext uri="{9D8B030D-6E8A-4147-A177-3AD203B41FA5}">
                      <a16:colId xmlns:a16="http://schemas.microsoft.com/office/drawing/2014/main" val="2358173002"/>
                    </a:ext>
                  </a:extLst>
                </a:gridCol>
                <a:gridCol w="1976120">
                  <a:extLst>
                    <a:ext uri="{9D8B030D-6E8A-4147-A177-3AD203B41FA5}">
                      <a16:colId xmlns:a16="http://schemas.microsoft.com/office/drawing/2014/main" val="1614853828"/>
                    </a:ext>
                  </a:extLst>
                </a:gridCol>
              </a:tblGrid>
              <a:tr h="370840">
                <a:tc>
                  <a:txBody>
                    <a:bodyPr/>
                    <a:lstStyle/>
                    <a:p>
                      <a:r>
                        <a:rPr lang="en-IN" dirty="0" smtClean="0"/>
                        <a:t>Classification Algorithm</a:t>
                      </a:r>
                      <a:endParaRPr lang="en-IN" dirty="0"/>
                    </a:p>
                  </a:txBody>
                  <a:tcPr/>
                </a:tc>
                <a:tc>
                  <a:txBody>
                    <a:bodyPr/>
                    <a:lstStyle/>
                    <a:p>
                      <a:r>
                        <a:rPr lang="en-IN" dirty="0" smtClean="0"/>
                        <a:t>Label</a:t>
                      </a:r>
                      <a:endParaRPr lang="en-IN" dirty="0"/>
                    </a:p>
                  </a:txBody>
                  <a:tcPr/>
                </a:tc>
                <a:tc>
                  <a:txBody>
                    <a:bodyPr/>
                    <a:lstStyle/>
                    <a:p>
                      <a:r>
                        <a:rPr lang="en-IN" dirty="0" smtClean="0"/>
                        <a:t>Actual Positive</a:t>
                      </a:r>
                      <a:endParaRPr lang="en-IN" dirty="0"/>
                    </a:p>
                  </a:txBody>
                  <a:tcPr/>
                </a:tc>
                <a:tc>
                  <a:txBody>
                    <a:bodyPr/>
                    <a:lstStyle/>
                    <a:p>
                      <a:r>
                        <a:rPr lang="en-IN" dirty="0" smtClean="0"/>
                        <a:t>Actual Negative</a:t>
                      </a:r>
                      <a:endParaRPr lang="en-IN" dirty="0"/>
                    </a:p>
                  </a:txBody>
                  <a:tcPr/>
                </a:tc>
                <a:extLst>
                  <a:ext uri="{0D108BD9-81ED-4DB2-BD59-A6C34878D82A}">
                    <a16:rowId xmlns:a16="http://schemas.microsoft.com/office/drawing/2014/main" val="1057916282"/>
                  </a:ext>
                </a:extLst>
              </a:tr>
              <a:tr h="370840">
                <a:tc>
                  <a:txBody>
                    <a:bodyPr/>
                    <a:lstStyle/>
                    <a:p>
                      <a:r>
                        <a:rPr lang="en-IN" dirty="0" smtClean="0"/>
                        <a:t>Naïve Bayes</a:t>
                      </a:r>
                      <a:endParaRPr lang="en-IN" dirty="0"/>
                    </a:p>
                  </a:txBody>
                  <a:tcPr/>
                </a:tc>
                <a:tc>
                  <a:txBody>
                    <a:bodyPr/>
                    <a:lstStyle/>
                    <a:p>
                      <a:r>
                        <a:rPr lang="en-IN" dirty="0" smtClean="0"/>
                        <a:t>Predictive Positive</a:t>
                      </a:r>
                      <a:endParaRPr lang="en-IN" dirty="0"/>
                    </a:p>
                  </a:txBody>
                  <a:tcPr/>
                </a:tc>
                <a:tc>
                  <a:txBody>
                    <a:bodyPr/>
                    <a:lstStyle/>
                    <a:p>
                      <a:r>
                        <a:rPr lang="en-IN" dirty="0" smtClean="0"/>
                        <a:t>366</a:t>
                      </a:r>
                      <a:endParaRPr lang="en-IN" dirty="0"/>
                    </a:p>
                  </a:txBody>
                  <a:tcPr/>
                </a:tc>
                <a:tc>
                  <a:txBody>
                    <a:bodyPr/>
                    <a:lstStyle/>
                    <a:p>
                      <a:r>
                        <a:rPr lang="en-IN" dirty="0" smtClean="0"/>
                        <a:t>803</a:t>
                      </a:r>
                      <a:endParaRPr lang="en-IN" dirty="0"/>
                    </a:p>
                  </a:txBody>
                  <a:tcPr/>
                </a:tc>
                <a:extLst>
                  <a:ext uri="{0D108BD9-81ED-4DB2-BD59-A6C34878D82A}">
                    <a16:rowId xmlns:a16="http://schemas.microsoft.com/office/drawing/2014/main" val="1533739763"/>
                  </a:ext>
                </a:extLst>
              </a:tr>
              <a:tr h="370840">
                <a:tc>
                  <a:txBody>
                    <a:bodyPr/>
                    <a:lstStyle/>
                    <a:p>
                      <a:endParaRPr lang="en-IN" dirty="0"/>
                    </a:p>
                  </a:txBody>
                  <a:tcPr/>
                </a:tc>
                <a:tc>
                  <a:txBody>
                    <a:bodyPr/>
                    <a:lstStyle/>
                    <a:p>
                      <a:r>
                        <a:rPr lang="en-IN" dirty="0" smtClean="0"/>
                        <a:t>Predictive Negative</a:t>
                      </a:r>
                      <a:endParaRPr lang="en-IN" dirty="0"/>
                    </a:p>
                  </a:txBody>
                  <a:tcPr/>
                </a:tc>
                <a:tc>
                  <a:txBody>
                    <a:bodyPr/>
                    <a:lstStyle/>
                    <a:p>
                      <a:r>
                        <a:rPr lang="en-IN" dirty="0" smtClean="0"/>
                        <a:t>220</a:t>
                      </a:r>
                      <a:endParaRPr lang="en-IN" dirty="0"/>
                    </a:p>
                  </a:txBody>
                  <a:tcPr/>
                </a:tc>
                <a:tc>
                  <a:txBody>
                    <a:bodyPr/>
                    <a:lstStyle/>
                    <a:p>
                      <a:r>
                        <a:rPr lang="en-IN" dirty="0" smtClean="0"/>
                        <a:t>1162</a:t>
                      </a:r>
                      <a:endParaRPr lang="en-IN" dirty="0"/>
                    </a:p>
                  </a:txBody>
                  <a:tcPr/>
                </a:tc>
                <a:extLst>
                  <a:ext uri="{0D108BD9-81ED-4DB2-BD59-A6C34878D82A}">
                    <a16:rowId xmlns:a16="http://schemas.microsoft.com/office/drawing/2014/main" val="313913937"/>
                  </a:ext>
                </a:extLst>
              </a:tr>
              <a:tr h="370840">
                <a:tc>
                  <a:txBody>
                    <a:bodyPr/>
                    <a:lstStyle/>
                    <a:p>
                      <a:r>
                        <a:rPr lang="en-IN" dirty="0" smtClean="0"/>
                        <a:t>Logistic Regression</a:t>
                      </a:r>
                      <a:endParaRPr lang="en-IN" dirty="0"/>
                    </a:p>
                  </a:txBody>
                  <a:tcPr/>
                </a:tc>
                <a:tc>
                  <a:txBody>
                    <a:bodyPr/>
                    <a:lstStyle/>
                    <a:p>
                      <a:r>
                        <a:rPr lang="en-IN" dirty="0" smtClean="0"/>
                        <a:t>Predictive Positive</a:t>
                      </a:r>
                      <a:endParaRPr lang="en-IN" dirty="0"/>
                    </a:p>
                  </a:txBody>
                  <a:tcPr/>
                </a:tc>
                <a:tc>
                  <a:txBody>
                    <a:bodyPr/>
                    <a:lstStyle/>
                    <a:p>
                      <a:r>
                        <a:rPr lang="en-IN" dirty="0" smtClean="0"/>
                        <a:t>531</a:t>
                      </a:r>
                      <a:endParaRPr lang="en-IN" dirty="0"/>
                    </a:p>
                  </a:txBody>
                  <a:tcPr/>
                </a:tc>
                <a:tc>
                  <a:txBody>
                    <a:bodyPr/>
                    <a:lstStyle/>
                    <a:p>
                      <a:r>
                        <a:rPr lang="en-IN" dirty="0" smtClean="0"/>
                        <a:t>638</a:t>
                      </a:r>
                      <a:endParaRPr lang="en-IN" dirty="0"/>
                    </a:p>
                  </a:txBody>
                  <a:tcPr/>
                </a:tc>
                <a:extLst>
                  <a:ext uri="{0D108BD9-81ED-4DB2-BD59-A6C34878D82A}">
                    <a16:rowId xmlns:a16="http://schemas.microsoft.com/office/drawing/2014/main" val="584456853"/>
                  </a:ext>
                </a:extLst>
              </a:tr>
              <a:tr h="370840">
                <a:tc>
                  <a:txBody>
                    <a:bodyPr/>
                    <a:lstStyle/>
                    <a:p>
                      <a:endParaRPr lang="en-IN" dirty="0"/>
                    </a:p>
                  </a:txBody>
                  <a:tcPr/>
                </a:tc>
                <a:tc>
                  <a:txBody>
                    <a:bodyPr/>
                    <a:lstStyle/>
                    <a:p>
                      <a:r>
                        <a:rPr lang="en-IN" dirty="0" smtClean="0"/>
                        <a:t>Predictive Negative</a:t>
                      </a:r>
                      <a:endParaRPr lang="en-IN" dirty="0"/>
                    </a:p>
                  </a:txBody>
                  <a:tcPr/>
                </a:tc>
                <a:tc>
                  <a:txBody>
                    <a:bodyPr/>
                    <a:lstStyle/>
                    <a:p>
                      <a:r>
                        <a:rPr lang="en-IN" dirty="0" smtClean="0"/>
                        <a:t>352</a:t>
                      </a:r>
                      <a:endParaRPr lang="en-IN" dirty="0"/>
                    </a:p>
                  </a:txBody>
                  <a:tcPr/>
                </a:tc>
                <a:tc>
                  <a:txBody>
                    <a:bodyPr/>
                    <a:lstStyle/>
                    <a:p>
                      <a:r>
                        <a:rPr lang="en-IN" dirty="0" smtClean="0"/>
                        <a:t>1030</a:t>
                      </a:r>
                      <a:endParaRPr lang="en-IN" dirty="0"/>
                    </a:p>
                  </a:txBody>
                  <a:tcPr/>
                </a:tc>
                <a:extLst>
                  <a:ext uri="{0D108BD9-81ED-4DB2-BD59-A6C34878D82A}">
                    <a16:rowId xmlns:a16="http://schemas.microsoft.com/office/drawing/2014/main" val="3584285367"/>
                  </a:ext>
                </a:extLst>
              </a:tr>
              <a:tr h="370840">
                <a:tc>
                  <a:txBody>
                    <a:bodyPr/>
                    <a:lstStyle/>
                    <a:p>
                      <a:r>
                        <a:rPr lang="en-IN" dirty="0" smtClean="0"/>
                        <a:t>Random Forest</a:t>
                      </a:r>
                      <a:endParaRPr lang="en-IN" dirty="0"/>
                    </a:p>
                  </a:txBody>
                  <a:tcPr/>
                </a:tc>
                <a:tc>
                  <a:txBody>
                    <a:bodyPr/>
                    <a:lstStyle/>
                    <a:p>
                      <a:r>
                        <a:rPr lang="en-IN" dirty="0" smtClean="0"/>
                        <a:t>Predictive Positive</a:t>
                      </a:r>
                      <a:endParaRPr lang="en-IN" dirty="0"/>
                    </a:p>
                  </a:txBody>
                  <a:tcPr/>
                </a:tc>
                <a:tc>
                  <a:txBody>
                    <a:bodyPr/>
                    <a:lstStyle/>
                    <a:p>
                      <a:r>
                        <a:rPr lang="en-IN" dirty="0" smtClean="0"/>
                        <a:t>515</a:t>
                      </a:r>
                      <a:endParaRPr lang="en-IN" dirty="0"/>
                    </a:p>
                  </a:txBody>
                  <a:tcPr/>
                </a:tc>
                <a:tc>
                  <a:txBody>
                    <a:bodyPr/>
                    <a:lstStyle/>
                    <a:p>
                      <a:r>
                        <a:rPr lang="en-IN" dirty="0" smtClean="0"/>
                        <a:t>654</a:t>
                      </a:r>
                      <a:endParaRPr lang="en-IN" dirty="0"/>
                    </a:p>
                  </a:txBody>
                  <a:tcPr/>
                </a:tc>
                <a:extLst>
                  <a:ext uri="{0D108BD9-81ED-4DB2-BD59-A6C34878D82A}">
                    <a16:rowId xmlns:a16="http://schemas.microsoft.com/office/drawing/2014/main" val="1952102142"/>
                  </a:ext>
                </a:extLst>
              </a:tr>
              <a:tr h="370840">
                <a:tc>
                  <a:txBody>
                    <a:bodyPr/>
                    <a:lstStyle/>
                    <a:p>
                      <a:endParaRPr lang="en-IN" dirty="0"/>
                    </a:p>
                  </a:txBody>
                  <a:tcPr/>
                </a:tc>
                <a:tc>
                  <a:txBody>
                    <a:bodyPr/>
                    <a:lstStyle/>
                    <a:p>
                      <a:r>
                        <a:rPr lang="en-IN" dirty="0" smtClean="0"/>
                        <a:t>Predictive Negative</a:t>
                      </a:r>
                      <a:endParaRPr lang="en-IN" dirty="0"/>
                    </a:p>
                  </a:txBody>
                  <a:tcPr/>
                </a:tc>
                <a:tc>
                  <a:txBody>
                    <a:bodyPr/>
                    <a:lstStyle/>
                    <a:p>
                      <a:r>
                        <a:rPr lang="en-IN" dirty="0" smtClean="0"/>
                        <a:t>324</a:t>
                      </a:r>
                      <a:endParaRPr lang="en-IN" dirty="0"/>
                    </a:p>
                  </a:txBody>
                  <a:tcPr/>
                </a:tc>
                <a:tc>
                  <a:txBody>
                    <a:bodyPr/>
                    <a:lstStyle/>
                    <a:p>
                      <a:r>
                        <a:rPr lang="en-IN" dirty="0" smtClean="0"/>
                        <a:t>1058</a:t>
                      </a:r>
                      <a:endParaRPr lang="en-IN" dirty="0"/>
                    </a:p>
                  </a:txBody>
                  <a:tcPr/>
                </a:tc>
                <a:extLst>
                  <a:ext uri="{0D108BD9-81ED-4DB2-BD59-A6C34878D82A}">
                    <a16:rowId xmlns:a16="http://schemas.microsoft.com/office/drawing/2014/main" val="3977952818"/>
                  </a:ext>
                </a:extLst>
              </a:tr>
              <a:tr h="370840">
                <a:tc>
                  <a:txBody>
                    <a:bodyPr/>
                    <a:lstStyle/>
                    <a:p>
                      <a:r>
                        <a:rPr lang="en-IN" dirty="0" smtClean="0"/>
                        <a:t>XGBoost</a:t>
                      </a:r>
                      <a:endParaRPr lang="en-IN" dirty="0"/>
                    </a:p>
                  </a:txBody>
                  <a:tcPr/>
                </a:tc>
                <a:tc>
                  <a:txBody>
                    <a:bodyPr/>
                    <a:lstStyle/>
                    <a:p>
                      <a:r>
                        <a:rPr lang="en-IN" dirty="0" smtClean="0"/>
                        <a:t>Predictive Positive</a:t>
                      </a:r>
                      <a:endParaRPr lang="en-IN" dirty="0"/>
                    </a:p>
                  </a:txBody>
                  <a:tcPr/>
                </a:tc>
                <a:tc>
                  <a:txBody>
                    <a:bodyPr/>
                    <a:lstStyle/>
                    <a:p>
                      <a:r>
                        <a:rPr lang="en-IN" dirty="0" smtClean="0"/>
                        <a:t>479</a:t>
                      </a:r>
                      <a:endParaRPr lang="en-IN" dirty="0"/>
                    </a:p>
                  </a:txBody>
                  <a:tcPr/>
                </a:tc>
                <a:tc>
                  <a:txBody>
                    <a:bodyPr/>
                    <a:lstStyle/>
                    <a:p>
                      <a:r>
                        <a:rPr lang="en-IN" dirty="0" smtClean="0"/>
                        <a:t>690</a:t>
                      </a:r>
                      <a:endParaRPr lang="en-IN" dirty="0"/>
                    </a:p>
                  </a:txBody>
                  <a:tcPr/>
                </a:tc>
                <a:extLst>
                  <a:ext uri="{0D108BD9-81ED-4DB2-BD59-A6C34878D82A}">
                    <a16:rowId xmlns:a16="http://schemas.microsoft.com/office/drawing/2014/main" val="469875116"/>
                  </a:ext>
                </a:extLst>
              </a:tr>
              <a:tr h="370840">
                <a:tc>
                  <a:txBody>
                    <a:bodyPr/>
                    <a:lstStyle/>
                    <a:p>
                      <a:endParaRPr lang="en-IN" dirty="0"/>
                    </a:p>
                  </a:txBody>
                  <a:tcPr/>
                </a:tc>
                <a:tc>
                  <a:txBody>
                    <a:bodyPr/>
                    <a:lstStyle/>
                    <a:p>
                      <a:r>
                        <a:rPr lang="en-IN" dirty="0" smtClean="0"/>
                        <a:t>Predictive Negative</a:t>
                      </a:r>
                      <a:endParaRPr lang="en-IN" dirty="0"/>
                    </a:p>
                  </a:txBody>
                  <a:tcPr/>
                </a:tc>
                <a:tc>
                  <a:txBody>
                    <a:bodyPr/>
                    <a:lstStyle/>
                    <a:p>
                      <a:r>
                        <a:rPr lang="en-IN" dirty="0" smtClean="0"/>
                        <a:t>326</a:t>
                      </a:r>
                      <a:endParaRPr lang="en-IN" dirty="0"/>
                    </a:p>
                  </a:txBody>
                  <a:tcPr/>
                </a:tc>
                <a:tc>
                  <a:txBody>
                    <a:bodyPr/>
                    <a:lstStyle/>
                    <a:p>
                      <a:r>
                        <a:rPr lang="en-IN" dirty="0" smtClean="0"/>
                        <a:t>1056</a:t>
                      </a:r>
                      <a:endParaRPr lang="en-IN" dirty="0"/>
                    </a:p>
                  </a:txBody>
                  <a:tcPr/>
                </a:tc>
                <a:extLst>
                  <a:ext uri="{0D108BD9-81ED-4DB2-BD59-A6C34878D82A}">
                    <a16:rowId xmlns:a16="http://schemas.microsoft.com/office/drawing/2014/main" val="3549617634"/>
                  </a:ext>
                </a:extLst>
              </a:tr>
            </a:tbl>
          </a:graphicData>
        </a:graphic>
      </p:graphicFrame>
      <p:sp>
        <p:nvSpPr>
          <p:cNvPr id="2" name="Rectangle 1"/>
          <p:cNvSpPr/>
          <p:nvPr/>
        </p:nvSpPr>
        <p:spPr>
          <a:xfrm>
            <a:off x="1794256" y="4600786"/>
            <a:ext cx="9526016" cy="2031325"/>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Table </a:t>
            </a:r>
            <a:r>
              <a:rPr lang="en-IN" dirty="0" smtClean="0">
                <a:latin typeface="Times New Roman" panose="02020603050405020304" pitchFamily="18" charset="0"/>
                <a:cs typeface="Times New Roman" panose="02020603050405020304" pitchFamily="18" charset="0"/>
              </a:rPr>
              <a:t>3.7 </a:t>
            </a:r>
            <a:r>
              <a:rPr lang="en-IN" dirty="0">
                <a:latin typeface="Times New Roman" panose="02020603050405020304" pitchFamily="18" charset="0"/>
                <a:cs typeface="Times New Roman" panose="02020603050405020304" pitchFamily="18" charset="0"/>
              </a:rPr>
              <a:t>describes in detail the labels obtained from various prediction methods and also the extent of correctness. TF-IDF Vectorizer along with various prediction methods was applied on Liar dataset to obtain this table.</a:t>
            </a:r>
          </a:p>
          <a:p>
            <a:r>
              <a:rPr lang="en-IN" dirty="0">
                <a:latin typeface="Times New Roman" panose="02020603050405020304" pitchFamily="18" charset="0"/>
                <a:cs typeface="Times New Roman" panose="02020603050405020304" pitchFamily="18" charset="0"/>
              </a:rPr>
              <a:t>With Naïve Bayes classifier, 1528 correct and 1023 incorrect predictions are obtained. With Logistic Regression, 1561 correct and 990 incorrect predictions are obtained. On applying Random Forest, 1573 correct and 978 incorrect predictions are obtained. Finally while applying XGBoost, 1535 correct and 1016 incorrect predictions are obtained.</a:t>
            </a:r>
          </a:p>
        </p:txBody>
      </p:sp>
    </p:spTree>
    <p:extLst>
      <p:ext uri="{BB962C8B-B14F-4D97-AF65-F5344CB8AC3E}">
        <p14:creationId xmlns:p14="http://schemas.microsoft.com/office/powerpoint/2010/main" val="1090714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54733409"/>
              </p:ext>
            </p:extLst>
          </p:nvPr>
        </p:nvGraphicFramePr>
        <p:xfrm>
          <a:off x="2032000" y="1204298"/>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810873043"/>
                    </a:ext>
                  </a:extLst>
                </a:gridCol>
                <a:gridCol w="4064000">
                  <a:extLst>
                    <a:ext uri="{9D8B030D-6E8A-4147-A177-3AD203B41FA5}">
                      <a16:colId xmlns:a16="http://schemas.microsoft.com/office/drawing/2014/main" val="2403912884"/>
                    </a:ext>
                  </a:extLst>
                </a:gridCol>
              </a:tblGrid>
              <a:tr h="370840">
                <a:tc>
                  <a:txBody>
                    <a:bodyPr/>
                    <a:lstStyle/>
                    <a:p>
                      <a:r>
                        <a:rPr lang="en-IN" dirty="0" smtClean="0"/>
                        <a:t>Classification Algorithm</a:t>
                      </a:r>
                      <a:endParaRPr lang="en-IN" dirty="0"/>
                    </a:p>
                  </a:txBody>
                  <a:tcPr/>
                </a:tc>
                <a:tc>
                  <a:txBody>
                    <a:bodyPr/>
                    <a:lstStyle/>
                    <a:p>
                      <a:r>
                        <a:rPr lang="en-IN" dirty="0" smtClean="0"/>
                        <a:t>Accuracy %</a:t>
                      </a:r>
                      <a:endParaRPr lang="en-IN" dirty="0"/>
                    </a:p>
                  </a:txBody>
                  <a:tcPr/>
                </a:tc>
                <a:extLst>
                  <a:ext uri="{0D108BD9-81ED-4DB2-BD59-A6C34878D82A}">
                    <a16:rowId xmlns:a16="http://schemas.microsoft.com/office/drawing/2014/main" val="3497811740"/>
                  </a:ext>
                </a:extLst>
              </a:tr>
              <a:tr h="370840">
                <a:tc>
                  <a:txBody>
                    <a:bodyPr/>
                    <a:lstStyle/>
                    <a:p>
                      <a:r>
                        <a:rPr lang="en-IN" dirty="0" smtClean="0"/>
                        <a:t>Naïve Bayes</a:t>
                      </a:r>
                      <a:endParaRPr lang="en-IN" dirty="0"/>
                    </a:p>
                  </a:txBody>
                  <a:tcPr/>
                </a:tc>
                <a:tc>
                  <a:txBody>
                    <a:bodyPr/>
                    <a:lstStyle/>
                    <a:p>
                      <a:r>
                        <a:rPr lang="en-IN" dirty="0" smtClean="0"/>
                        <a:t>59.89</a:t>
                      </a:r>
                      <a:endParaRPr lang="en-IN" dirty="0"/>
                    </a:p>
                  </a:txBody>
                  <a:tcPr/>
                </a:tc>
                <a:extLst>
                  <a:ext uri="{0D108BD9-81ED-4DB2-BD59-A6C34878D82A}">
                    <a16:rowId xmlns:a16="http://schemas.microsoft.com/office/drawing/2014/main" val="3393072239"/>
                  </a:ext>
                </a:extLst>
              </a:tr>
              <a:tr h="370840">
                <a:tc>
                  <a:txBody>
                    <a:bodyPr/>
                    <a:lstStyle/>
                    <a:p>
                      <a:r>
                        <a:rPr lang="en-IN" dirty="0" smtClean="0"/>
                        <a:t>Logistic Regression</a:t>
                      </a:r>
                      <a:endParaRPr lang="en-IN" dirty="0"/>
                    </a:p>
                  </a:txBody>
                  <a:tcPr/>
                </a:tc>
                <a:tc>
                  <a:txBody>
                    <a:bodyPr/>
                    <a:lstStyle/>
                    <a:p>
                      <a:r>
                        <a:rPr lang="en-IN" dirty="0" smtClean="0"/>
                        <a:t>61.19</a:t>
                      </a:r>
                      <a:endParaRPr lang="en-IN" dirty="0"/>
                    </a:p>
                  </a:txBody>
                  <a:tcPr/>
                </a:tc>
                <a:extLst>
                  <a:ext uri="{0D108BD9-81ED-4DB2-BD59-A6C34878D82A}">
                    <a16:rowId xmlns:a16="http://schemas.microsoft.com/office/drawing/2014/main" val="1531975792"/>
                  </a:ext>
                </a:extLst>
              </a:tr>
              <a:tr h="370840">
                <a:tc>
                  <a:txBody>
                    <a:bodyPr/>
                    <a:lstStyle/>
                    <a:p>
                      <a:r>
                        <a:rPr lang="en-IN" dirty="0" smtClean="0"/>
                        <a:t>Random Forest</a:t>
                      </a:r>
                      <a:endParaRPr lang="en-IN" dirty="0"/>
                    </a:p>
                  </a:txBody>
                  <a:tcPr/>
                </a:tc>
                <a:tc>
                  <a:txBody>
                    <a:bodyPr/>
                    <a:lstStyle/>
                    <a:p>
                      <a:r>
                        <a:rPr lang="en-IN" dirty="0" smtClean="0"/>
                        <a:t>61.66</a:t>
                      </a:r>
                      <a:endParaRPr lang="en-IN" dirty="0"/>
                    </a:p>
                  </a:txBody>
                  <a:tcPr/>
                </a:tc>
                <a:extLst>
                  <a:ext uri="{0D108BD9-81ED-4DB2-BD59-A6C34878D82A}">
                    <a16:rowId xmlns:a16="http://schemas.microsoft.com/office/drawing/2014/main" val="2068226031"/>
                  </a:ext>
                </a:extLst>
              </a:tr>
              <a:tr h="370840">
                <a:tc>
                  <a:txBody>
                    <a:bodyPr/>
                    <a:lstStyle/>
                    <a:p>
                      <a:r>
                        <a:rPr lang="en-IN" dirty="0" smtClean="0"/>
                        <a:t>XGBoost</a:t>
                      </a:r>
                      <a:endParaRPr lang="en-IN" dirty="0"/>
                    </a:p>
                  </a:txBody>
                  <a:tcPr/>
                </a:tc>
                <a:tc>
                  <a:txBody>
                    <a:bodyPr/>
                    <a:lstStyle/>
                    <a:p>
                      <a:r>
                        <a:rPr lang="en-IN" dirty="0" smtClean="0"/>
                        <a:t>60.17</a:t>
                      </a:r>
                      <a:endParaRPr lang="en-IN" dirty="0"/>
                    </a:p>
                  </a:txBody>
                  <a:tcPr/>
                </a:tc>
                <a:extLst>
                  <a:ext uri="{0D108BD9-81ED-4DB2-BD59-A6C34878D82A}">
                    <a16:rowId xmlns:a16="http://schemas.microsoft.com/office/drawing/2014/main" val="3022331243"/>
                  </a:ext>
                </a:extLst>
              </a:tr>
            </a:tbl>
          </a:graphicData>
        </a:graphic>
      </p:graphicFrame>
      <p:sp>
        <p:nvSpPr>
          <p:cNvPr id="3" name="Rectangle 2"/>
          <p:cNvSpPr/>
          <p:nvPr/>
        </p:nvSpPr>
        <p:spPr>
          <a:xfrm>
            <a:off x="2032000" y="650269"/>
            <a:ext cx="8128000" cy="410882"/>
          </a:xfrm>
          <a:prstGeom prst="rect">
            <a:avLst/>
          </a:prstGeom>
        </p:spPr>
        <p:txBody>
          <a:bodyPr wrap="square">
            <a:spAutoFit/>
          </a:bodyPr>
          <a:lstStyle/>
          <a:p>
            <a:pPr algn="ctr">
              <a:lnSpc>
                <a:spcPct val="115000"/>
              </a:lnSpc>
              <a:spcAft>
                <a:spcPts val="0"/>
              </a:spcAft>
            </a:pPr>
            <a:r>
              <a:rPr lang="en-US" dirty="0">
                <a:solidFill>
                  <a:srgbClr val="00000A"/>
                </a:solidFill>
                <a:latin typeface="Times New Roman" panose="02020603050405020304" pitchFamily="18" charset="0"/>
                <a:ea typeface="Droid Sans Fallback"/>
              </a:rPr>
              <a:t>Table </a:t>
            </a:r>
            <a:r>
              <a:rPr lang="en-US" dirty="0" smtClean="0">
                <a:solidFill>
                  <a:srgbClr val="00000A"/>
                </a:solidFill>
                <a:latin typeface="Times New Roman" panose="02020603050405020304" pitchFamily="18" charset="0"/>
                <a:ea typeface="Droid Sans Fallback"/>
              </a:rPr>
              <a:t>3.8. </a:t>
            </a:r>
            <a:r>
              <a:rPr lang="en-US" dirty="0">
                <a:solidFill>
                  <a:srgbClr val="00000A"/>
                </a:solidFill>
                <a:latin typeface="Times New Roman" panose="02020603050405020304" pitchFamily="18" charset="0"/>
                <a:ea typeface="Droid Sans Fallback"/>
              </a:rPr>
              <a:t>Accuracy table for </a:t>
            </a:r>
            <a:r>
              <a:rPr lang="en-US" dirty="0" smtClean="0">
                <a:solidFill>
                  <a:srgbClr val="00000A"/>
                </a:solidFill>
                <a:latin typeface="Times New Roman" panose="02020603050405020304" pitchFamily="18" charset="0"/>
                <a:ea typeface="Droid Sans Fallback"/>
              </a:rPr>
              <a:t>TF-IDF </a:t>
            </a:r>
            <a:r>
              <a:rPr lang="en-US" dirty="0">
                <a:solidFill>
                  <a:srgbClr val="00000A"/>
                </a:solidFill>
                <a:latin typeface="Times New Roman" panose="02020603050405020304" pitchFamily="18" charset="0"/>
                <a:ea typeface="Droid Sans Fallback"/>
              </a:rPr>
              <a:t>technique on </a:t>
            </a:r>
            <a:r>
              <a:rPr lang="en-US" dirty="0" smtClean="0">
                <a:solidFill>
                  <a:srgbClr val="00000A"/>
                </a:solidFill>
                <a:latin typeface="Times New Roman" panose="02020603050405020304" pitchFamily="18" charset="0"/>
                <a:ea typeface="Droid Sans Fallback"/>
              </a:rPr>
              <a:t>Liar </a:t>
            </a:r>
            <a:r>
              <a:rPr lang="en-US" dirty="0">
                <a:solidFill>
                  <a:srgbClr val="00000A"/>
                </a:solidFill>
                <a:latin typeface="Times New Roman" panose="02020603050405020304" pitchFamily="18" charset="0"/>
                <a:ea typeface="Droid Sans Fallback"/>
              </a:rPr>
              <a:t>dataset</a:t>
            </a:r>
            <a:endParaRPr lang="en-IN" sz="1600" dirty="0">
              <a:solidFill>
                <a:srgbClr val="00000A"/>
              </a:solidFill>
              <a:effectLst/>
              <a:latin typeface="Calibri" panose="020F0502020204030204" pitchFamily="34" charset="0"/>
              <a:ea typeface="Droid Sans Fallback"/>
            </a:endParaRPr>
          </a:p>
        </p:txBody>
      </p:sp>
      <p:sp>
        <p:nvSpPr>
          <p:cNvPr id="4" name="Rectangle 3"/>
          <p:cNvSpPr/>
          <p:nvPr/>
        </p:nvSpPr>
        <p:spPr>
          <a:xfrm>
            <a:off x="2032000" y="3281180"/>
            <a:ext cx="8128000" cy="1823576"/>
          </a:xfrm>
          <a:prstGeom prst="rect">
            <a:avLst/>
          </a:prstGeom>
        </p:spPr>
        <p:txBody>
          <a:bodyPr wrap="square">
            <a:spAutoFit/>
          </a:bodyPr>
          <a:lstStyle/>
          <a:p>
            <a:pPr algn="just">
              <a:spcBef>
                <a:spcPts val="1500"/>
              </a:spcBef>
              <a:spcAft>
                <a:spcPts val="1500"/>
              </a:spcAft>
            </a:pPr>
            <a:r>
              <a:rPr lang="en-US" sz="2000" dirty="0">
                <a:solidFill>
                  <a:srgbClr val="00000A"/>
                </a:solidFill>
                <a:latin typeface="Times New Roman" panose="02020603050405020304" pitchFamily="18" charset="0"/>
                <a:ea typeface="Droid Sans Fallback"/>
                <a:cs typeface="Times New Roman" panose="02020603050405020304" pitchFamily="18" charset="0"/>
              </a:rPr>
              <a:t>Table </a:t>
            </a:r>
            <a:r>
              <a:rPr lang="en-US" sz="2000" dirty="0" smtClean="0">
                <a:solidFill>
                  <a:srgbClr val="00000A"/>
                </a:solidFill>
                <a:latin typeface="Times New Roman" panose="02020603050405020304" pitchFamily="18" charset="0"/>
                <a:ea typeface="Droid Sans Fallback"/>
                <a:cs typeface="Times New Roman" panose="02020603050405020304" pitchFamily="18" charset="0"/>
              </a:rPr>
              <a:t>3.8 </a:t>
            </a:r>
            <a:r>
              <a:rPr lang="en-US" sz="2000" dirty="0">
                <a:solidFill>
                  <a:srgbClr val="00000A"/>
                </a:solidFill>
                <a:latin typeface="Times New Roman" panose="02020603050405020304" pitchFamily="18" charset="0"/>
                <a:ea typeface="Droid Sans Fallback"/>
                <a:cs typeface="Times New Roman" panose="02020603050405020304" pitchFamily="18" charset="0"/>
              </a:rPr>
              <a:t>contains the consolidated data for accuracy of various prediction methods with TF-IDF Vectorizer on LIAR dataset in percentage point terms.</a:t>
            </a:r>
            <a:endParaRPr lang="en-IN" sz="2000" dirty="0">
              <a:solidFill>
                <a:srgbClr val="00000A"/>
              </a:solidFill>
              <a:latin typeface="Times New Roman" panose="02020603050405020304" pitchFamily="18" charset="0"/>
              <a:ea typeface="Droid Sans Fallback"/>
              <a:cs typeface="Times New Roman" panose="02020603050405020304" pitchFamily="18" charset="0"/>
            </a:endParaRPr>
          </a:p>
          <a:p>
            <a:pPr algn="just"/>
            <a:r>
              <a:rPr lang="en-US" sz="2000" dirty="0">
                <a:latin typeface="Times New Roman" panose="02020603050405020304" pitchFamily="18" charset="0"/>
                <a:ea typeface="Droid Sans Fallback"/>
                <a:cs typeface="Times New Roman" panose="02020603050405020304" pitchFamily="18" charset="0"/>
              </a:rPr>
              <a:t>Model obtained 59.89% accuracy using Naïve Bayes, 61.19% accuracy using Logistic regression, 61.66% accuracy using Random Forest and 60.17% accuracy using XGBoost.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9864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7938" y="422148"/>
            <a:ext cx="10694669" cy="5124480"/>
          </a:xfrm>
          <a:prstGeom prst="rect">
            <a:avLst/>
          </a:prstGeom>
          <a:noFill/>
        </p:spPr>
        <p:txBody>
          <a:bodyPr wrap="square" rtlCol="0">
            <a:spAutoFit/>
          </a:bodyPr>
          <a:lstStyle/>
          <a:p>
            <a:pPr algn="ctr"/>
            <a:r>
              <a:rPr lang="en-IN" sz="2800" b="1" u="sng" dirty="0" smtClean="0">
                <a:latin typeface="Times New Roman" panose="02020603050405020304" pitchFamily="18" charset="0"/>
                <a:cs typeface="Times New Roman" panose="02020603050405020304" pitchFamily="18" charset="0"/>
              </a:rPr>
              <a:t>Conclusion &amp; Future Work</a:t>
            </a:r>
          </a:p>
          <a:p>
            <a:pPr algn="ctr"/>
            <a:endParaRPr lang="en-IN" sz="2000" b="1" u="sng" dirty="0" smtClean="0">
              <a:latin typeface="Times New Roman" panose="02020603050405020304" pitchFamily="18" charset="0"/>
              <a:cs typeface="Times New Roman" panose="02020603050405020304" pitchFamily="18" charset="0"/>
            </a:endParaRPr>
          </a:p>
          <a:p>
            <a:pPr algn="ctr"/>
            <a:endParaRPr lang="en-IN" sz="1400" dirty="0" smtClean="0"/>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With the </a:t>
            </a:r>
            <a:r>
              <a:rPr lang="en-IN" sz="2200" dirty="0" smtClean="0">
                <a:latin typeface="Times New Roman" panose="02020603050405020304" pitchFamily="18" charset="0"/>
                <a:cs typeface="Times New Roman" panose="02020603050405020304" pitchFamily="18" charset="0"/>
              </a:rPr>
              <a:t>rapid increase </a:t>
            </a:r>
            <a:r>
              <a:rPr lang="en-IN" sz="2200" dirty="0">
                <a:latin typeface="Times New Roman" panose="02020603050405020304" pitchFamily="18" charset="0"/>
                <a:cs typeface="Times New Roman" panose="02020603050405020304" pitchFamily="18" charset="0"/>
              </a:rPr>
              <a:t>of social media, more and more people are gaining access to news from unconventional sources </a:t>
            </a:r>
            <a:r>
              <a:rPr lang="en-IN" sz="2200" dirty="0" smtClean="0">
                <a:latin typeface="Times New Roman" panose="02020603050405020304" pitchFamily="18" charset="0"/>
                <a:cs typeface="Times New Roman" panose="02020603050405020304" pitchFamily="18" charset="0"/>
              </a:rPr>
              <a:t>rather </a:t>
            </a:r>
            <a:r>
              <a:rPr lang="en-IN" sz="2200" dirty="0">
                <a:latin typeface="Times New Roman" panose="02020603050405020304" pitchFamily="18" charset="0"/>
                <a:cs typeface="Times New Roman" panose="02020603050405020304" pitchFamily="18" charset="0"/>
              </a:rPr>
              <a:t>than traditional main stream media. This has led to </a:t>
            </a:r>
            <a:r>
              <a:rPr lang="en-IN" sz="2200" dirty="0" smtClean="0">
                <a:latin typeface="Times New Roman" panose="02020603050405020304" pitchFamily="18" charset="0"/>
                <a:cs typeface="Times New Roman" panose="02020603050405020304" pitchFamily="18" charset="0"/>
              </a:rPr>
              <a:t>the spread </a:t>
            </a:r>
            <a:r>
              <a:rPr lang="en-IN" sz="2200" dirty="0">
                <a:latin typeface="Times New Roman" panose="02020603050405020304" pitchFamily="18" charset="0"/>
                <a:cs typeface="Times New Roman" panose="02020603050405020304" pitchFamily="18" charset="0"/>
              </a:rPr>
              <a:t>of fake </a:t>
            </a:r>
            <a:r>
              <a:rPr lang="en-IN" sz="2200" dirty="0" smtClean="0">
                <a:latin typeface="Times New Roman" panose="02020603050405020304" pitchFamily="18" charset="0"/>
                <a:cs typeface="Times New Roman" panose="02020603050405020304" pitchFamily="18" charset="0"/>
              </a:rPr>
              <a:t>news </a:t>
            </a:r>
            <a:r>
              <a:rPr lang="en-IN" sz="2200" dirty="0">
                <a:latin typeface="Times New Roman" panose="02020603050405020304" pitchFamily="18" charset="0"/>
                <a:cs typeface="Times New Roman" panose="02020603050405020304" pitchFamily="18" charset="0"/>
              </a:rPr>
              <a:t>all over the </a:t>
            </a:r>
            <a:r>
              <a:rPr lang="en-IN" sz="2200" dirty="0" smtClean="0">
                <a:latin typeface="Times New Roman" panose="02020603050405020304" pitchFamily="18" charset="0"/>
                <a:cs typeface="Times New Roman" panose="02020603050405020304" pitchFamily="18" charset="0"/>
              </a:rPr>
              <a:t>world. Therefore </a:t>
            </a:r>
            <a:r>
              <a:rPr lang="en-IN" sz="2200" dirty="0">
                <a:latin typeface="Times New Roman" panose="02020603050405020304" pitchFamily="18" charset="0"/>
                <a:cs typeface="Times New Roman" panose="02020603050405020304" pitchFamily="18" charset="0"/>
              </a:rPr>
              <a:t>this </a:t>
            </a:r>
            <a:r>
              <a:rPr lang="en-IN" sz="2200" dirty="0" smtClean="0">
                <a:latin typeface="Times New Roman" panose="02020603050405020304" pitchFamily="18" charset="0"/>
                <a:cs typeface="Times New Roman" panose="02020603050405020304" pitchFamily="18" charset="0"/>
              </a:rPr>
              <a:t>project </a:t>
            </a:r>
            <a:r>
              <a:rPr lang="en-IN" sz="2200" dirty="0">
                <a:latin typeface="Times New Roman" panose="02020603050405020304" pitchFamily="18" charset="0"/>
                <a:cs typeface="Times New Roman" panose="02020603050405020304" pitchFamily="18" charset="0"/>
              </a:rPr>
              <a:t>analyses various text </a:t>
            </a:r>
            <a:r>
              <a:rPr lang="en-IN" sz="2200" dirty="0" smtClean="0">
                <a:latin typeface="Times New Roman" panose="02020603050405020304" pitchFamily="18" charset="0"/>
                <a:cs typeface="Times New Roman" panose="02020603050405020304" pitchFamily="18" charset="0"/>
              </a:rPr>
              <a:t>pre-processing </a:t>
            </a:r>
            <a:r>
              <a:rPr lang="en-IN" sz="2200" dirty="0">
                <a:latin typeface="Times New Roman" panose="02020603050405020304" pitchFamily="18" charset="0"/>
                <a:cs typeface="Times New Roman" panose="02020603050405020304" pitchFamily="18" charset="0"/>
              </a:rPr>
              <a:t>techniques and classification algorithms that can predict whether a news is fake or not</a:t>
            </a:r>
            <a:r>
              <a:rPr lang="en-IN" sz="2200" dirty="0" smtClean="0">
                <a:latin typeface="Times New Roman" panose="02020603050405020304" pitchFamily="18" charset="0"/>
                <a:cs typeface="Times New Roman" panose="02020603050405020304" pitchFamily="18" charset="0"/>
              </a:rPr>
              <a:t>.</a:t>
            </a:r>
          </a:p>
          <a:p>
            <a:pPr algn="just"/>
            <a:endParaRPr lang="en-IN" sz="15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In the future this model can be extended to sentiment based model and also algorithms like Recursive Neural Networks (RNN) can be applied to further improve the </a:t>
            </a:r>
            <a:r>
              <a:rPr lang="en-IN" sz="2200" dirty="0" smtClean="0">
                <a:latin typeface="Times New Roman" panose="02020603050405020304" pitchFamily="18" charset="0"/>
                <a:cs typeface="Times New Roman" panose="02020603050405020304" pitchFamily="18" charset="0"/>
              </a:rPr>
              <a:t>efficiency.</a:t>
            </a:r>
          </a:p>
          <a:p>
            <a:pPr algn="just"/>
            <a:endParaRPr lang="en-IN" sz="15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smtClean="0">
                <a:latin typeface="Times New Roman" panose="02020603050405020304" pitchFamily="18" charset="0"/>
                <a:cs typeface="Times New Roman" panose="02020603050405020304" pitchFamily="18" charset="0"/>
              </a:rPr>
              <a:t>This </a:t>
            </a:r>
            <a:r>
              <a:rPr lang="en-IN" sz="2200" dirty="0">
                <a:latin typeface="Times New Roman" panose="02020603050405020304" pitchFamily="18" charset="0"/>
                <a:cs typeface="Times New Roman" panose="02020603050405020304" pitchFamily="18" charset="0"/>
              </a:rPr>
              <a:t>project can be extended further </a:t>
            </a:r>
            <a:r>
              <a:rPr lang="en-IN" sz="2200" smtClean="0">
                <a:latin typeface="Times New Roman" panose="02020603050405020304" pitchFamily="18" charset="0"/>
                <a:cs typeface="Times New Roman" panose="02020603050405020304" pitchFamily="18" charset="0"/>
              </a:rPr>
              <a:t>to recommend </a:t>
            </a:r>
            <a:r>
              <a:rPr lang="en-IN" sz="2200" dirty="0">
                <a:latin typeface="Times New Roman" panose="02020603050405020304" pitchFamily="18" charset="0"/>
                <a:cs typeface="Times New Roman" panose="02020603050405020304" pitchFamily="18" charset="0"/>
              </a:rPr>
              <a:t>similar credible </a:t>
            </a:r>
            <a:r>
              <a:rPr lang="en-IN" sz="2200" dirty="0" smtClean="0">
                <a:latin typeface="Times New Roman" panose="02020603050405020304" pitchFamily="18" charset="0"/>
                <a:cs typeface="Times New Roman" panose="02020603050405020304" pitchFamily="18" charset="0"/>
              </a:rPr>
              <a:t>articles.</a:t>
            </a:r>
          </a:p>
          <a:p>
            <a:pPr algn="just"/>
            <a:endParaRPr lang="en-IN" sz="15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smtClean="0">
                <a:latin typeface="Times New Roman" panose="02020603050405020304" pitchFamily="18" charset="0"/>
                <a:cs typeface="Times New Roman" panose="02020603050405020304" pitchFamily="18" charset="0"/>
              </a:rPr>
              <a:t>Convolutional </a:t>
            </a:r>
            <a:r>
              <a:rPr lang="en-IN" sz="2200" dirty="0">
                <a:latin typeface="Times New Roman" panose="02020603050405020304" pitchFamily="18" charset="0"/>
                <a:cs typeface="Times New Roman" panose="02020603050405020304" pitchFamily="18" charset="0"/>
              </a:rPr>
              <a:t>Neural Network (CNN) can be used on image type of news to detect whether they are real news or misleading news.</a:t>
            </a:r>
          </a:p>
        </p:txBody>
      </p:sp>
    </p:spTree>
    <p:extLst>
      <p:ext uri="{BB962C8B-B14F-4D97-AF65-F5344CB8AC3E}">
        <p14:creationId xmlns:p14="http://schemas.microsoft.com/office/powerpoint/2010/main" val="23610171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9032" y="422148"/>
            <a:ext cx="10451592" cy="3770263"/>
          </a:xfrm>
          <a:prstGeom prst="rect">
            <a:avLst/>
          </a:prstGeom>
          <a:noFill/>
        </p:spPr>
        <p:txBody>
          <a:bodyPr wrap="square" rtlCol="0">
            <a:spAutoFit/>
          </a:bodyPr>
          <a:lstStyle/>
          <a:p>
            <a:pPr algn="ctr"/>
            <a:r>
              <a:rPr lang="en-IN" sz="2800" b="1" u="sng" dirty="0" smtClean="0">
                <a:latin typeface="Times New Roman" panose="02020603050405020304" pitchFamily="18" charset="0"/>
                <a:cs typeface="Times New Roman" panose="02020603050405020304" pitchFamily="18" charset="0"/>
              </a:rPr>
              <a:t>Journal Details</a:t>
            </a:r>
          </a:p>
          <a:p>
            <a:pPr algn="ctr"/>
            <a:endParaRPr lang="en-IN" sz="2000" b="1" u="sng" dirty="0" smtClean="0">
              <a:latin typeface="Times New Roman" panose="02020603050405020304" pitchFamily="18" charset="0"/>
              <a:cs typeface="Times New Roman" panose="02020603050405020304" pitchFamily="18" charset="0"/>
            </a:endParaRPr>
          </a:p>
          <a:p>
            <a:pPr algn="ctr"/>
            <a:endParaRPr lang="en-IN" sz="1400" dirty="0" smtClean="0"/>
          </a:p>
          <a:p>
            <a:pPr marL="342900" indent="-342900" algn="just">
              <a:buFont typeface="Arial" panose="020B0604020202020204" pitchFamily="34" charset="0"/>
              <a:buChar char="•"/>
            </a:pPr>
            <a:r>
              <a:rPr lang="en-IN" sz="2200" dirty="0" smtClean="0">
                <a:latin typeface="Times New Roman" panose="02020603050405020304" pitchFamily="18" charset="0"/>
                <a:cs typeface="Times New Roman" panose="02020603050405020304" pitchFamily="18" charset="0"/>
              </a:rPr>
              <a:t>Conference </a:t>
            </a:r>
            <a:r>
              <a:rPr lang="en-IN" sz="2200" dirty="0" smtClean="0">
                <a:latin typeface="Times New Roman" panose="02020603050405020304" pitchFamily="18" charset="0"/>
                <a:cs typeface="Times New Roman" panose="02020603050405020304" pitchFamily="18" charset="0"/>
              </a:rPr>
              <a:t>Name: 1</a:t>
            </a:r>
            <a:r>
              <a:rPr lang="en-IN" sz="2200" baseline="30000" dirty="0" smtClean="0">
                <a:latin typeface="Times New Roman" panose="02020603050405020304" pitchFamily="18" charset="0"/>
                <a:cs typeface="Times New Roman" panose="02020603050405020304" pitchFamily="18" charset="0"/>
              </a:rPr>
              <a:t>st</a:t>
            </a:r>
            <a:r>
              <a:rPr lang="en-IN" sz="2200" dirty="0" smtClean="0">
                <a:latin typeface="Times New Roman" panose="02020603050405020304" pitchFamily="18" charset="0"/>
                <a:cs typeface="Times New Roman" panose="02020603050405020304" pitchFamily="18" charset="0"/>
              </a:rPr>
              <a:t> International Conference on Contemporary Issues in Computing – </a:t>
            </a:r>
            <a:r>
              <a:rPr lang="en-IN" sz="2200" smtClean="0">
                <a:latin typeface="Times New Roman" panose="02020603050405020304" pitchFamily="18" charset="0"/>
                <a:cs typeface="Times New Roman" panose="02020603050405020304" pitchFamily="18" charset="0"/>
              </a:rPr>
              <a:t>ICCIC </a:t>
            </a:r>
            <a:r>
              <a:rPr lang="en-IN" sz="2200" smtClean="0">
                <a:latin typeface="Times New Roman" panose="02020603050405020304" pitchFamily="18" charset="0"/>
                <a:cs typeface="Times New Roman" panose="02020603050405020304" pitchFamily="18" charset="0"/>
              </a:rPr>
              <a:t>2020 (</a:t>
            </a:r>
            <a:r>
              <a:rPr lang="en-IN" sz="2200" smtClean="0">
                <a:latin typeface="Times New Roman" panose="02020603050405020304" pitchFamily="18" charset="0"/>
                <a:cs typeface="Times New Roman" panose="02020603050405020304" pitchFamily="18" charset="0"/>
              </a:rPr>
              <a:t>Springer Conference)</a:t>
            </a:r>
            <a:endParaRPr lang="en-IN" sz="2200" dirty="0" smtClean="0">
              <a:latin typeface="Times New Roman" panose="02020603050405020304" pitchFamily="18" charset="0"/>
              <a:cs typeface="Times New Roman" panose="02020603050405020304" pitchFamily="18" charset="0"/>
            </a:endParaRPr>
          </a:p>
          <a:p>
            <a:pPr algn="just"/>
            <a:endParaRPr lang="en-IN" sz="15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smtClean="0">
                <a:latin typeface="Times New Roman" panose="02020603050405020304" pitchFamily="18" charset="0"/>
                <a:cs typeface="Times New Roman" panose="02020603050405020304" pitchFamily="18" charset="0"/>
              </a:rPr>
              <a:t>Authors Name: Swapnesh Jain, Ruchi Patel, Shubham Gupta, Tanu Dhoot</a:t>
            </a:r>
          </a:p>
          <a:p>
            <a:pPr algn="just"/>
            <a:endParaRPr lang="en-IN" sz="15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smtClean="0">
                <a:latin typeface="Times New Roman" panose="02020603050405020304" pitchFamily="18" charset="0"/>
                <a:cs typeface="Times New Roman" panose="02020603050405020304" pitchFamily="18" charset="0"/>
              </a:rPr>
              <a:t>Topic: </a:t>
            </a:r>
            <a:r>
              <a:rPr lang="en-IN" sz="2200" b="1" dirty="0" smtClean="0">
                <a:latin typeface="Times New Roman" panose="02020603050405020304" pitchFamily="18" charset="0"/>
                <a:cs typeface="Times New Roman" panose="02020603050405020304" pitchFamily="18" charset="0"/>
              </a:rPr>
              <a:t>Fake News Detection Using Supervised Learning Method</a:t>
            </a:r>
          </a:p>
          <a:p>
            <a:pPr algn="just"/>
            <a:endParaRPr lang="en-IN" sz="1500" b="1"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smtClean="0">
                <a:latin typeface="Times New Roman" panose="02020603050405020304" pitchFamily="18" charset="0"/>
                <a:cs typeface="Times New Roman" panose="02020603050405020304" pitchFamily="18" charset="0"/>
              </a:rPr>
              <a:t>Acceptance Detail: Accepted on April 22, 2020 as a Regular Paper for presentation at ICCIC 2020.</a:t>
            </a:r>
          </a:p>
        </p:txBody>
      </p:sp>
    </p:spTree>
    <p:extLst>
      <p:ext uri="{BB962C8B-B14F-4D97-AF65-F5344CB8AC3E}">
        <p14:creationId xmlns:p14="http://schemas.microsoft.com/office/powerpoint/2010/main" val="1969178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58326" y="676655"/>
            <a:ext cx="10274010" cy="5268625"/>
          </a:xfrm>
          <a:prstGeom prst="rect">
            <a:avLst/>
          </a:prstGeom>
        </p:spPr>
      </p:pic>
    </p:spTree>
    <p:extLst>
      <p:ext uri="{BB962C8B-B14F-4D97-AF65-F5344CB8AC3E}">
        <p14:creationId xmlns:p14="http://schemas.microsoft.com/office/powerpoint/2010/main" val="206597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3624" y="356616"/>
            <a:ext cx="9720072" cy="4924425"/>
          </a:xfrm>
          <a:prstGeom prst="rect">
            <a:avLst/>
          </a:prstGeom>
          <a:noFill/>
        </p:spPr>
        <p:txBody>
          <a:bodyPr wrap="square" rtlCol="0">
            <a:spAutoFit/>
          </a:bodyPr>
          <a:lstStyle/>
          <a:p>
            <a:pPr algn="ctr"/>
            <a:r>
              <a:rPr lang="en-IN" sz="2800" b="1" u="sng" dirty="0" smtClean="0">
                <a:latin typeface="Times New Roman" panose="02020603050405020304" pitchFamily="18" charset="0"/>
                <a:cs typeface="Times New Roman" panose="02020603050405020304" pitchFamily="18" charset="0"/>
              </a:rPr>
              <a:t>Introduction</a:t>
            </a:r>
          </a:p>
          <a:p>
            <a:pPr algn="ctr"/>
            <a:endParaRPr lang="en-IN" sz="2000" b="1" u="sng" dirty="0" smtClean="0">
              <a:latin typeface="Times New Roman" panose="02020603050405020304" pitchFamily="18" charset="0"/>
              <a:cs typeface="Times New Roman" panose="02020603050405020304" pitchFamily="18" charset="0"/>
            </a:endParaRPr>
          </a:p>
          <a:p>
            <a:pPr algn="ctr"/>
            <a:endParaRPr lang="en-IN" sz="1400" b="1"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100" dirty="0">
                <a:latin typeface="Times New Roman" panose="02020603050405020304" pitchFamily="18" charset="0"/>
                <a:cs typeface="Times New Roman" panose="02020603050405020304" pitchFamily="18" charset="0"/>
              </a:rPr>
              <a:t>With the information revolution now being a real thing and virtually every person with a smartphone in hand and a working internet connection being a content creator everyone has to deal with a new menace of fake news almost every day with social media being its breeding ground. With more and more people being introduced to social media every day and it is a great influence on the opinion-forming process of the people, there are people with vested agendas who want to use these information as a means to propel their agenda</a:t>
            </a:r>
            <a:r>
              <a:rPr lang="en-IN" sz="2100" dirty="0" smtClean="0">
                <a:latin typeface="Times New Roman" panose="02020603050405020304" pitchFamily="18" charset="0"/>
                <a:cs typeface="Times New Roman" panose="02020603050405020304" pitchFamily="18" charset="0"/>
              </a:rPr>
              <a:t>.</a:t>
            </a:r>
          </a:p>
          <a:p>
            <a:pPr algn="just"/>
            <a:endParaRPr lang="en-IN" sz="15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100" dirty="0" smtClean="0">
                <a:latin typeface="Times New Roman" panose="02020603050405020304" pitchFamily="18" charset="0"/>
                <a:cs typeface="Times New Roman" panose="02020603050405020304" pitchFamily="18" charset="0"/>
              </a:rPr>
              <a:t>Many </a:t>
            </a:r>
            <a:r>
              <a:rPr lang="en-IN" sz="2100" dirty="0">
                <a:latin typeface="Times New Roman" panose="02020603050405020304" pitchFamily="18" charset="0"/>
                <a:cs typeface="Times New Roman" panose="02020603050405020304" pitchFamily="18" charset="0"/>
              </a:rPr>
              <a:t>scientists believe that this problem can be dealt by using Machine Learning techniques with Artificial Intelligence. Hence this paper describes a comparative study of four most popular machine learning methods to identify and determine which method produces the best results while detecting fake news.</a:t>
            </a:r>
          </a:p>
        </p:txBody>
      </p:sp>
    </p:spTree>
    <p:extLst>
      <p:ext uri="{BB962C8B-B14F-4D97-AF65-F5344CB8AC3E}">
        <p14:creationId xmlns:p14="http://schemas.microsoft.com/office/powerpoint/2010/main" val="1160891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12264" y="1459992"/>
            <a:ext cx="8668512" cy="341632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To design </a:t>
            </a:r>
            <a:r>
              <a:rPr lang="en-IN" sz="2400" dirty="0">
                <a:latin typeface="Times New Roman" panose="02020603050405020304" pitchFamily="18" charset="0"/>
                <a:cs typeface="Times New Roman" panose="02020603050405020304" pitchFamily="18" charset="0"/>
              </a:rPr>
              <a:t>an algorithm and </a:t>
            </a:r>
            <a:r>
              <a:rPr lang="en-IN" sz="2400" dirty="0" smtClean="0">
                <a:latin typeface="Times New Roman" panose="02020603050405020304" pitchFamily="18" charset="0"/>
                <a:cs typeface="Times New Roman" panose="02020603050405020304" pitchFamily="18" charset="0"/>
              </a:rPr>
              <a:t>model that will detect whether a news is </a:t>
            </a:r>
            <a:r>
              <a:rPr lang="en-IN" sz="2400" dirty="0">
                <a:latin typeface="Times New Roman" panose="02020603050405020304" pitchFamily="18" charset="0"/>
                <a:cs typeface="Times New Roman" panose="02020603050405020304" pitchFamily="18" charset="0"/>
              </a:rPr>
              <a:t>fake </a:t>
            </a:r>
            <a:r>
              <a:rPr lang="en-IN" sz="2400" dirty="0" smtClean="0">
                <a:latin typeface="Times New Roman" panose="02020603050405020304" pitchFamily="18" charset="0"/>
                <a:cs typeface="Times New Roman" panose="02020603050405020304" pitchFamily="18" charset="0"/>
              </a:rPr>
              <a:t>or not.</a:t>
            </a:r>
          </a:p>
          <a:p>
            <a:pPr marL="342900" indent="-342900" algn="just">
              <a:lnSpc>
                <a:spcPct val="150000"/>
              </a:lnSpc>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To evaluate </a:t>
            </a:r>
            <a:r>
              <a:rPr lang="en-IN" sz="2400" dirty="0">
                <a:latin typeface="Times New Roman" panose="02020603050405020304" pitchFamily="18" charset="0"/>
                <a:cs typeface="Times New Roman" panose="02020603050405020304" pitchFamily="18" charset="0"/>
              </a:rPr>
              <a:t>the performance of </a:t>
            </a:r>
            <a:r>
              <a:rPr lang="en-IN" sz="2400" dirty="0" smtClean="0">
                <a:latin typeface="Times New Roman" panose="02020603050405020304" pitchFamily="18" charset="0"/>
                <a:cs typeface="Times New Roman" panose="02020603050405020304" pitchFamily="18" charset="0"/>
              </a:rPr>
              <a:t>different machine learning models using confusion matrix and accuracy.</a:t>
            </a:r>
          </a:p>
          <a:p>
            <a:pPr marL="342900" indent="-342900" algn="just">
              <a:lnSpc>
                <a:spcPct val="150000"/>
              </a:lnSpc>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Comparative study between the accuracies and confusion matrices of different models for different datasets.</a:t>
            </a:r>
          </a:p>
        </p:txBody>
      </p:sp>
      <p:sp>
        <p:nvSpPr>
          <p:cNvPr id="5" name="TextBox 4"/>
          <p:cNvSpPr txBox="1"/>
          <p:nvPr/>
        </p:nvSpPr>
        <p:spPr>
          <a:xfrm>
            <a:off x="594361" y="304613"/>
            <a:ext cx="10972800" cy="615553"/>
          </a:xfrm>
          <a:prstGeom prst="rect">
            <a:avLst/>
          </a:prstGeom>
          <a:noFill/>
        </p:spPr>
        <p:txBody>
          <a:bodyPr wrap="square" rtlCol="0">
            <a:spAutoFit/>
          </a:bodyPr>
          <a:lstStyle/>
          <a:p>
            <a:pPr algn="ctr"/>
            <a:endParaRPr lang="en-IN" sz="600" b="1" u="sng" dirty="0" smtClean="0">
              <a:latin typeface="Times New Roman" panose="02020603050405020304" pitchFamily="18" charset="0"/>
              <a:cs typeface="Times New Roman" panose="02020603050405020304" pitchFamily="18" charset="0"/>
            </a:endParaRPr>
          </a:p>
          <a:p>
            <a:pPr algn="ctr"/>
            <a:r>
              <a:rPr lang="en-IN" sz="2800" b="1" u="sng" dirty="0" smtClean="0">
                <a:latin typeface="Times New Roman" panose="02020603050405020304" pitchFamily="18" charset="0"/>
                <a:cs typeface="Times New Roman" panose="02020603050405020304" pitchFamily="18" charset="0"/>
              </a:rPr>
              <a:t>Project Objectives</a:t>
            </a:r>
            <a:endParaRPr lang="en-IN" sz="28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0073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4984" y="356616"/>
            <a:ext cx="10689336" cy="5232202"/>
          </a:xfrm>
          <a:prstGeom prst="rect">
            <a:avLst/>
          </a:prstGeom>
          <a:noFill/>
        </p:spPr>
        <p:txBody>
          <a:bodyPr wrap="square" rtlCol="0">
            <a:spAutoFit/>
          </a:bodyPr>
          <a:lstStyle/>
          <a:p>
            <a:pPr algn="ctr"/>
            <a:r>
              <a:rPr lang="en-IN" sz="2800" b="1" u="sng" dirty="0">
                <a:latin typeface="Times New Roman" panose="02020603050405020304" pitchFamily="18" charset="0"/>
                <a:cs typeface="Times New Roman" panose="02020603050405020304" pitchFamily="18" charset="0"/>
              </a:rPr>
              <a:t>Problem </a:t>
            </a:r>
            <a:r>
              <a:rPr lang="en-IN" sz="2800" b="1" u="sng" dirty="0" smtClean="0">
                <a:latin typeface="Times New Roman" panose="02020603050405020304" pitchFamily="18" charset="0"/>
                <a:cs typeface="Times New Roman" panose="02020603050405020304" pitchFamily="18" charset="0"/>
              </a:rPr>
              <a:t>Domain</a:t>
            </a:r>
          </a:p>
          <a:p>
            <a:pPr algn="ctr"/>
            <a:endParaRPr lang="en-IN" sz="2000" dirty="0" smtClean="0">
              <a:latin typeface="Times New Roman" panose="02020603050405020304" pitchFamily="18" charset="0"/>
              <a:cs typeface="Times New Roman" panose="02020603050405020304" pitchFamily="18" charset="0"/>
            </a:endParaRPr>
          </a:p>
          <a:p>
            <a:pPr algn="ctr"/>
            <a:endParaRPr lang="en-IN" sz="1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One of the problem is that most of the news are gathered from various sources present on the web, therefore the information obtained from these news cannot be relied on and these sources cannot be trusted because the true origin of most of these news (present on the Internet) is not known</a:t>
            </a:r>
            <a:r>
              <a:rPr lang="en-IN" sz="2200" dirty="0" smtClean="0">
                <a:latin typeface="Times New Roman" panose="02020603050405020304" pitchFamily="18" charset="0"/>
                <a:cs typeface="Times New Roman" panose="02020603050405020304" pitchFamily="18" charset="0"/>
              </a:rPr>
              <a:t>.</a:t>
            </a:r>
          </a:p>
          <a:p>
            <a:pPr algn="just"/>
            <a:endParaRPr lang="en-IN" sz="15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Also over the past few years spreading of rumours and misinformation has reached a point that it has begun to affect social issues and political problems</a:t>
            </a:r>
            <a:r>
              <a:rPr lang="en-IN" sz="2200" dirty="0" smtClean="0">
                <a:latin typeface="Times New Roman" panose="02020603050405020304" pitchFamily="18" charset="0"/>
                <a:cs typeface="Times New Roman" panose="02020603050405020304" pitchFamily="18" charset="0"/>
              </a:rPr>
              <a:t>.</a:t>
            </a:r>
          </a:p>
          <a:p>
            <a:pPr algn="just"/>
            <a:endParaRPr lang="en-IN" sz="15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Another problem is that the amount of time spent on social media has increased at an alarming rate. Thus most of the fake news are acquired from these sources. Social media provides anonymity while expressing out opinions which greatly reduces the authenticity of news received from these sources as compared to a newspaper or any other trusted media.</a:t>
            </a:r>
          </a:p>
        </p:txBody>
      </p:sp>
    </p:spTree>
    <p:extLst>
      <p:ext uri="{BB962C8B-B14F-4D97-AF65-F5344CB8AC3E}">
        <p14:creationId xmlns:p14="http://schemas.microsoft.com/office/powerpoint/2010/main" val="9183681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4984" y="356616"/>
            <a:ext cx="10689336" cy="2893100"/>
          </a:xfrm>
          <a:prstGeom prst="rect">
            <a:avLst/>
          </a:prstGeom>
          <a:noFill/>
        </p:spPr>
        <p:txBody>
          <a:bodyPr wrap="square" rtlCol="0">
            <a:spAutoFit/>
          </a:bodyPr>
          <a:lstStyle/>
          <a:p>
            <a:pPr algn="ctr"/>
            <a:r>
              <a:rPr lang="en-IN" sz="2800" b="1" u="sng" dirty="0" smtClean="0">
                <a:latin typeface="Times New Roman" panose="02020603050405020304" pitchFamily="18" charset="0"/>
                <a:cs typeface="Times New Roman" panose="02020603050405020304" pitchFamily="18" charset="0"/>
              </a:rPr>
              <a:t>Solution</a:t>
            </a:r>
          </a:p>
          <a:p>
            <a:pPr algn="ctr"/>
            <a:endParaRPr lang="en-IN" sz="2000" dirty="0" smtClean="0">
              <a:latin typeface="Times New Roman" panose="02020603050405020304" pitchFamily="18" charset="0"/>
              <a:cs typeface="Times New Roman" panose="02020603050405020304" pitchFamily="18" charset="0"/>
            </a:endParaRPr>
          </a:p>
          <a:p>
            <a:pPr algn="ctr"/>
            <a:endParaRPr lang="en-IN" sz="1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solution for all these problems lies in designing and implementing various machine learning models and training them using dataset (containing news articles that are already classified into fake and real ones), that can be used to predict whether a given news is fake or real. And the probability for the news to be true can be checked using the accuracy obtained from these predicted models.</a:t>
            </a:r>
          </a:p>
        </p:txBody>
      </p:sp>
    </p:spTree>
    <p:extLst>
      <p:ext uri="{BB962C8B-B14F-4D97-AF65-F5344CB8AC3E}">
        <p14:creationId xmlns:p14="http://schemas.microsoft.com/office/powerpoint/2010/main" val="3206266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4984" y="356616"/>
            <a:ext cx="10689336" cy="5970865"/>
          </a:xfrm>
          <a:prstGeom prst="rect">
            <a:avLst/>
          </a:prstGeom>
          <a:noFill/>
        </p:spPr>
        <p:txBody>
          <a:bodyPr wrap="square" rtlCol="0">
            <a:spAutoFit/>
          </a:bodyPr>
          <a:lstStyle/>
          <a:p>
            <a:pPr algn="ctr"/>
            <a:r>
              <a:rPr lang="en-IN" sz="2800" b="1" u="sng" dirty="0" smtClean="0">
                <a:latin typeface="Times New Roman" panose="02020603050405020304" pitchFamily="18" charset="0"/>
                <a:cs typeface="Times New Roman" panose="02020603050405020304" pitchFamily="18" charset="0"/>
              </a:rPr>
              <a:t>Methodologies Used</a:t>
            </a:r>
          </a:p>
          <a:p>
            <a:pPr algn="ctr"/>
            <a:endParaRPr lang="en-IN" sz="2000" dirty="0" smtClean="0">
              <a:latin typeface="Times New Roman" panose="02020603050405020304" pitchFamily="18" charset="0"/>
              <a:cs typeface="Times New Roman" panose="02020603050405020304" pitchFamily="18" charset="0"/>
            </a:endParaRPr>
          </a:p>
          <a:p>
            <a:pPr algn="ctr"/>
            <a:endParaRPr lang="en-IN" sz="1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For classification problem </a:t>
            </a:r>
            <a:r>
              <a:rPr lang="en-IN" sz="2000" dirty="0" smtClean="0">
                <a:latin typeface="Times New Roman" panose="02020603050405020304" pitchFamily="18" charset="0"/>
                <a:cs typeface="Times New Roman" panose="02020603050405020304" pitchFamily="18" charset="0"/>
              </a:rPr>
              <a:t>we have used four popular machine learning models </a:t>
            </a:r>
            <a:r>
              <a:rPr lang="en-IN" sz="2000" dirty="0">
                <a:latin typeface="Times New Roman" panose="02020603050405020304" pitchFamily="18" charset="0"/>
                <a:cs typeface="Times New Roman" panose="02020603050405020304" pitchFamily="18" charset="0"/>
              </a:rPr>
              <a:t>in this study which are as follows:</a:t>
            </a:r>
          </a:p>
          <a:p>
            <a:pPr algn="just"/>
            <a:r>
              <a:rPr lang="en-IN" sz="2000" b="1" dirty="0" smtClean="0">
                <a:latin typeface="Times New Roman" panose="02020603050405020304" pitchFamily="18" charset="0"/>
                <a:cs typeface="Times New Roman" panose="02020603050405020304" pitchFamily="18" charset="0"/>
              </a:rPr>
              <a:t>1</a:t>
            </a:r>
            <a:r>
              <a:rPr lang="en-IN" sz="2000" b="1" dirty="0">
                <a:latin typeface="Times New Roman" panose="02020603050405020304" pitchFamily="18" charset="0"/>
                <a:cs typeface="Times New Roman" panose="02020603050405020304" pitchFamily="18" charset="0"/>
              </a:rPr>
              <a:t>	 Naïve Bayes (NB)</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Naive Bayes algorithm is a simple but an efficient technique for the construction of classifiers. It consists of models that label problem instances as classes, which are represented as </a:t>
            </a:r>
            <a:r>
              <a:rPr lang="en-IN" sz="2000" dirty="0" smtClean="0">
                <a:latin typeface="Times New Roman" panose="02020603050405020304" pitchFamily="18" charset="0"/>
                <a:cs typeface="Times New Roman" panose="02020603050405020304" pitchFamily="18" charset="0"/>
              </a:rPr>
              <a:t>feature-vectors. All </a:t>
            </a:r>
            <a:r>
              <a:rPr lang="en-IN" sz="2000" dirty="0">
                <a:latin typeface="Times New Roman" panose="02020603050405020304" pitchFamily="18" charset="0"/>
                <a:cs typeface="Times New Roman" panose="02020603050405020304" pitchFamily="18" charset="0"/>
              </a:rPr>
              <a:t>NB classifiers work on the assumption that for a given class variable the value of a feature does not depend upon the value of any other feature</a:t>
            </a:r>
            <a:r>
              <a:rPr lang="en-IN" sz="2000" dirty="0" smtClean="0">
                <a:latin typeface="Times New Roman" panose="02020603050405020304" pitchFamily="18" charset="0"/>
                <a:cs typeface="Times New Roman" panose="02020603050405020304" pitchFamily="18" charset="0"/>
              </a:rPr>
              <a:t>.</a:t>
            </a:r>
          </a:p>
          <a:p>
            <a:pPr algn="just"/>
            <a:endParaRPr lang="en-IN" sz="1500" dirty="0" smtClean="0">
              <a:latin typeface="Times New Roman" panose="02020603050405020304" pitchFamily="18" charset="0"/>
              <a:cs typeface="Times New Roman" panose="02020603050405020304" pitchFamily="18" charset="0"/>
            </a:endParaRPr>
          </a:p>
          <a:p>
            <a:pPr algn="just"/>
            <a:r>
              <a:rPr lang="en-IN" sz="2000" b="1" dirty="0" smtClean="0">
                <a:latin typeface="Times New Roman" panose="02020603050405020304" pitchFamily="18" charset="0"/>
                <a:cs typeface="Times New Roman" panose="02020603050405020304" pitchFamily="18" charset="0"/>
              </a:rPr>
              <a:t>2</a:t>
            </a:r>
            <a:r>
              <a:rPr lang="en-IN" sz="2000" b="1" dirty="0">
                <a:latin typeface="Times New Roman" panose="02020603050405020304" pitchFamily="18" charset="0"/>
                <a:cs typeface="Times New Roman" panose="02020603050405020304" pitchFamily="18" charset="0"/>
              </a:rPr>
              <a:t>	 Logistic Regression (LR)</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Logistic Regression algorithm is applied when the dependent or the target variable is categorical in nature. In its basic form LR is a statistical model which makes uses of a logistic function for modelling a binary dependent variable</a:t>
            </a:r>
            <a:r>
              <a:rPr lang="en-IN" sz="2000" dirty="0" smtClean="0">
                <a:latin typeface="Times New Roman" panose="02020603050405020304" pitchFamily="18" charset="0"/>
                <a:cs typeface="Times New Roman" panose="02020603050405020304" pitchFamily="18" charset="0"/>
              </a:rPr>
              <a:t>. The </a:t>
            </a:r>
            <a:r>
              <a:rPr lang="en-IN" sz="2000" dirty="0">
                <a:latin typeface="Times New Roman" panose="02020603050405020304" pitchFamily="18" charset="0"/>
                <a:cs typeface="Times New Roman" panose="02020603050405020304" pitchFamily="18" charset="0"/>
              </a:rPr>
              <a:t>characteristic feature that defines the logistic model is that when value of one of the independent variable increases multiplicatively, the probability of the second variable gets scaled at a constant rate, where each independent variable has its own parameter; this feature generalizes the odds ratio for a binary dependent variable also.</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941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1016" y="1234440"/>
            <a:ext cx="10689336" cy="4401205"/>
          </a:xfrm>
          <a:prstGeom prst="rect">
            <a:avLst/>
          </a:prstGeom>
          <a:noFill/>
        </p:spPr>
        <p:txBody>
          <a:bodyPr wrap="square" rtlCol="0">
            <a:spAutoFit/>
          </a:bodyPr>
          <a:lstStyle/>
          <a:p>
            <a:pPr algn="just"/>
            <a:r>
              <a:rPr lang="en-IN" sz="2000" b="1" dirty="0" smtClean="0">
                <a:latin typeface="Times New Roman" panose="02020603050405020304" pitchFamily="18" charset="0"/>
                <a:cs typeface="Times New Roman" panose="02020603050405020304" pitchFamily="18" charset="0"/>
              </a:rPr>
              <a:t>3</a:t>
            </a:r>
            <a:r>
              <a:rPr lang="en-IN" sz="2000" b="1" dirty="0">
                <a:latin typeface="Times New Roman" panose="02020603050405020304" pitchFamily="18" charset="0"/>
                <a:cs typeface="Times New Roman" panose="02020603050405020304" pitchFamily="18" charset="0"/>
              </a:rPr>
              <a:t>	 Random Forest (RF)</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As the name implies, Random forest is a model that consists of numerous individual and independent decision trees that function simultaneously as an ensemble. Each individual trees in the RF returns a class as a prediction and the class that attains the highest number of votes becomes the prediction of the entire model. The distinguishing feature of RF is that when a fairly large number of independent trees work together, they outperform any other standalone model</a:t>
            </a:r>
            <a:r>
              <a:rPr lang="en-IN" sz="2000" dirty="0" smtClean="0">
                <a:latin typeface="Times New Roman" panose="02020603050405020304" pitchFamily="18" charset="0"/>
                <a:cs typeface="Times New Roman" panose="02020603050405020304" pitchFamily="18" charset="0"/>
              </a:rPr>
              <a:t>.</a:t>
            </a:r>
          </a:p>
          <a:p>
            <a:pPr algn="just"/>
            <a:endParaRPr lang="en-IN" sz="1500" dirty="0">
              <a:latin typeface="Times New Roman" panose="02020603050405020304" pitchFamily="18" charset="0"/>
              <a:cs typeface="Times New Roman" panose="02020603050405020304" pitchFamily="18" charset="0"/>
            </a:endParaRPr>
          </a:p>
          <a:p>
            <a:pPr algn="just"/>
            <a:r>
              <a:rPr lang="en-IN" sz="2000" b="1" dirty="0" smtClean="0">
                <a:latin typeface="Times New Roman" panose="02020603050405020304" pitchFamily="18" charset="0"/>
                <a:cs typeface="Times New Roman" panose="02020603050405020304" pitchFamily="18" charset="0"/>
              </a:rPr>
              <a:t>4</a:t>
            </a:r>
            <a:r>
              <a:rPr lang="en-IN" sz="2000" b="1" dirty="0">
                <a:latin typeface="Times New Roman" panose="02020603050405020304" pitchFamily="18" charset="0"/>
                <a:cs typeface="Times New Roman" panose="02020603050405020304" pitchFamily="18" charset="0"/>
              </a:rPr>
              <a:t>	 Extreme Gradient Boosting (XGBoost)</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Extreme Gradient Boosting (herein after referred to as XGBoost) is an ensemble machine learning algorithm that is based on the concept of decision trees and works on the framework of gradient boosting. In such prediction problems that deal with the data in the unstructured form (images, text, etc.) artificial neural networks tend to outdo the performance of all other algorithms and frameworks working with similar problems</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5248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336" y="317778"/>
            <a:ext cx="10085832" cy="6571030"/>
          </a:xfrm>
          <a:prstGeom prst="rect">
            <a:avLst/>
          </a:prstGeom>
        </p:spPr>
        <p:txBody>
          <a:bodyPr wrap="square">
            <a:spAutoFit/>
          </a:bodyPr>
          <a:lstStyle/>
          <a:p>
            <a:pPr algn="ctr"/>
            <a:r>
              <a:rPr lang="en-IN" sz="2800" b="1" u="sng" dirty="0" smtClean="0">
                <a:latin typeface="Times New Roman" panose="02020603050405020304" pitchFamily="18" charset="0"/>
                <a:cs typeface="Times New Roman" panose="02020603050405020304" pitchFamily="18" charset="0"/>
              </a:rPr>
              <a:t>Dataset</a:t>
            </a:r>
          </a:p>
          <a:p>
            <a:pPr algn="ctr"/>
            <a:endParaRPr lang="en-IN" sz="2000" b="1"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To implement each method two different datasets are gathered for this projects, namely Kaggle and Liar</a:t>
            </a:r>
            <a:r>
              <a:rPr lang="en-IN" sz="2000"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first dataset is of Kaggle which includes 16,548 human </a:t>
            </a:r>
            <a:r>
              <a:rPr lang="en-IN" sz="2000" dirty="0" smtClean="0">
                <a:latin typeface="Times New Roman" panose="02020603050405020304" pitchFamily="18" charset="0"/>
                <a:cs typeface="Times New Roman" panose="02020603050405020304" pitchFamily="18" charset="0"/>
              </a:rPr>
              <a:t>labelled </a:t>
            </a:r>
            <a:r>
              <a:rPr lang="en-IN" sz="2000" dirty="0">
                <a:latin typeface="Times New Roman" panose="02020603050405020304" pitchFamily="18" charset="0"/>
                <a:cs typeface="Times New Roman" panose="02020603050405020304" pitchFamily="18" charset="0"/>
              </a:rPr>
              <a:t>news articles </a:t>
            </a:r>
            <a:r>
              <a:rPr lang="en-IN" sz="2000" dirty="0" smtClean="0">
                <a:latin typeface="Times New Roman" panose="02020603050405020304" pitchFamily="18" charset="0"/>
                <a:cs typeface="Times New Roman" panose="02020603050405020304" pitchFamily="18" charset="0"/>
              </a:rPr>
              <a:t>described </a:t>
            </a:r>
            <a:r>
              <a:rPr lang="en-IN" sz="2000" dirty="0">
                <a:latin typeface="Times New Roman" panose="02020603050405020304" pitchFamily="18" charset="0"/>
                <a:cs typeface="Times New Roman" panose="02020603050405020304" pitchFamily="18" charset="0"/>
              </a:rPr>
              <a:t>by five columns namely ‘id’, ‘title’, ‘author’, ‘text’ and ‘label’ (categorized as 0, indicating real news and 1, indicating fake news</a:t>
            </a:r>
            <a:r>
              <a:rPr lang="en-IN" sz="2000" dirty="0" smtClean="0">
                <a:latin typeface="Times New Roman" panose="02020603050405020304" pitchFamily="18" charset="0"/>
                <a:cs typeface="Times New Roman" panose="02020603050405020304" pitchFamily="18" charset="0"/>
              </a:rPr>
              <a:t>).</a:t>
            </a:r>
          </a:p>
          <a:p>
            <a:endParaRPr lang="en-IN" sz="1500" dirty="0">
              <a:latin typeface="Times New Roman" panose="02020603050405020304" pitchFamily="18" charset="0"/>
              <a:cs typeface="Times New Roman" panose="02020603050405020304" pitchFamily="18" charset="0"/>
            </a:endParaRPr>
          </a:p>
          <a:p>
            <a:pPr marL="457200" indent="-457200">
              <a:buFont typeface="+mj-lt"/>
              <a:buAutoNum type="arabicPeriod" startAt="2"/>
            </a:pPr>
            <a:r>
              <a:rPr lang="en-IN" sz="2000" dirty="0">
                <a:latin typeface="Times New Roman" panose="02020603050405020304" pitchFamily="18" charset="0"/>
                <a:cs typeface="Times New Roman" panose="02020603050405020304" pitchFamily="18" charset="0"/>
              </a:rPr>
              <a:t>Second dataset is of Liar which includes 10,240 human labeled news </a:t>
            </a:r>
            <a:r>
              <a:rPr lang="en-IN" sz="2000" dirty="0" smtClean="0">
                <a:latin typeface="Times New Roman" panose="02020603050405020304" pitchFamily="18" charset="0"/>
                <a:cs typeface="Times New Roman" panose="02020603050405020304" pitchFamily="18" charset="0"/>
              </a:rPr>
              <a:t>articles </a:t>
            </a:r>
            <a:r>
              <a:rPr lang="en-IN" sz="2000" dirty="0">
                <a:latin typeface="Times New Roman" panose="02020603050405020304" pitchFamily="18" charset="0"/>
                <a:cs typeface="Times New Roman" panose="02020603050405020304" pitchFamily="18" charset="0"/>
              </a:rPr>
              <a:t>described by two columns namely ‘statement’ and ‘label’ (categorized as true and false</a:t>
            </a:r>
            <a:r>
              <a:rPr lang="en-IN" sz="2000" dirty="0" smtClean="0">
                <a:latin typeface="Times New Roman" panose="02020603050405020304" pitchFamily="18" charset="0"/>
                <a:cs typeface="Times New Roman" panose="02020603050405020304" pitchFamily="18" charset="0"/>
              </a:rPr>
              <a:t>).</a:t>
            </a:r>
          </a:p>
          <a:p>
            <a:endParaRPr lang="en-IN" sz="1500" dirty="0" smtClean="0">
              <a:latin typeface="Times New Roman" panose="02020603050405020304" pitchFamily="18" charset="0"/>
              <a:cs typeface="Times New Roman" panose="02020603050405020304" pitchFamily="18" charset="0"/>
            </a:endParaRPr>
          </a:p>
          <a:p>
            <a:pPr algn="ctr"/>
            <a:r>
              <a:rPr lang="en-IN" sz="2400" b="1" u="sng" dirty="0">
                <a:latin typeface="Times New Roman" panose="02020603050405020304" pitchFamily="18" charset="0"/>
                <a:cs typeface="Times New Roman" panose="02020603050405020304" pitchFamily="18" charset="0"/>
              </a:rPr>
              <a:t>Platform Specification</a:t>
            </a:r>
          </a:p>
          <a:p>
            <a:pPr algn="ctr"/>
            <a:endParaRPr lang="en-IN" sz="2000" b="1"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2000" dirty="0">
                <a:latin typeface="Times New Roman" panose="02020603050405020304" pitchFamily="18" charset="0"/>
                <a:cs typeface="Times New Roman" panose="02020603050405020304" pitchFamily="18" charset="0"/>
              </a:rPr>
              <a:t>Anaconda </a:t>
            </a:r>
            <a:r>
              <a:rPr lang="en-IN" sz="2000" dirty="0" smtClean="0">
                <a:latin typeface="Times New Roman" panose="02020603050405020304" pitchFamily="18" charset="0"/>
                <a:cs typeface="Times New Roman" panose="02020603050405020304" pitchFamily="18" charset="0"/>
              </a:rPr>
              <a:t>Spyder IDE </a:t>
            </a:r>
            <a:r>
              <a:rPr lang="en-IN" sz="2000" dirty="0">
                <a:latin typeface="Times New Roman" panose="02020603050405020304" pitchFamily="18" charset="0"/>
                <a:cs typeface="Times New Roman" panose="02020603050405020304" pitchFamily="18" charset="0"/>
              </a:rPr>
              <a:t>has been used as a python development environment to build and train machine learning models for detecting fake news using built-in packages and libraries.</a:t>
            </a:r>
          </a:p>
          <a:p>
            <a:pPr algn="just"/>
            <a:endParaRPr lang="en-IN" sz="14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2"/>
            </a:pPr>
            <a:r>
              <a:rPr lang="en-IN" sz="2000" dirty="0">
                <a:latin typeface="Times New Roman" panose="02020603050405020304" pitchFamily="18" charset="0"/>
                <a:cs typeface="Times New Roman" panose="02020603050405020304" pitchFamily="18" charset="0"/>
              </a:rPr>
              <a:t>The project has been carried out using Python language because it provides a great choice of libraries and packages to carry out most of the tasks to build machine learning models. Also Python has a great community support because most of the programmers contribute to help each other.</a:t>
            </a:r>
          </a:p>
          <a:p>
            <a:pPr marL="457200" indent="-457200">
              <a:buFont typeface="+mj-lt"/>
              <a:buAutoNum type="arabicPeriod" startAt="2"/>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88827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1065</TotalTime>
  <Words>2184</Words>
  <Application>Microsoft Office PowerPoint</Application>
  <PresentationFormat>Widescreen</PresentationFormat>
  <Paragraphs>308</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Corbel</vt:lpstr>
      <vt:lpstr>Droid Sans Fallback</vt:lpstr>
      <vt:lpstr>Times New Roman</vt:lpstr>
      <vt:lpstr>Parallax</vt:lpstr>
      <vt:lpstr>Project Work-II Presentation on Fake News Detection using Supervised Learning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Medicaps University 2019-2020 PRERNA: A School App</dc:title>
  <dc:creator>Swapnesh Jain</dc:creator>
  <cp:lastModifiedBy>Swapnesh Jain</cp:lastModifiedBy>
  <cp:revision>190</cp:revision>
  <dcterms:created xsi:type="dcterms:W3CDTF">2020-02-12T03:50:27Z</dcterms:created>
  <dcterms:modified xsi:type="dcterms:W3CDTF">2020-06-02T07:34:36Z</dcterms:modified>
</cp:coreProperties>
</file>