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25"/>
  </p:notesMasterIdLst>
  <p:sldIdLst>
    <p:sldId id="257" r:id="rId2"/>
    <p:sldId id="263" r:id="rId3"/>
    <p:sldId id="264" r:id="rId4"/>
    <p:sldId id="281" r:id="rId5"/>
    <p:sldId id="282" r:id="rId6"/>
    <p:sldId id="258" r:id="rId7"/>
    <p:sldId id="260" r:id="rId8"/>
    <p:sldId id="277" r:id="rId9"/>
    <p:sldId id="268" r:id="rId10"/>
    <p:sldId id="269" r:id="rId11"/>
    <p:sldId id="272" r:id="rId12"/>
    <p:sldId id="270" r:id="rId13"/>
    <p:sldId id="271" r:id="rId14"/>
    <p:sldId id="274" r:id="rId15"/>
    <p:sldId id="275" r:id="rId16"/>
    <p:sldId id="265" r:id="rId17"/>
    <p:sldId id="276" r:id="rId18"/>
    <p:sldId id="267" r:id="rId19"/>
    <p:sldId id="266" r:id="rId20"/>
    <p:sldId id="278" r:id="rId21"/>
    <p:sldId id="279" r:id="rId22"/>
    <p:sldId id="280" r:id="rId23"/>
    <p:sldId id="262"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87AD7-B792-475A-9086-0F8BF767128E}" type="datetimeFigureOut">
              <a:rPr lang="en-US" smtClean="0"/>
              <a:t>12/30/2024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390DF-1CF5-4DE3-8FCF-02FB7EB59634}" type="slidenum">
              <a:rPr lang="en-US" smtClean="0"/>
              <a:t>‹#›</a:t>
            </a:fld>
            <a:endParaRPr lang="en-US"/>
          </a:p>
        </p:txBody>
      </p:sp>
    </p:spTree>
    <p:extLst>
      <p:ext uri="{BB962C8B-B14F-4D97-AF65-F5344CB8AC3E}">
        <p14:creationId xmlns:p14="http://schemas.microsoft.com/office/powerpoint/2010/main" val="257897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1390DF-1CF5-4DE3-8FCF-02FB7EB59634}" type="slidenum">
              <a:rPr lang="en-US" smtClean="0"/>
              <a:t>1</a:t>
            </a:fld>
            <a:endParaRPr lang="en-US"/>
          </a:p>
        </p:txBody>
      </p:sp>
    </p:spTree>
    <p:extLst>
      <p:ext uri="{BB962C8B-B14F-4D97-AF65-F5344CB8AC3E}">
        <p14:creationId xmlns:p14="http://schemas.microsoft.com/office/powerpoint/2010/main" val="48586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fld id="{F59A7836-CE36-4C7D-80CA-DBFFB54FE6D8}" type="datetime1">
              <a:rPr lang="en-US" smtClean="0"/>
              <a:t>12/30/2024</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85732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61C78D6-5F1C-4D75-B826-06375DAFE5F6}" type="datetime1">
              <a:rPr lang="en-US" smtClean="0"/>
              <a:t>12/30/2024</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614F85D0-BF04-4AE2-BD29-5B88EBBDA047}" type="slidenum">
              <a:rPr lang="en-US" smtClean="0"/>
              <a:t>‹#›</a:t>
            </a:fld>
            <a:endParaRPr lang="en-US"/>
          </a:p>
        </p:txBody>
      </p:sp>
    </p:spTree>
    <p:extLst>
      <p:ext uri="{BB962C8B-B14F-4D97-AF65-F5344CB8AC3E}">
        <p14:creationId xmlns:p14="http://schemas.microsoft.com/office/powerpoint/2010/main" val="63305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0B774FCF-DCE4-4E04-A4E9-9FE0B4124829}" type="datetime1">
              <a:rPr lang="en-US" smtClean="0"/>
              <a:t>12/30/2024</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614F85D0-BF04-4AE2-BD29-5B88EBBDA047}" type="slidenum">
              <a:rPr lang="en-US" smtClean="0"/>
              <a:t>‹#›</a:t>
            </a:fld>
            <a:endParaRPr lang="en-US"/>
          </a:p>
        </p:txBody>
      </p:sp>
    </p:spTree>
    <p:extLst>
      <p:ext uri="{BB962C8B-B14F-4D97-AF65-F5344CB8AC3E}">
        <p14:creationId xmlns:p14="http://schemas.microsoft.com/office/powerpoint/2010/main" val="384849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0025A72D-542C-48EA-A20A-5295015C4F92}" type="datetime1">
              <a:rPr lang="en-US" smtClean="0"/>
              <a:t>12/30/2024</a:t>
            </a:fld>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614F85D0-BF04-4AE2-BD29-5B88EBBDA047}" type="slidenum">
              <a:rPr lang="en-US" smtClean="0"/>
              <a:t>‹#›</a:t>
            </a:fld>
            <a:endParaRPr lang="en-US"/>
          </a:p>
        </p:txBody>
      </p:sp>
    </p:spTree>
    <p:extLst>
      <p:ext uri="{BB962C8B-B14F-4D97-AF65-F5344CB8AC3E}">
        <p14:creationId xmlns:p14="http://schemas.microsoft.com/office/powerpoint/2010/main" val="142059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fld id="{E92D0820-24F8-4151-83F6-F0C15A373D1D}" type="datetime1">
              <a:rPr lang="en-US" smtClean="0"/>
              <a:t>12/30/2024</a:t>
            </a:fld>
            <a:endParaRPr lang="en-US"/>
          </a:p>
        </p:txBody>
      </p:sp>
      <p:sp>
        <p:nvSpPr>
          <p:cNvPr id="7" name="Footer Placeholder 4"/>
          <p:cNvSpPr>
            <a:spLocks noGrp="1"/>
          </p:cNvSpPr>
          <p:nvPr>
            <p:ph type="ftr" sz="quarter" idx="11"/>
          </p:nvPr>
        </p:nvSpPr>
        <p:spPr/>
        <p:txBody>
          <a:bodyPr/>
          <a:lstStyle>
            <a:lvl1pPr>
              <a:defRPr/>
            </a:lvl1pPr>
            <a:extLst/>
          </a:lstStyle>
          <a:p>
            <a:endParaRPr lang="en-US"/>
          </a:p>
        </p:txBody>
      </p:sp>
      <p:sp>
        <p:nvSpPr>
          <p:cNvPr id="8" name="Slide Number Placeholder 5"/>
          <p:cNvSpPr>
            <a:spLocks noGrp="1"/>
          </p:cNvSpPr>
          <p:nvPr>
            <p:ph type="sldNum" sz="quarter" idx="12"/>
          </p:nvPr>
        </p:nvSpPr>
        <p:spPr/>
        <p:txBody>
          <a:bodyPr/>
          <a:lstStyle>
            <a:lvl1pPr>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38183320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fld id="{069DE1BC-927C-4496-9AB3-A78C03952EE7}" type="datetime1">
              <a:rPr lang="en-US" smtClean="0"/>
              <a:t>12/30/2024</a:t>
            </a:fld>
            <a:endParaRPr lang="en-US"/>
          </a:p>
        </p:txBody>
      </p:sp>
      <p:sp>
        <p:nvSpPr>
          <p:cNvPr id="6" name="Footer Placeholder 5"/>
          <p:cNvSpPr>
            <a:spLocks noGrp="1"/>
          </p:cNvSpPr>
          <p:nvPr>
            <p:ph type="ftr" sz="quarter" idx="11"/>
          </p:nvPr>
        </p:nvSpPr>
        <p:spPr/>
        <p:txBody>
          <a:bodyPr/>
          <a:lstStyle>
            <a:lvl1pPr>
              <a:defRPr/>
            </a:lvl1pPr>
            <a:extLst/>
          </a:lstStyle>
          <a:p>
            <a:endParaRPr lang="en-US"/>
          </a:p>
        </p:txBody>
      </p:sp>
      <p:sp>
        <p:nvSpPr>
          <p:cNvPr id="7" name="Slide Number Placeholder 6"/>
          <p:cNvSpPr>
            <a:spLocks noGrp="1"/>
          </p:cNvSpPr>
          <p:nvPr>
            <p:ph type="sldNum" sz="quarter" idx="12"/>
          </p:nvPr>
        </p:nvSpPr>
        <p:spPr/>
        <p:txBody>
          <a:bodyPr/>
          <a:lstStyle>
            <a:lvl1pPr>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305408335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fld id="{168AC3A6-AC73-4AB0-AF07-2B014E364BA4}" type="datetime1">
              <a:rPr lang="en-US" smtClean="0"/>
              <a:t>12/30/2024</a:t>
            </a:fld>
            <a:endParaRPr lang="en-US"/>
          </a:p>
        </p:txBody>
      </p:sp>
      <p:sp>
        <p:nvSpPr>
          <p:cNvPr id="8" name="Footer Placeholder 7"/>
          <p:cNvSpPr>
            <a:spLocks noGrp="1"/>
          </p:cNvSpPr>
          <p:nvPr>
            <p:ph type="ftr" sz="quarter" idx="11"/>
          </p:nvPr>
        </p:nvSpPr>
        <p:spPr/>
        <p:txBody>
          <a:bodyPr/>
          <a:lstStyle>
            <a:lvl1pPr>
              <a:defRPr/>
            </a:lvl1pPr>
            <a:extLst/>
          </a:lstStyle>
          <a:p>
            <a:endParaRPr lang="en-US"/>
          </a:p>
        </p:txBody>
      </p:sp>
      <p:sp>
        <p:nvSpPr>
          <p:cNvPr id="9" name="Slide Number Placeholder 8"/>
          <p:cNvSpPr>
            <a:spLocks noGrp="1"/>
          </p:cNvSpPr>
          <p:nvPr>
            <p:ph type="sldNum" sz="quarter" idx="12"/>
          </p:nvPr>
        </p:nvSpPr>
        <p:spPr/>
        <p:txBody>
          <a:bodyPr/>
          <a:lstStyle>
            <a:lvl1pPr>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127955521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fld id="{34E76F52-E24A-4C3D-B9E0-BD8468AD5BC6}" type="datetime1">
              <a:rPr lang="en-US" smtClean="0"/>
              <a:t>12/30/2024</a:t>
            </a:fld>
            <a:endParaRPr lang="en-US"/>
          </a:p>
        </p:txBody>
      </p:sp>
      <p:sp>
        <p:nvSpPr>
          <p:cNvPr id="4" name="Footer Placeholder 3"/>
          <p:cNvSpPr>
            <a:spLocks noGrp="1"/>
          </p:cNvSpPr>
          <p:nvPr>
            <p:ph type="ftr" sz="quarter" idx="11"/>
          </p:nvPr>
        </p:nvSpPr>
        <p:spPr/>
        <p:txBody>
          <a:bodyPr/>
          <a:lstStyle>
            <a:lvl1pPr>
              <a:defRPr/>
            </a:lvl1pPr>
            <a:extLst/>
          </a:lstStyle>
          <a:p>
            <a:endParaRPr lang="en-US"/>
          </a:p>
        </p:txBody>
      </p:sp>
      <p:sp>
        <p:nvSpPr>
          <p:cNvPr id="5" name="Slide Number Placeholder 4"/>
          <p:cNvSpPr>
            <a:spLocks noGrp="1"/>
          </p:cNvSpPr>
          <p:nvPr>
            <p:ph type="sldNum" sz="quarter" idx="12"/>
          </p:nvPr>
        </p:nvSpPr>
        <p:spPr/>
        <p:txBody>
          <a:bodyPr/>
          <a:lstStyle>
            <a:lvl1pPr>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116118886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CA96EE63-D49D-4CA0-BA96-815A12F7EC9F}" type="datetime1">
              <a:rPr lang="en-US" smtClean="0"/>
              <a:t>12/30/2024</a:t>
            </a:fld>
            <a:endParaRPr lang="en-US"/>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614F85D0-BF04-4AE2-BD29-5B88EBBDA047}" type="slidenum">
              <a:rPr lang="en-US" smtClean="0"/>
              <a:t>‹#›</a:t>
            </a:fld>
            <a:endParaRPr lang="en-US"/>
          </a:p>
        </p:txBody>
      </p:sp>
    </p:spTree>
    <p:extLst>
      <p:ext uri="{BB962C8B-B14F-4D97-AF65-F5344CB8AC3E}">
        <p14:creationId xmlns:p14="http://schemas.microsoft.com/office/powerpoint/2010/main" val="340435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fld id="{BDB5CB6C-DE59-41CE-9856-1D2658B98A3E}" type="datetime1">
              <a:rPr lang="en-US" smtClean="0"/>
              <a:t>12/30/2024</a:t>
            </a:fld>
            <a:endParaRPr lang="en-US"/>
          </a:p>
        </p:txBody>
      </p:sp>
      <p:sp>
        <p:nvSpPr>
          <p:cNvPr id="6" name="Footer Placeholder 5"/>
          <p:cNvSpPr>
            <a:spLocks noGrp="1"/>
          </p:cNvSpPr>
          <p:nvPr>
            <p:ph type="ftr" sz="quarter" idx="11"/>
          </p:nvPr>
        </p:nvSpPr>
        <p:spPr/>
        <p:txBody>
          <a:bodyPr/>
          <a:lstStyle>
            <a:lvl1pPr>
              <a:defRPr/>
            </a:lvl1pPr>
            <a:extLst/>
          </a:lstStyle>
          <a:p>
            <a:endParaRPr lang="en-US"/>
          </a:p>
        </p:txBody>
      </p:sp>
      <p:sp>
        <p:nvSpPr>
          <p:cNvPr id="7" name="Slide Number Placeholder 6"/>
          <p:cNvSpPr>
            <a:spLocks noGrp="1"/>
          </p:cNvSpPr>
          <p:nvPr>
            <p:ph type="sldNum" sz="quarter" idx="12"/>
          </p:nvPr>
        </p:nvSpPr>
        <p:spPr/>
        <p:txBody>
          <a:bodyPr/>
          <a:lstStyle>
            <a:lvl1pPr>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21902913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954617" y="5002214"/>
            <a:ext cx="5069416"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p>
        </p:txBody>
      </p:sp>
      <p:sp>
        <p:nvSpPr>
          <p:cNvPr id="6" name="Freeform 5"/>
          <p:cNvSpPr>
            <a:spLocks/>
          </p:cNvSpPr>
          <p:nvPr/>
        </p:nvSpPr>
        <p:spPr bwMode="auto">
          <a:xfrm>
            <a:off x="-71966" y="5784850"/>
            <a:ext cx="506941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p>
        </p:txBody>
      </p:sp>
      <p:sp>
        <p:nvSpPr>
          <p:cNvPr id="7" name="Right Triangle 6"/>
          <p:cNvSpPr>
            <a:spLocks/>
          </p:cNvSpPr>
          <p:nvPr/>
        </p:nvSpPr>
        <p:spPr bwMode="auto">
          <a:xfrm>
            <a:off x="-8056" y="5791253"/>
            <a:ext cx="4536419"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fld id="{7BEFB46C-9FA0-40AB-B1B1-E42CA0D2E95E}" type="datetime1">
              <a:rPr lang="en-US" smtClean="0"/>
              <a:t>12/30/2024</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21867669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4617" y="5002214"/>
            <a:ext cx="5069416"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p>
        </p:txBody>
      </p:sp>
      <p:sp>
        <p:nvSpPr>
          <p:cNvPr id="12" name="Freeform 11"/>
          <p:cNvSpPr>
            <a:spLocks/>
          </p:cNvSpPr>
          <p:nvPr/>
        </p:nvSpPr>
        <p:spPr bwMode="auto">
          <a:xfrm>
            <a:off x="-71966" y="5784850"/>
            <a:ext cx="506941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defRPr>
            </a:lvl1pPr>
            <a:extLst/>
          </a:lstStyle>
          <a:p>
            <a:fld id="{94B0B22E-B3BD-47E6-A9FC-6BDD83B4D3D6}" type="datetime1">
              <a:rPr lang="en-US" smtClean="0"/>
              <a:t>12/30/2024</a:t>
            </a:fld>
            <a:endParaRPr lang="en-US"/>
          </a:p>
        </p:txBody>
      </p:sp>
      <p:sp>
        <p:nvSpPr>
          <p:cNvPr id="22" name="Footer Placeholder 21"/>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anchor="b"/>
          <a:lstStyle>
            <a:lvl1pPr algn="r" eaLnBrk="1" latinLnBrk="0" hangingPunct="1">
              <a:defRPr kumimoji="0" sz="1000" b="0">
                <a:solidFill>
                  <a:schemeClr val="tx1"/>
                </a:solidFill>
              </a:defRPr>
            </a:lvl1pPr>
            <a:extLst/>
          </a:lstStyle>
          <a:p>
            <a:fld id="{614F85D0-BF04-4AE2-BD29-5B88EBBDA047}" type="slidenum">
              <a:rPr lang="en-US" smtClean="0"/>
              <a:t>‹#›</a:t>
            </a:fld>
            <a:endParaRPr lang="en-US"/>
          </a:p>
        </p:txBody>
      </p:sp>
    </p:spTree>
    <p:extLst>
      <p:ext uri="{BB962C8B-B14F-4D97-AF65-F5344CB8AC3E}">
        <p14:creationId xmlns:p14="http://schemas.microsoft.com/office/powerpoint/2010/main" val="2222206610"/>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charset="0"/>
        </a:defRPr>
      </a:lvl2pPr>
      <a:lvl3pPr algn="l" rtl="0" eaLnBrk="1" fontAlgn="base" hangingPunct="1">
        <a:spcBef>
          <a:spcPct val="0"/>
        </a:spcBef>
        <a:spcAft>
          <a:spcPct val="0"/>
        </a:spcAft>
        <a:defRPr sz="4100" b="1">
          <a:solidFill>
            <a:schemeClr val="tx2"/>
          </a:solidFill>
          <a:latin typeface="Lucida Sans Unicode" charset="0"/>
        </a:defRPr>
      </a:lvl3pPr>
      <a:lvl4pPr algn="l" rtl="0" eaLnBrk="1" fontAlgn="base" hangingPunct="1">
        <a:spcBef>
          <a:spcPct val="0"/>
        </a:spcBef>
        <a:spcAft>
          <a:spcPct val="0"/>
        </a:spcAft>
        <a:defRPr sz="4100" b="1">
          <a:solidFill>
            <a:schemeClr val="tx2"/>
          </a:solidFill>
          <a:latin typeface="Lucida Sans Unicode" charset="0"/>
        </a:defRPr>
      </a:lvl4pPr>
      <a:lvl5pPr algn="l" rtl="0" eaLnBrk="1" fontAlgn="base" hangingPunct="1">
        <a:spcBef>
          <a:spcPct val="0"/>
        </a:spcBef>
        <a:spcAft>
          <a:spcPct val="0"/>
        </a:spcAft>
        <a:defRPr sz="4100" b="1">
          <a:solidFill>
            <a:schemeClr val="tx2"/>
          </a:solidFill>
          <a:latin typeface="Lucida Sans Unicode" charset="0"/>
        </a:defRPr>
      </a:lvl5pPr>
      <a:lvl6pPr marL="457200" algn="l" rtl="0" eaLnBrk="1" fontAlgn="base" hangingPunct="1">
        <a:spcBef>
          <a:spcPct val="0"/>
        </a:spcBef>
        <a:spcAft>
          <a:spcPct val="0"/>
        </a:spcAft>
        <a:defRPr sz="4100" b="1">
          <a:solidFill>
            <a:schemeClr val="tx2"/>
          </a:solidFill>
          <a:latin typeface="Lucida Sans Unicode" charset="0"/>
        </a:defRPr>
      </a:lvl6pPr>
      <a:lvl7pPr marL="914400" algn="l" rtl="0" eaLnBrk="1" fontAlgn="base" hangingPunct="1">
        <a:spcBef>
          <a:spcPct val="0"/>
        </a:spcBef>
        <a:spcAft>
          <a:spcPct val="0"/>
        </a:spcAft>
        <a:defRPr sz="4100" b="1">
          <a:solidFill>
            <a:schemeClr val="tx2"/>
          </a:solidFill>
          <a:latin typeface="Lucida Sans Unicode" charset="0"/>
        </a:defRPr>
      </a:lvl7pPr>
      <a:lvl8pPr marL="1371600" algn="l" rtl="0" eaLnBrk="1" fontAlgn="base" hangingPunct="1">
        <a:spcBef>
          <a:spcPct val="0"/>
        </a:spcBef>
        <a:spcAft>
          <a:spcPct val="0"/>
        </a:spcAft>
        <a:defRPr sz="4100" b="1">
          <a:solidFill>
            <a:schemeClr val="tx2"/>
          </a:solidFill>
          <a:latin typeface="Lucida Sans Unicode" charset="0"/>
        </a:defRPr>
      </a:lvl8pPr>
      <a:lvl9pPr marL="1828800" algn="l" rtl="0" eaLnBrk="1" fontAlgn="base" hangingPunct="1">
        <a:spcBef>
          <a:spcPct val="0"/>
        </a:spcBef>
        <a:spcAft>
          <a:spcPct val="0"/>
        </a:spcAft>
        <a:defRPr sz="4100" b="1">
          <a:solidFill>
            <a:schemeClr val="tx2"/>
          </a:solidFill>
          <a:latin typeface="Lucida Sans Unicode"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1E1DF94-52DC-4136-B864-F77BB3C16E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706" y="142189"/>
            <a:ext cx="1469205" cy="1378793"/>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CD91DF-5913-436D-8F0C-27AF5FF957DC}"/>
              </a:ext>
            </a:extLst>
          </p:cNvPr>
          <p:cNvSpPr>
            <a:spLocks noGrp="1"/>
          </p:cNvSpPr>
          <p:nvPr>
            <p:ph type="title"/>
          </p:nvPr>
        </p:nvSpPr>
        <p:spPr>
          <a:xfrm>
            <a:off x="1690296" y="115962"/>
            <a:ext cx="8126993" cy="1570898"/>
          </a:xfrm>
        </p:spPr>
        <p:txBody>
          <a:bodyPr>
            <a:normAutofit/>
          </a:bodyPr>
          <a:lstStyle/>
          <a:p>
            <a:pPr algn="ctr"/>
            <a:r>
              <a:rPr lang="en-US" dirty="0">
                <a:solidFill>
                  <a:schemeClr val="bg2">
                    <a:lumMod val="25000"/>
                  </a:schemeClr>
                </a:solidFill>
                <a:latin typeface="Times New Roman" panose="02020603050405020304" pitchFamily="18" charset="0"/>
                <a:cs typeface="Times New Roman" panose="02020603050405020304" pitchFamily="18" charset="0"/>
              </a:rPr>
              <a:t>  Sipna College of Engineering &amp; Technology, Amravati</a:t>
            </a:r>
          </a:p>
        </p:txBody>
      </p:sp>
      <p:sp>
        <p:nvSpPr>
          <p:cNvPr id="6" name="TextBox 5">
            <a:extLst>
              <a:ext uri="{FF2B5EF4-FFF2-40B4-BE49-F238E27FC236}">
                <a16:creationId xmlns:a16="http://schemas.microsoft.com/office/drawing/2014/main" id="{FFCD72DA-7F0C-46F3-8BEA-755013F69AB2}"/>
              </a:ext>
            </a:extLst>
          </p:cNvPr>
          <p:cNvSpPr txBox="1"/>
          <p:nvPr/>
        </p:nvSpPr>
        <p:spPr>
          <a:xfrm>
            <a:off x="1184516" y="1887619"/>
            <a:ext cx="9470572" cy="1600438"/>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0" hangingPunct="0"/>
            <a:endParaRPr lang="en-US" b="1" dirty="0">
              <a:ln/>
              <a:solidFill>
                <a:schemeClr val="accent3"/>
              </a:solidFill>
              <a:latin typeface="Times New Roman" panose="02020603050405020304" pitchFamily="18" charset="0"/>
              <a:cs typeface="Times New Roman" panose="02020603050405020304" pitchFamily="18" charset="0"/>
            </a:endParaRPr>
          </a:p>
          <a:p>
            <a:pPr algn="ctr" eaLnBrk="0" hangingPunct="0"/>
            <a:r>
              <a:rPr lang="en-US" sz="4000" b="1" dirty="0">
                <a:ln/>
                <a:solidFill>
                  <a:schemeClr val="accent3"/>
                </a:solidFill>
                <a:latin typeface="Times New Roman" panose="02020603050405020304" pitchFamily="18" charset="0"/>
                <a:cs typeface="Times New Roman" panose="02020603050405020304" pitchFamily="18" charset="0"/>
              </a:rPr>
              <a:t>Abuse Related Posts Reporter using Web </a:t>
            </a:r>
          </a:p>
          <a:p>
            <a:pPr algn="ctr" eaLnBrk="0" hangingPunct="0"/>
            <a:r>
              <a:rPr lang="en-US" sz="4000" b="1" dirty="0">
                <a:ln/>
                <a:solidFill>
                  <a:schemeClr val="accent3"/>
                </a:solidFill>
                <a:latin typeface="Times New Roman" panose="02020603050405020304" pitchFamily="18" charset="0"/>
                <a:cs typeface="Times New Roman" panose="02020603050405020304" pitchFamily="18" charset="0"/>
              </a:rPr>
              <a:t>Scraping in Python</a:t>
            </a:r>
            <a:endParaRPr lang="en-US" sz="1600" b="1" dirty="0">
              <a:ln/>
              <a:solidFill>
                <a:schemeClr val="accent3"/>
              </a:solidFill>
              <a:latin typeface="Algerian" panose="04020705040A02060702" pitchFamily="82" charset="0"/>
              <a:cs typeface="Times New Roman" panose="02020603050405020304" pitchFamily="18" charset="0"/>
            </a:endParaRPr>
          </a:p>
        </p:txBody>
      </p:sp>
      <p:sp>
        <p:nvSpPr>
          <p:cNvPr id="8" name="TextBox 7">
            <a:extLst>
              <a:ext uri="{FF2B5EF4-FFF2-40B4-BE49-F238E27FC236}">
                <a16:creationId xmlns:a16="http://schemas.microsoft.com/office/drawing/2014/main" id="{61106E4F-5FD6-453F-B3D9-025F415B8B64}"/>
              </a:ext>
            </a:extLst>
          </p:cNvPr>
          <p:cNvSpPr txBox="1"/>
          <p:nvPr/>
        </p:nvSpPr>
        <p:spPr>
          <a:xfrm>
            <a:off x="636787" y="4203225"/>
            <a:ext cx="2813180" cy="861774"/>
          </a:xfrm>
          <a:prstGeom prst="rect">
            <a:avLst/>
          </a:prstGeom>
          <a:noFill/>
        </p:spPr>
        <p:txBody>
          <a:bodyPr wrap="square">
            <a:spAutoFit/>
          </a:bodyPr>
          <a:lstStyle/>
          <a:p>
            <a:pPr eaLnBrk="0" hangingPunct="0">
              <a:spcBef>
                <a:spcPct val="50000"/>
              </a:spcBef>
            </a:pPr>
            <a:r>
              <a:rPr lang="en-US" sz="2000" b="1" u="sng" dirty="0">
                <a:latin typeface="Times New Roman" pitchFamily="18" charset="0"/>
              </a:rPr>
              <a:t>Guided by :</a:t>
            </a:r>
          </a:p>
          <a:p>
            <a:pPr eaLnBrk="0" hangingPunct="0">
              <a:spcBef>
                <a:spcPct val="50000"/>
              </a:spcBef>
            </a:pPr>
            <a:r>
              <a:rPr lang="en-US" sz="2000" b="1" dirty="0">
                <a:latin typeface="Times New Roman" pitchFamily="18" charset="0"/>
              </a:rPr>
              <a:t>Dr.  P.  A.  </a:t>
            </a:r>
            <a:r>
              <a:rPr lang="en-US" sz="2000" b="1" dirty="0" err="1">
                <a:latin typeface="Times New Roman" pitchFamily="18" charset="0"/>
              </a:rPr>
              <a:t>Tijare</a:t>
            </a:r>
            <a:endParaRPr lang="en-US" sz="2000" b="1" dirty="0">
              <a:latin typeface="Times New Roman" pitchFamily="18" charset="0"/>
            </a:endParaRPr>
          </a:p>
        </p:txBody>
      </p:sp>
      <p:sp>
        <p:nvSpPr>
          <p:cNvPr id="3" name="TextBox 2"/>
          <p:cNvSpPr txBox="1"/>
          <p:nvPr/>
        </p:nvSpPr>
        <p:spPr>
          <a:xfrm>
            <a:off x="9249623" y="4203225"/>
            <a:ext cx="3911097" cy="2369880"/>
          </a:xfrm>
          <a:prstGeom prst="rect">
            <a:avLst/>
          </a:prstGeom>
          <a:noFill/>
        </p:spPr>
        <p:txBody>
          <a:bodyPr wrap="square" rtlCol="0">
            <a:spAutoFit/>
          </a:bodyPr>
          <a:lstStyle/>
          <a:p>
            <a:r>
              <a:rPr lang="en-US" sz="2000" b="1" u="sng" dirty="0">
                <a:latin typeface="Times New Roman" pitchFamily="18" charset="0"/>
              </a:rPr>
              <a:t>Presented by:</a:t>
            </a:r>
          </a:p>
          <a:p>
            <a:pPr eaLnBrk="0" hangingPunct="0">
              <a:spcBef>
                <a:spcPct val="50000"/>
              </a:spcBef>
            </a:pPr>
            <a:r>
              <a:rPr lang="en-US" sz="2000" b="1" dirty="0" err="1">
                <a:latin typeface="Times New Roman" pitchFamily="18" charset="0"/>
              </a:rPr>
              <a:t>Dishil</a:t>
            </a:r>
            <a:r>
              <a:rPr lang="en-US" sz="2000" b="1" dirty="0">
                <a:latin typeface="Times New Roman" pitchFamily="18" charset="0"/>
              </a:rPr>
              <a:t> </a:t>
            </a:r>
            <a:r>
              <a:rPr lang="en-US" sz="2000" b="1" dirty="0" err="1">
                <a:latin typeface="Times New Roman" pitchFamily="18" charset="0"/>
              </a:rPr>
              <a:t>Purswani</a:t>
            </a:r>
            <a:endParaRPr lang="en-US" sz="2000" b="1" dirty="0">
              <a:latin typeface="Times New Roman" pitchFamily="18" charset="0"/>
            </a:endParaRPr>
          </a:p>
          <a:p>
            <a:r>
              <a:rPr lang="en-US" sz="2000" b="1" dirty="0" err="1">
                <a:latin typeface="Times New Roman" pitchFamily="18" charset="0"/>
              </a:rPr>
              <a:t>Swapnil</a:t>
            </a:r>
            <a:r>
              <a:rPr lang="en-US" sz="2000" b="1" dirty="0">
                <a:latin typeface="Times New Roman" pitchFamily="18" charset="0"/>
              </a:rPr>
              <a:t> </a:t>
            </a:r>
            <a:r>
              <a:rPr lang="en-US" sz="2000" b="1" dirty="0" err="1">
                <a:latin typeface="Times New Roman" pitchFamily="18" charset="0"/>
              </a:rPr>
              <a:t>Chavhan</a:t>
            </a:r>
            <a:endParaRPr lang="en-US" sz="2000" b="1" dirty="0">
              <a:latin typeface="Times New Roman" pitchFamily="18" charset="0"/>
            </a:endParaRPr>
          </a:p>
          <a:p>
            <a:r>
              <a:rPr lang="en-US" sz="2000" b="1" dirty="0">
                <a:latin typeface="Times New Roman" pitchFamily="18" charset="0"/>
              </a:rPr>
              <a:t>Vijay </a:t>
            </a:r>
            <a:r>
              <a:rPr lang="en-US" sz="2000" b="1" dirty="0" err="1">
                <a:latin typeface="Times New Roman" pitchFamily="18" charset="0"/>
              </a:rPr>
              <a:t>Jangid</a:t>
            </a:r>
            <a:endParaRPr lang="en-US" sz="2000" b="1" dirty="0">
              <a:latin typeface="Times New Roman" pitchFamily="18" charset="0"/>
            </a:endParaRPr>
          </a:p>
          <a:p>
            <a:r>
              <a:rPr lang="en-US" sz="2000" b="1" dirty="0" err="1">
                <a:latin typeface="Times New Roman" pitchFamily="18" charset="0"/>
              </a:rPr>
              <a:t>Shubham</a:t>
            </a:r>
            <a:r>
              <a:rPr lang="en-US" sz="2000" b="1" dirty="0">
                <a:latin typeface="Times New Roman" pitchFamily="18" charset="0"/>
              </a:rPr>
              <a:t> Agrawal</a:t>
            </a:r>
          </a:p>
          <a:p>
            <a:r>
              <a:rPr lang="en-US" sz="2000" b="1" dirty="0" err="1">
                <a:latin typeface="Times New Roman" pitchFamily="18" charset="0"/>
              </a:rPr>
              <a:t>Tanishk</a:t>
            </a:r>
            <a:r>
              <a:rPr lang="en-US" sz="2000" b="1" dirty="0">
                <a:latin typeface="Times New Roman" pitchFamily="18" charset="0"/>
              </a:rPr>
              <a:t> </a:t>
            </a:r>
            <a:r>
              <a:rPr lang="en-US" sz="2000" b="1" dirty="0" err="1">
                <a:latin typeface="Times New Roman" pitchFamily="18" charset="0"/>
              </a:rPr>
              <a:t>Rathi</a:t>
            </a:r>
            <a:endParaRPr lang="en-US" sz="2000" b="1" dirty="0">
              <a:latin typeface="Times New Roman" pitchFamily="18" charset="0"/>
            </a:endParaRPr>
          </a:p>
          <a:p>
            <a:endParaRPr lang="en-US" dirty="0"/>
          </a:p>
        </p:txBody>
      </p:sp>
      <p:sp>
        <p:nvSpPr>
          <p:cNvPr id="5" name="Slide Number Placeholder 4"/>
          <p:cNvSpPr>
            <a:spLocks noGrp="1"/>
          </p:cNvSpPr>
          <p:nvPr>
            <p:ph type="sldNum" sz="quarter" idx="12"/>
          </p:nvPr>
        </p:nvSpPr>
        <p:spPr/>
        <p:txBody>
          <a:bodyPr/>
          <a:lstStyle/>
          <a:p>
            <a:fld id="{614F85D0-BF04-4AE2-BD29-5B88EBBDA047}" type="slidenum">
              <a:rPr lang="en-US" smtClean="0"/>
              <a:t>1</a:t>
            </a:fld>
            <a:endParaRPr lang="en-US"/>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1378" t="19919" r="13879" b="9206"/>
          <a:stretch/>
        </p:blipFill>
        <p:spPr>
          <a:xfrm>
            <a:off x="10013133" y="44966"/>
            <a:ext cx="2127564" cy="1442212"/>
          </a:xfrm>
          <a:prstGeom prst="rect">
            <a:avLst/>
          </a:prstGeom>
        </p:spPr>
      </p:pic>
    </p:spTree>
    <p:extLst>
      <p:ext uri="{BB962C8B-B14F-4D97-AF65-F5344CB8AC3E}">
        <p14:creationId xmlns:p14="http://schemas.microsoft.com/office/powerpoint/2010/main" val="150252535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438" y="5549759"/>
            <a:ext cx="10830962" cy="955266"/>
          </a:xfrm>
        </p:spPr>
        <p:txBody>
          <a:bodyPr/>
          <a:lstStyle/>
          <a:p>
            <a:pPr marL="109537" indent="0" algn="ctr">
              <a:buNone/>
            </a:pPr>
            <a:r>
              <a:rPr lang="en-US" sz="1800" dirty="0"/>
              <a:t>WSGI Server: DJango in-built server.</a:t>
            </a:r>
          </a:p>
          <a:p>
            <a:pPr marL="109537" indent="0" algn="ctr">
              <a:buNone/>
            </a:pPr>
            <a:r>
              <a:rPr lang="en-US" sz="1800" dirty="0"/>
              <a:t>Interactive UI</a:t>
            </a:r>
          </a:p>
        </p:txBody>
      </p:sp>
      <p:sp>
        <p:nvSpPr>
          <p:cNvPr id="4" name="Slide Number Placeholder 3"/>
          <p:cNvSpPr>
            <a:spLocks noGrp="1"/>
          </p:cNvSpPr>
          <p:nvPr>
            <p:ph type="sldNum" sz="quarter" idx="12"/>
          </p:nvPr>
        </p:nvSpPr>
        <p:spPr/>
        <p:txBody>
          <a:bodyPr/>
          <a:lstStyle/>
          <a:p>
            <a:fld id="{614F85D0-BF04-4AE2-BD29-5B88EBBDA047}" type="slidenum">
              <a:rPr lang="en-US" smtClean="0"/>
              <a:t>10</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338783" y="141675"/>
            <a:ext cx="9561591" cy="5263244"/>
          </a:xfrm>
          <a:prstGeom prst="rect">
            <a:avLst/>
          </a:prstGeom>
        </p:spPr>
      </p:pic>
    </p:spTree>
    <p:extLst>
      <p:ext uri="{BB962C8B-B14F-4D97-AF65-F5344CB8AC3E}">
        <p14:creationId xmlns:p14="http://schemas.microsoft.com/office/powerpoint/2010/main" val="260592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796" y="5531666"/>
            <a:ext cx="10939604" cy="475433"/>
          </a:xfrm>
        </p:spPr>
        <p:txBody>
          <a:bodyPr/>
          <a:lstStyle/>
          <a:p>
            <a:pPr marL="109537" indent="0" algn="ctr">
              <a:buNone/>
            </a:pPr>
            <a:r>
              <a:rPr lang="en-US" sz="1800" dirty="0"/>
              <a:t>Selenium: Code in backend (in views.py) </a:t>
            </a:r>
          </a:p>
        </p:txBody>
      </p:sp>
      <p:sp>
        <p:nvSpPr>
          <p:cNvPr id="4" name="Slide Number Placeholder 3"/>
          <p:cNvSpPr>
            <a:spLocks noGrp="1"/>
          </p:cNvSpPr>
          <p:nvPr>
            <p:ph type="sldNum" sz="quarter" idx="12"/>
          </p:nvPr>
        </p:nvSpPr>
        <p:spPr/>
        <p:txBody>
          <a:bodyPr/>
          <a:lstStyle/>
          <a:p>
            <a:fld id="{614F85D0-BF04-4AE2-BD29-5B88EBBDA047}" type="slidenum">
              <a:rPr lang="en-US" smtClean="0"/>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17" y="178805"/>
            <a:ext cx="9306961" cy="5235166"/>
          </a:xfrm>
          <a:prstGeom prst="rect">
            <a:avLst/>
          </a:prstGeom>
        </p:spPr>
      </p:pic>
    </p:spTree>
    <p:extLst>
      <p:ext uri="{BB962C8B-B14F-4D97-AF65-F5344CB8AC3E}">
        <p14:creationId xmlns:p14="http://schemas.microsoft.com/office/powerpoint/2010/main" val="401626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067" y="5906145"/>
            <a:ext cx="10830962" cy="575021"/>
          </a:xfrm>
        </p:spPr>
        <p:txBody>
          <a:bodyPr/>
          <a:lstStyle/>
          <a:p>
            <a:pPr marL="109537" indent="0" algn="ctr">
              <a:buNone/>
            </a:pPr>
            <a:r>
              <a:rPr lang="en-US" sz="1800" dirty="0"/>
              <a:t>Automated execution using chromedriver (Login)</a:t>
            </a:r>
          </a:p>
        </p:txBody>
      </p:sp>
      <p:sp>
        <p:nvSpPr>
          <p:cNvPr id="4" name="Slide Number Placeholder 3"/>
          <p:cNvSpPr>
            <a:spLocks noGrp="1"/>
          </p:cNvSpPr>
          <p:nvPr>
            <p:ph type="sldNum" sz="quarter" idx="12"/>
          </p:nvPr>
        </p:nvSpPr>
        <p:spPr/>
        <p:txBody>
          <a:bodyPr/>
          <a:lstStyle/>
          <a:p>
            <a:fld id="{614F85D0-BF04-4AE2-BD29-5B88EBBDA047}" type="slidenum">
              <a:rPr lang="en-US" smtClean="0"/>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22" y="190123"/>
            <a:ext cx="9779252" cy="5500829"/>
          </a:xfrm>
          <a:prstGeom prst="rect">
            <a:avLst/>
          </a:prstGeom>
        </p:spPr>
      </p:pic>
    </p:spTree>
    <p:extLst>
      <p:ext uri="{BB962C8B-B14F-4D97-AF65-F5344CB8AC3E}">
        <p14:creationId xmlns:p14="http://schemas.microsoft.com/office/powerpoint/2010/main" val="336505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6705" y="5942360"/>
            <a:ext cx="10668000" cy="466379"/>
          </a:xfrm>
        </p:spPr>
        <p:txBody>
          <a:bodyPr/>
          <a:lstStyle/>
          <a:p>
            <a:pPr marL="109537" indent="0" algn="ctr">
              <a:buNone/>
            </a:pPr>
            <a:r>
              <a:rPr lang="en-US" sz="1800" dirty="0"/>
              <a:t>Automatic keyword searching</a:t>
            </a:r>
          </a:p>
        </p:txBody>
      </p:sp>
      <p:sp>
        <p:nvSpPr>
          <p:cNvPr id="4" name="Slide Number Placeholder 3"/>
          <p:cNvSpPr>
            <a:spLocks noGrp="1"/>
          </p:cNvSpPr>
          <p:nvPr>
            <p:ph type="sldNum" sz="quarter" idx="12"/>
          </p:nvPr>
        </p:nvSpPr>
        <p:spPr/>
        <p:txBody>
          <a:bodyPr/>
          <a:lstStyle/>
          <a:p>
            <a:fld id="{614F85D0-BF04-4AE2-BD29-5B88EBBDA047}"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239" y="99588"/>
            <a:ext cx="9978932" cy="5613149"/>
          </a:xfrm>
          <a:prstGeom prst="rect">
            <a:avLst/>
          </a:prstGeom>
        </p:spPr>
      </p:pic>
    </p:spTree>
    <p:extLst>
      <p:ext uri="{BB962C8B-B14F-4D97-AF65-F5344CB8AC3E}">
        <p14:creationId xmlns:p14="http://schemas.microsoft.com/office/powerpoint/2010/main" val="40561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4F85D0-BF04-4AE2-BD29-5B88EBBDA047}" type="slidenum">
              <a:rPr lang="en-US" smtClean="0"/>
              <a:t>14</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448" y="108642"/>
            <a:ext cx="9865259" cy="5549208"/>
          </a:xfrm>
          <a:prstGeom prst="rect">
            <a:avLst/>
          </a:prstGeom>
        </p:spPr>
      </p:pic>
      <p:sp>
        <p:nvSpPr>
          <p:cNvPr id="13" name="Content Placeholder 12"/>
          <p:cNvSpPr>
            <a:spLocks noGrp="1"/>
          </p:cNvSpPr>
          <p:nvPr>
            <p:ph idx="1"/>
          </p:nvPr>
        </p:nvSpPr>
        <p:spPr>
          <a:xfrm>
            <a:off x="1010968" y="5965667"/>
            <a:ext cx="10115739" cy="349250"/>
          </a:xfrm>
        </p:spPr>
        <p:txBody>
          <a:bodyPr/>
          <a:lstStyle/>
          <a:p>
            <a:pPr marL="109537" indent="0" algn="ctr">
              <a:buNone/>
            </a:pPr>
            <a:r>
              <a:rPr lang="en-US" sz="1800" dirty="0"/>
              <a:t>Scrapping of latest posts</a:t>
            </a:r>
          </a:p>
        </p:txBody>
      </p:sp>
    </p:spTree>
    <p:extLst>
      <p:ext uri="{BB962C8B-B14F-4D97-AF65-F5344CB8AC3E}">
        <p14:creationId xmlns:p14="http://schemas.microsoft.com/office/powerpoint/2010/main" val="344850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6272" y="6213956"/>
            <a:ext cx="10972800" cy="529753"/>
          </a:xfrm>
        </p:spPr>
        <p:txBody>
          <a:bodyPr/>
          <a:lstStyle/>
          <a:p>
            <a:pPr marL="109537" indent="0" algn="ctr">
              <a:buNone/>
            </a:pPr>
            <a:r>
              <a:rPr lang="en-US" sz="1800" dirty="0"/>
              <a:t>Scrapped Data in Tabular Format</a:t>
            </a:r>
          </a:p>
        </p:txBody>
      </p:sp>
      <p:sp>
        <p:nvSpPr>
          <p:cNvPr id="4" name="Slide Number Placeholder 3"/>
          <p:cNvSpPr>
            <a:spLocks noGrp="1"/>
          </p:cNvSpPr>
          <p:nvPr>
            <p:ph type="sldNum" sz="quarter" idx="12"/>
          </p:nvPr>
        </p:nvSpPr>
        <p:spPr/>
        <p:txBody>
          <a:bodyPr/>
          <a:lstStyle/>
          <a:p>
            <a:fld id="{614F85D0-BF04-4AE2-BD29-5B88EBBDA047}" type="slidenum">
              <a:rPr lang="en-US" smtClean="0"/>
              <a:t>15</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92" y="878197"/>
            <a:ext cx="9834075" cy="5042770"/>
          </a:xfrm>
          <a:prstGeom prst="rect">
            <a:avLst/>
          </a:prstGeom>
        </p:spPr>
      </p:pic>
      <p:sp>
        <p:nvSpPr>
          <p:cNvPr id="5" name="Title 2"/>
          <p:cNvSpPr>
            <a:spLocks noGrp="1"/>
          </p:cNvSpPr>
          <p:nvPr>
            <p:ph type="title"/>
          </p:nvPr>
        </p:nvSpPr>
        <p:spPr>
          <a:xfrm>
            <a:off x="609600" y="-15072"/>
            <a:ext cx="10972800" cy="1143000"/>
          </a:xfrm>
        </p:spPr>
        <p:txBody>
          <a:bodyPr/>
          <a:lstStyle/>
          <a:p>
            <a:pPr algn="ctr"/>
            <a:r>
              <a:rPr lang="en-US" dirty="0">
                <a:solidFill>
                  <a:schemeClr val="tx1"/>
                </a:solidFill>
              </a:rPr>
              <a:t>Results</a:t>
            </a:r>
            <a:endParaRPr lang="en-US" dirty="0"/>
          </a:p>
        </p:txBody>
      </p:sp>
    </p:spTree>
    <p:extLst>
      <p:ext uri="{BB962C8B-B14F-4D97-AF65-F5344CB8AC3E}">
        <p14:creationId xmlns:p14="http://schemas.microsoft.com/office/powerpoint/2010/main" val="26890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684" y="1209533"/>
            <a:ext cx="10972800" cy="5199205"/>
          </a:xfrm>
        </p:spPr>
        <p:txBody>
          <a:bodyPr/>
          <a:lstStyle/>
          <a:p>
            <a:r>
              <a:rPr lang="en-US" sz="2000" b="1" dirty="0">
                <a:latin typeface="Times New Roman" panose="02020603050405020304" pitchFamily="18" charset="0"/>
                <a:cs typeface="Times New Roman" panose="02020603050405020304" pitchFamily="18" charset="0"/>
              </a:rPr>
              <a:t>Automation </a:t>
            </a:r>
            <a:r>
              <a:rPr lang="en-US" sz="2000" dirty="0">
                <a:latin typeface="Times New Roman" panose="02020603050405020304" pitchFamily="18" charset="0"/>
                <a:cs typeface="Times New Roman" panose="02020603050405020304" pitchFamily="18" charset="0"/>
              </a:rPr>
              <a:t>:-</a:t>
            </a:r>
          </a:p>
          <a:p>
            <a:pPr marL="109537" indent="0">
              <a:buNone/>
            </a:pPr>
            <a:r>
              <a:rPr lang="en-US" sz="2000" dirty="0">
                <a:latin typeface="Times New Roman" panose="02020603050405020304" pitchFamily="18" charset="0"/>
                <a:cs typeface="Times New Roman" panose="02020603050405020304" pitchFamily="18" charset="0"/>
              </a:rPr>
              <a:t>    The first and most important benefit of web scraping is developing tools that have simplified data      </a:t>
            </a:r>
          </a:p>
          <a:p>
            <a:pPr marL="109537" indent="0">
              <a:buNone/>
            </a:pPr>
            <a:r>
              <a:rPr lang="en-US" sz="2000" dirty="0">
                <a:latin typeface="Times New Roman" panose="02020603050405020304" pitchFamily="18" charset="0"/>
                <a:cs typeface="Times New Roman" panose="02020603050405020304" pitchFamily="18" charset="0"/>
              </a:rPr>
              <a:t>     retrieval from different websites to only a few clicks. web scraping tools nowadays make the </a:t>
            </a:r>
          </a:p>
          <a:p>
            <a:pPr marL="109537" indent="0">
              <a:buNone/>
            </a:pPr>
            <a:r>
              <a:rPr lang="en-US" sz="2000" dirty="0">
                <a:latin typeface="Times New Roman" panose="02020603050405020304" pitchFamily="18" charset="0"/>
                <a:cs typeface="Times New Roman" panose="02020603050405020304" pitchFamily="18" charset="0"/>
              </a:rPr>
              <a:t>     extraction of data in large volumes both simple and quick.</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Cost-Effective :- </a:t>
            </a:r>
          </a:p>
          <a:p>
            <a:pPr marL="109537" indent="0">
              <a:buNone/>
            </a:pPr>
            <a:r>
              <a:rPr lang="en-US" sz="2000" dirty="0">
                <a:latin typeface="Times New Roman" panose="02020603050405020304" pitchFamily="18" charset="0"/>
                <a:cs typeface="Times New Roman" panose="02020603050405020304" pitchFamily="18" charset="0"/>
              </a:rPr>
              <a:t>     Data extraction by hand is an expensive task that  a large workforce and large budgets. Nonetheless, </a:t>
            </a:r>
          </a:p>
          <a:p>
            <a:pPr marL="109537" indent="0">
              <a:buNone/>
            </a:pPr>
            <a:r>
              <a:rPr lang="en-US" sz="2000" dirty="0">
                <a:latin typeface="Times New Roman" panose="02020603050405020304" pitchFamily="18" charset="0"/>
                <a:cs typeface="Times New Roman" panose="02020603050405020304" pitchFamily="18" charset="0"/>
              </a:rPr>
              <a:t>     web scraping, like many other digital techniques, has solved this problem. The Cost will be Efficient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Easy Implementation:-</a:t>
            </a:r>
          </a:p>
          <a:p>
            <a:pPr marL="109537" indent="0">
              <a:buNone/>
            </a:pPr>
            <a:r>
              <a:rPr lang="en-US" sz="2000" dirty="0">
                <a:latin typeface="Times New Roman" panose="02020603050405020304" pitchFamily="18" charset="0"/>
                <a:cs typeface="Times New Roman" panose="02020603050405020304" pitchFamily="18" charset="0"/>
              </a:rPr>
              <a:t>     When a website scraping service begins gathering data.  web scraping technologies need little to no </a:t>
            </a:r>
          </a:p>
          <a:p>
            <a:pPr marL="109537" indent="0">
              <a:buNone/>
            </a:pPr>
            <a:r>
              <a:rPr lang="en-US" sz="2000" dirty="0">
                <a:latin typeface="Times New Roman" panose="02020603050405020304" pitchFamily="18" charset="0"/>
                <a:cs typeface="Times New Roman" panose="02020603050405020304" pitchFamily="18" charset="0"/>
              </a:rPr>
              <a:t>     maintenance over time. So, in the long run, services and budgets will not undergo drastic changes in </a:t>
            </a:r>
          </a:p>
          <a:p>
            <a:pPr marL="109537" indent="0">
              <a:buNone/>
            </a:pPr>
            <a:r>
              <a:rPr lang="en-US" sz="2000" dirty="0">
                <a:latin typeface="Times New Roman" panose="02020603050405020304" pitchFamily="18" charset="0"/>
                <a:cs typeface="Times New Roman" panose="02020603050405020304" pitchFamily="18" charset="0"/>
              </a:rPr>
              <a:t>     terms of maintenance</a:t>
            </a:r>
            <a:r>
              <a:rPr lang="en-US" sz="2000" b="1" dirty="0">
                <a:latin typeface="Times New Roman" panose="02020603050405020304" pitchFamily="18" charset="0"/>
                <a:cs typeface="Times New Roman" panose="02020603050405020304" pitchFamily="18" charset="0"/>
              </a:rPr>
              <a:t>.</a:t>
            </a:r>
          </a:p>
          <a:p>
            <a:endParaRPr lang="en-US" sz="2000" b="1" dirty="0">
              <a:effectLst>
                <a:outerShdw blurRad="31750" dist="25400" dir="5400000" algn="tl" rotWithShape="0">
                  <a:srgbClr val="000000">
                    <a:alpha val="25000"/>
                  </a:srgbClr>
                </a:outerShdw>
              </a:effectLst>
              <a:latin typeface="Times New Roman" panose="02020603050405020304" pitchFamily="18" charset="0"/>
              <a:ea typeface="+mj-ea"/>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chemeClr val="tx1"/>
                </a:solidFill>
              </a:rPr>
              <a:t>Advantages</a:t>
            </a:r>
            <a:endParaRPr lang="en-US" dirty="0"/>
          </a:p>
        </p:txBody>
      </p:sp>
      <p:sp>
        <p:nvSpPr>
          <p:cNvPr id="4" name="Slide Number Placeholder 3"/>
          <p:cNvSpPr>
            <a:spLocks noGrp="1"/>
          </p:cNvSpPr>
          <p:nvPr>
            <p:ph type="sldNum" sz="quarter" idx="12"/>
          </p:nvPr>
        </p:nvSpPr>
        <p:spPr/>
        <p:txBody>
          <a:bodyPr/>
          <a:lstStyle/>
          <a:p>
            <a:fld id="{614F85D0-BF04-4AE2-BD29-5B88EBBDA047}" type="slidenum">
              <a:rPr lang="en-US" smtClean="0"/>
              <a:t>16</a:t>
            </a:fld>
            <a:endParaRPr lang="en-US"/>
          </a:p>
        </p:txBody>
      </p:sp>
    </p:spTree>
    <p:extLst>
      <p:ext uri="{BB962C8B-B14F-4D97-AF65-F5344CB8AC3E}">
        <p14:creationId xmlns:p14="http://schemas.microsoft.com/office/powerpoint/2010/main" val="8086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Speed </a:t>
            </a:r>
            <a:r>
              <a:rPr lang="en-US" sz="2000" dirty="0">
                <a:latin typeface="Times New Roman" panose="02020603050405020304" pitchFamily="18" charset="0"/>
                <a:cs typeface="Times New Roman" panose="02020603050405020304" pitchFamily="18" charset="0"/>
              </a:rPr>
              <a:t>:-</a:t>
            </a:r>
          </a:p>
          <a:p>
            <a:pPr marL="109537" indent="0">
              <a:buNone/>
            </a:pPr>
            <a:r>
              <a:rPr lang="en-US" sz="2000" dirty="0">
                <a:latin typeface="Times New Roman" panose="02020603050405020304" pitchFamily="18" charset="0"/>
                <a:cs typeface="Times New Roman" panose="02020603050405020304" pitchFamily="18" charset="0"/>
              </a:rPr>
              <a:t>       Another feature worth mentioning is the speed with which web scraping services complete actions.  </a:t>
            </a:r>
          </a:p>
          <a:p>
            <a:pPr marL="109537" indent="0">
              <a:buNone/>
            </a:pPr>
            <a:r>
              <a:rPr lang="en-US" sz="2000" dirty="0">
                <a:latin typeface="Times New Roman" panose="02020603050405020304" pitchFamily="18" charset="0"/>
                <a:cs typeface="Times New Roman" panose="02020603050405020304" pitchFamily="18" charset="0"/>
              </a:rPr>
              <a:t>       course, that depends on the complexity of the projects, resources, and tools used.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Data Accuracy:-</a:t>
            </a:r>
          </a:p>
          <a:p>
            <a:pPr marL="109537" indent="0">
              <a:buNone/>
            </a:pPr>
            <a:r>
              <a:rPr lang="en-US" sz="2000" dirty="0">
                <a:latin typeface="Times New Roman" panose="02020603050405020304" pitchFamily="18" charset="0"/>
                <a:cs typeface="Times New Roman" panose="02020603050405020304" pitchFamily="18" charset="0"/>
              </a:rPr>
              <a:t>      Web scraping services are not only speed obsessive but also accurate. It’s a fact that human error is </a:t>
            </a:r>
          </a:p>
          <a:p>
            <a:pPr marL="109537" indent="0">
              <a:buNone/>
            </a:pPr>
            <a:r>
              <a:rPr lang="en-US" sz="2000" dirty="0">
                <a:latin typeface="Times New Roman" panose="02020603050405020304" pitchFamily="18" charset="0"/>
                <a:cs typeface="Times New Roman" panose="02020603050405020304" pitchFamily="18" charset="0"/>
              </a:rPr>
              <a:t>      often a factor when performing a task manually, and that can lead to more serious problems later on. </a:t>
            </a:r>
          </a:p>
          <a:p>
            <a:pPr marL="109537" indent="0">
              <a:buNone/>
            </a:pPr>
            <a:r>
              <a:rPr lang="en-US" sz="2000" dirty="0">
                <a:latin typeface="Times New Roman" panose="02020603050405020304" pitchFamily="18" charset="0"/>
                <a:cs typeface="Times New Roman" panose="02020603050405020304" pitchFamily="18" charset="0"/>
              </a:rPr>
              <a:t>      As a result, accurate data extraction for any type of information is critical.</a:t>
            </a:r>
          </a:p>
          <a:p>
            <a:endParaRPr lang="en-US" sz="2000" dirty="0"/>
          </a:p>
        </p:txBody>
      </p:sp>
      <p:sp>
        <p:nvSpPr>
          <p:cNvPr id="3" name="Title 2"/>
          <p:cNvSpPr>
            <a:spLocks noGrp="1"/>
          </p:cNvSpPr>
          <p:nvPr>
            <p:ph type="title"/>
          </p:nvPr>
        </p:nvSpPr>
        <p:spPr/>
        <p:txBody>
          <a:bodyPr/>
          <a:lstStyle/>
          <a:p>
            <a:pPr algn="ctr"/>
            <a:r>
              <a:rPr lang="en-US" dirty="0">
                <a:solidFill>
                  <a:schemeClr val="tx1"/>
                </a:solidFill>
              </a:rPr>
              <a:t>Advantages</a:t>
            </a:r>
            <a:endParaRPr lang="en-US" dirty="0"/>
          </a:p>
        </p:txBody>
      </p:sp>
      <p:sp>
        <p:nvSpPr>
          <p:cNvPr id="4" name="Slide Number Placeholder 3"/>
          <p:cNvSpPr>
            <a:spLocks noGrp="1"/>
          </p:cNvSpPr>
          <p:nvPr>
            <p:ph type="sldNum" sz="quarter" idx="12"/>
          </p:nvPr>
        </p:nvSpPr>
        <p:spPr/>
        <p:txBody>
          <a:bodyPr/>
          <a:lstStyle/>
          <a:p>
            <a:fld id="{614F85D0-BF04-4AE2-BD29-5B88EBBDA047}" type="slidenum">
              <a:rPr lang="en-US" smtClean="0"/>
              <a:t>17</a:t>
            </a:fld>
            <a:endParaRPr lang="en-US"/>
          </a:p>
        </p:txBody>
      </p:sp>
    </p:spTree>
    <p:extLst>
      <p:ext uri="{BB962C8B-B14F-4D97-AF65-F5344CB8AC3E}">
        <p14:creationId xmlns:p14="http://schemas.microsoft.com/office/powerpoint/2010/main" val="397767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684" y="1209534"/>
            <a:ext cx="10972800" cy="4525962"/>
          </a:xfrm>
        </p:spPr>
        <p:txBody>
          <a:bodyPr/>
          <a:lstStyle/>
          <a:p>
            <a:pPr marL="109537" indent="0">
              <a:lnSpc>
                <a:spcPct val="250000"/>
              </a:lnSpc>
              <a:buNone/>
            </a:pPr>
            <a:endParaRPr lang="en-US" sz="1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Analysis:-</a:t>
            </a:r>
          </a:p>
          <a:p>
            <a:pPr marL="109537"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Processing the extracted data through web scraping can be a time-consuming and energy-intensive </a:t>
            </a:r>
          </a:p>
          <a:p>
            <a:pPr marL="109537" indent="0">
              <a:buNone/>
            </a:pPr>
            <a:r>
              <a:rPr lang="en-US" sz="2000" dirty="0">
                <a:latin typeface="Times New Roman" panose="02020603050405020304" pitchFamily="18" charset="0"/>
                <a:cs typeface="Times New Roman" panose="02020603050405020304" pitchFamily="18" charset="0"/>
              </a:rPr>
              <a:t>     process. This is because the information comes as HTML code and that can be difficult for some to </a:t>
            </a:r>
          </a:p>
          <a:p>
            <a:pPr marL="109537" indent="0">
              <a:buNone/>
            </a:pPr>
            <a:r>
              <a:rPr lang="en-US" sz="2000" dirty="0">
                <a:latin typeface="Times New Roman" panose="02020603050405020304" pitchFamily="18" charset="0"/>
                <a:cs typeface="Times New Roman" panose="02020603050405020304" pitchFamily="18" charset="0"/>
              </a:rPr>
              <a:t>     read. Don’t worry, though, there is software that can take care of that too!.</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Website Changes and Protection Policies:-</a:t>
            </a:r>
          </a:p>
          <a:p>
            <a:pPr marL="109537"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Because websites’ HTML structures change regularly, your crawlers will sometimes break. Whether  </a:t>
            </a:r>
          </a:p>
          <a:p>
            <a:pPr marL="109537" indent="0">
              <a:buNone/>
            </a:pPr>
            <a:r>
              <a:rPr lang="en-US" sz="2000" dirty="0">
                <a:latin typeface="Times New Roman" panose="02020603050405020304" pitchFamily="18" charset="0"/>
                <a:cs typeface="Times New Roman" panose="02020603050405020304" pitchFamily="18" charset="0"/>
              </a:rPr>
              <a:t>     you use web scraping software or write your own web scraping code, you’ll need to perform some </a:t>
            </a:r>
          </a:p>
          <a:p>
            <a:pPr marL="109537" indent="0">
              <a:buNone/>
            </a:pPr>
            <a:r>
              <a:rPr lang="en-US" sz="2000" dirty="0">
                <a:latin typeface="Times New Roman" panose="02020603050405020304" pitchFamily="18" charset="0"/>
                <a:cs typeface="Times New Roman" panose="02020603050405020304" pitchFamily="18" charset="0"/>
              </a:rPr>
              <a:t>     maintenance periodically to ensure your data collection.</a:t>
            </a:r>
          </a:p>
        </p:txBody>
      </p:sp>
      <p:sp>
        <p:nvSpPr>
          <p:cNvPr id="3" name="Title 2"/>
          <p:cNvSpPr>
            <a:spLocks noGrp="1"/>
          </p:cNvSpPr>
          <p:nvPr>
            <p:ph type="title"/>
          </p:nvPr>
        </p:nvSpPr>
        <p:spPr/>
        <p:txBody>
          <a:bodyPr/>
          <a:lstStyle/>
          <a:p>
            <a:pPr algn="ctr"/>
            <a:r>
              <a:rPr lang="en-US" dirty="0">
                <a:solidFill>
                  <a:schemeClr val="tx1"/>
                </a:solidFill>
              </a:rPr>
              <a:t>Limitations</a:t>
            </a:r>
            <a:endParaRPr lang="en-US" dirty="0"/>
          </a:p>
        </p:txBody>
      </p:sp>
      <p:sp>
        <p:nvSpPr>
          <p:cNvPr id="4" name="Slide Number Placeholder 3"/>
          <p:cNvSpPr>
            <a:spLocks noGrp="1"/>
          </p:cNvSpPr>
          <p:nvPr>
            <p:ph type="sldNum" sz="quarter" idx="12"/>
          </p:nvPr>
        </p:nvSpPr>
        <p:spPr/>
        <p:txBody>
          <a:bodyPr/>
          <a:lstStyle/>
          <a:p>
            <a:fld id="{614F85D0-BF04-4AE2-BD29-5B88EBBDA047}" type="slidenum">
              <a:rPr lang="en-US" smtClean="0"/>
              <a:t>18</a:t>
            </a:fld>
            <a:endParaRPr lang="en-US"/>
          </a:p>
        </p:txBody>
      </p:sp>
    </p:spTree>
    <p:extLst>
      <p:ext uri="{BB962C8B-B14F-4D97-AF65-F5344CB8AC3E}">
        <p14:creationId xmlns:p14="http://schemas.microsoft.com/office/powerpoint/2010/main" val="36882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75303"/>
            <a:ext cx="10972800" cy="5015619"/>
          </a:xfrm>
        </p:spPr>
        <p:txBody>
          <a:bodyPr/>
          <a:lstStyle/>
          <a:p>
            <a:r>
              <a:rPr lang="en-AU" sz="2400" dirty="0">
                <a:latin typeface="Times New Roman" panose="02020603050405020304" pitchFamily="18" charset="0"/>
                <a:cs typeface="Times New Roman" panose="02020603050405020304" pitchFamily="18" charset="0"/>
              </a:rPr>
              <a:t>This project demonstrate the web crawling of twitter for various types of abuse related posts. The idea was to extract the data from twitter which is related to abuse and display it on a single webpage.</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The distinctive hashtags was searched while extracting the data from twitter. This project is envisioned to address serious social issue that are usually unreported. It describes successful execution on Twitter and can further be used for several different popular social media platforms with legal permissions, thereby, helping many victims</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t>Conclusion</a:t>
            </a:r>
          </a:p>
        </p:txBody>
      </p:sp>
      <p:sp>
        <p:nvSpPr>
          <p:cNvPr id="4" name="Slide Number Placeholder 3"/>
          <p:cNvSpPr>
            <a:spLocks noGrp="1"/>
          </p:cNvSpPr>
          <p:nvPr>
            <p:ph type="sldNum" sz="quarter" idx="12"/>
          </p:nvPr>
        </p:nvSpPr>
        <p:spPr/>
        <p:txBody>
          <a:bodyPr/>
          <a:lstStyle/>
          <a:p>
            <a:fld id="{614F85D0-BF04-4AE2-BD29-5B88EBBDA047}" type="slidenum">
              <a:rPr lang="en-US" smtClean="0"/>
              <a:t>19</a:t>
            </a:fld>
            <a:endParaRPr lang="en-US"/>
          </a:p>
        </p:txBody>
      </p:sp>
    </p:spTree>
    <p:extLst>
      <p:ext uri="{BB962C8B-B14F-4D97-AF65-F5344CB8AC3E}">
        <p14:creationId xmlns:p14="http://schemas.microsoft.com/office/powerpoint/2010/main" val="71999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27644"/>
            <a:ext cx="10972800" cy="4525962"/>
          </a:xfrm>
        </p:spPr>
        <p:txBody>
          <a:bodyPr/>
          <a:lstStyle/>
          <a:p>
            <a:r>
              <a:rPr lang="en-US" sz="2500" dirty="0">
                <a:latin typeface="Times New Roman" panose="02020603050405020304" pitchFamily="18" charset="0"/>
                <a:cs typeface="Times New Roman" panose="02020603050405020304" pitchFamily="18" charset="0"/>
              </a:rPr>
              <a:t>Introduction</a:t>
            </a:r>
          </a:p>
          <a:p>
            <a:r>
              <a:rPr lang="en-US" sz="2500" dirty="0">
                <a:latin typeface="Times New Roman" panose="02020603050405020304" pitchFamily="18" charset="0"/>
                <a:cs typeface="Times New Roman" panose="02020603050405020304" pitchFamily="18" charset="0"/>
              </a:rPr>
              <a:t>Analysis of Problem</a:t>
            </a:r>
          </a:p>
          <a:p>
            <a:r>
              <a:rPr lang="en-US" sz="2500" dirty="0">
                <a:latin typeface="Times New Roman" panose="02020603050405020304" pitchFamily="18" charset="0"/>
                <a:cs typeface="Times New Roman" panose="02020603050405020304" pitchFamily="18" charset="0"/>
              </a:rPr>
              <a:t>Overview</a:t>
            </a:r>
          </a:p>
          <a:p>
            <a:r>
              <a:rPr lang="en-US" sz="2500" dirty="0">
                <a:latin typeface="Times New Roman" panose="02020603050405020304" pitchFamily="18" charset="0"/>
                <a:cs typeface="Times New Roman" panose="02020603050405020304" pitchFamily="18" charset="0"/>
              </a:rPr>
              <a:t>Technology Used</a:t>
            </a:r>
          </a:p>
          <a:p>
            <a:r>
              <a:rPr lang="en-US" sz="2500" dirty="0">
                <a:latin typeface="Times New Roman" panose="02020603050405020304" pitchFamily="18" charset="0"/>
                <a:cs typeface="Times New Roman" panose="02020603050405020304" pitchFamily="18" charset="0"/>
              </a:rPr>
              <a:t>Implementation</a:t>
            </a:r>
          </a:p>
          <a:p>
            <a:r>
              <a:rPr lang="en-US" sz="2500" dirty="0">
                <a:latin typeface="Times New Roman" panose="02020603050405020304" pitchFamily="18" charset="0"/>
                <a:cs typeface="Times New Roman" panose="02020603050405020304" pitchFamily="18" charset="0"/>
              </a:rPr>
              <a:t>Results</a:t>
            </a:r>
          </a:p>
          <a:p>
            <a:r>
              <a:rPr lang="en-US" sz="2500" dirty="0">
                <a:latin typeface="Times New Roman" panose="02020603050405020304" pitchFamily="18" charset="0"/>
                <a:cs typeface="Times New Roman" panose="02020603050405020304" pitchFamily="18" charset="0"/>
              </a:rPr>
              <a:t>Advantages and Limitations</a:t>
            </a:r>
          </a:p>
          <a:p>
            <a:r>
              <a:rPr lang="en-US" sz="2500" dirty="0">
                <a:latin typeface="Times New Roman" panose="02020603050405020304" pitchFamily="18" charset="0"/>
                <a:cs typeface="Times New Roman" panose="02020603050405020304" pitchFamily="18" charset="0"/>
              </a:rPr>
              <a:t>Conclusion</a:t>
            </a:r>
          </a:p>
          <a:p>
            <a:r>
              <a:rPr lang="en-US" sz="2500" dirty="0">
                <a:latin typeface="Times New Roman" panose="02020603050405020304" pitchFamily="18" charset="0"/>
                <a:cs typeface="Times New Roman" panose="02020603050405020304" pitchFamily="18" charset="0"/>
              </a:rPr>
              <a:t>Future Scope</a:t>
            </a:r>
          </a:p>
          <a:p>
            <a:r>
              <a:rPr lang="en-US" sz="2500" dirty="0">
                <a:latin typeface="Times New Roman" panose="02020603050405020304" pitchFamily="18" charset="0"/>
                <a:cs typeface="Times New Roman" panose="02020603050405020304" pitchFamily="18" charset="0"/>
              </a:rPr>
              <a:t>Reference</a:t>
            </a:r>
          </a:p>
          <a:p>
            <a:r>
              <a:rPr lang="en-US" sz="2500" dirty="0">
                <a:latin typeface="Times New Roman" panose="02020603050405020304" pitchFamily="18" charset="0"/>
                <a:cs typeface="Times New Roman" panose="02020603050405020304" pitchFamily="18" charset="0"/>
              </a:rPr>
              <a:t>publication</a:t>
            </a:r>
          </a:p>
        </p:txBody>
      </p:sp>
      <p:sp>
        <p:nvSpPr>
          <p:cNvPr id="3" name="Title 2"/>
          <p:cNvSpPr>
            <a:spLocks noGrp="1"/>
          </p:cNvSpPr>
          <p:nvPr>
            <p:ph type="title"/>
          </p:nvPr>
        </p:nvSpPr>
        <p:spPr/>
        <p:txBody>
          <a:bodyPr/>
          <a:lstStyle/>
          <a:p>
            <a:pPr algn="ctr"/>
            <a:r>
              <a:rPr lang="en-US" dirty="0"/>
              <a:t>Contents</a:t>
            </a:r>
          </a:p>
        </p:txBody>
      </p:sp>
      <p:sp>
        <p:nvSpPr>
          <p:cNvPr id="4" name="Slide Number Placeholder 3"/>
          <p:cNvSpPr>
            <a:spLocks noGrp="1"/>
          </p:cNvSpPr>
          <p:nvPr>
            <p:ph type="sldNum" sz="quarter" idx="12"/>
          </p:nvPr>
        </p:nvSpPr>
        <p:spPr/>
        <p:txBody>
          <a:bodyPr/>
          <a:lstStyle/>
          <a:p>
            <a:fld id="{614F85D0-BF04-4AE2-BD29-5B88EBBDA047}" type="slidenum">
              <a:rPr lang="en-US" smtClean="0"/>
              <a:t>2</a:t>
            </a:fld>
            <a:endParaRPr lang="en-US"/>
          </a:p>
        </p:txBody>
      </p:sp>
    </p:spTree>
    <p:extLst>
      <p:ext uri="{BB962C8B-B14F-4D97-AF65-F5344CB8AC3E}">
        <p14:creationId xmlns:p14="http://schemas.microsoft.com/office/powerpoint/2010/main" val="1092304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300" dirty="0">
                <a:latin typeface="Times New Roman" panose="02020603050405020304" pitchFamily="18" charset="0"/>
                <a:cs typeface="Times New Roman" panose="02020603050405020304" pitchFamily="18" charset="0"/>
              </a:rPr>
              <a:t>As our website is dynamically based, we can also be able to add further more facilities.</a:t>
            </a:r>
          </a:p>
          <a:p>
            <a:pPr>
              <a:lnSpc>
                <a:spcPct val="150000"/>
              </a:lnSpc>
            </a:pPr>
            <a:r>
              <a:rPr lang="en-US" sz="2300" dirty="0">
                <a:latin typeface="Times New Roman" panose="02020603050405020304" pitchFamily="18" charset="0"/>
                <a:cs typeface="Times New Roman" panose="02020603050405020304" pitchFamily="18" charset="0"/>
              </a:rPr>
              <a:t> To improve the module in future point of view we can further add some more social media platform such as Instagram, Facebook and general websites with an authorized access, to detect different kinds of information and extracting, analyzing that information for more insightful knowledge from the data.</a:t>
            </a:r>
          </a:p>
          <a:p>
            <a:pPr>
              <a:lnSpc>
                <a:spcPct val="150000"/>
              </a:lnSpc>
            </a:pPr>
            <a:r>
              <a:rPr lang="en-US" sz="2300" dirty="0">
                <a:latin typeface="Times New Roman" panose="02020603050405020304" pitchFamily="18" charset="0"/>
                <a:cs typeface="Times New Roman" panose="02020603050405020304" pitchFamily="18" charset="0"/>
              </a:rPr>
              <a:t> Using this information, we can help many victims who have faced various abuses. </a:t>
            </a:r>
          </a:p>
          <a:p>
            <a:pPr>
              <a:lnSpc>
                <a:spcPct val="150000"/>
              </a:lnSpc>
            </a:pPr>
            <a:r>
              <a:rPr lang="en-US" sz="2300" dirty="0">
                <a:latin typeface="Times New Roman" panose="02020603050405020304" pitchFamily="18" charset="0"/>
                <a:cs typeface="Times New Roman" panose="02020603050405020304" pitchFamily="18" charset="0"/>
              </a:rPr>
              <a:t>We will also work on a module which will provide some others details about the keywords/hashtags searched.</a:t>
            </a:r>
          </a:p>
          <a:p>
            <a:pPr marL="109537" indent="0">
              <a:buNone/>
            </a:pPr>
            <a:br>
              <a:rPr lang="en-US" dirty="0"/>
            </a:br>
            <a:endParaRPr lang="en-US" dirty="0"/>
          </a:p>
        </p:txBody>
      </p:sp>
      <p:sp>
        <p:nvSpPr>
          <p:cNvPr id="3" name="Title 2"/>
          <p:cNvSpPr>
            <a:spLocks noGrp="1"/>
          </p:cNvSpPr>
          <p:nvPr>
            <p:ph type="title"/>
          </p:nvPr>
        </p:nvSpPr>
        <p:spPr/>
        <p:txBody>
          <a:bodyPr/>
          <a:lstStyle/>
          <a:p>
            <a:pPr algn="ctr"/>
            <a:r>
              <a:rPr lang="en-US" dirty="0"/>
              <a:t>Future Scope</a:t>
            </a:r>
          </a:p>
        </p:txBody>
      </p:sp>
      <p:sp>
        <p:nvSpPr>
          <p:cNvPr id="4" name="Slide Number Placeholder 3"/>
          <p:cNvSpPr>
            <a:spLocks noGrp="1"/>
          </p:cNvSpPr>
          <p:nvPr>
            <p:ph type="sldNum" sz="quarter" idx="12"/>
          </p:nvPr>
        </p:nvSpPr>
        <p:spPr/>
        <p:txBody>
          <a:bodyPr/>
          <a:lstStyle/>
          <a:p>
            <a:fld id="{614F85D0-BF04-4AE2-BD29-5B88EBBDA047}" type="slidenum">
              <a:rPr lang="en-US" smtClean="0"/>
              <a:t>20</a:t>
            </a:fld>
            <a:endParaRPr lang="en-US"/>
          </a:p>
        </p:txBody>
      </p:sp>
    </p:spTree>
    <p:extLst>
      <p:ext uri="{BB962C8B-B14F-4D97-AF65-F5344CB8AC3E}">
        <p14:creationId xmlns:p14="http://schemas.microsoft.com/office/powerpoint/2010/main" val="111240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3254" y="1417638"/>
            <a:ext cx="10876230" cy="4395583"/>
          </a:xfrm>
        </p:spPr>
        <p:txBody>
          <a:bodyPr/>
          <a:lstStyle/>
          <a:p>
            <a:pPr lvl="0">
              <a:lnSpc>
                <a:spcPct val="150000"/>
              </a:lnSpc>
            </a:pPr>
            <a:r>
              <a:rPr lang="en-US" sz="2400" dirty="0">
                <a:latin typeface="Times New Roman" panose="02020603050405020304" pitchFamily="18" charset="0"/>
                <a:cs typeface="Times New Roman" panose="02020603050405020304" pitchFamily="18" charset="0"/>
              </a:rPr>
              <a:t>https://kevincurran.org/dissertations/2018%20Thesis%20Evan%20Gallagher%20%20Scraping%20Websites%20for%20Law.pdf </a:t>
            </a:r>
          </a:p>
          <a:p>
            <a:pPr lvl="0">
              <a:lnSpc>
                <a:spcPct val="150000"/>
              </a:lnSpc>
            </a:pPr>
            <a:r>
              <a:rPr lang="en-US" sz="2400" dirty="0">
                <a:latin typeface="Times New Roman" panose="02020603050405020304" pitchFamily="18" charset="0"/>
                <a:cs typeface="Times New Roman" panose="02020603050405020304" pitchFamily="18" charset="0"/>
              </a:rPr>
              <a:t>https://blogs.unicef.org/evidence-for-action/five-ways-governments-are-responding-to-violence-against-women-and-children-during-covid-19/  </a:t>
            </a:r>
          </a:p>
          <a:p>
            <a:pPr lvl="0">
              <a:lnSpc>
                <a:spcPct val="150000"/>
              </a:lnSpc>
            </a:pPr>
            <a:r>
              <a:rPr lang="en-US" sz="2400" dirty="0">
                <a:latin typeface="Times New Roman" panose="02020603050405020304" pitchFamily="18" charset="0"/>
                <a:cs typeface="Times New Roman" panose="02020603050405020304" pitchFamily="18" charset="0"/>
              </a:rPr>
              <a:t>https://www.ncbi.nlm.nih.gov/pmc/articles/PMC7364393/ </a:t>
            </a:r>
          </a:p>
          <a:p>
            <a:pPr lvl="0">
              <a:lnSpc>
                <a:spcPct val="150000"/>
              </a:lnSpc>
            </a:pPr>
            <a:r>
              <a:rPr lang="en-US" sz="2400" dirty="0">
                <a:latin typeface="Times New Roman" panose="02020603050405020304" pitchFamily="18" charset="0"/>
                <a:cs typeface="Times New Roman" panose="02020603050405020304" pitchFamily="18" charset="0"/>
              </a:rPr>
              <a:t>https://www.upgrad.com/blog/web-scraping-projects-topics-for-beginners/ </a:t>
            </a:r>
          </a:p>
          <a:p>
            <a:pPr lvl="0">
              <a:lnSpc>
                <a:spcPct val="150000"/>
              </a:lnSpc>
            </a:pPr>
            <a:r>
              <a:rPr lang="en-US" sz="2400" dirty="0">
                <a:latin typeface="Times New Roman" panose="02020603050405020304" pitchFamily="18" charset="0"/>
                <a:cs typeface="Times New Roman" panose="02020603050405020304" pitchFamily="18" charset="0"/>
              </a:rPr>
              <a:t>https://www.unicef.org/india/what-we-do/child-protection. </a:t>
            </a:r>
          </a:p>
          <a:p>
            <a:pPr lvl="0">
              <a:lnSpc>
                <a:spcPct val="150000"/>
              </a:lnSpc>
            </a:pPr>
            <a:r>
              <a:rPr lang="en-US" sz="2400" dirty="0">
                <a:latin typeface="Times New Roman" panose="02020603050405020304" pitchFamily="18" charset="0"/>
                <a:cs typeface="Times New Roman" panose="02020603050405020304" pitchFamily="18" charset="0"/>
              </a:rPr>
              <a:t>https://www.cl.cam.ac.uk/~bjc63/tight_scrape.pdf</a:t>
            </a:r>
          </a:p>
          <a:p>
            <a:endParaRPr lang="en-US" sz="1800" dirty="0"/>
          </a:p>
        </p:txBody>
      </p:sp>
      <p:sp>
        <p:nvSpPr>
          <p:cNvPr id="3" name="Title 2"/>
          <p:cNvSpPr>
            <a:spLocks noGrp="1"/>
          </p:cNvSpPr>
          <p:nvPr>
            <p:ph type="title"/>
          </p:nvPr>
        </p:nvSpPr>
        <p:spPr/>
        <p:txBody>
          <a:bodyPr/>
          <a:lstStyle/>
          <a:p>
            <a:pPr algn="ctr"/>
            <a:r>
              <a:rPr lang="en-US" dirty="0"/>
              <a:t>Reference </a:t>
            </a:r>
          </a:p>
        </p:txBody>
      </p:sp>
      <p:sp>
        <p:nvSpPr>
          <p:cNvPr id="4" name="Slide Number Placeholder 3"/>
          <p:cNvSpPr>
            <a:spLocks noGrp="1"/>
          </p:cNvSpPr>
          <p:nvPr>
            <p:ph type="sldNum" sz="quarter" idx="12"/>
          </p:nvPr>
        </p:nvSpPr>
        <p:spPr/>
        <p:txBody>
          <a:bodyPr/>
          <a:lstStyle/>
          <a:p>
            <a:fld id="{614F85D0-BF04-4AE2-BD29-5B88EBBDA047}" type="slidenum">
              <a:rPr lang="en-US" smtClean="0"/>
              <a:t>21</a:t>
            </a:fld>
            <a:endParaRPr lang="en-US"/>
          </a:p>
        </p:txBody>
      </p:sp>
    </p:spTree>
    <p:extLst>
      <p:ext uri="{BB962C8B-B14F-4D97-AF65-F5344CB8AC3E}">
        <p14:creationId xmlns:p14="http://schemas.microsoft.com/office/powerpoint/2010/main" val="38212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US" sz="2200" dirty="0">
                <a:latin typeface="Times New Roman" panose="02020603050405020304" pitchFamily="18" charset="0"/>
                <a:cs typeface="Times New Roman" panose="02020603050405020304" pitchFamily="18" charset="0"/>
              </a:rPr>
              <a:t>[1] Dr. P. A. </a:t>
            </a:r>
            <a:r>
              <a:rPr lang="en-US" sz="2200" dirty="0" err="1">
                <a:latin typeface="Times New Roman" panose="02020603050405020304" pitchFamily="18" charset="0"/>
                <a:cs typeface="Times New Roman" panose="02020603050405020304" pitchFamily="18" charset="0"/>
              </a:rPr>
              <a:t>Tijare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Dishil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Purswani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Tanishk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Rathi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Swapnil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Chavhan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Shubham</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Agrawal,</a:t>
            </a:r>
          </a:p>
          <a:p>
            <a:pPr marL="109537" indent="0">
              <a:buNone/>
            </a:pPr>
            <a:r>
              <a:rPr lang="en-US" sz="2200" dirty="0">
                <a:latin typeface="Times New Roman" panose="02020603050405020304" pitchFamily="18" charset="0"/>
                <a:cs typeface="Times New Roman" panose="02020603050405020304" pitchFamily="18" charset="0"/>
              </a:rPr>
              <a:t>      Vijay </a:t>
            </a:r>
            <a:r>
              <a:rPr lang="en-US" sz="2200" dirty="0" err="1">
                <a:latin typeface="Times New Roman" panose="02020603050405020304" pitchFamily="18" charset="0"/>
                <a:cs typeface="Times New Roman" panose="02020603050405020304" pitchFamily="18" charset="0"/>
              </a:rPr>
              <a:t>Jangid</a:t>
            </a:r>
            <a:r>
              <a:rPr lang="en-US" sz="2200" dirty="0">
                <a:latin typeface="Times New Roman" panose="02020603050405020304" pitchFamily="18" charset="0"/>
                <a:cs typeface="Times New Roman" panose="02020603050405020304" pitchFamily="18" charset="0"/>
              </a:rPr>
              <a:t>, (2022) “Abuse Related Posts Reporter Using Web Crawler in Python”,</a:t>
            </a:r>
          </a:p>
          <a:p>
            <a:pPr marL="109537" indent="0">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EPRA International Journal Of Research and Development (IJRD) Issue 5 </a:t>
            </a:r>
            <a:r>
              <a:rPr lang="en-US" sz="2200" dirty="0" err="1">
                <a:latin typeface="Times New Roman" panose="02020603050405020304" pitchFamily="18" charset="0"/>
                <a:cs typeface="Times New Roman" panose="02020603050405020304" pitchFamily="18" charset="0"/>
              </a:rPr>
              <a:t>Vol</a:t>
            </a:r>
            <a:r>
              <a:rPr lang="en-US" sz="2200" dirty="0">
                <a:latin typeface="Times New Roman" panose="02020603050405020304" pitchFamily="18" charset="0"/>
                <a:cs typeface="Times New Roman" panose="02020603050405020304" pitchFamily="18" charset="0"/>
              </a:rPr>
              <a:t> 7. </a:t>
            </a:r>
          </a:p>
          <a:p>
            <a:pPr marL="109537" indent="0">
              <a:buNone/>
            </a:pPr>
            <a:r>
              <a:rPr lang="en-US" sz="2200" dirty="0">
                <a:latin typeface="Times New Roman" panose="02020603050405020304" pitchFamily="18" charset="0"/>
                <a:cs typeface="Times New Roman" panose="02020603050405020304" pitchFamily="18" charset="0"/>
              </a:rPr>
              <a:t>      pp.230-234</a:t>
            </a:r>
            <a:endParaRPr lang="en-US" sz="22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t>Publication</a:t>
            </a:r>
          </a:p>
        </p:txBody>
      </p:sp>
      <p:sp>
        <p:nvSpPr>
          <p:cNvPr id="4" name="Slide Number Placeholder 3"/>
          <p:cNvSpPr>
            <a:spLocks noGrp="1"/>
          </p:cNvSpPr>
          <p:nvPr>
            <p:ph type="sldNum" sz="quarter" idx="12"/>
          </p:nvPr>
        </p:nvSpPr>
        <p:spPr/>
        <p:txBody>
          <a:bodyPr/>
          <a:lstStyle/>
          <a:p>
            <a:fld id="{614F85D0-BF04-4AE2-BD29-5B88EBBDA047}" type="slidenum">
              <a:rPr lang="en-US" smtClean="0"/>
              <a:t>22</a:t>
            </a:fld>
            <a:endParaRPr lang="en-US"/>
          </a:p>
        </p:txBody>
      </p:sp>
    </p:spTree>
    <p:extLst>
      <p:ext uri="{BB962C8B-B14F-4D97-AF65-F5344CB8AC3E}">
        <p14:creationId xmlns:p14="http://schemas.microsoft.com/office/powerpoint/2010/main" val="18684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5794" y="2123795"/>
            <a:ext cx="7097917" cy="1829761"/>
          </a:xfrm>
        </p:spPr>
        <p:txBody>
          <a:bodyPr>
            <a:normAutofit/>
          </a:bodyPr>
          <a:lstStyle/>
          <a:p>
            <a:pPr algn="ctr"/>
            <a:r>
              <a:rPr lang="en-US" sz="7200" dirty="0"/>
              <a:t>Thank You!</a:t>
            </a:r>
          </a:p>
        </p:txBody>
      </p:sp>
      <p:sp>
        <p:nvSpPr>
          <p:cNvPr id="3" name="Slide Number Placeholder 2"/>
          <p:cNvSpPr>
            <a:spLocks noGrp="1"/>
          </p:cNvSpPr>
          <p:nvPr>
            <p:ph type="sldNum" sz="quarter" idx="12"/>
          </p:nvPr>
        </p:nvSpPr>
        <p:spPr/>
        <p:txBody>
          <a:bodyPr/>
          <a:lstStyle/>
          <a:p>
            <a:fld id="{614F85D0-BF04-4AE2-BD29-5B88EBBDA047}" type="slidenum">
              <a:rPr lang="en-US" smtClean="0"/>
              <a:t>23</a:t>
            </a:fld>
            <a:endParaRPr lang="en-US"/>
          </a:p>
        </p:txBody>
      </p:sp>
    </p:spTree>
    <p:extLst>
      <p:ext uri="{BB962C8B-B14F-4D97-AF65-F5344CB8AC3E}">
        <p14:creationId xmlns:p14="http://schemas.microsoft.com/office/powerpoint/2010/main" val="167772553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if you want to see the data of a hundred more pages at a time? Moreover, when you have to extract the data of hundreds (sometimes, thousands) of webpages, this task can seem strenuous. This is where web scraping comes in.</a:t>
            </a:r>
          </a:p>
          <a:p>
            <a:pPr marL="109537"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website, we have made use of this technology to solve a important social issue. Many cases of abuse have been increased with the use of Internet. Our website allows the authorized communities to search for such abuse related posts from different websites, while staying on a single webpage.</a:t>
            </a:r>
          </a:p>
          <a:p>
            <a:pPr marL="109537"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user will just have to enter the keyword, for e.g. – women abuse, and he will get the posts from several number of websites on a single webpage. This will help the authorities to save time in searching for such crimes and give more time to solve these issues.</a:t>
            </a:r>
          </a:p>
        </p:txBody>
      </p:sp>
      <p:sp>
        <p:nvSpPr>
          <p:cNvPr id="3" name="Title 2"/>
          <p:cNvSpPr>
            <a:spLocks noGrp="1"/>
          </p:cNvSpPr>
          <p:nvPr>
            <p:ph type="title"/>
          </p:nvPr>
        </p:nvSpPr>
        <p:spPr/>
        <p:txBody>
          <a:bodyPr/>
          <a:lstStyle/>
          <a:p>
            <a:pPr algn="ctr"/>
            <a:r>
              <a:rPr lang="en-US" dirty="0">
                <a:solidFill>
                  <a:schemeClr val="tx1"/>
                </a:solidFill>
              </a:rPr>
              <a:t>Introduction</a:t>
            </a:r>
          </a:p>
        </p:txBody>
      </p:sp>
      <p:sp>
        <p:nvSpPr>
          <p:cNvPr id="4" name="Slide Number Placeholder 3"/>
          <p:cNvSpPr>
            <a:spLocks noGrp="1"/>
          </p:cNvSpPr>
          <p:nvPr>
            <p:ph type="sldNum" sz="quarter" idx="12"/>
          </p:nvPr>
        </p:nvSpPr>
        <p:spPr/>
        <p:txBody>
          <a:bodyPr/>
          <a:lstStyle/>
          <a:p>
            <a:fld id="{614F85D0-BF04-4AE2-BD29-5B88EBBDA047}" type="slidenum">
              <a:rPr lang="en-US" smtClean="0"/>
              <a:t>3</a:t>
            </a:fld>
            <a:endParaRPr lang="en-US"/>
          </a:p>
        </p:txBody>
      </p:sp>
    </p:spTree>
    <p:extLst>
      <p:ext uri="{BB962C8B-B14F-4D97-AF65-F5344CB8AC3E}">
        <p14:creationId xmlns:p14="http://schemas.microsoft.com/office/powerpoint/2010/main" val="257616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Existing Problem :-</a:t>
            </a:r>
          </a:p>
          <a:p>
            <a:pPr marL="109537" indent="0">
              <a:buNone/>
            </a:pPr>
            <a:r>
              <a:rPr lang="en-US" sz="2000" dirty="0">
                <a:latin typeface="Times New Roman" panose="02020603050405020304" pitchFamily="18" charset="0"/>
                <a:cs typeface="Times New Roman" panose="02020603050405020304" pitchFamily="18" charset="0"/>
              </a:rPr>
              <a:t>According to [5], India has a wide range of laws to protect children and women and their protection is increasingly accepted as a core component of social development. For e.g.- In 2019, the Protection of Children from Sexual Offences Bill was amended, stipulating stricter punishment for sexual crimes against children. Even after taking so many steps, many people are afraid of reporting and complaining to the concerned authorities. No action can be taken until a abuse is reported.</a:t>
            </a:r>
          </a:p>
          <a:p>
            <a:pPr marL="109537" indent="0">
              <a:buNone/>
            </a:pPr>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t>Analysis of Problem</a:t>
            </a:r>
          </a:p>
        </p:txBody>
      </p:sp>
      <p:sp>
        <p:nvSpPr>
          <p:cNvPr id="4" name="Slide Number Placeholder 3"/>
          <p:cNvSpPr>
            <a:spLocks noGrp="1"/>
          </p:cNvSpPr>
          <p:nvPr>
            <p:ph type="sldNum" sz="quarter" idx="12"/>
          </p:nvPr>
        </p:nvSpPr>
        <p:spPr/>
        <p:txBody>
          <a:bodyPr/>
          <a:lstStyle/>
          <a:p>
            <a:fld id="{614F85D0-BF04-4AE2-BD29-5B88EBBDA047}"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421" y="3986638"/>
            <a:ext cx="4550876" cy="25570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550" y="4014081"/>
            <a:ext cx="3544243" cy="1984776"/>
          </a:xfrm>
          <a:prstGeom prst="rect">
            <a:avLst/>
          </a:prstGeom>
        </p:spPr>
      </p:pic>
    </p:spTree>
    <p:extLst>
      <p:ext uri="{BB962C8B-B14F-4D97-AF65-F5344CB8AC3E}">
        <p14:creationId xmlns:p14="http://schemas.microsoft.com/office/powerpoint/2010/main" val="351223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Proposed Solution :-</a:t>
            </a:r>
          </a:p>
          <a:p>
            <a:pPr marL="109537" indent="0">
              <a:buNone/>
            </a:pPr>
            <a:r>
              <a:rPr lang="en-US" sz="2000" dirty="0">
                <a:latin typeface="Times New Roman" panose="02020603050405020304" pitchFamily="18" charset="0"/>
                <a:cs typeface="Times New Roman" panose="02020603050405020304" pitchFamily="18" charset="0"/>
              </a:rPr>
              <a:t>In all such cases, to help the victims, many socially active people take a initiative by reporting these things on popular social platforms with the use of hashtags. The solution proposed here uses these social platforms to get abuse related posts. </a:t>
            </a:r>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t>Analysis of Problem</a:t>
            </a:r>
          </a:p>
        </p:txBody>
      </p:sp>
      <p:sp>
        <p:nvSpPr>
          <p:cNvPr id="4" name="Slide Number Placeholder 3"/>
          <p:cNvSpPr>
            <a:spLocks noGrp="1"/>
          </p:cNvSpPr>
          <p:nvPr>
            <p:ph type="sldNum" sz="quarter" idx="12"/>
          </p:nvPr>
        </p:nvSpPr>
        <p:spPr/>
        <p:txBody>
          <a:bodyPr/>
          <a:lstStyle/>
          <a:p>
            <a:fld id="{614F85D0-BF04-4AE2-BD29-5B88EBBDA047}"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53" y="2971251"/>
            <a:ext cx="7378574" cy="3437488"/>
          </a:xfrm>
          <a:prstGeom prst="rect">
            <a:avLst/>
          </a:prstGeom>
        </p:spPr>
      </p:pic>
    </p:spTree>
    <p:extLst>
      <p:ext uri="{BB962C8B-B14F-4D97-AF65-F5344CB8AC3E}">
        <p14:creationId xmlns:p14="http://schemas.microsoft.com/office/powerpoint/2010/main" val="25762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1"/>
                </a:solidFill>
              </a:rPr>
              <a:t>Overview</a:t>
            </a:r>
          </a:p>
        </p:txBody>
      </p:sp>
      <p:sp>
        <p:nvSpPr>
          <p:cNvPr id="4" name="Slide Number Placeholder 3"/>
          <p:cNvSpPr>
            <a:spLocks noGrp="1"/>
          </p:cNvSpPr>
          <p:nvPr>
            <p:ph type="sldNum" sz="quarter" idx="12"/>
          </p:nvPr>
        </p:nvSpPr>
        <p:spPr/>
        <p:txBody>
          <a:bodyPr/>
          <a:lstStyle/>
          <a:p>
            <a:fld id="{614F85D0-BF04-4AE2-BD29-5B88EBBDA047}" type="slidenum">
              <a:rPr lang="en-US" smtClean="0"/>
              <a:t>6</a:t>
            </a:fld>
            <a:endParaRPr lang="en-US"/>
          </a:p>
        </p:txBody>
      </p:sp>
      <p:pic>
        <p:nvPicPr>
          <p:cNvPr id="5" name="Content Placeholder 4"/>
          <p:cNvPicPr>
            <a:picLocks noGrp="1"/>
          </p:cNvPicPr>
          <p:nvPr>
            <p:ph idx="1"/>
          </p:nvPr>
        </p:nvPicPr>
        <p:blipFill>
          <a:blip r:embed="rId2"/>
          <a:srcRect/>
          <a:stretch>
            <a:fillRect/>
          </a:stretch>
        </p:blipFill>
        <p:spPr bwMode="auto">
          <a:xfrm>
            <a:off x="1186002" y="1764566"/>
            <a:ext cx="9587620" cy="3794268"/>
          </a:xfrm>
          <a:prstGeom prst="rect">
            <a:avLst/>
          </a:prstGeom>
          <a:noFill/>
          <a:ln w="9525">
            <a:noFill/>
            <a:miter lim="800000"/>
            <a:headEnd/>
            <a:tailEnd/>
          </a:ln>
        </p:spPr>
      </p:pic>
    </p:spTree>
    <p:extLst>
      <p:ext uri="{BB962C8B-B14F-4D97-AF65-F5344CB8AC3E}">
        <p14:creationId xmlns:p14="http://schemas.microsoft.com/office/powerpoint/2010/main" val="3960887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81836"/>
            <a:ext cx="10972800" cy="4525962"/>
          </a:xfrm>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Python :-</a:t>
            </a:r>
          </a:p>
          <a:p>
            <a:pPr marL="109537" indent="0">
              <a:buNone/>
            </a:pPr>
            <a:r>
              <a:rPr lang="en-US" sz="2000" dirty="0">
                <a:latin typeface="Times New Roman" panose="02020603050405020304" pitchFamily="18" charset="0"/>
                <a:cs typeface="Times New Roman" panose="02020603050405020304" pitchFamily="18" charset="0"/>
              </a:rPr>
              <a:t>    Python is a programming language that has a huge collection of libraries such as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Matlplotlib</a:t>
            </a:r>
            <a:r>
              <a:rPr lang="en-US" sz="2000" dirty="0">
                <a:latin typeface="Times New Roman" panose="02020603050405020304" pitchFamily="18" charset="0"/>
                <a:cs typeface="Times New Roman" panose="02020603050405020304" pitchFamily="18" charset="0"/>
              </a:rPr>
              <a:t>,                                         </a:t>
            </a:r>
          </a:p>
          <a:p>
            <a:pPr marL="109537" indent="0">
              <a:buNone/>
            </a:pPr>
            <a:r>
              <a:rPr lang="en-US" sz="2000" dirty="0">
                <a:latin typeface="Times New Roman" panose="02020603050405020304" pitchFamily="18" charset="0"/>
                <a:cs typeface="Times New Roman" panose="02020603050405020304" pitchFamily="18" charset="0"/>
              </a:rPr>
              <a:t>    Pandas, etc., which provides methods and services for various purposes.</a:t>
            </a:r>
          </a:p>
          <a:p>
            <a:pPr marL="109537"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DJango :- </a:t>
            </a:r>
          </a:p>
          <a:p>
            <a:pPr marL="109537" indent="0">
              <a:buNone/>
            </a:pPr>
            <a:r>
              <a:rPr lang="en-US" sz="2000" dirty="0">
                <a:latin typeface="Times New Roman" panose="02020603050405020304" pitchFamily="18" charset="0"/>
                <a:cs typeface="Times New Roman" panose="02020603050405020304" pitchFamily="18" charset="0"/>
              </a:rPr>
              <a:t>    DJango is a free and open-source web application framework, written in Python. It helps to develop </a:t>
            </a:r>
          </a:p>
          <a:p>
            <a:pPr marL="109537" indent="0">
              <a:buNone/>
            </a:pPr>
            <a:r>
              <a:rPr lang="en-US" sz="2000" dirty="0">
                <a:latin typeface="Times New Roman" panose="02020603050405020304" pitchFamily="18" charset="0"/>
                <a:cs typeface="Times New Roman" panose="02020603050405020304" pitchFamily="18" charset="0"/>
              </a:rPr>
              <a:t>    websites faster and easier. Our output will be shown on this website.</a:t>
            </a:r>
          </a:p>
          <a:p>
            <a:pPr marL="109537"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Selenium :- </a:t>
            </a:r>
          </a:p>
          <a:p>
            <a:pPr marL="109537" indent="0">
              <a:buNone/>
            </a:pPr>
            <a:r>
              <a:rPr lang="en-US" sz="2000" dirty="0">
                <a:latin typeface="Times New Roman" panose="02020603050405020304" pitchFamily="18" charset="0"/>
                <a:cs typeface="Times New Roman" panose="02020603050405020304" pitchFamily="18" charset="0"/>
              </a:rPr>
              <a:t>    Selenium is an open-source web-based automation tool. Selenium is primarily used for testing in the </a:t>
            </a:r>
          </a:p>
          <a:p>
            <a:pPr marL="109537" indent="0">
              <a:buNone/>
            </a:pPr>
            <a:r>
              <a:rPr lang="en-US" sz="2000" dirty="0">
                <a:latin typeface="Times New Roman" panose="02020603050405020304" pitchFamily="18" charset="0"/>
                <a:cs typeface="Times New Roman" panose="02020603050405020304" pitchFamily="18" charset="0"/>
              </a:rPr>
              <a:t>    industry but It can also be used for web scraping.</a:t>
            </a:r>
          </a:p>
        </p:txBody>
      </p:sp>
      <p:sp>
        <p:nvSpPr>
          <p:cNvPr id="3" name="Title 2"/>
          <p:cNvSpPr>
            <a:spLocks noGrp="1"/>
          </p:cNvSpPr>
          <p:nvPr>
            <p:ph type="title"/>
          </p:nvPr>
        </p:nvSpPr>
        <p:spPr/>
        <p:txBody>
          <a:bodyPr>
            <a:normAutofit/>
          </a:bodyPr>
          <a:lstStyle/>
          <a:p>
            <a:pPr algn="ctr"/>
            <a:r>
              <a:rPr lang="en-US" dirty="0">
                <a:solidFill>
                  <a:schemeClr val="tx1"/>
                </a:solidFill>
              </a:rPr>
              <a:t>Technology Used</a:t>
            </a:r>
          </a:p>
        </p:txBody>
      </p:sp>
      <p:sp>
        <p:nvSpPr>
          <p:cNvPr id="4" name="Slide Number Placeholder 3"/>
          <p:cNvSpPr>
            <a:spLocks noGrp="1"/>
          </p:cNvSpPr>
          <p:nvPr>
            <p:ph type="sldNum" sz="quarter" idx="12"/>
          </p:nvPr>
        </p:nvSpPr>
        <p:spPr/>
        <p:txBody>
          <a:bodyPr/>
          <a:lstStyle/>
          <a:p>
            <a:fld id="{614F85D0-BF04-4AE2-BD29-5B88EBBDA047}" type="slidenum">
              <a:rPr lang="en-US" smtClean="0"/>
              <a:t>7</a:t>
            </a:fld>
            <a:endParaRPr lang="en-US" dirty="0"/>
          </a:p>
        </p:txBody>
      </p:sp>
    </p:spTree>
    <p:extLst>
      <p:ext uri="{BB962C8B-B14F-4D97-AF65-F5344CB8AC3E}">
        <p14:creationId xmlns:p14="http://schemas.microsoft.com/office/powerpoint/2010/main" val="36872584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80319"/>
            <a:ext cx="10972800" cy="4525962"/>
          </a:xfrm>
        </p:spPr>
        <p:txBody>
          <a:bodyPr/>
          <a:lstStyle/>
          <a:p>
            <a:pPr algn="just">
              <a:spcAft>
                <a:spcPts val="600"/>
              </a:spcAf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ChromeDriver :-</a:t>
            </a:r>
          </a:p>
          <a:p>
            <a:pPr marL="109537" indent="0" algn="just">
              <a:spcAft>
                <a:spcPts val="600"/>
              </a:spcAft>
              <a:buNone/>
            </a:pPr>
            <a:r>
              <a:rPr lang="en-US" sz="2000" dirty="0">
                <a:latin typeface="Times New Roman" panose="02020603050405020304" pitchFamily="18" charset="0"/>
                <a:cs typeface="Times New Roman" panose="02020603050405020304" pitchFamily="18" charset="0"/>
              </a:rPr>
              <a:t>Chrome WebDriver (ChromeDriver) is an open-source tool for automated testing of web apps across many browsers. It provides capabilities for navigating to web pages, user input, JavaScript execution, and more.</a:t>
            </a:r>
          </a:p>
          <a:p>
            <a:pPr algn="just">
              <a:spcAft>
                <a:spcPts val="600"/>
              </a:spcAf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Front-End :- </a:t>
            </a:r>
          </a:p>
          <a:p>
            <a:pPr marL="109537" indent="0" algn="just">
              <a:spcAft>
                <a:spcPts val="600"/>
              </a:spcAft>
              <a:buNone/>
            </a:pPr>
            <a:r>
              <a:rPr lang="en-US" sz="2000" dirty="0">
                <a:latin typeface="Times New Roman" panose="02020603050405020304" pitchFamily="18" charset="0"/>
                <a:cs typeface="Times New Roman" panose="02020603050405020304" pitchFamily="18" charset="0"/>
              </a:rPr>
              <a:t>It defines the basic design and looks of the website. For the frontend, we have used HTML, CSS, and                                    Bootstrap</a:t>
            </a:r>
            <a:r>
              <a:rPr lang="en-US" sz="2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IDEs Used :-</a:t>
            </a:r>
          </a:p>
          <a:p>
            <a:pPr marL="109537" indent="0" algn="just">
              <a:buNone/>
            </a:pP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and VS-Code IDEs are being used during the development.</a:t>
            </a:r>
            <a:r>
              <a:rPr lang="en-US" sz="2800" dirty="0">
                <a:latin typeface="Times New Roman" panose="02020603050405020304" pitchFamily="18" charset="0"/>
                <a:cs typeface="Times New Roman" panose="02020603050405020304" pitchFamily="18" charset="0"/>
              </a:rPr>
              <a:t>	</a:t>
            </a:r>
          </a:p>
          <a:p>
            <a:endParaRPr lang="en-US" dirty="0"/>
          </a:p>
        </p:txBody>
      </p:sp>
      <p:sp>
        <p:nvSpPr>
          <p:cNvPr id="3" name="Title 2"/>
          <p:cNvSpPr>
            <a:spLocks noGrp="1"/>
          </p:cNvSpPr>
          <p:nvPr>
            <p:ph type="title"/>
          </p:nvPr>
        </p:nvSpPr>
        <p:spPr>
          <a:xfrm>
            <a:off x="609600" y="137319"/>
            <a:ext cx="10972800" cy="1143000"/>
          </a:xfrm>
        </p:spPr>
        <p:txBody>
          <a:bodyPr/>
          <a:lstStyle/>
          <a:p>
            <a:pPr algn="ctr"/>
            <a:r>
              <a:rPr lang="en-US" dirty="0">
                <a:solidFill>
                  <a:schemeClr val="tx1"/>
                </a:solidFill>
              </a:rPr>
              <a:t>Technology Used</a:t>
            </a:r>
            <a:endParaRPr lang="en-US" dirty="0"/>
          </a:p>
        </p:txBody>
      </p:sp>
      <p:sp>
        <p:nvSpPr>
          <p:cNvPr id="4" name="Slide Number Placeholder 3"/>
          <p:cNvSpPr>
            <a:spLocks noGrp="1"/>
          </p:cNvSpPr>
          <p:nvPr>
            <p:ph type="sldNum" sz="quarter" idx="12"/>
          </p:nvPr>
        </p:nvSpPr>
        <p:spPr/>
        <p:txBody>
          <a:bodyPr/>
          <a:lstStyle/>
          <a:p>
            <a:fld id="{614F85D0-BF04-4AE2-BD29-5B88EBBDA047}" type="slidenum">
              <a:rPr lang="en-US" smtClean="0"/>
              <a:t>8</a:t>
            </a:fld>
            <a:endParaRPr lang="en-US"/>
          </a:p>
        </p:txBody>
      </p:sp>
    </p:spTree>
    <p:extLst>
      <p:ext uri="{BB962C8B-B14F-4D97-AF65-F5344CB8AC3E}">
        <p14:creationId xmlns:p14="http://schemas.microsoft.com/office/powerpoint/2010/main" val="278477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481138"/>
            <a:ext cx="11965663" cy="6368216"/>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Visual Studio Code: IDE used to create, implement and execute our code.</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Platform Considered: Twitter </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Connection of Web Scrapper and Website: Using DJango framework and Python with Selenium</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Templates: Pages to display on Website using HTML and CSS</a:t>
            </a:r>
          </a:p>
          <a:p>
            <a:endParaRPr lang="en-US" sz="2400" dirty="0"/>
          </a:p>
          <a:p>
            <a:endParaRPr lang="en-US" sz="2400" dirty="0"/>
          </a:p>
        </p:txBody>
      </p:sp>
      <p:sp>
        <p:nvSpPr>
          <p:cNvPr id="3" name="Title 2"/>
          <p:cNvSpPr>
            <a:spLocks noGrp="1"/>
          </p:cNvSpPr>
          <p:nvPr>
            <p:ph type="title"/>
          </p:nvPr>
        </p:nvSpPr>
        <p:spPr/>
        <p:txBody>
          <a:bodyPr/>
          <a:lstStyle/>
          <a:p>
            <a:pPr algn="ctr"/>
            <a:r>
              <a:rPr lang="en-US" dirty="0">
                <a:solidFill>
                  <a:schemeClr val="tx1"/>
                </a:solidFill>
              </a:rPr>
              <a:t>Implementation</a:t>
            </a:r>
          </a:p>
        </p:txBody>
      </p:sp>
      <p:sp>
        <p:nvSpPr>
          <p:cNvPr id="4" name="Slide Number Placeholder 3"/>
          <p:cNvSpPr>
            <a:spLocks noGrp="1"/>
          </p:cNvSpPr>
          <p:nvPr>
            <p:ph type="sldNum" sz="quarter" idx="12"/>
          </p:nvPr>
        </p:nvSpPr>
        <p:spPr/>
        <p:txBody>
          <a:bodyPr/>
          <a:lstStyle/>
          <a:p>
            <a:fld id="{614F85D0-BF04-4AE2-BD29-5B88EBBDA047}" type="slidenum">
              <a:rPr lang="en-US" smtClean="0"/>
              <a:t>9</a:t>
            </a:fld>
            <a:endParaRPr lang="en-US"/>
          </a:p>
        </p:txBody>
      </p:sp>
    </p:spTree>
    <p:extLst>
      <p:ext uri="{BB962C8B-B14F-4D97-AF65-F5344CB8AC3E}">
        <p14:creationId xmlns:p14="http://schemas.microsoft.com/office/powerpoint/2010/main" val="230478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Theme1" id="{2E1ACDAF-21BD-4339-9D0B-FC90C90BA1F3}" vid="{DCC7753E-1F2D-42F8-95B3-75CDA58028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518</TotalTime>
  <Words>1376</Words>
  <Application>Microsoft Office PowerPoint</Application>
  <PresentationFormat>Widescreen</PresentationFormat>
  <Paragraphs>153</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Calibri</vt:lpstr>
      <vt:lpstr>Lucida Sans Unicode</vt:lpstr>
      <vt:lpstr>Times New Roman</vt:lpstr>
      <vt:lpstr>Verdana</vt:lpstr>
      <vt:lpstr>Wingdings</vt:lpstr>
      <vt:lpstr>Wingdings 2</vt:lpstr>
      <vt:lpstr>Wingdings 3</vt:lpstr>
      <vt:lpstr>Theme1</vt:lpstr>
      <vt:lpstr>  Sipna College of Engineering &amp; Technology, Amravati</vt:lpstr>
      <vt:lpstr>Contents</vt:lpstr>
      <vt:lpstr>Introduction</vt:lpstr>
      <vt:lpstr>Analysis of Problem</vt:lpstr>
      <vt:lpstr>Analysis of Problem</vt:lpstr>
      <vt:lpstr>Overview</vt:lpstr>
      <vt:lpstr>Technology Used</vt:lpstr>
      <vt:lpstr>Technology Used</vt:lpstr>
      <vt:lpstr>Implementation</vt:lpstr>
      <vt:lpstr>PowerPoint Presentation</vt:lpstr>
      <vt:lpstr>PowerPoint Presentation</vt:lpstr>
      <vt:lpstr>PowerPoint Presentation</vt:lpstr>
      <vt:lpstr>PowerPoint Presentation</vt:lpstr>
      <vt:lpstr>PowerPoint Presentation</vt:lpstr>
      <vt:lpstr>Results</vt:lpstr>
      <vt:lpstr>Advantages</vt:lpstr>
      <vt:lpstr>Advantages</vt:lpstr>
      <vt:lpstr>Limitations</vt:lpstr>
      <vt:lpstr>Conclusion</vt:lpstr>
      <vt:lpstr>Future Scope</vt:lpstr>
      <vt:lpstr>Reference </vt:lpstr>
      <vt:lpstr>Publication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Sipna College of Engineering &amp; Technology Amravati</dc:title>
  <dc:creator>swapnil chavhan</dc:creator>
  <cp:lastModifiedBy>Swapnil Chavhan</cp:lastModifiedBy>
  <cp:revision>107</cp:revision>
  <dcterms:created xsi:type="dcterms:W3CDTF">2022-02-14T05:35:12Z</dcterms:created>
  <dcterms:modified xsi:type="dcterms:W3CDTF">2024-12-30T18:09:37Z</dcterms:modified>
</cp:coreProperties>
</file>