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dirty="0"/>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wapnil-Garg/Cyber-Security-AICTE--Project-on-Hiding-Data-Using-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Swapnil Garg</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Swapnil Garg</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Name : S. S. Jain Subodh PG (Autonomous) College</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Department </a:t>
            </a:r>
            <a:r>
              <a:rPr lang="en-US" sz="2000" b="1" dirty="0" smtClean="0">
                <a:solidFill>
                  <a:schemeClr val="accent1">
                    <a:lumMod val="75000"/>
                  </a:schemeClr>
                </a:solidFill>
                <a:latin typeface="Arial"/>
                <a:cs typeface="Arial"/>
              </a:rPr>
              <a:t>: Computer Science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chor="t">
            <a:normAutofit/>
          </a:bodyPr>
          <a:lstStyle/>
          <a:p>
            <a:pPr marL="305435" indent="-305435" algn="just"/>
            <a:endParaRPr lang="en-US" sz="1600" dirty="0" smtClean="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IN" sz="1600" b="1" dirty="0">
                <a:latin typeface="Arial" panose="020B0604020202020204" pitchFamily="34" charset="0"/>
                <a:cs typeface="Arial" panose="020B0604020202020204" pitchFamily="34" charset="0"/>
              </a:rPr>
              <a:t>Forensic </a:t>
            </a:r>
            <a:r>
              <a:rPr lang="en-IN" sz="1600" b="1" dirty="0" smtClean="0">
                <a:latin typeface="Arial" panose="020B0604020202020204" pitchFamily="34" charset="0"/>
                <a:cs typeface="Arial" panose="020B0604020202020204" pitchFamily="34" charset="0"/>
              </a:rPr>
              <a:t>Applications: </a:t>
            </a:r>
            <a:r>
              <a:rPr lang="en-US" sz="1600" dirty="0">
                <a:latin typeface="Arial" panose="020B0604020202020204" pitchFamily="34" charset="0"/>
                <a:cs typeface="Arial" panose="020B0604020202020204" pitchFamily="34" charset="0"/>
              </a:rPr>
              <a:t>Tools to detect hidden data in seemingly innocent files or media will continue to evolve</a:t>
            </a:r>
            <a:r>
              <a:rPr lang="en-US" sz="1600" dirty="0" smtClean="0">
                <a:latin typeface="Arial" panose="020B0604020202020204" pitchFamily="34" charset="0"/>
                <a:cs typeface="Arial" panose="020B0604020202020204" pitchFamily="34" charset="0"/>
              </a:rPr>
              <a:t>.</a:t>
            </a:r>
          </a:p>
          <a:p>
            <a:pPr algn="just">
              <a:buFont typeface="Wingdings" panose="05000000000000000000" pitchFamily="2" charset="2"/>
              <a:buChar char="Ø"/>
            </a:pPr>
            <a:r>
              <a:rPr lang="en-IN" sz="1600" b="1" dirty="0" smtClean="0">
                <a:latin typeface="Arial" panose="020B0604020202020204" pitchFamily="34" charset="0"/>
                <a:cs typeface="Arial" panose="020B0604020202020204" pitchFamily="34" charset="0"/>
              </a:rPr>
              <a:t>Digital </a:t>
            </a:r>
            <a:r>
              <a:rPr lang="en-IN" sz="1600" b="1" dirty="0">
                <a:latin typeface="Arial" panose="020B0604020202020204" pitchFamily="34" charset="0"/>
                <a:cs typeface="Arial" panose="020B0604020202020204" pitchFamily="34" charset="0"/>
              </a:rPr>
              <a:t>Media and Social </a:t>
            </a:r>
            <a:r>
              <a:rPr lang="en-IN" sz="1600" b="1" dirty="0" smtClean="0">
                <a:latin typeface="Arial" panose="020B0604020202020204" pitchFamily="34" charset="0"/>
                <a:cs typeface="Arial" panose="020B0604020202020204" pitchFamily="34" charset="0"/>
              </a:rPr>
              <a:t>Networks :</a:t>
            </a:r>
            <a:r>
              <a:rPr lang="en-IN"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As social media continues to grow, steganography could offer a means of covert communication. </a:t>
            </a:r>
            <a:r>
              <a:rPr lang="en-US" sz="1600" dirty="0" smtClean="0">
                <a:latin typeface="Arial" panose="020B0604020202020204" pitchFamily="34" charset="0"/>
                <a:cs typeface="Arial" panose="020B0604020202020204" pitchFamily="34" charset="0"/>
              </a:rPr>
              <a:t>There </a:t>
            </a:r>
            <a:r>
              <a:rPr lang="en-US" sz="1600" dirty="0">
                <a:latin typeface="Arial" panose="020B0604020202020204" pitchFamily="34" charset="0"/>
                <a:cs typeface="Arial" panose="020B0604020202020204" pitchFamily="34" charset="0"/>
              </a:rPr>
              <a:t>is an opportunity to use steganography for embedding secret messages in videos, photos, and even GIFs or </a:t>
            </a:r>
            <a:r>
              <a:rPr lang="en-US" sz="1600" dirty="0" smtClean="0">
                <a:latin typeface="Arial" panose="020B0604020202020204" pitchFamily="34" charset="0"/>
                <a:cs typeface="Arial" panose="020B0604020202020204" pitchFamily="34" charset="0"/>
              </a:rPr>
              <a:t>memes.</a:t>
            </a:r>
          </a:p>
          <a:p>
            <a:pPr algn="just">
              <a:buFont typeface="Wingdings" panose="05000000000000000000" pitchFamily="2" charset="2"/>
              <a:buChar char="Ø"/>
            </a:pPr>
            <a:r>
              <a:rPr lang="en-IN" sz="1600" b="1" dirty="0">
                <a:latin typeface="Arial" panose="020B0604020202020204" pitchFamily="34" charset="0"/>
                <a:cs typeface="Arial" panose="020B0604020202020204" pitchFamily="34" charset="0"/>
              </a:rPr>
              <a:t>Enhanced Security and </a:t>
            </a:r>
            <a:r>
              <a:rPr lang="en-IN" sz="1600" b="1" dirty="0" smtClean="0">
                <a:latin typeface="Arial" panose="020B0604020202020204" pitchFamily="34" charset="0"/>
                <a:cs typeface="Arial" panose="020B0604020202020204" pitchFamily="34" charset="0"/>
              </a:rPr>
              <a:t>Privacy : </a:t>
            </a:r>
            <a:r>
              <a:rPr lang="en-US" sz="1600" dirty="0">
                <a:latin typeface="Arial" panose="020B0604020202020204" pitchFamily="34" charset="0"/>
                <a:cs typeface="Arial" panose="020B0604020202020204" pitchFamily="34" charset="0"/>
              </a:rPr>
              <a:t>Combining steganography with other techniques, such as encryption, would offer a more robust approach to security</a:t>
            </a:r>
            <a:r>
              <a:rPr lang="en-US" sz="1600" dirty="0" smtClean="0">
                <a:latin typeface="Arial" panose="020B0604020202020204" pitchFamily="34" charset="0"/>
                <a:cs typeface="Arial" panose="020B0604020202020204" pitchFamily="34" charset="0"/>
              </a:rPr>
              <a:t>.</a:t>
            </a:r>
          </a:p>
          <a:p>
            <a:pPr algn="just">
              <a:buFont typeface="Wingdings" panose="05000000000000000000" pitchFamily="2" charset="2"/>
              <a:buChar char="Ø"/>
            </a:pPr>
            <a:r>
              <a:rPr lang="en-IN" sz="1600" b="1" dirty="0">
                <a:latin typeface="Arial" panose="020B0604020202020204" pitchFamily="34" charset="0"/>
                <a:cs typeface="Arial" panose="020B0604020202020204" pitchFamily="34" charset="0"/>
              </a:rPr>
              <a:t>Cloud Computing and </a:t>
            </a:r>
            <a:r>
              <a:rPr lang="en-IN" sz="1600" b="1" dirty="0" smtClean="0">
                <a:latin typeface="Arial" panose="020B0604020202020204" pitchFamily="34" charset="0"/>
                <a:cs typeface="Arial" panose="020B0604020202020204" pitchFamily="34" charset="0"/>
              </a:rPr>
              <a:t>IoT : </a:t>
            </a:r>
            <a:r>
              <a:rPr lang="en-US" sz="1600" dirty="0">
                <a:latin typeface="Arial" panose="020B0604020202020204" pitchFamily="34" charset="0"/>
                <a:cs typeface="Arial" panose="020B0604020202020204" pitchFamily="34" charset="0"/>
              </a:rPr>
              <a:t>With the explosion of cloud computing, steganography may find use in securing cloud data. As the Internet of Things (IoT) continues to expand, the need for secure communication among devices grows</a:t>
            </a:r>
            <a:r>
              <a:rPr lang="en-US" sz="1600" dirty="0" smtClean="0">
                <a:latin typeface="Arial" panose="020B0604020202020204" pitchFamily="34" charset="0"/>
                <a:cs typeface="Arial" panose="020B0604020202020204" pitchFamily="34" charset="0"/>
              </a:rPr>
              <a:t>.</a:t>
            </a:r>
          </a:p>
          <a:p>
            <a:pPr algn="just">
              <a:buFont typeface="Wingdings" panose="05000000000000000000" pitchFamily="2" charset="2"/>
              <a:buChar char="Ø"/>
            </a:pPr>
            <a:endParaRPr lang="en-IN" sz="1600" b="1"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600" b="1" dirty="0">
              <a:latin typeface="Arial" panose="020B0604020202020204" pitchFamily="34" charset="0"/>
              <a:cs typeface="Arial" panose="020B0604020202020204" pitchFamily="34"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chor="t">
            <a:normAutofit/>
          </a:bodyPr>
          <a:lstStyle/>
          <a:p>
            <a:pPr algn="just">
              <a:buFont typeface="Wingdings" panose="05000000000000000000" pitchFamily="2" charset="2"/>
              <a:buChar char="Ø"/>
            </a:pPr>
            <a:endParaRPr lang="en-IN" sz="1600" dirty="0" smtClean="0"/>
          </a:p>
          <a:p>
            <a:pPr algn="just">
              <a:buFont typeface="Wingdings" panose="05000000000000000000" pitchFamily="2" charset="2"/>
              <a:buChar char="Ø"/>
            </a:pPr>
            <a:r>
              <a:rPr lang="en-IN" sz="1600" dirty="0" smtClean="0">
                <a:latin typeface="Arial" panose="020B0604020202020204" pitchFamily="34" charset="0"/>
                <a:cs typeface="Arial" panose="020B0604020202020204" pitchFamily="34" charset="0"/>
              </a:rPr>
              <a:t>Detection </a:t>
            </a:r>
            <a:r>
              <a:rPr lang="en-IN" sz="1600" dirty="0">
                <a:latin typeface="Arial" panose="020B0604020202020204" pitchFamily="34" charset="0"/>
                <a:cs typeface="Arial" panose="020B0604020202020204" pitchFamily="34" charset="0"/>
              </a:rPr>
              <a:t>tools, like </a:t>
            </a:r>
            <a:r>
              <a:rPr lang="en-IN" sz="1600" dirty="0" smtClean="0">
                <a:latin typeface="Arial" panose="020B0604020202020204" pitchFamily="34" charset="0"/>
                <a:cs typeface="Arial" panose="020B0604020202020204" pitchFamily="34" charset="0"/>
              </a:rPr>
              <a:t>steganalysis</a:t>
            </a:r>
            <a:r>
              <a:rPr lang="en-IN" sz="1600" dirty="0">
                <a:latin typeface="Arial" panose="020B0604020202020204" pitchFamily="34" charset="0"/>
                <a:cs typeface="Arial" panose="020B0604020202020204" pitchFamily="34" charset="0"/>
              </a:rPr>
              <a:t>, can identify hidden data, compromising its </a:t>
            </a:r>
            <a:r>
              <a:rPr lang="en-IN" sz="1600" dirty="0" smtClean="0">
                <a:latin typeface="Arial" panose="020B0604020202020204" pitchFamily="34" charset="0"/>
                <a:cs typeface="Arial" panose="020B0604020202020204" pitchFamily="34" charset="0"/>
              </a:rPr>
              <a:t>effectiveness.</a:t>
            </a:r>
          </a:p>
          <a:p>
            <a:pPr algn="just">
              <a:buFont typeface="Wingdings" panose="05000000000000000000" pitchFamily="2" charset="2"/>
              <a:buChar char="Ø"/>
            </a:pPr>
            <a:r>
              <a:rPr lang="en-IN" sz="1600" dirty="0" smtClean="0">
                <a:latin typeface="Arial" panose="020B0604020202020204" pitchFamily="34" charset="0"/>
                <a:cs typeface="Arial" panose="020B0604020202020204" pitchFamily="34" charset="0"/>
              </a:rPr>
              <a:t>Hidden </a:t>
            </a:r>
            <a:r>
              <a:rPr lang="en-IN" sz="1600" dirty="0">
                <a:latin typeface="Arial" panose="020B0604020202020204" pitchFamily="34" charset="0"/>
                <a:cs typeface="Arial" panose="020B0604020202020204" pitchFamily="34" charset="0"/>
              </a:rPr>
              <a:t>messages may get corrupted or lost during file transmission or </a:t>
            </a:r>
            <a:r>
              <a:rPr lang="en-IN" sz="1600" dirty="0" smtClean="0">
                <a:latin typeface="Arial" panose="020B0604020202020204" pitchFamily="34" charset="0"/>
                <a:cs typeface="Arial" panose="020B0604020202020204" pitchFamily="34" charset="0"/>
              </a:rPr>
              <a:t>conversion.</a:t>
            </a:r>
          </a:p>
          <a:p>
            <a:pPr algn="just">
              <a:buFont typeface="Wingdings" panose="05000000000000000000" pitchFamily="2" charset="2"/>
              <a:buChar char="Ø"/>
            </a:pPr>
            <a:r>
              <a:rPr lang="en-IN" sz="1600" dirty="0">
                <a:latin typeface="Arial" panose="020B0604020202020204" pitchFamily="34" charset="0"/>
                <a:cs typeface="Arial" panose="020B0604020202020204" pitchFamily="34" charset="0"/>
              </a:rPr>
              <a:t>Cybercriminals often exploit steganography to hide malware or communicate </a:t>
            </a:r>
            <a:r>
              <a:rPr lang="en-IN" sz="1600" dirty="0" smtClean="0">
                <a:latin typeface="Arial" panose="020B0604020202020204" pitchFamily="34" charset="0"/>
                <a:cs typeface="Arial" panose="020B0604020202020204" pitchFamily="34" charset="0"/>
              </a:rPr>
              <a:t>covertly.</a:t>
            </a:r>
          </a:p>
          <a:p>
            <a:pPr algn="just">
              <a:buFont typeface="Wingdings" panose="05000000000000000000" pitchFamily="2" charset="2"/>
              <a:buChar char="Ø"/>
            </a:pPr>
            <a:r>
              <a:rPr lang="en-IN" sz="1600" dirty="0" smtClean="0">
                <a:latin typeface="Arial" panose="020B0604020202020204" pitchFamily="34" charset="0"/>
                <a:cs typeface="Arial" panose="020B0604020202020204" pitchFamily="34" charset="0"/>
              </a:rPr>
              <a:t>As </a:t>
            </a:r>
            <a:r>
              <a:rPr lang="en-IN" sz="1600" dirty="0">
                <a:latin typeface="Arial" panose="020B0604020202020204" pitchFamily="34" charset="0"/>
                <a:cs typeface="Arial" panose="020B0604020202020204" pitchFamily="34" charset="0"/>
              </a:rPr>
              <a:t>its use can violate privacy regulations or encryption </a:t>
            </a:r>
            <a:r>
              <a:rPr lang="en-IN" sz="1600" dirty="0" smtClean="0">
                <a:latin typeface="Arial" panose="020B0604020202020204" pitchFamily="34" charset="0"/>
                <a:cs typeface="Arial" panose="020B0604020202020204" pitchFamily="34" charset="0"/>
              </a:rPr>
              <a:t>laws.</a:t>
            </a:r>
          </a:p>
          <a:p>
            <a:pPr algn="just">
              <a:buFont typeface="Wingdings" panose="05000000000000000000" pitchFamily="2" charset="2"/>
              <a:buChar char="Ø"/>
            </a:pPr>
            <a:r>
              <a:rPr lang="en-IN" sz="1600" dirty="0">
                <a:latin typeface="Arial" panose="020B0604020202020204" pitchFamily="34" charset="0"/>
                <a:cs typeface="Arial" panose="020B0604020202020204" pitchFamily="34" charset="0"/>
              </a:rPr>
              <a:t>S</a:t>
            </a:r>
            <a:r>
              <a:rPr lang="en-IN" sz="1600" dirty="0" smtClean="0">
                <a:latin typeface="Arial" panose="020B0604020202020204" pitchFamily="34" charset="0"/>
                <a:cs typeface="Arial" panose="020B0604020202020204" pitchFamily="34" charset="0"/>
              </a:rPr>
              <a:t>teganography </a:t>
            </a:r>
            <a:r>
              <a:rPr lang="en-IN" sz="1600" dirty="0">
                <a:latin typeface="Arial" panose="020B0604020202020204" pitchFamily="34" charset="0"/>
                <a:cs typeface="Arial" panose="020B0604020202020204" pitchFamily="34" charset="0"/>
              </a:rPr>
              <a:t>can increase system complexity and resource consumption, impacting overall performance.</a:t>
            </a:r>
          </a:p>
          <a:p>
            <a:pPr algn="just">
              <a:buFont typeface="Wingdings" panose="05000000000000000000" pitchFamily="2" charset="2"/>
              <a:buChar char="Ø"/>
            </a:pPr>
            <a:endParaRPr lang="en-IN" sz="1600" dirty="0" smtClean="0"/>
          </a:p>
          <a:p>
            <a:pPr marL="0" indent="0" algn="just">
              <a:buNone/>
            </a:pPr>
            <a:endParaRPr lang="en-IN" sz="1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t">
            <a:noAutofit/>
          </a:bodyPr>
          <a:lstStyle/>
          <a:p>
            <a:pPr marL="0" indent="0" algn="just">
              <a:buNone/>
            </a:pPr>
            <a:endParaRPr lang="en-US" sz="1600" b="1" dirty="0" smtClean="0"/>
          </a:p>
          <a:p>
            <a:pPr marL="0" indent="0" algn="just">
              <a:buNone/>
            </a:pPr>
            <a:endParaRPr lang="en-US" sz="1600" b="1" dirty="0"/>
          </a:p>
          <a:p>
            <a:pPr algn="just">
              <a:buFont typeface="Wingdings" panose="05000000000000000000" pitchFamily="2" charset="2"/>
              <a:buChar char="Ø"/>
            </a:pPr>
            <a:r>
              <a:rPr lang="en-US" sz="1600" b="1" dirty="0" smtClean="0">
                <a:latin typeface="Arial" panose="020B0604020202020204" pitchFamily="34" charset="0"/>
                <a:cs typeface="Arial" panose="020B0604020202020204" pitchFamily="34" charset="0"/>
              </a:rPr>
              <a:t>Programming Language : </a:t>
            </a:r>
            <a:r>
              <a:rPr lang="en-US" sz="1600" dirty="0" smtClean="0">
                <a:latin typeface="Arial" panose="020B0604020202020204" pitchFamily="34" charset="0"/>
                <a:cs typeface="Arial" panose="020B0604020202020204" pitchFamily="34" charset="0"/>
              </a:rPr>
              <a:t>Python version-3.13 (IDLE)</a:t>
            </a:r>
          </a:p>
          <a:p>
            <a:pPr algn="just">
              <a:buFont typeface="Wingdings" panose="05000000000000000000" pitchFamily="2" charset="2"/>
              <a:buChar char="Ø"/>
            </a:pPr>
            <a:r>
              <a:rPr lang="en-US" sz="1600" b="1" dirty="0" smtClean="0">
                <a:latin typeface="Arial" panose="020B0604020202020204" pitchFamily="34" charset="0"/>
                <a:cs typeface="Arial" panose="020B0604020202020204" pitchFamily="34" charset="0"/>
              </a:rPr>
              <a:t>Image Processing Library :</a:t>
            </a:r>
            <a:r>
              <a:rPr lang="en-US" sz="1600" dirty="0" smtClean="0">
                <a:latin typeface="Arial" panose="020B0604020202020204" pitchFamily="34" charset="0"/>
                <a:cs typeface="Arial" panose="020B0604020202020204" pitchFamily="34" charset="0"/>
              </a:rPr>
              <a:t> openCV2 version-4.11.086</a:t>
            </a:r>
          </a:p>
          <a:p>
            <a:pPr algn="just">
              <a:buFont typeface="Wingdings" panose="05000000000000000000" pitchFamily="2" charset="2"/>
              <a:buChar char="Ø"/>
            </a:pPr>
            <a:r>
              <a:rPr lang="en-US" sz="1600" b="1" dirty="0" smtClean="0">
                <a:latin typeface="Arial" panose="020B0604020202020204" pitchFamily="34" charset="0"/>
                <a:cs typeface="Arial" panose="020B0604020202020204" pitchFamily="34" charset="0"/>
              </a:rPr>
              <a:t>File Handling &amp; Security :</a:t>
            </a:r>
            <a:r>
              <a:rPr lang="en-US" sz="1600" dirty="0" smtClean="0">
                <a:latin typeface="Arial" panose="020B0604020202020204" pitchFamily="34" charset="0"/>
                <a:cs typeface="Arial" panose="020B0604020202020204" pitchFamily="34" charset="0"/>
              </a:rPr>
              <a:t> Basic encryption logic for password protection </a:t>
            </a:r>
          </a:p>
          <a:p>
            <a:pPr algn="just">
              <a:buFont typeface="Wingdings" panose="05000000000000000000" pitchFamily="2" charset="2"/>
              <a:buChar char="Ø"/>
            </a:pPr>
            <a:r>
              <a:rPr lang="en-US" sz="1600" b="1" dirty="0" smtClean="0">
                <a:latin typeface="Arial" panose="020B0604020202020204" pitchFamily="34" charset="0"/>
                <a:cs typeface="Arial" panose="020B0604020202020204" pitchFamily="34" charset="0"/>
              </a:rPr>
              <a:t>Platform</a:t>
            </a:r>
            <a:r>
              <a:rPr lang="en-US" sz="1600" dirty="0" smtClean="0">
                <a:latin typeface="Arial" panose="020B0604020202020204" pitchFamily="34" charset="0"/>
                <a:cs typeface="Arial" panose="020B0604020202020204" pitchFamily="34" charset="0"/>
              </a:rPr>
              <a:t> </a:t>
            </a:r>
            <a:r>
              <a:rPr lang="en-US" sz="1600" b="1" dirty="0" smtClean="0">
                <a:latin typeface="Arial" panose="020B0604020202020204" pitchFamily="34" charset="0"/>
                <a:cs typeface="Arial" panose="020B0604020202020204" pitchFamily="34" charset="0"/>
              </a:rPr>
              <a:t>:</a:t>
            </a:r>
            <a:r>
              <a:rPr lang="en-US" sz="1600" dirty="0" smtClean="0">
                <a:latin typeface="Arial" panose="020B0604020202020204" pitchFamily="34" charset="0"/>
                <a:cs typeface="Arial" panose="020B0604020202020204" pitchFamily="34" charset="0"/>
              </a:rPr>
              <a:t> Windows 10</a:t>
            </a:r>
          </a:p>
          <a:p>
            <a:pPr algn="just">
              <a:buFont typeface="Wingdings" panose="05000000000000000000" pitchFamily="2" charset="2"/>
              <a:buChar char="Ø"/>
            </a:pPr>
            <a:r>
              <a:rPr lang="en-US" sz="1600" b="1" dirty="0" smtClean="0">
                <a:latin typeface="Arial" panose="020B0604020202020204" pitchFamily="34" charset="0"/>
                <a:cs typeface="Arial" panose="020B0604020202020204" pitchFamily="34" charset="0"/>
              </a:rPr>
              <a:t>Office Automation Tool :</a:t>
            </a:r>
            <a:r>
              <a:rPr lang="en-US" sz="1600" dirty="0" smtClean="0">
                <a:latin typeface="Arial" panose="020B0604020202020204" pitchFamily="34" charset="0"/>
                <a:cs typeface="Arial" panose="020B0604020202020204" pitchFamily="34" charset="0"/>
              </a:rPr>
              <a:t>  Microsoft Power point</a:t>
            </a:r>
          </a:p>
          <a:p>
            <a:pPr algn="just">
              <a:buFont typeface="Wingdings" panose="05000000000000000000" pitchFamily="2" charset="2"/>
              <a:buChar char="Ø"/>
            </a:pPr>
            <a:r>
              <a:rPr lang="en-US" sz="1600" b="1" dirty="0" smtClean="0">
                <a:latin typeface="Arial" panose="020B0604020202020204" pitchFamily="34" charset="0"/>
                <a:cs typeface="Arial" panose="020B0604020202020204" pitchFamily="34" charset="0"/>
              </a:rPr>
              <a:t>Other Specification :</a:t>
            </a:r>
            <a:r>
              <a:rPr lang="en-US" sz="1600" dirty="0" smtClean="0">
                <a:latin typeface="Arial" panose="020B0604020202020204" pitchFamily="34" charset="0"/>
                <a:cs typeface="Arial" panose="020B0604020202020204" pitchFamily="34" charset="0"/>
              </a:rPr>
              <a:t> Hard Drive for Storage, RAM Storage, Snipping Tool for take screen shot of a result, GitHub for sharing project, Internet and Command Prompt.</a:t>
            </a:r>
          </a:p>
          <a:p>
            <a:pPr algn="just">
              <a:buFont typeface="Wingdings" panose="05000000000000000000" pitchFamily="2" charset="2"/>
              <a:buChar char="Ø"/>
            </a:pPr>
            <a:endParaRPr lang="en-US"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chor="t">
            <a:normAutofit/>
          </a:bodyPr>
          <a:lstStyle/>
          <a:p>
            <a:pPr marL="0" indent="0" algn="just">
              <a:buNone/>
            </a:pPr>
            <a:endParaRPr lang="en-US" sz="1600" dirty="0" smtClean="0">
              <a:solidFill>
                <a:srgbClr val="0F0F0F"/>
              </a:solidFill>
            </a:endParaRPr>
          </a:p>
          <a:p>
            <a:pPr algn="just">
              <a:buFont typeface="Wingdings" panose="05000000000000000000" pitchFamily="2" charset="2"/>
              <a:buChar char="Ø"/>
            </a:pPr>
            <a:r>
              <a:rPr lang="en-US" sz="1600" dirty="0" smtClean="0">
                <a:solidFill>
                  <a:srgbClr val="0F0F0F"/>
                </a:solidFill>
                <a:latin typeface="Arial" panose="020B0604020202020204" pitchFamily="34" charset="0"/>
                <a:cs typeface="Arial" panose="020B0604020202020204" pitchFamily="34" charset="0"/>
              </a:rPr>
              <a:t>Works on </a:t>
            </a:r>
            <a:r>
              <a:rPr lang="en-US" sz="1600" b="1" dirty="0" smtClean="0">
                <a:solidFill>
                  <a:srgbClr val="0F0F0F"/>
                </a:solidFill>
                <a:latin typeface="Arial" panose="020B0604020202020204" pitchFamily="34" charset="0"/>
                <a:cs typeface="Arial" panose="020B0604020202020204" pitchFamily="34" charset="0"/>
              </a:rPr>
              <a:t>any standard image file format</a:t>
            </a:r>
            <a:r>
              <a:rPr lang="en-US" sz="1600" dirty="0" smtClean="0">
                <a:solidFill>
                  <a:srgbClr val="0F0F0F"/>
                </a:solidFill>
                <a:latin typeface="Arial" panose="020B0604020202020204" pitchFamily="34" charset="0"/>
                <a:cs typeface="Arial" panose="020B0604020202020204" pitchFamily="34" charset="0"/>
              </a:rPr>
              <a:t> like JPEG, JPG, BMP and PNG. (PNG recommended for best results)</a:t>
            </a:r>
          </a:p>
          <a:p>
            <a:pPr algn="just">
              <a:buFont typeface="Wingdings" panose="05000000000000000000" pitchFamily="2" charset="2"/>
              <a:buChar char="Ø"/>
            </a:pPr>
            <a:r>
              <a:rPr lang="en-US" sz="1600" dirty="0" smtClean="0">
                <a:latin typeface="Arial" panose="020B0604020202020204" pitchFamily="34" charset="0"/>
                <a:cs typeface="Arial" panose="020B0604020202020204" pitchFamily="34" charset="0"/>
              </a:rPr>
              <a:t>Project could allow for </a:t>
            </a:r>
            <a:r>
              <a:rPr lang="en-US" sz="1600" b="1" dirty="0" smtClean="0">
                <a:latin typeface="Arial" panose="020B0604020202020204" pitchFamily="34" charset="0"/>
                <a:cs typeface="Arial" panose="020B0604020202020204" pitchFamily="34" charset="0"/>
              </a:rPr>
              <a:t>secure file sharing</a:t>
            </a:r>
            <a:r>
              <a:rPr lang="en-US" sz="1600" dirty="0" smtClean="0">
                <a:latin typeface="Arial" panose="020B0604020202020204" pitchFamily="34" charset="0"/>
                <a:cs typeface="Arial" panose="020B0604020202020204" pitchFamily="34" charset="0"/>
              </a:rPr>
              <a:t> where the data is </a:t>
            </a:r>
            <a:r>
              <a:rPr lang="en-US" sz="1600" b="1" dirty="0" smtClean="0">
                <a:latin typeface="Arial" panose="020B0604020202020204" pitchFamily="34" charset="0"/>
                <a:cs typeface="Arial" panose="020B0604020202020204" pitchFamily="34" charset="0"/>
              </a:rPr>
              <a:t>encrypted, embedded</a:t>
            </a:r>
            <a:r>
              <a:rPr lang="en-US" sz="1600" dirty="0" smtClean="0">
                <a:latin typeface="Arial" panose="020B0604020202020204" pitchFamily="34" charset="0"/>
                <a:cs typeface="Arial" panose="020B0604020202020204" pitchFamily="34" charset="0"/>
              </a:rPr>
              <a:t>, and sent through cloud storage or cloud-based communication channels. </a:t>
            </a:r>
          </a:p>
          <a:p>
            <a:pPr algn="just">
              <a:buFont typeface="Wingdings" panose="05000000000000000000" pitchFamily="2" charset="2"/>
              <a:buChar char="Ø"/>
            </a:pPr>
            <a:r>
              <a:rPr lang="en-US" sz="1600" dirty="0" smtClean="0">
                <a:latin typeface="Arial" panose="020B0604020202020204" pitchFamily="34" charset="0"/>
                <a:cs typeface="Arial" panose="020B0604020202020204" pitchFamily="34" charset="0"/>
              </a:rPr>
              <a:t>Project might include mechanisms to actively </a:t>
            </a:r>
            <a:r>
              <a:rPr lang="en-US" sz="1600" b="1" dirty="0" smtClean="0">
                <a:latin typeface="Arial" panose="020B0604020202020204" pitchFamily="34" charset="0"/>
                <a:cs typeface="Arial" panose="020B0604020202020204" pitchFamily="34" charset="0"/>
              </a:rPr>
              <a:t>prevent detection</a:t>
            </a:r>
            <a:r>
              <a:rPr lang="en-US" sz="1600" dirty="0" smtClean="0">
                <a:latin typeface="Arial" panose="020B0604020202020204" pitchFamily="34" charset="0"/>
                <a:cs typeface="Arial" panose="020B0604020202020204" pitchFamily="34" charset="0"/>
              </a:rPr>
              <a:t> by commonly used steganalysis tools.</a:t>
            </a:r>
          </a:p>
          <a:p>
            <a:pPr algn="just">
              <a:buFont typeface="Wingdings" panose="05000000000000000000" pitchFamily="2" charset="2"/>
              <a:buChar char="Ø"/>
            </a:pPr>
            <a:r>
              <a:rPr lang="en-US" sz="1600" b="1" dirty="0" smtClean="0">
                <a:solidFill>
                  <a:srgbClr val="0F0F0F"/>
                </a:solidFill>
                <a:latin typeface="Arial" panose="020B0604020202020204" pitchFamily="34" charset="0"/>
                <a:cs typeface="Arial" panose="020B0604020202020204" pitchFamily="34" charset="0"/>
              </a:rPr>
              <a:t>User-friendly GUI</a:t>
            </a:r>
            <a:r>
              <a:rPr lang="en-US" sz="1600" dirty="0" smtClean="0">
                <a:solidFill>
                  <a:srgbClr val="0F0F0F"/>
                </a:solidFill>
                <a:latin typeface="Arial" panose="020B0604020202020204" pitchFamily="34" charset="0"/>
                <a:cs typeface="Arial" panose="020B0604020202020204" pitchFamily="34" charset="0"/>
              </a:rPr>
              <a:t> for easy encryption and decryption. Project have a </a:t>
            </a:r>
            <a:r>
              <a:rPr lang="en-US" sz="1600" b="1" dirty="0" smtClean="0">
                <a:latin typeface="Arial" panose="020B0604020202020204" pitchFamily="34" charset="0"/>
                <a:cs typeface="Arial" panose="020B0604020202020204" pitchFamily="34" charset="0"/>
              </a:rPr>
              <a:t>simplified, intuitive interface</a:t>
            </a:r>
            <a:r>
              <a:rPr lang="en-US" sz="1600" dirty="0" smtClean="0">
                <a:latin typeface="Arial" panose="020B0604020202020204" pitchFamily="34" charset="0"/>
                <a:cs typeface="Arial" panose="020B0604020202020204" pitchFamily="34" charset="0"/>
              </a:rPr>
              <a:t> that makes it accessible for non-technical users.</a:t>
            </a:r>
          </a:p>
          <a:p>
            <a:pPr algn="just">
              <a:buFont typeface="Wingdings" panose="05000000000000000000" pitchFamily="2" charset="2"/>
              <a:buChar char="Ø"/>
            </a:pPr>
            <a:r>
              <a:rPr lang="en-US" sz="1600" dirty="0" smtClean="0">
                <a:latin typeface="Arial" panose="020B0604020202020204" pitchFamily="34" charset="0"/>
                <a:cs typeface="Arial" panose="020B0604020202020204" pitchFamily="34" charset="0"/>
              </a:rPr>
              <a:t>Project might allow for </a:t>
            </a:r>
            <a:r>
              <a:rPr lang="en-US" sz="1600" b="1" dirty="0" smtClean="0">
                <a:latin typeface="Arial" panose="020B0604020202020204" pitchFamily="34" charset="0"/>
                <a:cs typeface="Arial" panose="020B0604020202020204" pitchFamily="34" charset="0"/>
              </a:rPr>
              <a:t>cross-platform or cross-medium</a:t>
            </a:r>
            <a:r>
              <a:rPr lang="en-US" sz="1600" dirty="0" smtClean="0">
                <a:latin typeface="Arial" panose="020B0604020202020204" pitchFamily="34" charset="0"/>
                <a:cs typeface="Arial" panose="020B0604020202020204" pitchFamily="34" charset="0"/>
              </a:rPr>
              <a:t> embedding (e.g., hiding data in images, videos, audio, and text) with the same or similar level of effectiveness.</a:t>
            </a:r>
            <a:endParaRPr lang="en-IN" sz="1600"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p:txBody>
          <a:bodyPr anchor="t">
            <a:normAutofit/>
          </a:bodyPr>
          <a:lstStyle/>
          <a:p>
            <a:pPr marL="0" indent="0" algn="just">
              <a:buNone/>
            </a:pPr>
            <a:endParaRPr lang="en-US" sz="160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sz="1600" b="1" dirty="0" smtClean="0">
                <a:latin typeface="Arial" panose="020B0604020202020204" pitchFamily="34" charset="0"/>
                <a:cs typeface="Arial" panose="020B0604020202020204" pitchFamily="34" charset="0"/>
              </a:rPr>
              <a:t>Government </a:t>
            </a:r>
            <a:r>
              <a:rPr lang="en-US" sz="1600" b="1" dirty="0">
                <a:latin typeface="Arial" panose="020B0604020202020204" pitchFamily="34" charset="0"/>
                <a:cs typeface="Arial" panose="020B0604020202020204" pitchFamily="34" charset="0"/>
              </a:rPr>
              <a:t>and Intelligence </a:t>
            </a:r>
            <a:r>
              <a:rPr lang="en-US" sz="1600" b="1" dirty="0" smtClean="0">
                <a:latin typeface="Arial" panose="020B0604020202020204" pitchFamily="34" charset="0"/>
                <a:cs typeface="Arial" panose="020B0604020202020204" pitchFamily="34" charset="0"/>
              </a:rPr>
              <a:t>Agencies : </a:t>
            </a:r>
            <a:r>
              <a:rPr lang="en-US" sz="1600" dirty="0">
                <a:latin typeface="Arial" panose="020B0604020202020204" pitchFamily="34" charset="0"/>
                <a:cs typeface="Arial" panose="020B0604020202020204" pitchFamily="34" charset="0"/>
              </a:rPr>
              <a:t>Steganography can help in hiding information in plain sight, ensuring it is not easily detectable by adversaries</a:t>
            </a:r>
            <a:r>
              <a:rPr lang="en-US" sz="1600" dirty="0" smtClean="0">
                <a:latin typeface="Arial" panose="020B0604020202020204" pitchFamily="34" charset="0"/>
                <a:cs typeface="Arial" panose="020B0604020202020204" pitchFamily="34" charset="0"/>
              </a:rPr>
              <a:t>.</a:t>
            </a:r>
          </a:p>
          <a:p>
            <a:pPr algn="just">
              <a:buFont typeface="Wingdings" panose="05000000000000000000" pitchFamily="2" charset="2"/>
              <a:buChar char="Ø"/>
            </a:pPr>
            <a:r>
              <a:rPr lang="en-IN" sz="1600" b="1" dirty="0" smtClean="0">
                <a:latin typeface="Arial" panose="020B0604020202020204" pitchFamily="34" charset="0"/>
                <a:cs typeface="Arial" panose="020B0604020202020204" pitchFamily="34" charset="0"/>
              </a:rPr>
              <a:t>Journalists </a:t>
            </a:r>
            <a:r>
              <a:rPr lang="en-IN" sz="1600" b="1" dirty="0">
                <a:latin typeface="Arial" panose="020B0604020202020204" pitchFamily="34" charset="0"/>
                <a:cs typeface="Arial" panose="020B0604020202020204" pitchFamily="34" charset="0"/>
              </a:rPr>
              <a:t>and </a:t>
            </a:r>
            <a:r>
              <a:rPr lang="en-IN" sz="1600" b="1" dirty="0" smtClean="0">
                <a:latin typeface="Arial" panose="020B0604020202020204" pitchFamily="34" charset="0"/>
                <a:cs typeface="Arial" panose="020B0604020202020204" pitchFamily="34" charset="0"/>
              </a:rPr>
              <a:t>Whistle Blowers :  </a:t>
            </a:r>
            <a:r>
              <a:rPr lang="en-IN" sz="1600" dirty="0" smtClean="0">
                <a:latin typeface="Arial" panose="020B0604020202020204" pitchFamily="34" charset="0"/>
                <a:cs typeface="Arial" panose="020B0604020202020204" pitchFamily="34" charset="0"/>
              </a:rPr>
              <a:t>T</a:t>
            </a:r>
            <a:r>
              <a:rPr lang="en-US" sz="1600" dirty="0" smtClean="0">
                <a:latin typeface="Arial" panose="020B0604020202020204" pitchFamily="34" charset="0"/>
                <a:cs typeface="Arial" panose="020B0604020202020204" pitchFamily="34" charset="0"/>
              </a:rPr>
              <a:t>o </a:t>
            </a:r>
            <a:r>
              <a:rPr lang="en-US" sz="1600" dirty="0">
                <a:latin typeface="Arial" panose="020B0604020202020204" pitchFamily="34" charset="0"/>
                <a:cs typeface="Arial" panose="020B0604020202020204" pitchFamily="34" charset="0"/>
              </a:rPr>
              <a:t>protect their identity and keep their sources anonymous when sharing classified or confidential information.</a:t>
            </a:r>
            <a:endParaRPr lang="en-IN" sz="1600" b="1"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IN" sz="1600" b="1" dirty="0">
                <a:latin typeface="Arial" panose="020B0604020202020204" pitchFamily="34" charset="0"/>
                <a:cs typeface="Arial" panose="020B0604020202020204" pitchFamily="34" charset="0"/>
              </a:rPr>
              <a:t>Military and </a:t>
            </a:r>
            <a:r>
              <a:rPr lang="en-IN" sz="1600" b="1" dirty="0" smtClean="0">
                <a:latin typeface="Arial" panose="020B0604020202020204" pitchFamily="34" charset="0"/>
                <a:cs typeface="Arial" panose="020B0604020202020204" pitchFamily="34" charset="0"/>
              </a:rPr>
              <a:t>Defense :  </a:t>
            </a:r>
            <a:r>
              <a:rPr lang="en-US" sz="1600" dirty="0" smtClean="0">
                <a:latin typeface="Arial" panose="020B0604020202020204" pitchFamily="34" charset="0"/>
                <a:cs typeface="Arial" panose="020B0604020202020204" pitchFamily="34" charset="0"/>
              </a:rPr>
              <a:t>It can </a:t>
            </a:r>
            <a:r>
              <a:rPr lang="en-US" sz="1600" dirty="0">
                <a:latin typeface="Arial" panose="020B0604020202020204" pitchFamily="34" charset="0"/>
                <a:cs typeface="Arial" panose="020B0604020202020204" pitchFamily="34" charset="0"/>
              </a:rPr>
              <a:t>be applied to hide instructions or covert operations within seemingly harmless files or </a:t>
            </a:r>
            <a:r>
              <a:rPr lang="en-US" sz="1600" dirty="0" smtClean="0">
                <a:latin typeface="Arial" panose="020B0604020202020204" pitchFamily="34" charset="0"/>
                <a:cs typeface="Arial" panose="020B0604020202020204" pitchFamily="34" charset="0"/>
              </a:rPr>
              <a:t>media.</a:t>
            </a:r>
          </a:p>
          <a:p>
            <a:pPr algn="just">
              <a:buFont typeface="Wingdings" panose="05000000000000000000" pitchFamily="2" charset="2"/>
              <a:buChar char="Ø"/>
            </a:pPr>
            <a:r>
              <a:rPr lang="en-IN" sz="1600" b="1" dirty="0">
                <a:latin typeface="Arial" panose="020B0604020202020204" pitchFamily="34" charset="0"/>
                <a:cs typeface="Arial" panose="020B0604020202020204" pitchFamily="34" charset="0"/>
              </a:rPr>
              <a:t>E-commerce </a:t>
            </a:r>
            <a:r>
              <a:rPr lang="en-IN" sz="1600" b="1" dirty="0" smtClean="0">
                <a:latin typeface="Arial" panose="020B0604020202020204" pitchFamily="34" charset="0"/>
                <a:cs typeface="Arial" panose="020B0604020202020204" pitchFamily="34" charset="0"/>
              </a:rPr>
              <a:t>Platforms : </a:t>
            </a:r>
            <a:r>
              <a:rPr lang="en-US" sz="1600" dirty="0" smtClean="0">
                <a:latin typeface="Arial" panose="020B0604020202020204" pitchFamily="34" charset="0"/>
                <a:cs typeface="Arial" panose="020B0604020202020204" pitchFamily="34" charset="0"/>
              </a:rPr>
              <a:t>To </a:t>
            </a:r>
            <a:r>
              <a:rPr lang="en-US" sz="1600" dirty="0">
                <a:latin typeface="Arial" panose="020B0604020202020204" pitchFamily="34" charset="0"/>
                <a:cs typeface="Arial" panose="020B0604020202020204" pitchFamily="34" charset="0"/>
              </a:rPr>
              <a:t>protect customer data, such as payment details or personal information, ensuring that even if data is intercepted, it cannot be easily extracted or misused</a:t>
            </a:r>
            <a:r>
              <a:rPr lang="en-US" sz="1600" dirty="0" smtClean="0">
                <a:latin typeface="Arial" panose="020B0604020202020204" pitchFamily="34" charset="0"/>
                <a:cs typeface="Arial" panose="020B0604020202020204" pitchFamily="34" charset="0"/>
              </a:rPr>
              <a:t>.</a:t>
            </a:r>
          </a:p>
          <a:p>
            <a:pPr algn="just">
              <a:buFont typeface="Wingdings" panose="05000000000000000000" pitchFamily="2" charset="2"/>
              <a:buChar char="Ø"/>
            </a:pPr>
            <a:r>
              <a:rPr lang="en-IN" sz="1600" b="1" dirty="0">
                <a:latin typeface="Arial" panose="020B0604020202020204" pitchFamily="34" charset="0"/>
                <a:cs typeface="Arial" panose="020B0604020202020204" pitchFamily="34" charset="0"/>
              </a:rPr>
              <a:t>Telecommunication </a:t>
            </a:r>
            <a:r>
              <a:rPr lang="en-IN" sz="1600" b="1" dirty="0" smtClean="0">
                <a:latin typeface="Arial" panose="020B0604020202020204" pitchFamily="34" charset="0"/>
                <a:cs typeface="Arial" panose="020B0604020202020204" pitchFamily="34" charset="0"/>
              </a:rPr>
              <a:t>Companies : </a:t>
            </a:r>
            <a:r>
              <a:rPr lang="en-US" sz="1600" dirty="0">
                <a:latin typeface="Arial" panose="020B0604020202020204" pitchFamily="34" charset="0"/>
                <a:cs typeface="Arial" panose="020B0604020202020204" pitchFamily="34" charset="0"/>
              </a:rPr>
              <a:t>T</a:t>
            </a:r>
            <a:r>
              <a:rPr lang="en-US" sz="1600" dirty="0" smtClean="0">
                <a:latin typeface="Arial" panose="020B0604020202020204" pitchFamily="34" charset="0"/>
                <a:cs typeface="Arial" panose="020B0604020202020204" pitchFamily="34" charset="0"/>
              </a:rPr>
              <a:t>o </a:t>
            </a:r>
            <a:r>
              <a:rPr lang="en-US" sz="1600" dirty="0">
                <a:latin typeface="Arial" panose="020B0604020202020204" pitchFamily="34" charset="0"/>
                <a:cs typeface="Arial" panose="020B0604020202020204" pitchFamily="34" charset="0"/>
              </a:rPr>
              <a:t>provide secure communication channels over their networks, ensuring that sensitive business communication or government correspondence remains private even in the event of network breaches.</a:t>
            </a:r>
            <a:endParaRPr lang="en-US" sz="1600" b="1" dirty="0" smtClean="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US" sz="1600" b="1" dirty="0">
              <a:latin typeface="Arial" panose="020B0604020202020204" pitchFamily="34" charset="0"/>
              <a:cs typeface="Arial" panose="020B0604020202020204" pitchFamily="34" charset="0"/>
            </a:endParaRPr>
          </a:p>
          <a:p>
            <a:pPr algn="just">
              <a:buFont typeface="Wingdings" panose="05000000000000000000" pitchFamily="2" charset="2"/>
              <a:buChar char="Ø"/>
            </a:pP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8"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r="19378"/>
          <a:stretch/>
        </p:blipFill>
        <p:spPr>
          <a:xfrm>
            <a:off x="94474" y="1563002"/>
            <a:ext cx="4947426" cy="4253611"/>
          </a:xfrm>
        </p:spPr>
      </p:pic>
      <p:sp>
        <p:nvSpPr>
          <p:cNvPr id="9" name="TextBox 8"/>
          <p:cNvSpPr txBox="1"/>
          <p:nvPr/>
        </p:nvSpPr>
        <p:spPr>
          <a:xfrm>
            <a:off x="174170" y="1208705"/>
            <a:ext cx="2764973"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rPr>
              <a:t>Code of Data Hiding:</a:t>
            </a:r>
            <a:endParaRPr lang="en-IN" sz="1600" b="1"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r="4615" b="21193"/>
          <a:stretch/>
        </p:blipFill>
        <p:spPr>
          <a:xfrm>
            <a:off x="3327400" y="5016133"/>
            <a:ext cx="7181112" cy="1786775"/>
          </a:xfrm>
          <a:prstGeom prst="rect">
            <a:avLst/>
          </a:prstGeom>
        </p:spPr>
      </p:pic>
      <p:sp>
        <p:nvSpPr>
          <p:cNvPr id="11" name="TextBox 10"/>
          <p:cNvSpPr txBox="1"/>
          <p:nvPr/>
        </p:nvSpPr>
        <p:spPr>
          <a:xfrm>
            <a:off x="152400" y="6045213"/>
            <a:ext cx="3136900" cy="584775"/>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rPr>
              <a:t>Encryption and Decryption Output :</a:t>
            </a:r>
            <a:endParaRPr lang="en-IN" sz="1600" b="1"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7307" y="1082022"/>
            <a:ext cx="3281482" cy="3783852"/>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3234" y="1082023"/>
            <a:ext cx="3283200" cy="3783852"/>
          </a:xfrm>
          <a:prstGeom prst="rect">
            <a:avLst/>
          </a:prstGeom>
        </p:spPr>
      </p:pic>
      <p:sp>
        <p:nvSpPr>
          <p:cNvPr id="14" name="TextBox 13"/>
          <p:cNvSpPr txBox="1"/>
          <p:nvPr/>
        </p:nvSpPr>
        <p:spPr>
          <a:xfrm>
            <a:off x="5247307" y="654292"/>
            <a:ext cx="2207593"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rPr>
              <a:t>Input Image File :</a:t>
            </a:r>
            <a:endParaRPr lang="en-IN" sz="1600" b="1" dirty="0">
              <a:latin typeface="Arial" panose="020B0604020202020204" pitchFamily="34" charset="0"/>
              <a:cs typeface="Arial" panose="020B0604020202020204" pitchFamily="34" charset="0"/>
            </a:endParaRPr>
          </a:p>
        </p:txBody>
      </p:sp>
      <p:sp>
        <p:nvSpPr>
          <p:cNvPr id="15" name="TextBox 14"/>
          <p:cNvSpPr txBox="1"/>
          <p:nvPr/>
        </p:nvSpPr>
        <p:spPr>
          <a:xfrm>
            <a:off x="8653234" y="631307"/>
            <a:ext cx="2207593" cy="338554"/>
          </a:xfrm>
          <a:prstGeom prst="rect">
            <a:avLst/>
          </a:prstGeom>
          <a:noFill/>
        </p:spPr>
        <p:txBody>
          <a:bodyPr wrap="square" rtlCol="0">
            <a:spAutoFit/>
          </a:bodyPr>
          <a:lstStyle/>
          <a:p>
            <a:r>
              <a:rPr lang="en-US" sz="1600" b="1" dirty="0" smtClean="0">
                <a:latin typeface="Arial" panose="020B0604020202020204" pitchFamily="34" charset="0"/>
                <a:cs typeface="Arial" panose="020B0604020202020204" pitchFamily="34" charset="0"/>
              </a:rPr>
              <a:t>Output Image File :</a:t>
            </a:r>
            <a:endParaRPr lang="en-IN"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p:txBody>
          <a:bodyPr anchor="t">
            <a:normAutofit/>
          </a:bodyPr>
          <a:lstStyle/>
          <a:p>
            <a:pPr algn="just">
              <a:buFont typeface="Wingdings" panose="05000000000000000000" pitchFamily="2" charset="2"/>
              <a:buChar char="Ø"/>
            </a:pPr>
            <a:endParaRPr lang="en-US" sz="1600" dirty="0" smtClean="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sz="1600" dirty="0" smtClean="0">
                <a:latin typeface="Arial" panose="020B0604020202020204" pitchFamily="34" charset="0"/>
                <a:cs typeface="Arial" panose="020B0604020202020204" pitchFamily="34" charset="0"/>
              </a:rPr>
              <a:t>By </a:t>
            </a:r>
            <a:r>
              <a:rPr lang="en-US" sz="1600" dirty="0">
                <a:latin typeface="Arial" panose="020B0604020202020204" pitchFamily="34" charset="0"/>
                <a:cs typeface="Arial" panose="020B0604020202020204" pitchFamily="34" charset="0"/>
              </a:rPr>
              <a:t>hiding data within seemingly innocuous files, whether images, audio, video, or text, steganography offers a </a:t>
            </a:r>
            <a:r>
              <a:rPr lang="en-US" sz="1600" b="1" dirty="0">
                <a:latin typeface="Arial" panose="020B0604020202020204" pitchFamily="34" charset="0"/>
                <a:cs typeface="Arial" panose="020B0604020202020204" pitchFamily="34" charset="0"/>
              </a:rPr>
              <a:t>unique layer of protection</a:t>
            </a:r>
            <a:r>
              <a:rPr lang="en-US" sz="1600" dirty="0">
                <a:latin typeface="Arial" panose="020B0604020202020204" pitchFamily="34" charset="0"/>
                <a:cs typeface="Arial" panose="020B0604020202020204" pitchFamily="34" charset="0"/>
              </a:rPr>
              <a:t> beyond traditional encryption techniques</a:t>
            </a:r>
            <a:r>
              <a:rPr lang="en-US" sz="1600" dirty="0" smtClean="0">
                <a:latin typeface="Arial" panose="020B0604020202020204" pitchFamily="34" charset="0"/>
                <a:cs typeface="Arial" panose="020B0604020202020204" pitchFamily="34" charset="0"/>
              </a:rPr>
              <a:t>. </a:t>
            </a:r>
          </a:p>
          <a:p>
            <a:pPr algn="just">
              <a:buFont typeface="Wingdings" panose="05000000000000000000" pitchFamily="2" charset="2"/>
              <a:buChar char="Ø"/>
            </a:pPr>
            <a:r>
              <a:rPr lang="en-US" sz="1600" dirty="0" smtClean="0">
                <a:latin typeface="Arial" panose="020B0604020202020204" pitchFamily="34" charset="0"/>
                <a:cs typeface="Arial" panose="020B0604020202020204" pitchFamily="34" charset="0"/>
              </a:rPr>
              <a:t>This </a:t>
            </a:r>
            <a:r>
              <a:rPr lang="en-US" sz="1600" b="1" dirty="0">
                <a:latin typeface="Arial" panose="020B0604020202020204" pitchFamily="34" charset="0"/>
                <a:cs typeface="Arial" panose="020B0604020202020204" pitchFamily="34" charset="0"/>
              </a:rPr>
              <a:t>covert method</a:t>
            </a:r>
            <a:r>
              <a:rPr lang="en-US" sz="1600" dirty="0">
                <a:latin typeface="Arial" panose="020B0604020202020204" pitchFamily="34" charset="0"/>
                <a:cs typeface="Arial" panose="020B0604020202020204" pitchFamily="34" charset="0"/>
              </a:rPr>
              <a:t> allows for the secure transmission of sensitive information, making it invaluable for government agencies, </a:t>
            </a:r>
            <a:r>
              <a:rPr lang="en-US" sz="1600" dirty="0" smtClean="0">
                <a:latin typeface="Arial" panose="020B0604020202020204" pitchFamily="34" charset="0"/>
                <a:cs typeface="Arial" panose="020B0604020202020204" pitchFamily="34" charset="0"/>
              </a:rPr>
              <a:t>cyber security </a:t>
            </a:r>
            <a:r>
              <a:rPr lang="en-US" sz="1600" dirty="0">
                <a:latin typeface="Arial" panose="020B0604020202020204" pitchFamily="34" charset="0"/>
                <a:cs typeface="Arial" panose="020B0604020202020204" pitchFamily="34" charset="0"/>
              </a:rPr>
              <a:t>professionals, journalists, privacy advocates, and even everyday users who wish to protect their data from prying </a:t>
            </a:r>
            <a:r>
              <a:rPr lang="en-US" sz="1600" dirty="0" smtClean="0">
                <a:latin typeface="Arial" panose="020B0604020202020204" pitchFamily="34" charset="0"/>
                <a:cs typeface="Arial" panose="020B0604020202020204" pitchFamily="34" charset="0"/>
              </a:rPr>
              <a:t>eyes.</a:t>
            </a:r>
          </a:p>
          <a:p>
            <a:pPr algn="just">
              <a:buFont typeface="Wingdings" panose="05000000000000000000" pitchFamily="2" charset="2"/>
              <a:buChar char="Ø"/>
            </a:pPr>
            <a:r>
              <a:rPr lang="en-US" sz="1600" dirty="0" smtClean="0">
                <a:latin typeface="Arial" panose="020B0604020202020204" pitchFamily="34" charset="0"/>
                <a:cs typeface="Arial" panose="020B0604020202020204" pitchFamily="34" charset="0"/>
              </a:rPr>
              <a:t>This project showcases a </a:t>
            </a:r>
            <a:r>
              <a:rPr lang="en-US" sz="1600" b="1" dirty="0" smtClean="0">
                <a:latin typeface="Arial" panose="020B0604020202020204" pitchFamily="34" charset="0"/>
                <a:cs typeface="Arial" panose="020B0604020202020204" pitchFamily="34" charset="0"/>
              </a:rPr>
              <a:t>simple yet effective </a:t>
            </a:r>
            <a:r>
              <a:rPr lang="en-US" sz="1600" dirty="0" smtClean="0">
                <a:latin typeface="Arial" panose="020B0604020202020204" pitchFamily="34" charset="0"/>
                <a:cs typeface="Arial" panose="020B0604020202020204" pitchFamily="34" charset="0"/>
              </a:rPr>
              <a:t>implementation of message hiding in images.</a:t>
            </a:r>
          </a:p>
          <a:p>
            <a:pPr algn="just">
              <a:buFont typeface="Wingdings" panose="05000000000000000000" pitchFamily="2" charset="2"/>
              <a:buChar char="Ø"/>
            </a:pPr>
            <a:r>
              <a:rPr lang="en-US" sz="1600" b="1" dirty="0" smtClean="0">
                <a:latin typeface="Arial" panose="020B0604020202020204" pitchFamily="34" charset="0"/>
                <a:cs typeface="Arial" panose="020B0604020202020204" pitchFamily="34" charset="0"/>
              </a:rPr>
              <a:t>Cybercriminals</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may exploit these methods for malicious purposes, such as hiding malware or </a:t>
            </a:r>
            <a:r>
              <a:rPr lang="en-US" sz="1600" dirty="0" smtClean="0">
                <a:latin typeface="Arial" panose="020B0604020202020204" pitchFamily="34" charset="0"/>
                <a:cs typeface="Arial" panose="020B0604020202020204" pitchFamily="34" charset="0"/>
              </a:rPr>
              <a:t>exfiltration </a:t>
            </a:r>
            <a:r>
              <a:rPr lang="en-US" sz="1600" dirty="0">
                <a:latin typeface="Arial" panose="020B0604020202020204" pitchFamily="34" charset="0"/>
                <a:cs typeface="Arial" panose="020B0604020202020204" pitchFamily="34" charset="0"/>
              </a:rPr>
              <a:t>sensitive data </a:t>
            </a:r>
            <a:r>
              <a:rPr lang="en-US" sz="1600" dirty="0" smtClean="0">
                <a:latin typeface="Arial" panose="020B0604020202020204" pitchFamily="34" charset="0"/>
                <a:cs typeface="Arial" panose="020B0604020202020204" pitchFamily="34" charset="0"/>
              </a:rPr>
              <a:t>undetected.</a:t>
            </a:r>
            <a:endParaRPr lang="en-US" sz="160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sz="1600" dirty="0" smtClean="0">
                <a:latin typeface="Arial" panose="020B0604020202020204" pitchFamily="34" charset="0"/>
                <a:cs typeface="Arial" panose="020B0604020202020204" pitchFamily="34" charset="0"/>
              </a:rPr>
              <a:t>Future improvements can make it more </a:t>
            </a:r>
            <a:r>
              <a:rPr lang="en-US" sz="1600" b="1" dirty="0" smtClean="0">
                <a:latin typeface="Arial" panose="020B0604020202020204" pitchFamily="34" charset="0"/>
                <a:cs typeface="Arial" panose="020B0604020202020204" pitchFamily="34" charset="0"/>
              </a:rPr>
              <a:t>robust, secure and scalable.</a:t>
            </a:r>
            <a:r>
              <a:rPr lang="en-US" sz="1600" dirty="0" smtClean="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lstStyle/>
          <a:p>
            <a:r>
              <a:rPr lang="en-IN" dirty="0">
                <a:hlinkClick r:id="rId2"/>
              </a:rPr>
              <a:t>https://github.com/Swapnil-Garg/Cyber-Security-AICTE--Project-on-Hiding-Data-Using-Steganography--.git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175</TotalTime>
  <Words>702</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39</cp:revision>
  <dcterms:created xsi:type="dcterms:W3CDTF">2021-05-26T16:50:10Z</dcterms:created>
  <dcterms:modified xsi:type="dcterms:W3CDTF">2025-02-26T16:17:22Z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