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D4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9506F-2CB1-43F0-8AB9-27C513A17E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B3CAA3-2470-4783-967C-50A761EDB1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6EAD7D-F321-4882-99BD-2FDCF79BC59C}"/>
              </a:ext>
            </a:extLst>
          </p:cNvPr>
          <p:cNvSpPr>
            <a:spLocks noGrp="1"/>
          </p:cNvSpPr>
          <p:nvPr>
            <p:ph type="dt" sz="half" idx="10"/>
          </p:nvPr>
        </p:nvSpPr>
        <p:spPr/>
        <p:txBody>
          <a:bodyPr/>
          <a:lstStyle/>
          <a:p>
            <a:fld id="{A355DE0D-C74C-4C0B-B654-B207931E93CA}" type="datetimeFigureOut">
              <a:rPr lang="en-US" smtClean="0"/>
              <a:t>8/22/2023</a:t>
            </a:fld>
            <a:endParaRPr lang="en-US"/>
          </a:p>
        </p:txBody>
      </p:sp>
      <p:sp>
        <p:nvSpPr>
          <p:cNvPr id="5" name="Footer Placeholder 4">
            <a:extLst>
              <a:ext uri="{FF2B5EF4-FFF2-40B4-BE49-F238E27FC236}">
                <a16:creationId xmlns:a16="http://schemas.microsoft.com/office/drawing/2014/main" id="{222022A1-BC09-4A8A-9E66-1501C1805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F4F67F-1337-42BC-B850-CA6EE8F05179}"/>
              </a:ext>
            </a:extLst>
          </p:cNvPr>
          <p:cNvSpPr>
            <a:spLocks noGrp="1"/>
          </p:cNvSpPr>
          <p:nvPr>
            <p:ph type="sldNum" sz="quarter" idx="12"/>
          </p:nvPr>
        </p:nvSpPr>
        <p:spPr/>
        <p:txBody>
          <a:bodyPr/>
          <a:lstStyle/>
          <a:p>
            <a:fld id="{4B787414-977F-4564-B488-C7D4ED88368B}" type="slidenum">
              <a:rPr lang="en-US" smtClean="0"/>
              <a:t>‹#›</a:t>
            </a:fld>
            <a:endParaRPr lang="en-US"/>
          </a:p>
        </p:txBody>
      </p:sp>
    </p:spTree>
    <p:extLst>
      <p:ext uri="{BB962C8B-B14F-4D97-AF65-F5344CB8AC3E}">
        <p14:creationId xmlns:p14="http://schemas.microsoft.com/office/powerpoint/2010/main" val="1357187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EA307-4C97-429A-A3A6-F8F4EE15A5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DBA8E3-8A4A-4264-A39E-34E0A1C9A2A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48AF0-4179-4F8E-A18D-C148F8929413}"/>
              </a:ext>
            </a:extLst>
          </p:cNvPr>
          <p:cNvSpPr>
            <a:spLocks noGrp="1"/>
          </p:cNvSpPr>
          <p:nvPr>
            <p:ph type="dt" sz="half" idx="10"/>
          </p:nvPr>
        </p:nvSpPr>
        <p:spPr/>
        <p:txBody>
          <a:bodyPr/>
          <a:lstStyle/>
          <a:p>
            <a:fld id="{A355DE0D-C74C-4C0B-B654-B207931E93CA}" type="datetimeFigureOut">
              <a:rPr lang="en-US" smtClean="0"/>
              <a:t>8/22/2023</a:t>
            </a:fld>
            <a:endParaRPr lang="en-US"/>
          </a:p>
        </p:txBody>
      </p:sp>
      <p:sp>
        <p:nvSpPr>
          <p:cNvPr id="5" name="Footer Placeholder 4">
            <a:extLst>
              <a:ext uri="{FF2B5EF4-FFF2-40B4-BE49-F238E27FC236}">
                <a16:creationId xmlns:a16="http://schemas.microsoft.com/office/drawing/2014/main" id="{0D20191B-9924-4F18-A7D1-22C7A98CF6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F31E2B-3F8D-4C4D-9562-42989473D392}"/>
              </a:ext>
            </a:extLst>
          </p:cNvPr>
          <p:cNvSpPr>
            <a:spLocks noGrp="1"/>
          </p:cNvSpPr>
          <p:nvPr>
            <p:ph type="sldNum" sz="quarter" idx="12"/>
          </p:nvPr>
        </p:nvSpPr>
        <p:spPr/>
        <p:txBody>
          <a:bodyPr/>
          <a:lstStyle/>
          <a:p>
            <a:fld id="{4B787414-977F-4564-B488-C7D4ED88368B}" type="slidenum">
              <a:rPr lang="en-US" smtClean="0"/>
              <a:t>‹#›</a:t>
            </a:fld>
            <a:endParaRPr lang="en-US"/>
          </a:p>
        </p:txBody>
      </p:sp>
    </p:spTree>
    <p:extLst>
      <p:ext uri="{BB962C8B-B14F-4D97-AF65-F5344CB8AC3E}">
        <p14:creationId xmlns:p14="http://schemas.microsoft.com/office/powerpoint/2010/main" val="459774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7EF172-CEC4-44EF-B86E-540B678C5B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4059E6-98A8-4B1A-B04B-482F369EF3B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929D6-4135-464F-B6FA-E00C0F810A7F}"/>
              </a:ext>
            </a:extLst>
          </p:cNvPr>
          <p:cNvSpPr>
            <a:spLocks noGrp="1"/>
          </p:cNvSpPr>
          <p:nvPr>
            <p:ph type="dt" sz="half" idx="10"/>
          </p:nvPr>
        </p:nvSpPr>
        <p:spPr/>
        <p:txBody>
          <a:bodyPr/>
          <a:lstStyle/>
          <a:p>
            <a:fld id="{A355DE0D-C74C-4C0B-B654-B207931E93CA}" type="datetimeFigureOut">
              <a:rPr lang="en-US" smtClean="0"/>
              <a:t>8/22/2023</a:t>
            </a:fld>
            <a:endParaRPr lang="en-US"/>
          </a:p>
        </p:txBody>
      </p:sp>
      <p:sp>
        <p:nvSpPr>
          <p:cNvPr id="5" name="Footer Placeholder 4">
            <a:extLst>
              <a:ext uri="{FF2B5EF4-FFF2-40B4-BE49-F238E27FC236}">
                <a16:creationId xmlns:a16="http://schemas.microsoft.com/office/drawing/2014/main" id="{BD3F5F81-BDFD-4A14-B5FC-7949EFF135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6D97D0-C431-4A21-8222-E4DA536F4513}"/>
              </a:ext>
            </a:extLst>
          </p:cNvPr>
          <p:cNvSpPr>
            <a:spLocks noGrp="1"/>
          </p:cNvSpPr>
          <p:nvPr>
            <p:ph type="sldNum" sz="quarter" idx="12"/>
          </p:nvPr>
        </p:nvSpPr>
        <p:spPr/>
        <p:txBody>
          <a:bodyPr/>
          <a:lstStyle/>
          <a:p>
            <a:fld id="{4B787414-977F-4564-B488-C7D4ED88368B}" type="slidenum">
              <a:rPr lang="en-US" smtClean="0"/>
              <a:t>‹#›</a:t>
            </a:fld>
            <a:endParaRPr lang="en-US"/>
          </a:p>
        </p:txBody>
      </p:sp>
    </p:spTree>
    <p:extLst>
      <p:ext uri="{BB962C8B-B14F-4D97-AF65-F5344CB8AC3E}">
        <p14:creationId xmlns:p14="http://schemas.microsoft.com/office/powerpoint/2010/main" val="1294625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079A1-9FEA-4BC1-A92A-573378ACAD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32A10E-13BC-4420-807F-C1C89DD711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41EAC-07FC-44E6-AB65-85DBBE2F54CF}"/>
              </a:ext>
            </a:extLst>
          </p:cNvPr>
          <p:cNvSpPr>
            <a:spLocks noGrp="1"/>
          </p:cNvSpPr>
          <p:nvPr>
            <p:ph type="dt" sz="half" idx="10"/>
          </p:nvPr>
        </p:nvSpPr>
        <p:spPr/>
        <p:txBody>
          <a:bodyPr/>
          <a:lstStyle/>
          <a:p>
            <a:fld id="{A355DE0D-C74C-4C0B-B654-B207931E93CA}" type="datetimeFigureOut">
              <a:rPr lang="en-US" smtClean="0"/>
              <a:t>8/22/2023</a:t>
            </a:fld>
            <a:endParaRPr lang="en-US"/>
          </a:p>
        </p:txBody>
      </p:sp>
      <p:sp>
        <p:nvSpPr>
          <p:cNvPr id="5" name="Footer Placeholder 4">
            <a:extLst>
              <a:ext uri="{FF2B5EF4-FFF2-40B4-BE49-F238E27FC236}">
                <a16:creationId xmlns:a16="http://schemas.microsoft.com/office/drawing/2014/main" id="{43F232CE-3D43-4C82-8344-348DF7073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798C5-EC0C-4F2A-A2B4-7D32BC8EAEFE}"/>
              </a:ext>
            </a:extLst>
          </p:cNvPr>
          <p:cNvSpPr>
            <a:spLocks noGrp="1"/>
          </p:cNvSpPr>
          <p:nvPr>
            <p:ph type="sldNum" sz="quarter" idx="12"/>
          </p:nvPr>
        </p:nvSpPr>
        <p:spPr/>
        <p:txBody>
          <a:bodyPr/>
          <a:lstStyle/>
          <a:p>
            <a:fld id="{4B787414-977F-4564-B488-C7D4ED88368B}" type="slidenum">
              <a:rPr lang="en-US" smtClean="0"/>
              <a:t>‹#›</a:t>
            </a:fld>
            <a:endParaRPr lang="en-US"/>
          </a:p>
        </p:txBody>
      </p:sp>
    </p:spTree>
    <p:extLst>
      <p:ext uri="{BB962C8B-B14F-4D97-AF65-F5344CB8AC3E}">
        <p14:creationId xmlns:p14="http://schemas.microsoft.com/office/powerpoint/2010/main" val="1893861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52A47-9121-4511-83AB-DDD558AEF6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F8E653-9FF5-455E-859B-BBE4CA0FB8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4358729-26B5-4BC3-84A6-3C94B0B5F2DB}"/>
              </a:ext>
            </a:extLst>
          </p:cNvPr>
          <p:cNvSpPr>
            <a:spLocks noGrp="1"/>
          </p:cNvSpPr>
          <p:nvPr>
            <p:ph type="dt" sz="half" idx="10"/>
          </p:nvPr>
        </p:nvSpPr>
        <p:spPr/>
        <p:txBody>
          <a:bodyPr/>
          <a:lstStyle/>
          <a:p>
            <a:fld id="{A355DE0D-C74C-4C0B-B654-B207931E93CA}" type="datetimeFigureOut">
              <a:rPr lang="en-US" smtClean="0"/>
              <a:t>8/22/2023</a:t>
            </a:fld>
            <a:endParaRPr lang="en-US"/>
          </a:p>
        </p:txBody>
      </p:sp>
      <p:sp>
        <p:nvSpPr>
          <p:cNvPr id="5" name="Footer Placeholder 4">
            <a:extLst>
              <a:ext uri="{FF2B5EF4-FFF2-40B4-BE49-F238E27FC236}">
                <a16:creationId xmlns:a16="http://schemas.microsoft.com/office/drawing/2014/main" id="{FC086744-A7E4-4A6B-98CC-92029C1CAE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A3B4C1-7517-4836-8496-85BF8F3AFFE8}"/>
              </a:ext>
            </a:extLst>
          </p:cNvPr>
          <p:cNvSpPr>
            <a:spLocks noGrp="1"/>
          </p:cNvSpPr>
          <p:nvPr>
            <p:ph type="sldNum" sz="quarter" idx="12"/>
          </p:nvPr>
        </p:nvSpPr>
        <p:spPr/>
        <p:txBody>
          <a:bodyPr/>
          <a:lstStyle/>
          <a:p>
            <a:fld id="{4B787414-977F-4564-B488-C7D4ED88368B}" type="slidenum">
              <a:rPr lang="en-US" smtClean="0"/>
              <a:t>‹#›</a:t>
            </a:fld>
            <a:endParaRPr lang="en-US"/>
          </a:p>
        </p:txBody>
      </p:sp>
    </p:spTree>
    <p:extLst>
      <p:ext uri="{BB962C8B-B14F-4D97-AF65-F5344CB8AC3E}">
        <p14:creationId xmlns:p14="http://schemas.microsoft.com/office/powerpoint/2010/main" val="3367818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C10D-A13C-49CA-9E2C-90FD8A1670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ACB8BD-1454-4604-A761-4E88BBE317A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ACAF8B-D56A-4EC8-A12B-5E50954EA20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CEA797-D4CA-45F8-BD97-9B2BBCD4EEB8}"/>
              </a:ext>
            </a:extLst>
          </p:cNvPr>
          <p:cNvSpPr>
            <a:spLocks noGrp="1"/>
          </p:cNvSpPr>
          <p:nvPr>
            <p:ph type="dt" sz="half" idx="10"/>
          </p:nvPr>
        </p:nvSpPr>
        <p:spPr/>
        <p:txBody>
          <a:bodyPr/>
          <a:lstStyle/>
          <a:p>
            <a:fld id="{A355DE0D-C74C-4C0B-B654-B207931E93CA}" type="datetimeFigureOut">
              <a:rPr lang="en-US" smtClean="0"/>
              <a:t>8/22/2023</a:t>
            </a:fld>
            <a:endParaRPr lang="en-US"/>
          </a:p>
        </p:txBody>
      </p:sp>
      <p:sp>
        <p:nvSpPr>
          <p:cNvPr id="6" name="Footer Placeholder 5">
            <a:extLst>
              <a:ext uri="{FF2B5EF4-FFF2-40B4-BE49-F238E27FC236}">
                <a16:creationId xmlns:a16="http://schemas.microsoft.com/office/drawing/2014/main" id="{E7A135E9-D504-48CD-8D13-DC808E3C03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4E1135-3DF0-4527-9199-36FE6267BC88}"/>
              </a:ext>
            </a:extLst>
          </p:cNvPr>
          <p:cNvSpPr>
            <a:spLocks noGrp="1"/>
          </p:cNvSpPr>
          <p:nvPr>
            <p:ph type="sldNum" sz="quarter" idx="12"/>
          </p:nvPr>
        </p:nvSpPr>
        <p:spPr/>
        <p:txBody>
          <a:bodyPr/>
          <a:lstStyle/>
          <a:p>
            <a:fld id="{4B787414-977F-4564-B488-C7D4ED88368B}" type="slidenum">
              <a:rPr lang="en-US" smtClean="0"/>
              <a:t>‹#›</a:t>
            </a:fld>
            <a:endParaRPr lang="en-US"/>
          </a:p>
        </p:txBody>
      </p:sp>
    </p:spTree>
    <p:extLst>
      <p:ext uri="{BB962C8B-B14F-4D97-AF65-F5344CB8AC3E}">
        <p14:creationId xmlns:p14="http://schemas.microsoft.com/office/powerpoint/2010/main" val="415770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D45EF-6B4D-4B38-8D1B-86E11DCC33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8B256C-D108-4140-B011-5B3C85830F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7F4336F-0BEB-4FEF-B248-F452C4D85A0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BE85FA-1FA2-4B4A-B87D-42D7A95E3D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5952AE-384A-4FB1-9D61-CA4CA8FA6E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799D3C-F68B-458C-8184-3D16D0906693}"/>
              </a:ext>
            </a:extLst>
          </p:cNvPr>
          <p:cNvSpPr>
            <a:spLocks noGrp="1"/>
          </p:cNvSpPr>
          <p:nvPr>
            <p:ph type="dt" sz="half" idx="10"/>
          </p:nvPr>
        </p:nvSpPr>
        <p:spPr/>
        <p:txBody>
          <a:bodyPr/>
          <a:lstStyle/>
          <a:p>
            <a:fld id="{A355DE0D-C74C-4C0B-B654-B207931E93CA}" type="datetimeFigureOut">
              <a:rPr lang="en-US" smtClean="0"/>
              <a:t>8/22/2023</a:t>
            </a:fld>
            <a:endParaRPr lang="en-US"/>
          </a:p>
        </p:txBody>
      </p:sp>
      <p:sp>
        <p:nvSpPr>
          <p:cNvPr id="8" name="Footer Placeholder 7">
            <a:extLst>
              <a:ext uri="{FF2B5EF4-FFF2-40B4-BE49-F238E27FC236}">
                <a16:creationId xmlns:a16="http://schemas.microsoft.com/office/drawing/2014/main" id="{693DC36D-E41F-4023-9E1C-83C67D6EEB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19159F-CD7C-4470-A649-6B764D0984D9}"/>
              </a:ext>
            </a:extLst>
          </p:cNvPr>
          <p:cNvSpPr>
            <a:spLocks noGrp="1"/>
          </p:cNvSpPr>
          <p:nvPr>
            <p:ph type="sldNum" sz="quarter" idx="12"/>
          </p:nvPr>
        </p:nvSpPr>
        <p:spPr/>
        <p:txBody>
          <a:bodyPr/>
          <a:lstStyle/>
          <a:p>
            <a:fld id="{4B787414-977F-4564-B488-C7D4ED88368B}" type="slidenum">
              <a:rPr lang="en-US" smtClean="0"/>
              <a:t>‹#›</a:t>
            </a:fld>
            <a:endParaRPr lang="en-US"/>
          </a:p>
        </p:txBody>
      </p:sp>
    </p:spTree>
    <p:extLst>
      <p:ext uri="{BB962C8B-B14F-4D97-AF65-F5344CB8AC3E}">
        <p14:creationId xmlns:p14="http://schemas.microsoft.com/office/powerpoint/2010/main" val="1549493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03C5E-6D0E-470F-B7AA-B9F088F43E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1774AC-3C90-483D-A375-2A9025D53F0C}"/>
              </a:ext>
            </a:extLst>
          </p:cNvPr>
          <p:cNvSpPr>
            <a:spLocks noGrp="1"/>
          </p:cNvSpPr>
          <p:nvPr>
            <p:ph type="dt" sz="half" idx="10"/>
          </p:nvPr>
        </p:nvSpPr>
        <p:spPr/>
        <p:txBody>
          <a:bodyPr/>
          <a:lstStyle/>
          <a:p>
            <a:fld id="{A355DE0D-C74C-4C0B-B654-B207931E93CA}" type="datetimeFigureOut">
              <a:rPr lang="en-US" smtClean="0"/>
              <a:t>8/22/2023</a:t>
            </a:fld>
            <a:endParaRPr lang="en-US"/>
          </a:p>
        </p:txBody>
      </p:sp>
      <p:sp>
        <p:nvSpPr>
          <p:cNvPr id="4" name="Footer Placeholder 3">
            <a:extLst>
              <a:ext uri="{FF2B5EF4-FFF2-40B4-BE49-F238E27FC236}">
                <a16:creationId xmlns:a16="http://schemas.microsoft.com/office/drawing/2014/main" id="{DFDF9651-8385-4BE5-80EA-8AABE65F1D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4CA8E1-3C40-4638-A8CB-9A13D9E2BD95}"/>
              </a:ext>
            </a:extLst>
          </p:cNvPr>
          <p:cNvSpPr>
            <a:spLocks noGrp="1"/>
          </p:cNvSpPr>
          <p:nvPr>
            <p:ph type="sldNum" sz="quarter" idx="12"/>
          </p:nvPr>
        </p:nvSpPr>
        <p:spPr/>
        <p:txBody>
          <a:bodyPr/>
          <a:lstStyle/>
          <a:p>
            <a:fld id="{4B787414-977F-4564-B488-C7D4ED88368B}" type="slidenum">
              <a:rPr lang="en-US" smtClean="0"/>
              <a:t>‹#›</a:t>
            </a:fld>
            <a:endParaRPr lang="en-US"/>
          </a:p>
        </p:txBody>
      </p:sp>
    </p:spTree>
    <p:extLst>
      <p:ext uri="{BB962C8B-B14F-4D97-AF65-F5344CB8AC3E}">
        <p14:creationId xmlns:p14="http://schemas.microsoft.com/office/powerpoint/2010/main" val="190425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11C818-76CA-4C87-A556-1599EEF81950}"/>
              </a:ext>
            </a:extLst>
          </p:cNvPr>
          <p:cNvSpPr>
            <a:spLocks noGrp="1"/>
          </p:cNvSpPr>
          <p:nvPr>
            <p:ph type="dt" sz="half" idx="10"/>
          </p:nvPr>
        </p:nvSpPr>
        <p:spPr/>
        <p:txBody>
          <a:bodyPr/>
          <a:lstStyle/>
          <a:p>
            <a:fld id="{A355DE0D-C74C-4C0B-B654-B207931E93CA}" type="datetimeFigureOut">
              <a:rPr lang="en-US" smtClean="0"/>
              <a:t>8/22/2023</a:t>
            </a:fld>
            <a:endParaRPr lang="en-US"/>
          </a:p>
        </p:txBody>
      </p:sp>
      <p:sp>
        <p:nvSpPr>
          <p:cNvPr id="3" name="Footer Placeholder 2">
            <a:extLst>
              <a:ext uri="{FF2B5EF4-FFF2-40B4-BE49-F238E27FC236}">
                <a16:creationId xmlns:a16="http://schemas.microsoft.com/office/drawing/2014/main" id="{4D7BA75E-C040-4DAF-9741-AFBD3783A0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5965D7-A3B5-4448-8185-C4D6760D3F6C}"/>
              </a:ext>
            </a:extLst>
          </p:cNvPr>
          <p:cNvSpPr>
            <a:spLocks noGrp="1"/>
          </p:cNvSpPr>
          <p:nvPr>
            <p:ph type="sldNum" sz="quarter" idx="12"/>
          </p:nvPr>
        </p:nvSpPr>
        <p:spPr/>
        <p:txBody>
          <a:bodyPr/>
          <a:lstStyle/>
          <a:p>
            <a:fld id="{4B787414-977F-4564-B488-C7D4ED88368B}" type="slidenum">
              <a:rPr lang="en-US" smtClean="0"/>
              <a:t>‹#›</a:t>
            </a:fld>
            <a:endParaRPr lang="en-US"/>
          </a:p>
        </p:txBody>
      </p:sp>
    </p:spTree>
    <p:extLst>
      <p:ext uri="{BB962C8B-B14F-4D97-AF65-F5344CB8AC3E}">
        <p14:creationId xmlns:p14="http://schemas.microsoft.com/office/powerpoint/2010/main" val="1624658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E0A75-88F7-48F3-B6A2-4A8EC72D21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B38784-2656-4F8E-A9D5-E73A27ED93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9DE798-44BF-4CF8-B366-08C202FD3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6E46EC-88BC-4C9F-AB22-7E0219DBEA70}"/>
              </a:ext>
            </a:extLst>
          </p:cNvPr>
          <p:cNvSpPr>
            <a:spLocks noGrp="1"/>
          </p:cNvSpPr>
          <p:nvPr>
            <p:ph type="dt" sz="half" idx="10"/>
          </p:nvPr>
        </p:nvSpPr>
        <p:spPr/>
        <p:txBody>
          <a:bodyPr/>
          <a:lstStyle/>
          <a:p>
            <a:fld id="{A355DE0D-C74C-4C0B-B654-B207931E93CA}" type="datetimeFigureOut">
              <a:rPr lang="en-US" smtClean="0"/>
              <a:t>8/22/2023</a:t>
            </a:fld>
            <a:endParaRPr lang="en-US"/>
          </a:p>
        </p:txBody>
      </p:sp>
      <p:sp>
        <p:nvSpPr>
          <p:cNvPr id="6" name="Footer Placeholder 5">
            <a:extLst>
              <a:ext uri="{FF2B5EF4-FFF2-40B4-BE49-F238E27FC236}">
                <a16:creationId xmlns:a16="http://schemas.microsoft.com/office/drawing/2014/main" id="{892FCA40-E15B-4871-A327-09F13905B7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569BF1-6DCF-4EDA-A2F3-C7B710F431F6}"/>
              </a:ext>
            </a:extLst>
          </p:cNvPr>
          <p:cNvSpPr>
            <a:spLocks noGrp="1"/>
          </p:cNvSpPr>
          <p:nvPr>
            <p:ph type="sldNum" sz="quarter" idx="12"/>
          </p:nvPr>
        </p:nvSpPr>
        <p:spPr/>
        <p:txBody>
          <a:bodyPr/>
          <a:lstStyle/>
          <a:p>
            <a:fld id="{4B787414-977F-4564-B488-C7D4ED88368B}" type="slidenum">
              <a:rPr lang="en-US" smtClean="0"/>
              <a:t>‹#›</a:t>
            </a:fld>
            <a:endParaRPr lang="en-US"/>
          </a:p>
        </p:txBody>
      </p:sp>
    </p:spTree>
    <p:extLst>
      <p:ext uri="{BB962C8B-B14F-4D97-AF65-F5344CB8AC3E}">
        <p14:creationId xmlns:p14="http://schemas.microsoft.com/office/powerpoint/2010/main" val="3778165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E2EB1-3A1F-4A43-A0E3-F246DF72E4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DA95B9-A3EF-4F43-9C01-DB3944B451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C5DEDE-51CA-4725-ACBE-9F3224015A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68E1AC7-973B-4EF9-864E-B7F174C6E4D8}"/>
              </a:ext>
            </a:extLst>
          </p:cNvPr>
          <p:cNvSpPr>
            <a:spLocks noGrp="1"/>
          </p:cNvSpPr>
          <p:nvPr>
            <p:ph type="dt" sz="half" idx="10"/>
          </p:nvPr>
        </p:nvSpPr>
        <p:spPr/>
        <p:txBody>
          <a:bodyPr/>
          <a:lstStyle/>
          <a:p>
            <a:fld id="{A355DE0D-C74C-4C0B-B654-B207931E93CA}" type="datetimeFigureOut">
              <a:rPr lang="en-US" smtClean="0"/>
              <a:t>8/22/2023</a:t>
            </a:fld>
            <a:endParaRPr lang="en-US"/>
          </a:p>
        </p:txBody>
      </p:sp>
      <p:sp>
        <p:nvSpPr>
          <p:cNvPr id="6" name="Footer Placeholder 5">
            <a:extLst>
              <a:ext uri="{FF2B5EF4-FFF2-40B4-BE49-F238E27FC236}">
                <a16:creationId xmlns:a16="http://schemas.microsoft.com/office/drawing/2014/main" id="{DEE25F53-AC10-4214-B927-48C9E44D40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18E1DD-F1DA-434D-B491-BCD6161F7F5B}"/>
              </a:ext>
            </a:extLst>
          </p:cNvPr>
          <p:cNvSpPr>
            <a:spLocks noGrp="1"/>
          </p:cNvSpPr>
          <p:nvPr>
            <p:ph type="sldNum" sz="quarter" idx="12"/>
          </p:nvPr>
        </p:nvSpPr>
        <p:spPr/>
        <p:txBody>
          <a:bodyPr/>
          <a:lstStyle/>
          <a:p>
            <a:fld id="{4B787414-977F-4564-B488-C7D4ED88368B}" type="slidenum">
              <a:rPr lang="en-US" smtClean="0"/>
              <a:t>‹#›</a:t>
            </a:fld>
            <a:endParaRPr lang="en-US"/>
          </a:p>
        </p:txBody>
      </p:sp>
    </p:spTree>
    <p:extLst>
      <p:ext uri="{BB962C8B-B14F-4D97-AF65-F5344CB8AC3E}">
        <p14:creationId xmlns:p14="http://schemas.microsoft.com/office/powerpoint/2010/main" val="1827141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402525-7140-4001-B7D1-9602ED750E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3F956E-3254-4D4F-A0A3-F655F729D9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BCC355-888B-4A18-8201-5D406D0898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55DE0D-C74C-4C0B-B654-B207931E93CA}" type="datetimeFigureOut">
              <a:rPr lang="en-US" smtClean="0"/>
              <a:t>8/22/2023</a:t>
            </a:fld>
            <a:endParaRPr lang="en-US"/>
          </a:p>
        </p:txBody>
      </p:sp>
      <p:sp>
        <p:nvSpPr>
          <p:cNvPr id="5" name="Footer Placeholder 4">
            <a:extLst>
              <a:ext uri="{FF2B5EF4-FFF2-40B4-BE49-F238E27FC236}">
                <a16:creationId xmlns:a16="http://schemas.microsoft.com/office/drawing/2014/main" id="{BA994FEF-8C3A-4D2B-B43C-53E77D4F89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A9035D-9C1F-4BBA-80A3-7DCD4770EE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87414-977F-4564-B488-C7D4ED88368B}" type="slidenum">
              <a:rPr lang="en-US" smtClean="0"/>
              <a:t>‹#›</a:t>
            </a:fld>
            <a:endParaRPr lang="en-US"/>
          </a:p>
        </p:txBody>
      </p:sp>
    </p:spTree>
    <p:extLst>
      <p:ext uri="{BB962C8B-B14F-4D97-AF65-F5344CB8AC3E}">
        <p14:creationId xmlns:p14="http://schemas.microsoft.com/office/powerpoint/2010/main" val="94671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B6FE-4892-45A1-88C5-2AFE2480EEEA}"/>
              </a:ext>
            </a:extLst>
          </p:cNvPr>
          <p:cNvSpPr>
            <a:spLocks noGrp="1"/>
          </p:cNvSpPr>
          <p:nvPr>
            <p:ph type="ctrTitle"/>
          </p:nvPr>
        </p:nvSpPr>
        <p:spPr>
          <a:solidFill>
            <a:schemeClr val="accent2">
              <a:lumMod val="50000"/>
            </a:schemeClr>
          </a:solidFill>
        </p:spPr>
        <p:txBody>
          <a:bodyPr/>
          <a:lstStyle/>
          <a:p>
            <a:r>
              <a:rPr lang="en-US" b="1" dirty="0">
                <a:solidFill>
                  <a:srgbClr val="FFFF00"/>
                </a:solidFill>
                <a:latin typeface="+mn-lt"/>
              </a:rPr>
              <a:t>Strategy for a Successful Wada Pav Shop</a:t>
            </a:r>
          </a:p>
        </p:txBody>
      </p:sp>
      <p:sp>
        <p:nvSpPr>
          <p:cNvPr id="3" name="Subtitle 2">
            <a:extLst>
              <a:ext uri="{FF2B5EF4-FFF2-40B4-BE49-F238E27FC236}">
                <a16:creationId xmlns:a16="http://schemas.microsoft.com/office/drawing/2014/main" id="{2698635E-D9B9-4C48-8F62-080F5411BE9F}"/>
              </a:ext>
            </a:extLst>
          </p:cNvPr>
          <p:cNvSpPr>
            <a:spLocks noGrp="1"/>
          </p:cNvSpPr>
          <p:nvPr>
            <p:ph type="subTitle" idx="1"/>
          </p:nvPr>
        </p:nvSpPr>
        <p:spPr/>
        <p:txBody>
          <a:bodyPr/>
          <a:lstStyle/>
          <a:p>
            <a:r>
              <a:rPr lang="en-US" b="1" dirty="0"/>
              <a:t>A Case Study in Differentiation and Positioning</a:t>
            </a:r>
          </a:p>
        </p:txBody>
      </p:sp>
    </p:spTree>
    <p:extLst>
      <p:ext uri="{BB962C8B-B14F-4D97-AF65-F5344CB8AC3E}">
        <p14:creationId xmlns:p14="http://schemas.microsoft.com/office/powerpoint/2010/main" val="683175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AAEA-421F-4EA9-9754-5424CC23277D}"/>
              </a:ext>
            </a:extLst>
          </p:cNvPr>
          <p:cNvSpPr>
            <a:spLocks noGrp="1"/>
          </p:cNvSpPr>
          <p:nvPr>
            <p:ph type="title"/>
          </p:nvPr>
        </p:nvSpPr>
        <p:spPr>
          <a:solidFill>
            <a:schemeClr val="accent2">
              <a:lumMod val="50000"/>
            </a:schemeClr>
          </a:solidFill>
        </p:spPr>
        <p:txBody>
          <a:bodyPr>
            <a:normAutofit/>
          </a:bodyPr>
          <a:lstStyle/>
          <a:p>
            <a:r>
              <a:rPr lang="en-US" sz="2800" b="1" dirty="0">
                <a:solidFill>
                  <a:srgbClr val="FFFF00"/>
                </a:solidFill>
                <a:latin typeface="+mn-lt"/>
              </a:rPr>
              <a:t>Briefly introduce the case study scenario and the challenges the man faces.</a:t>
            </a:r>
          </a:p>
        </p:txBody>
      </p:sp>
      <p:sp>
        <p:nvSpPr>
          <p:cNvPr id="3" name="Content Placeholder 2">
            <a:extLst>
              <a:ext uri="{FF2B5EF4-FFF2-40B4-BE49-F238E27FC236}">
                <a16:creationId xmlns:a16="http://schemas.microsoft.com/office/drawing/2014/main" id="{512CD256-53DA-4991-9863-71ADD14A1490}"/>
              </a:ext>
            </a:extLst>
          </p:cNvPr>
          <p:cNvSpPr>
            <a:spLocks noGrp="1"/>
          </p:cNvSpPr>
          <p:nvPr>
            <p:ph idx="1"/>
          </p:nvPr>
        </p:nvSpPr>
        <p:spPr/>
        <p:txBody>
          <a:bodyPr>
            <a:normAutofit/>
          </a:bodyPr>
          <a:lstStyle/>
          <a:p>
            <a:endParaRPr lang="en-US" sz="2000" b="1" dirty="0"/>
          </a:p>
          <a:p>
            <a:pPr marL="0" indent="0">
              <a:buNone/>
            </a:pPr>
            <a:r>
              <a:rPr lang="en-US" sz="2400" b="1" u="sng" dirty="0">
                <a:solidFill>
                  <a:schemeClr val="accent2">
                    <a:lumMod val="75000"/>
                  </a:schemeClr>
                </a:solidFill>
              </a:rPr>
              <a:t>a. Pricing Strategy:</a:t>
            </a:r>
            <a:endParaRPr lang="en-US" sz="2400" u="sng" dirty="0">
              <a:solidFill>
                <a:schemeClr val="accent2">
                  <a:lumMod val="75000"/>
                </a:schemeClr>
              </a:solidFill>
            </a:endParaRPr>
          </a:p>
          <a:p>
            <a:endParaRPr lang="en-US" sz="1800" dirty="0"/>
          </a:p>
          <a:p>
            <a:r>
              <a:rPr lang="en-US" sz="1800" dirty="0"/>
              <a:t>Factors to Consider for Pricing:</a:t>
            </a:r>
          </a:p>
          <a:p>
            <a:pPr lvl="1"/>
            <a:r>
              <a:rPr lang="en-US" sz="1800" dirty="0"/>
              <a:t>Cost of ingredients</a:t>
            </a:r>
          </a:p>
          <a:p>
            <a:pPr lvl="1"/>
            <a:r>
              <a:rPr lang="en-US" sz="1800" dirty="0"/>
              <a:t>Overheads (rent, utilities, staff wages)</a:t>
            </a:r>
          </a:p>
          <a:p>
            <a:pPr lvl="1"/>
            <a:r>
              <a:rPr lang="en-US" sz="1800" dirty="0"/>
              <a:t>Competitor prices</a:t>
            </a:r>
          </a:p>
          <a:p>
            <a:endParaRPr lang="en-US" sz="1800" dirty="0"/>
          </a:p>
          <a:p>
            <a:r>
              <a:rPr lang="en-US" sz="1800" dirty="0"/>
              <a:t>Pricing Approach:</a:t>
            </a:r>
          </a:p>
          <a:p>
            <a:pPr lvl="1"/>
            <a:r>
              <a:rPr lang="en-US" sz="1800" dirty="0"/>
              <a:t>Competitive pricing (similar to competitors)</a:t>
            </a:r>
          </a:p>
          <a:p>
            <a:pPr lvl="1"/>
            <a:r>
              <a:rPr lang="en-US" sz="1800" dirty="0"/>
              <a:t>Cost-plus pricing (adding a profit margin to costs)</a:t>
            </a:r>
          </a:p>
          <a:p>
            <a:pPr lvl="1"/>
            <a:r>
              <a:rPr lang="en-US" sz="1800" dirty="0"/>
              <a:t>Value-based pricing (based on perceived value to customers)</a:t>
            </a:r>
          </a:p>
          <a:p>
            <a:endParaRPr lang="en-US" sz="2000" dirty="0"/>
          </a:p>
        </p:txBody>
      </p:sp>
    </p:spTree>
    <p:extLst>
      <p:ext uri="{BB962C8B-B14F-4D97-AF65-F5344CB8AC3E}">
        <p14:creationId xmlns:p14="http://schemas.microsoft.com/office/powerpoint/2010/main" val="4016857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C2E66-8F35-4F25-BEB1-048A043E2A1E}"/>
              </a:ext>
            </a:extLst>
          </p:cNvPr>
          <p:cNvSpPr>
            <a:spLocks noGrp="1"/>
          </p:cNvSpPr>
          <p:nvPr>
            <p:ph type="title"/>
          </p:nvPr>
        </p:nvSpPr>
        <p:spPr/>
        <p:txBody>
          <a:bodyPr>
            <a:normAutofit/>
          </a:bodyPr>
          <a:lstStyle/>
          <a:p>
            <a:r>
              <a:rPr lang="en-US" sz="2800" b="1" u="sng" dirty="0">
                <a:solidFill>
                  <a:schemeClr val="accent2">
                    <a:lumMod val="75000"/>
                  </a:schemeClr>
                </a:solidFill>
                <a:latin typeface="+mn-lt"/>
              </a:rPr>
              <a:t>b. Differentiation from Competitors:</a:t>
            </a:r>
            <a:endParaRPr lang="en-US" sz="2800" u="sng" dirty="0">
              <a:solidFill>
                <a:schemeClr val="accent2">
                  <a:lumMod val="75000"/>
                </a:schemeClr>
              </a:solidFill>
              <a:latin typeface="+mn-lt"/>
            </a:endParaRPr>
          </a:p>
        </p:txBody>
      </p:sp>
      <p:sp>
        <p:nvSpPr>
          <p:cNvPr id="3" name="Content Placeholder 2">
            <a:extLst>
              <a:ext uri="{FF2B5EF4-FFF2-40B4-BE49-F238E27FC236}">
                <a16:creationId xmlns:a16="http://schemas.microsoft.com/office/drawing/2014/main" id="{1417F302-89DF-4D8C-86E4-256A5843451D}"/>
              </a:ext>
            </a:extLst>
          </p:cNvPr>
          <p:cNvSpPr>
            <a:spLocks noGrp="1"/>
          </p:cNvSpPr>
          <p:nvPr>
            <p:ph sz="half" idx="1"/>
          </p:nvPr>
        </p:nvSpPr>
        <p:spPr/>
        <p:txBody>
          <a:bodyPr>
            <a:normAutofit/>
          </a:bodyPr>
          <a:lstStyle/>
          <a:p>
            <a:endParaRPr lang="en-US" sz="2000" dirty="0"/>
          </a:p>
          <a:p>
            <a:r>
              <a:rPr lang="en-US" sz="2000" dirty="0"/>
              <a:t>Unique Selling Points (USPs):</a:t>
            </a:r>
          </a:p>
          <a:p>
            <a:r>
              <a:rPr lang="en-US" sz="2000" dirty="0"/>
              <a:t>Quality and taste of </a:t>
            </a:r>
            <a:r>
              <a:rPr lang="en-US" sz="2000" dirty="0" err="1"/>
              <a:t>wada</a:t>
            </a:r>
            <a:r>
              <a:rPr lang="en-US" sz="2000" dirty="0"/>
              <a:t> pav</a:t>
            </a:r>
          </a:p>
          <a:p>
            <a:r>
              <a:rPr lang="en-US" sz="2000" dirty="0"/>
              <a:t>Specialized sauces or fillings</a:t>
            </a:r>
          </a:p>
          <a:p>
            <a:r>
              <a:rPr lang="en-US" sz="2000" dirty="0"/>
              <a:t>Fresh and locally sourced ingredients</a:t>
            </a:r>
          </a:p>
          <a:p>
            <a:endParaRPr lang="en-US" sz="2000" dirty="0"/>
          </a:p>
        </p:txBody>
      </p:sp>
      <p:sp>
        <p:nvSpPr>
          <p:cNvPr id="4" name="Content Placeholder 3">
            <a:extLst>
              <a:ext uri="{FF2B5EF4-FFF2-40B4-BE49-F238E27FC236}">
                <a16:creationId xmlns:a16="http://schemas.microsoft.com/office/drawing/2014/main" id="{D778C0EE-23A4-4A44-8DD4-14899ABB2459}"/>
              </a:ext>
            </a:extLst>
          </p:cNvPr>
          <p:cNvSpPr>
            <a:spLocks noGrp="1"/>
          </p:cNvSpPr>
          <p:nvPr>
            <p:ph sz="half" idx="2"/>
          </p:nvPr>
        </p:nvSpPr>
        <p:spPr/>
        <p:txBody>
          <a:bodyPr>
            <a:normAutofit/>
          </a:bodyPr>
          <a:lstStyle/>
          <a:p>
            <a:endParaRPr lang="en-US" sz="2000" dirty="0"/>
          </a:p>
          <a:p>
            <a:r>
              <a:rPr lang="en-US" sz="2000" dirty="0"/>
              <a:t>Branding and Marketing:</a:t>
            </a:r>
          </a:p>
          <a:p>
            <a:r>
              <a:rPr lang="en-US" sz="2000" dirty="0"/>
              <a:t>Creating a memorable brand name and logo</a:t>
            </a:r>
          </a:p>
          <a:p>
            <a:r>
              <a:rPr lang="en-US" sz="2000" dirty="0"/>
              <a:t>Telling a story behind the brand</a:t>
            </a:r>
          </a:p>
          <a:p>
            <a:r>
              <a:rPr lang="en-US" sz="2000" dirty="0"/>
              <a:t>Engaging on social media and local events</a:t>
            </a:r>
          </a:p>
          <a:p>
            <a:endParaRPr lang="en-US" sz="2000" dirty="0"/>
          </a:p>
        </p:txBody>
      </p:sp>
    </p:spTree>
    <p:extLst>
      <p:ext uri="{BB962C8B-B14F-4D97-AF65-F5344CB8AC3E}">
        <p14:creationId xmlns:p14="http://schemas.microsoft.com/office/powerpoint/2010/main" val="321162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ED8C-58B7-4979-A2E8-8D2090715C97}"/>
              </a:ext>
            </a:extLst>
          </p:cNvPr>
          <p:cNvSpPr>
            <a:spLocks noGrp="1"/>
          </p:cNvSpPr>
          <p:nvPr>
            <p:ph type="title"/>
          </p:nvPr>
        </p:nvSpPr>
        <p:spPr/>
        <p:txBody>
          <a:bodyPr>
            <a:normAutofit/>
          </a:bodyPr>
          <a:lstStyle/>
          <a:p>
            <a:r>
              <a:rPr lang="en-US" sz="2800" b="1" u="sng" dirty="0">
                <a:solidFill>
                  <a:schemeClr val="accent2">
                    <a:lumMod val="75000"/>
                  </a:schemeClr>
                </a:solidFill>
                <a:latin typeface="+mn-lt"/>
              </a:rPr>
              <a:t>c. Gathering Insights without Data:</a:t>
            </a:r>
            <a:br>
              <a:rPr lang="en-US" sz="2800" u="sng" dirty="0">
                <a:solidFill>
                  <a:schemeClr val="accent2">
                    <a:lumMod val="75000"/>
                  </a:schemeClr>
                </a:solidFill>
                <a:latin typeface="+mn-lt"/>
              </a:rPr>
            </a:br>
            <a:endParaRPr lang="en-US" sz="2800" u="sng" dirty="0">
              <a:solidFill>
                <a:schemeClr val="accent2">
                  <a:lumMod val="75000"/>
                </a:schemeClr>
              </a:solidFill>
              <a:latin typeface="+mn-lt"/>
            </a:endParaRPr>
          </a:p>
        </p:txBody>
      </p:sp>
      <p:sp>
        <p:nvSpPr>
          <p:cNvPr id="3" name="Content Placeholder 2">
            <a:extLst>
              <a:ext uri="{FF2B5EF4-FFF2-40B4-BE49-F238E27FC236}">
                <a16:creationId xmlns:a16="http://schemas.microsoft.com/office/drawing/2014/main" id="{7EDFFAA9-8FED-4BD2-B5F8-1E69D94CDA78}"/>
              </a:ext>
            </a:extLst>
          </p:cNvPr>
          <p:cNvSpPr>
            <a:spLocks noGrp="1"/>
          </p:cNvSpPr>
          <p:nvPr>
            <p:ph sz="half" idx="1"/>
          </p:nvPr>
        </p:nvSpPr>
        <p:spPr/>
        <p:txBody>
          <a:bodyPr>
            <a:normAutofit/>
          </a:bodyPr>
          <a:lstStyle/>
          <a:p>
            <a:endParaRPr lang="en-US" sz="2000" dirty="0"/>
          </a:p>
          <a:p>
            <a:endParaRPr lang="en-US" sz="2000" dirty="0"/>
          </a:p>
          <a:p>
            <a:r>
              <a:rPr lang="en-US" sz="2000" dirty="0"/>
              <a:t>Observational Research:</a:t>
            </a:r>
          </a:p>
          <a:p>
            <a:pPr lvl="1"/>
            <a:r>
              <a:rPr lang="en-US" sz="2000" dirty="0"/>
              <a:t>Visiting competitors' shops</a:t>
            </a:r>
          </a:p>
          <a:p>
            <a:pPr lvl="1"/>
            <a:r>
              <a:rPr lang="en-US" sz="2000" dirty="0"/>
              <a:t>Understanding customer preferences and behavior</a:t>
            </a:r>
            <a:br>
              <a:rPr lang="en-US" sz="2000" dirty="0"/>
            </a:br>
            <a:endParaRPr lang="en-US" sz="2000" dirty="0"/>
          </a:p>
        </p:txBody>
      </p:sp>
      <p:sp>
        <p:nvSpPr>
          <p:cNvPr id="4" name="Content Placeholder 3">
            <a:extLst>
              <a:ext uri="{FF2B5EF4-FFF2-40B4-BE49-F238E27FC236}">
                <a16:creationId xmlns:a16="http://schemas.microsoft.com/office/drawing/2014/main" id="{5F213228-9AD8-499E-8FC3-2F1DBCF5346D}"/>
              </a:ext>
            </a:extLst>
          </p:cNvPr>
          <p:cNvSpPr>
            <a:spLocks noGrp="1"/>
          </p:cNvSpPr>
          <p:nvPr>
            <p:ph sz="half" idx="2"/>
          </p:nvPr>
        </p:nvSpPr>
        <p:spPr/>
        <p:txBody>
          <a:bodyPr>
            <a:normAutofit/>
          </a:bodyPr>
          <a:lstStyle/>
          <a:p>
            <a:endParaRPr lang="en-US" sz="2000" dirty="0"/>
          </a:p>
          <a:p>
            <a:endParaRPr lang="en-US" sz="2000" dirty="0"/>
          </a:p>
          <a:p>
            <a:r>
              <a:rPr lang="en-US" sz="2000" dirty="0"/>
              <a:t>Surveys and Interviews:</a:t>
            </a:r>
          </a:p>
          <a:p>
            <a:pPr lvl="1"/>
            <a:r>
              <a:rPr lang="en-US" sz="2000" dirty="0"/>
              <a:t>Engaging with potential customers to gauge preferences</a:t>
            </a:r>
          </a:p>
          <a:p>
            <a:pPr lvl="1"/>
            <a:r>
              <a:rPr lang="en-US" sz="2000" dirty="0"/>
              <a:t>Asking about preferred taste, pricing, and other factors</a:t>
            </a:r>
          </a:p>
          <a:p>
            <a:endParaRPr lang="en-US" sz="2000" dirty="0"/>
          </a:p>
        </p:txBody>
      </p:sp>
    </p:spTree>
    <p:extLst>
      <p:ext uri="{BB962C8B-B14F-4D97-AF65-F5344CB8AC3E}">
        <p14:creationId xmlns:p14="http://schemas.microsoft.com/office/powerpoint/2010/main" val="2309323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CF7B4-EE41-47AA-9462-8EDCACDC7FB8}"/>
              </a:ext>
            </a:extLst>
          </p:cNvPr>
          <p:cNvSpPr>
            <a:spLocks noGrp="1"/>
          </p:cNvSpPr>
          <p:nvPr>
            <p:ph type="title"/>
          </p:nvPr>
        </p:nvSpPr>
        <p:spPr/>
        <p:txBody>
          <a:bodyPr>
            <a:normAutofit/>
          </a:bodyPr>
          <a:lstStyle/>
          <a:p>
            <a:r>
              <a:rPr lang="en-US" sz="2800" b="1" u="sng" dirty="0">
                <a:solidFill>
                  <a:schemeClr val="accent2">
                    <a:lumMod val="75000"/>
                  </a:schemeClr>
                </a:solidFill>
                <a:latin typeface="+mn-lt"/>
              </a:rPr>
              <a:t>d. Positioning and Customer Attraction:</a:t>
            </a:r>
          </a:p>
        </p:txBody>
      </p:sp>
      <p:sp>
        <p:nvSpPr>
          <p:cNvPr id="3" name="Content Placeholder 2">
            <a:extLst>
              <a:ext uri="{FF2B5EF4-FFF2-40B4-BE49-F238E27FC236}">
                <a16:creationId xmlns:a16="http://schemas.microsoft.com/office/drawing/2014/main" id="{5DC45EB5-1F2D-4AEF-89C8-2A8636019FEC}"/>
              </a:ext>
            </a:extLst>
          </p:cNvPr>
          <p:cNvSpPr>
            <a:spLocks noGrp="1"/>
          </p:cNvSpPr>
          <p:nvPr>
            <p:ph sz="half" idx="1"/>
          </p:nvPr>
        </p:nvSpPr>
        <p:spPr/>
        <p:txBody>
          <a:bodyPr>
            <a:normAutofit/>
          </a:bodyPr>
          <a:lstStyle/>
          <a:p>
            <a:endParaRPr lang="en-US" sz="2000" dirty="0"/>
          </a:p>
          <a:p>
            <a:pPr marL="0" indent="0">
              <a:buNone/>
            </a:pPr>
            <a:r>
              <a:rPr lang="en-US" sz="2000" dirty="0"/>
              <a:t>Positioning Statement:</a:t>
            </a:r>
          </a:p>
          <a:p>
            <a:r>
              <a:rPr lang="en-US" sz="2000" dirty="0"/>
              <a:t>Defining the unique value proposition</a:t>
            </a:r>
          </a:p>
          <a:p>
            <a:r>
              <a:rPr lang="en-US" sz="2000" dirty="0"/>
              <a:t>Example: "Savor the Authentic Taste of Pune's Traditional Wada Pav"</a:t>
            </a:r>
          </a:p>
          <a:p>
            <a:endParaRPr lang="en-US" sz="2000" dirty="0"/>
          </a:p>
        </p:txBody>
      </p:sp>
      <p:sp>
        <p:nvSpPr>
          <p:cNvPr id="4" name="Content Placeholder 3">
            <a:extLst>
              <a:ext uri="{FF2B5EF4-FFF2-40B4-BE49-F238E27FC236}">
                <a16:creationId xmlns:a16="http://schemas.microsoft.com/office/drawing/2014/main" id="{0971FD56-FC07-40D4-80CE-352057133499}"/>
              </a:ext>
            </a:extLst>
          </p:cNvPr>
          <p:cNvSpPr>
            <a:spLocks noGrp="1"/>
          </p:cNvSpPr>
          <p:nvPr>
            <p:ph sz="half" idx="2"/>
          </p:nvPr>
        </p:nvSpPr>
        <p:spPr/>
        <p:txBody>
          <a:bodyPr>
            <a:normAutofit/>
          </a:bodyPr>
          <a:lstStyle/>
          <a:p>
            <a:endParaRPr lang="en-US" sz="2000" dirty="0"/>
          </a:p>
          <a:p>
            <a:pPr marL="0" indent="0">
              <a:buNone/>
            </a:pPr>
            <a:r>
              <a:rPr lang="en-US" sz="2000" dirty="0"/>
              <a:t>Customer Appeal:</a:t>
            </a:r>
          </a:p>
          <a:p>
            <a:r>
              <a:rPr lang="en-US" sz="2000" dirty="0"/>
              <a:t>Freshness and authenticity</a:t>
            </a:r>
          </a:p>
          <a:p>
            <a:r>
              <a:rPr lang="en-US" sz="2000" dirty="0"/>
              <a:t>Unique flavors and customization options</a:t>
            </a:r>
          </a:p>
          <a:p>
            <a:r>
              <a:rPr lang="en-US" sz="2000" dirty="0"/>
              <a:t>Friendly and welcoming environment</a:t>
            </a:r>
          </a:p>
          <a:p>
            <a:endParaRPr lang="en-US" sz="2000" dirty="0"/>
          </a:p>
        </p:txBody>
      </p:sp>
    </p:spTree>
    <p:extLst>
      <p:ext uri="{BB962C8B-B14F-4D97-AF65-F5344CB8AC3E}">
        <p14:creationId xmlns:p14="http://schemas.microsoft.com/office/powerpoint/2010/main" val="1406205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4B7B-46E3-47E5-9B6B-50E7AA049436}"/>
              </a:ext>
            </a:extLst>
          </p:cNvPr>
          <p:cNvSpPr>
            <a:spLocks noGrp="1"/>
          </p:cNvSpPr>
          <p:nvPr>
            <p:ph type="title"/>
          </p:nvPr>
        </p:nvSpPr>
        <p:spPr/>
        <p:txBody>
          <a:bodyPr>
            <a:normAutofit/>
          </a:bodyPr>
          <a:lstStyle/>
          <a:p>
            <a:r>
              <a:rPr lang="en-US" sz="2800" b="1" u="sng" dirty="0">
                <a:solidFill>
                  <a:schemeClr val="accent2">
                    <a:lumMod val="75000"/>
                  </a:schemeClr>
                </a:solidFill>
                <a:latin typeface="+mn-lt"/>
              </a:rPr>
              <a:t>e. Utilizing Machine Learning and Data Science:	</a:t>
            </a:r>
            <a:endParaRPr lang="en-US" sz="2800" u="sng" dirty="0">
              <a:solidFill>
                <a:schemeClr val="accent2">
                  <a:lumMod val="75000"/>
                </a:schemeClr>
              </a:solidFill>
              <a:latin typeface="+mn-lt"/>
            </a:endParaRPr>
          </a:p>
        </p:txBody>
      </p:sp>
      <p:sp>
        <p:nvSpPr>
          <p:cNvPr id="3" name="Content Placeholder 2">
            <a:extLst>
              <a:ext uri="{FF2B5EF4-FFF2-40B4-BE49-F238E27FC236}">
                <a16:creationId xmlns:a16="http://schemas.microsoft.com/office/drawing/2014/main" id="{C904E2D8-4B0D-4AE2-9745-2CCF68833F30}"/>
              </a:ext>
            </a:extLst>
          </p:cNvPr>
          <p:cNvSpPr>
            <a:spLocks noGrp="1"/>
          </p:cNvSpPr>
          <p:nvPr>
            <p:ph sz="half" idx="1"/>
          </p:nvPr>
        </p:nvSpPr>
        <p:spPr/>
        <p:txBody>
          <a:bodyPr>
            <a:normAutofit/>
          </a:bodyPr>
          <a:lstStyle/>
          <a:p>
            <a:r>
              <a:rPr lang="en-US" sz="2000" dirty="0"/>
              <a:t>Collecting Data:</a:t>
            </a:r>
          </a:p>
          <a:p>
            <a:r>
              <a:rPr lang="en-US" sz="2000" dirty="0"/>
              <a:t>Customer feedback and preferences</a:t>
            </a:r>
          </a:p>
          <a:p>
            <a:r>
              <a:rPr lang="en-US" sz="2000" dirty="0"/>
              <a:t>Sales data and trends</a:t>
            </a:r>
          </a:p>
          <a:p>
            <a:r>
              <a:rPr lang="en-US" sz="2000" dirty="0"/>
              <a:t>Footfall and peak hours</a:t>
            </a:r>
          </a:p>
          <a:p>
            <a:endParaRPr lang="en-US" sz="2000" dirty="0"/>
          </a:p>
        </p:txBody>
      </p:sp>
      <p:sp>
        <p:nvSpPr>
          <p:cNvPr id="4" name="Content Placeholder 3">
            <a:extLst>
              <a:ext uri="{FF2B5EF4-FFF2-40B4-BE49-F238E27FC236}">
                <a16:creationId xmlns:a16="http://schemas.microsoft.com/office/drawing/2014/main" id="{132CD6D5-5115-43FC-BAEF-04F03640A8F0}"/>
              </a:ext>
            </a:extLst>
          </p:cNvPr>
          <p:cNvSpPr>
            <a:spLocks noGrp="1"/>
          </p:cNvSpPr>
          <p:nvPr>
            <p:ph sz="half" idx="2"/>
          </p:nvPr>
        </p:nvSpPr>
        <p:spPr/>
        <p:txBody>
          <a:bodyPr>
            <a:normAutofit/>
          </a:bodyPr>
          <a:lstStyle/>
          <a:p>
            <a:r>
              <a:rPr lang="en-US" sz="2000" dirty="0"/>
              <a:t>Machine Learning Models:</a:t>
            </a:r>
          </a:p>
          <a:p>
            <a:r>
              <a:rPr lang="en-US" sz="2000" dirty="0"/>
              <a:t>Recommender system for personalized suggestions</a:t>
            </a:r>
          </a:p>
          <a:p>
            <a:r>
              <a:rPr lang="en-US" sz="2000" dirty="0"/>
              <a:t>Sales forecasting for inventory management</a:t>
            </a:r>
          </a:p>
          <a:p>
            <a:r>
              <a:rPr lang="en-US" sz="2000" dirty="0"/>
              <a:t>Sentiment analysis for feedback analysis</a:t>
            </a:r>
          </a:p>
          <a:p>
            <a:endParaRPr lang="en-US" sz="2000" dirty="0"/>
          </a:p>
        </p:txBody>
      </p:sp>
    </p:spTree>
    <p:extLst>
      <p:ext uri="{BB962C8B-B14F-4D97-AF65-F5344CB8AC3E}">
        <p14:creationId xmlns:p14="http://schemas.microsoft.com/office/powerpoint/2010/main" val="322058694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430302-1A5A-4BD0-A5B9-14DF2AC85BEC}"/>
              </a:ext>
            </a:extLst>
          </p:cNvPr>
          <p:cNvSpPr/>
          <p:nvPr/>
        </p:nvSpPr>
        <p:spPr>
          <a:xfrm>
            <a:off x="3048000" y="2690336"/>
            <a:ext cx="6526306" cy="2185214"/>
          </a:xfrm>
          <a:prstGeom prst="rect">
            <a:avLst/>
          </a:prstGeom>
        </p:spPr>
        <p:txBody>
          <a:bodyPr wrap="square">
            <a:spAutoFit/>
          </a:bodyPr>
          <a:lstStyle/>
          <a:p>
            <a:r>
              <a:rPr lang="en-US" sz="2800" b="1" i="0" u="sng" dirty="0">
                <a:solidFill>
                  <a:schemeClr val="accent2">
                    <a:lumMod val="75000"/>
                  </a:schemeClr>
                </a:solidFill>
                <a:effectLst/>
              </a:rPr>
              <a:t>Conclusion:</a:t>
            </a:r>
          </a:p>
          <a:p>
            <a:endParaRPr lang="en-US" sz="2800" b="1" i="0" dirty="0">
              <a:effectLst/>
            </a:endParaRPr>
          </a:p>
          <a:p>
            <a:pPr>
              <a:buFont typeface="Arial" panose="020B0604020202020204" pitchFamily="34" charset="0"/>
              <a:buChar char="•"/>
            </a:pPr>
            <a:r>
              <a:rPr lang="en-US" sz="2000" i="0" dirty="0">
                <a:effectLst/>
              </a:rPr>
              <a:t>Summarize the key strategies discussed</a:t>
            </a:r>
          </a:p>
          <a:p>
            <a:pPr>
              <a:buFont typeface="Arial" panose="020B0604020202020204" pitchFamily="34" charset="0"/>
              <a:buChar char="•"/>
            </a:pPr>
            <a:r>
              <a:rPr lang="en-US" sz="2000" i="0" dirty="0">
                <a:effectLst/>
              </a:rPr>
              <a:t>Emphasize the importance of continuous improvement and adaptation</a:t>
            </a:r>
          </a:p>
          <a:p>
            <a:pPr>
              <a:buFont typeface="Arial" panose="020B0604020202020204" pitchFamily="34" charset="0"/>
              <a:buChar char="•"/>
            </a:pPr>
            <a:r>
              <a:rPr lang="en-US" sz="2000" i="0" dirty="0">
                <a:effectLst/>
              </a:rPr>
              <a:t>Express confidence in the man's potential for success</a:t>
            </a:r>
          </a:p>
        </p:txBody>
      </p:sp>
    </p:spTree>
    <p:extLst>
      <p:ext uri="{BB962C8B-B14F-4D97-AF65-F5344CB8AC3E}">
        <p14:creationId xmlns:p14="http://schemas.microsoft.com/office/powerpoint/2010/main" val="223447925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EC4C69-79C9-4F92-8F76-1C75BFB29905}"/>
              </a:ext>
            </a:extLst>
          </p:cNvPr>
          <p:cNvSpPr/>
          <p:nvPr/>
        </p:nvSpPr>
        <p:spPr>
          <a:xfrm>
            <a:off x="3048000" y="2136339"/>
            <a:ext cx="6096000" cy="3293209"/>
          </a:xfrm>
          <a:prstGeom prst="rect">
            <a:avLst/>
          </a:prstGeom>
        </p:spPr>
        <p:txBody>
          <a:bodyPr>
            <a:spAutoFit/>
          </a:bodyPr>
          <a:lstStyle/>
          <a:p>
            <a:r>
              <a:rPr lang="en-US" sz="2800" b="1" i="0" u="sng" dirty="0">
                <a:solidFill>
                  <a:schemeClr val="accent2">
                    <a:lumMod val="75000"/>
                  </a:schemeClr>
                </a:solidFill>
                <a:effectLst/>
              </a:rPr>
              <a:t>Appendix:</a:t>
            </a:r>
            <a:endParaRPr lang="en-US" sz="2800" b="0" i="0" u="sng" dirty="0">
              <a:solidFill>
                <a:schemeClr val="accent2">
                  <a:lumMod val="75000"/>
                </a:schemeClr>
              </a:solidFill>
              <a:effectLst/>
            </a:endParaRPr>
          </a:p>
          <a:p>
            <a:pPr>
              <a:buFont typeface="Arial" panose="020B0604020202020204" pitchFamily="34" charset="0"/>
              <a:buChar char="•"/>
            </a:pPr>
            <a:endParaRPr lang="en-US" sz="2000" b="0" i="0" dirty="0">
              <a:effectLst/>
            </a:endParaRPr>
          </a:p>
          <a:p>
            <a:pPr>
              <a:buFont typeface="Arial" panose="020B0604020202020204" pitchFamily="34" charset="0"/>
              <a:buChar char="•"/>
            </a:pPr>
            <a:r>
              <a:rPr lang="en-US" sz="2000" b="0" i="0" dirty="0">
                <a:effectLst/>
              </a:rPr>
              <a:t>Additional resources and references</a:t>
            </a:r>
          </a:p>
          <a:p>
            <a:r>
              <a:rPr lang="en-US" sz="2000" b="0" i="0" dirty="0">
                <a:effectLst/>
              </a:rPr>
              <a:t>Remember, this is just an outline to get you started. You can expand upon each section by adding bullet points, examples, visuals, and relevant information. If you'd like, I can also help you draft content for each slide based on the outline provided. Just let me know how many slides you would like the presentation to be and any specific design preferences you have.</a:t>
            </a:r>
          </a:p>
        </p:txBody>
      </p:sp>
    </p:spTree>
    <p:extLst>
      <p:ext uri="{BB962C8B-B14F-4D97-AF65-F5344CB8AC3E}">
        <p14:creationId xmlns:p14="http://schemas.microsoft.com/office/powerpoint/2010/main" val="2242589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79</TotalTime>
  <Words>364</Words>
  <Application>Microsoft Office PowerPoint</Application>
  <PresentationFormat>Widescreen</PresentationFormat>
  <Paragraphs>65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Strategy for a Successful Wada Pav Shop</vt:lpstr>
      <vt:lpstr>Briefly introduce the case study scenario and the challenges the man faces.</vt:lpstr>
      <vt:lpstr>b. Differentiation from Competitors:</vt:lpstr>
      <vt:lpstr>c. Gathering Insights without Data: </vt:lpstr>
      <vt:lpstr>d. Positioning and Customer Attraction:</vt:lpstr>
      <vt:lpstr>e. Utilizing Machine Learning and Data Science: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 for a Successful Wada Pav Shop</dc:title>
  <dc:creator>Swapnil Gole</dc:creator>
  <cp:lastModifiedBy>Swapnil Gole</cp:lastModifiedBy>
  <cp:revision>22</cp:revision>
  <dcterms:created xsi:type="dcterms:W3CDTF">2023-08-21T15:17:28Z</dcterms:created>
  <dcterms:modified xsi:type="dcterms:W3CDTF">2023-08-22T15:38:05Z</dcterms:modified>
</cp:coreProperties>
</file>