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8"/>
  </p:notesMasterIdLst>
  <p:sldIdLst>
    <p:sldId id="256" r:id="rId2"/>
    <p:sldId id="303" r:id="rId3"/>
    <p:sldId id="257" r:id="rId4"/>
    <p:sldId id="258" r:id="rId5"/>
    <p:sldId id="259" r:id="rId6"/>
    <p:sldId id="261" r:id="rId7"/>
    <p:sldId id="260" r:id="rId8"/>
    <p:sldId id="262" r:id="rId9"/>
    <p:sldId id="263" r:id="rId10"/>
    <p:sldId id="266" r:id="rId11"/>
    <p:sldId id="267" r:id="rId12"/>
    <p:sldId id="268" r:id="rId13"/>
    <p:sldId id="269" r:id="rId14"/>
    <p:sldId id="279" r:id="rId15"/>
    <p:sldId id="281" r:id="rId16"/>
    <p:sldId id="282" r:id="rId17"/>
    <p:sldId id="283" r:id="rId18"/>
    <p:sldId id="284" r:id="rId19"/>
    <p:sldId id="285" r:id="rId20"/>
    <p:sldId id="286" r:id="rId21"/>
    <p:sldId id="287" r:id="rId22"/>
    <p:sldId id="288" r:id="rId23"/>
    <p:sldId id="289" r:id="rId24"/>
    <p:sldId id="290" r:id="rId25"/>
    <p:sldId id="292" r:id="rId26"/>
    <p:sldId id="271" r:id="rId27"/>
    <p:sldId id="293" r:id="rId28"/>
    <p:sldId id="294" r:id="rId29"/>
    <p:sldId id="296" r:id="rId30"/>
    <p:sldId id="299" r:id="rId31"/>
    <p:sldId id="300" r:id="rId32"/>
    <p:sldId id="297" r:id="rId33"/>
    <p:sldId id="272" r:id="rId34"/>
    <p:sldId id="304" r:id="rId35"/>
    <p:sldId id="305" r:id="rId36"/>
    <p:sldId id="273" r:id="rId37"/>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716"/>
    <a:srgbClr val="F5C599"/>
    <a:srgbClr val="F1AD6F"/>
    <a:srgbClr val="FF9F5D"/>
    <a:srgbClr val="FF781D"/>
    <a:srgbClr val="F0BE98"/>
    <a:srgbClr val="F4CFB4"/>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4487" autoAdjust="0"/>
  </p:normalViewPr>
  <p:slideViewPr>
    <p:cSldViewPr>
      <p:cViewPr varScale="1">
        <p:scale>
          <a:sx n="127" d="100"/>
          <a:sy n="127" d="100"/>
        </p:scale>
        <p:origin x="762"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57" d="100"/>
          <a:sy n="57" d="100"/>
        </p:scale>
        <p:origin x="-25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3589BA-602E-452D-AC2A-C0FB7DB6EC20}" type="datetimeFigureOut">
              <a:rPr lang="de-DE"/>
              <a:pPr>
                <a:defRPr/>
              </a:pPr>
              <a:t>26.06.2023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7248199-18EA-417B-BFA6-FCF5C4C40FF0}" type="slidenum">
              <a:rPr lang="de-DE"/>
              <a:pPr>
                <a:defRPr/>
              </a:pPr>
              <a:t>‹#›</a:t>
            </a:fld>
            <a:endParaRPr lang="de-DE"/>
          </a:p>
        </p:txBody>
      </p:sp>
    </p:spTree>
    <p:extLst>
      <p:ext uri="{BB962C8B-B14F-4D97-AF65-F5344CB8AC3E}">
        <p14:creationId xmlns:p14="http://schemas.microsoft.com/office/powerpoint/2010/main" val="2114733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eng">
    <p:spTree>
      <p:nvGrpSpPr>
        <p:cNvPr id="1" name=""/>
        <p:cNvGrpSpPr/>
        <p:nvPr/>
      </p:nvGrpSpPr>
      <p:grpSpPr>
        <a:xfrm>
          <a:off x="0" y="0"/>
          <a:ext cx="0" cy="0"/>
          <a:chOff x="0" y="0"/>
          <a:chExt cx="0" cy="0"/>
        </a:xfrm>
      </p:grpSpPr>
      <p:sp>
        <p:nvSpPr>
          <p:cNvPr id="11" name="Rechteck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Line 18"/>
          <p:cNvSpPr>
            <a:spLocks noChangeShapeType="1"/>
          </p:cNvSpPr>
          <p:nvPr userDrawn="1"/>
        </p:nvSpPr>
        <p:spPr bwMode="auto">
          <a:xfrm>
            <a:off x="2500313" y="908050"/>
            <a:ext cx="0" cy="4800600"/>
          </a:xfrm>
          <a:prstGeom prst="line">
            <a:avLst/>
          </a:prstGeom>
          <a:noFill/>
          <a:ln w="57150">
            <a:solidFill>
              <a:srgbClr val="E67716"/>
            </a:solidFill>
            <a:round/>
            <a:headEnd/>
            <a:tailEnd/>
          </a:ln>
        </p:spPr>
        <p:txBody>
          <a:bodyPr/>
          <a:lstStyle/>
          <a:p>
            <a:endParaRPr lang="de-DE"/>
          </a:p>
        </p:txBody>
      </p:sp>
      <p:sp>
        <p:nvSpPr>
          <p:cNvPr id="9" name="Titel 8"/>
          <p:cNvSpPr>
            <a:spLocks noGrp="1"/>
          </p:cNvSpPr>
          <p:nvPr>
            <p:ph type="ctrTitle" hasCustomPrompt="1"/>
          </p:nvPr>
        </p:nvSpPr>
        <p:spPr>
          <a:xfrm>
            <a:off x="2483768" y="980728"/>
            <a:ext cx="6657184" cy="1656184"/>
          </a:xfrm>
          <a:prstGeom prst="rect">
            <a:avLst/>
          </a:prstGeom>
          <a:ln>
            <a:noFill/>
          </a:ln>
        </p:spPr>
        <p:txBody>
          <a:bodyPr vert="horz" tIns="0" rIns="18288" bIns="0" anchor="t">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3200" b="0">
                <a:ln>
                  <a:noFill/>
                </a:ln>
                <a:solidFill>
                  <a:schemeClr val="tx1"/>
                </a:solidFill>
                <a:effectLst/>
                <a:latin typeface="+mn-lt"/>
                <a:ea typeface="+mj-ea"/>
                <a:cs typeface="+mj-cs"/>
              </a:defRPr>
            </a:lvl1pPr>
          </a:lstStyle>
          <a:p>
            <a:r>
              <a:rPr kumimoji="0" lang="de-DE" dirty="0"/>
              <a:t>title</a:t>
            </a:r>
            <a:endParaRPr kumimoji="0" lang="en-US" dirty="0"/>
          </a:p>
        </p:txBody>
      </p:sp>
      <p:sp>
        <p:nvSpPr>
          <p:cNvPr id="10" name="Untertitel 16"/>
          <p:cNvSpPr>
            <a:spLocks noGrp="1"/>
          </p:cNvSpPr>
          <p:nvPr>
            <p:ph type="subTitle" idx="1" hasCustomPrompt="1"/>
          </p:nvPr>
        </p:nvSpPr>
        <p:spPr>
          <a:xfrm>
            <a:off x="2484232" y="3563880"/>
            <a:ext cx="6659768" cy="729216"/>
          </a:xfrm>
          <a:prstGeom prst="rect">
            <a:avLst/>
          </a:prstGeom>
        </p:spPr>
        <p:txBody>
          <a:bodyPr lIns="0" rIns="18288" anchor="ctr"/>
          <a:lstStyle>
            <a:lvl1pPr marL="0" marR="45720" indent="0" algn="ctr">
              <a:buNone/>
              <a:defRPr sz="18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err="1"/>
              <a:t>author</a:t>
            </a:r>
            <a:endParaRPr kumimoji="0" lang="en-US" dirty="0"/>
          </a:p>
        </p:txBody>
      </p:sp>
      <p:sp>
        <p:nvSpPr>
          <p:cNvPr id="18" name="Textplatzhalter 17"/>
          <p:cNvSpPr>
            <a:spLocks noGrp="1"/>
          </p:cNvSpPr>
          <p:nvPr>
            <p:ph type="body" sz="quarter" idx="10" hasCustomPrompt="1"/>
          </p:nvPr>
        </p:nvSpPr>
        <p:spPr>
          <a:xfrm>
            <a:off x="2484438" y="4365104"/>
            <a:ext cx="6659562" cy="719014"/>
          </a:xfrm>
          <a:prstGeom prst="rect">
            <a:avLst/>
          </a:prstGeom>
        </p:spPr>
        <p:txBody>
          <a:bodyPr anchor="ctr"/>
          <a:lstStyle>
            <a:lvl1pPr algn="ctr">
              <a:buNone/>
              <a:defRPr sz="2000" b="0"/>
            </a:lvl1pPr>
          </a:lstStyle>
          <a:p>
            <a:pPr lvl="0"/>
            <a:r>
              <a:rPr lang="de-DE" dirty="0" err="1"/>
              <a:t>event</a:t>
            </a:r>
            <a:r>
              <a:rPr lang="de-DE" dirty="0"/>
              <a:t> </a:t>
            </a:r>
            <a:r>
              <a:rPr lang="de-DE" dirty="0" err="1"/>
              <a:t>name</a:t>
            </a:r>
            <a:endParaRPr lang="de-DE" dirty="0"/>
          </a:p>
        </p:txBody>
      </p:sp>
      <p:sp>
        <p:nvSpPr>
          <p:cNvPr id="20" name="Textplatzhalter 19"/>
          <p:cNvSpPr>
            <a:spLocks noGrp="1"/>
          </p:cNvSpPr>
          <p:nvPr>
            <p:ph type="body" sz="quarter" idx="11" hasCustomPrompt="1"/>
          </p:nvPr>
        </p:nvSpPr>
        <p:spPr>
          <a:xfrm>
            <a:off x="2484438" y="5301208"/>
            <a:ext cx="6659562" cy="360114"/>
          </a:xfrm>
          <a:prstGeom prst="rect">
            <a:avLst/>
          </a:prstGeom>
        </p:spPr>
        <p:txBody>
          <a:bodyPr anchor="b"/>
          <a:lstStyle>
            <a:lvl1pPr algn="ctr">
              <a:buNone/>
              <a:defRPr sz="1800" baseline="0"/>
            </a:lvl1pPr>
          </a:lstStyle>
          <a:p>
            <a:pPr lvl="0"/>
            <a:r>
              <a:rPr lang="de-DE" dirty="0" err="1"/>
              <a:t>place</a:t>
            </a:r>
            <a:r>
              <a:rPr lang="de-DE" dirty="0"/>
              <a:t>, </a:t>
            </a:r>
            <a:r>
              <a:rPr lang="de-DE" dirty="0" err="1"/>
              <a:t>date</a:t>
            </a:r>
            <a:endParaRPr lang="de-DE" dirty="0"/>
          </a:p>
        </p:txBody>
      </p:sp>
      <p:pic>
        <p:nvPicPr>
          <p:cNvPr id="13" name="Picture 8" descr="C:\DOKUME~1\Smuwe\LOKALE~1\Temp\Rar$DR04.813\logo_engl_rot_v2.png"/>
          <p:cNvPicPr>
            <a:picLocks noChangeAspect="1" noChangeArrowheads="1"/>
          </p:cNvPicPr>
          <p:nvPr userDrawn="1"/>
        </p:nvPicPr>
        <p:blipFill>
          <a:blip r:embed="rId2" cstate="print"/>
          <a:srcRect/>
          <a:stretch>
            <a:fillRect/>
          </a:stretch>
        </p:blipFill>
        <p:spPr bwMode="auto">
          <a:xfrm>
            <a:off x="158157" y="2583954"/>
            <a:ext cx="2214562" cy="1195387"/>
          </a:xfrm>
          <a:prstGeom prst="rect">
            <a:avLst/>
          </a:prstGeom>
          <a:noFill/>
          <a:ln w="9525">
            <a:noFill/>
            <a:miter lim="800000"/>
            <a:headEnd/>
            <a:tailEnd/>
          </a:ln>
        </p:spPr>
      </p:pic>
      <p:pic>
        <p:nvPicPr>
          <p:cNvPr id="14" name="Picture 1"/>
          <p:cNvPicPr>
            <a:picLocks noChangeAspect="1" noChangeArrowheads="1"/>
          </p:cNvPicPr>
          <p:nvPr userDrawn="1"/>
        </p:nvPicPr>
        <p:blipFill>
          <a:blip r:embed="rId3" cstate="print"/>
          <a:srcRect/>
          <a:stretch>
            <a:fillRect/>
          </a:stretch>
        </p:blipFill>
        <p:spPr bwMode="auto">
          <a:xfrm>
            <a:off x="239119" y="904528"/>
            <a:ext cx="2071688" cy="952500"/>
          </a:xfrm>
          <a:prstGeom prst="rect">
            <a:avLst/>
          </a:prstGeom>
          <a:noFill/>
          <a:ln w="9525">
            <a:noFill/>
            <a:miter lim="800000"/>
            <a:headEnd/>
            <a:tailEnd/>
          </a:ln>
        </p:spPr>
      </p:pic>
      <p:pic>
        <p:nvPicPr>
          <p:cNvPr id="15" name="Picture 2" descr="M:\MST-Organisation\Vorlagen\logo\TUC\png_hks\Kombi_engl.png"/>
          <p:cNvPicPr>
            <a:picLocks noChangeAspect="1" noChangeArrowheads="1"/>
          </p:cNvPicPr>
          <p:nvPr userDrawn="1"/>
        </p:nvPicPr>
        <p:blipFill>
          <a:blip r:embed="rId4" cstate="print"/>
          <a:srcRect/>
          <a:stretch>
            <a:fillRect/>
          </a:stretch>
        </p:blipFill>
        <p:spPr bwMode="auto">
          <a:xfrm>
            <a:off x="174352" y="4619228"/>
            <a:ext cx="2163123" cy="108012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_ger">
    <p:spTree>
      <p:nvGrpSpPr>
        <p:cNvPr id="1" name=""/>
        <p:cNvGrpSpPr/>
        <p:nvPr/>
      </p:nvGrpSpPr>
      <p:grpSpPr>
        <a:xfrm>
          <a:off x="0" y="0"/>
          <a:ext cx="0" cy="0"/>
          <a:chOff x="0" y="0"/>
          <a:chExt cx="0" cy="0"/>
        </a:xfrm>
      </p:grpSpPr>
      <p:sp>
        <p:nvSpPr>
          <p:cNvPr id="14" name="Rechteck 1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Line 18"/>
          <p:cNvSpPr>
            <a:spLocks noChangeShapeType="1"/>
          </p:cNvSpPr>
          <p:nvPr userDrawn="1"/>
        </p:nvSpPr>
        <p:spPr bwMode="auto">
          <a:xfrm>
            <a:off x="2500313" y="908050"/>
            <a:ext cx="0" cy="4800600"/>
          </a:xfrm>
          <a:prstGeom prst="line">
            <a:avLst/>
          </a:prstGeom>
          <a:noFill/>
          <a:ln w="57150">
            <a:solidFill>
              <a:srgbClr val="FF781D"/>
            </a:solidFill>
            <a:round/>
            <a:headEnd/>
            <a:tailEnd/>
          </a:ln>
        </p:spPr>
        <p:txBody>
          <a:bodyPr/>
          <a:lstStyle/>
          <a:p>
            <a:endParaRPr lang="de-DE"/>
          </a:p>
        </p:txBody>
      </p:sp>
      <p:pic>
        <p:nvPicPr>
          <p:cNvPr id="5" name="Picture 8"/>
          <p:cNvPicPr>
            <a:picLocks noChangeAspect="1" noChangeArrowheads="1"/>
          </p:cNvPicPr>
          <p:nvPr userDrawn="1"/>
        </p:nvPicPr>
        <p:blipFill>
          <a:blip r:embed="rId2" cstate="print"/>
          <a:srcRect/>
          <a:stretch>
            <a:fillRect/>
          </a:stretch>
        </p:blipFill>
        <p:spPr bwMode="auto">
          <a:xfrm>
            <a:off x="414115" y="2601591"/>
            <a:ext cx="1925819" cy="1176889"/>
          </a:xfrm>
          <a:prstGeom prst="rect">
            <a:avLst/>
          </a:prstGeom>
          <a:noFill/>
          <a:ln w="9525">
            <a:noFill/>
            <a:miter lim="800000"/>
            <a:headEnd/>
            <a:tailEnd/>
          </a:ln>
        </p:spPr>
      </p:pic>
      <p:grpSp>
        <p:nvGrpSpPr>
          <p:cNvPr id="6" name="Gruppieren 9"/>
          <p:cNvGrpSpPr>
            <a:grpSpLocks/>
          </p:cNvGrpSpPr>
          <p:nvPr userDrawn="1"/>
        </p:nvGrpSpPr>
        <p:grpSpPr bwMode="auto">
          <a:xfrm>
            <a:off x="448494" y="916136"/>
            <a:ext cx="1643062" cy="928688"/>
            <a:chOff x="467544" y="1008286"/>
            <a:chExt cx="1643062" cy="928291"/>
          </a:xfrm>
        </p:grpSpPr>
        <p:pic>
          <p:nvPicPr>
            <p:cNvPr id="7" name="Grafik 17" descr="logo_mst..tif"/>
            <p:cNvPicPr>
              <a:picLocks noChangeAspect="1"/>
            </p:cNvPicPr>
            <p:nvPr/>
          </p:nvPicPr>
          <p:blipFill>
            <a:blip r:embed="rId3" cstate="print"/>
            <a:srcRect/>
            <a:stretch>
              <a:fillRect/>
            </a:stretch>
          </p:blipFill>
          <p:spPr bwMode="auto">
            <a:xfrm>
              <a:off x="706661" y="1008286"/>
              <a:ext cx="1164828" cy="583409"/>
            </a:xfrm>
            <a:prstGeom prst="rect">
              <a:avLst/>
            </a:prstGeom>
            <a:noFill/>
            <a:ln w="9525">
              <a:noFill/>
              <a:miter lim="800000"/>
              <a:headEnd/>
              <a:tailEnd/>
            </a:ln>
          </p:spPr>
        </p:pic>
        <p:sp>
          <p:nvSpPr>
            <p:cNvPr id="8" name="Rectangle 3"/>
            <p:cNvSpPr>
              <a:spLocks noChangeArrowheads="1"/>
            </p:cNvSpPr>
            <p:nvPr/>
          </p:nvSpPr>
          <p:spPr bwMode="auto">
            <a:xfrm>
              <a:off x="467544" y="1628734"/>
              <a:ext cx="1643062" cy="307843"/>
            </a:xfrm>
            <a:prstGeom prst="rect">
              <a:avLst/>
            </a:prstGeom>
            <a:noFill/>
            <a:ln w="9525">
              <a:noFill/>
              <a:miter lim="800000"/>
              <a:headEnd/>
              <a:tailEnd/>
            </a:ln>
            <a:effectLst/>
          </p:spPr>
          <p:txBody>
            <a:bodyPr lIns="0" tIns="0" rIns="0" bIns="0" anchor="ctr">
              <a:spAutoFit/>
            </a:bodyPr>
            <a:lstStyle/>
            <a:p>
              <a:pPr algn="ctr">
                <a:defRPr/>
              </a:pPr>
              <a:r>
                <a:rPr lang="en-US" sz="1000" b="1" cap="all">
                  <a:solidFill>
                    <a:srgbClr val="E27100"/>
                  </a:solidFill>
                  <a:latin typeface="AvantGarde Bk BT" pitchFamily="34" charset="0"/>
                  <a:ea typeface="Calibri" pitchFamily="34" charset="0"/>
                </a:rPr>
                <a:t>Mess- und </a:t>
              </a:r>
              <a:r>
                <a:rPr lang="en-US" sz="1000" b="1" cap="all" err="1">
                  <a:solidFill>
                    <a:srgbClr val="E27100"/>
                  </a:solidFill>
                  <a:latin typeface="AvantGarde Bk BT" pitchFamily="34" charset="0"/>
                  <a:ea typeface="Calibri" pitchFamily="34" charset="0"/>
                </a:rPr>
                <a:t>Sensortechnik</a:t>
              </a:r>
              <a:endParaRPr lang="de-DE" sz="1000" b="1" cap="all">
                <a:solidFill>
                  <a:srgbClr val="E27100"/>
                </a:solidFill>
                <a:latin typeface="AvantGarde Bk BT" pitchFamily="34" charset="0"/>
              </a:endParaRPr>
            </a:p>
          </p:txBody>
        </p:sp>
      </p:grpSp>
      <p:sp>
        <p:nvSpPr>
          <p:cNvPr id="9" name="Line 18"/>
          <p:cNvSpPr>
            <a:spLocks noChangeShapeType="1"/>
          </p:cNvSpPr>
          <p:nvPr userDrawn="1"/>
        </p:nvSpPr>
        <p:spPr bwMode="auto">
          <a:xfrm>
            <a:off x="2500313" y="908050"/>
            <a:ext cx="0" cy="4800600"/>
          </a:xfrm>
          <a:prstGeom prst="line">
            <a:avLst/>
          </a:prstGeom>
          <a:noFill/>
          <a:ln w="57150">
            <a:solidFill>
              <a:srgbClr val="E67716"/>
            </a:solidFill>
            <a:round/>
            <a:headEnd/>
            <a:tailEnd/>
          </a:ln>
        </p:spPr>
        <p:txBody>
          <a:bodyPr/>
          <a:lstStyle/>
          <a:p>
            <a:endParaRPr lang="de-DE"/>
          </a:p>
        </p:txBody>
      </p:sp>
      <p:sp>
        <p:nvSpPr>
          <p:cNvPr id="10" name="Titel 8"/>
          <p:cNvSpPr>
            <a:spLocks noGrp="1"/>
          </p:cNvSpPr>
          <p:nvPr>
            <p:ph type="ctrTitle"/>
          </p:nvPr>
        </p:nvSpPr>
        <p:spPr>
          <a:xfrm>
            <a:off x="2483768" y="980728"/>
            <a:ext cx="6657184" cy="1656184"/>
          </a:xfrm>
          <a:prstGeom prst="rect">
            <a:avLst/>
          </a:prstGeom>
          <a:ln>
            <a:noFill/>
          </a:ln>
        </p:spPr>
        <p:txBody>
          <a:bodyPr vert="horz" tIns="0" rIns="18288" bIns="0" anchor="t">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3200" b="0">
                <a:ln>
                  <a:noFill/>
                </a:ln>
                <a:solidFill>
                  <a:schemeClr val="tx1"/>
                </a:solidFill>
                <a:effectLst/>
                <a:latin typeface="+mn-lt"/>
                <a:ea typeface="+mj-ea"/>
                <a:cs typeface="+mj-cs"/>
              </a:defRPr>
            </a:lvl1pPr>
          </a:lstStyle>
          <a:p>
            <a:r>
              <a:rPr kumimoji="0" lang="de-DE" dirty="0"/>
              <a:t>Titel</a:t>
            </a:r>
            <a:endParaRPr kumimoji="0" lang="en-US" dirty="0"/>
          </a:p>
        </p:txBody>
      </p:sp>
      <p:sp>
        <p:nvSpPr>
          <p:cNvPr id="11" name="Untertitel 16"/>
          <p:cNvSpPr>
            <a:spLocks noGrp="1"/>
          </p:cNvSpPr>
          <p:nvPr>
            <p:ph type="subTitle" idx="1" hasCustomPrompt="1"/>
          </p:nvPr>
        </p:nvSpPr>
        <p:spPr>
          <a:xfrm>
            <a:off x="2484232" y="3563880"/>
            <a:ext cx="6659768" cy="729216"/>
          </a:xfrm>
          <a:prstGeom prst="rect">
            <a:avLst/>
          </a:prstGeom>
        </p:spPr>
        <p:txBody>
          <a:bodyPr lIns="0" rIns="18288" anchor="ctr"/>
          <a:lstStyle>
            <a:lvl1pPr marL="0" marR="45720" indent="0" algn="ctr">
              <a:buNone/>
              <a:defRPr sz="18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a:t>Autor</a:t>
            </a:r>
            <a:endParaRPr kumimoji="0" lang="en-US" dirty="0"/>
          </a:p>
        </p:txBody>
      </p:sp>
      <p:sp>
        <p:nvSpPr>
          <p:cNvPr id="12" name="Textplatzhalter 17"/>
          <p:cNvSpPr>
            <a:spLocks noGrp="1"/>
          </p:cNvSpPr>
          <p:nvPr>
            <p:ph type="body" sz="quarter" idx="10" hasCustomPrompt="1"/>
          </p:nvPr>
        </p:nvSpPr>
        <p:spPr>
          <a:xfrm>
            <a:off x="2484438" y="4365104"/>
            <a:ext cx="6659562" cy="719014"/>
          </a:xfrm>
          <a:prstGeom prst="rect">
            <a:avLst/>
          </a:prstGeom>
        </p:spPr>
        <p:txBody>
          <a:bodyPr anchor="ctr"/>
          <a:lstStyle>
            <a:lvl1pPr algn="ctr">
              <a:buNone/>
              <a:defRPr sz="2000" b="0"/>
            </a:lvl1pPr>
          </a:lstStyle>
          <a:p>
            <a:pPr lvl="0"/>
            <a:r>
              <a:rPr lang="de-DE" dirty="0"/>
              <a:t>Veranstaltung</a:t>
            </a:r>
          </a:p>
        </p:txBody>
      </p:sp>
      <p:sp>
        <p:nvSpPr>
          <p:cNvPr id="13" name="Textplatzhalter 19"/>
          <p:cNvSpPr>
            <a:spLocks noGrp="1"/>
          </p:cNvSpPr>
          <p:nvPr>
            <p:ph type="body" sz="quarter" idx="11" hasCustomPrompt="1"/>
          </p:nvPr>
        </p:nvSpPr>
        <p:spPr>
          <a:xfrm>
            <a:off x="2484438" y="5301208"/>
            <a:ext cx="6659562" cy="360114"/>
          </a:xfrm>
          <a:prstGeom prst="rect">
            <a:avLst/>
          </a:prstGeom>
        </p:spPr>
        <p:txBody>
          <a:bodyPr anchor="b"/>
          <a:lstStyle>
            <a:lvl1pPr algn="ctr">
              <a:buNone/>
              <a:defRPr sz="1800" baseline="0"/>
            </a:lvl1pPr>
          </a:lstStyle>
          <a:p>
            <a:pPr lvl="0"/>
            <a:r>
              <a:rPr lang="de-DE" dirty="0"/>
              <a:t>Ort, Datum</a:t>
            </a:r>
          </a:p>
        </p:txBody>
      </p:sp>
      <p:pic>
        <p:nvPicPr>
          <p:cNvPr id="2050" name="Picture 2" descr="M:\MST-Organisation\Vorlagen\logo\TUC\png_hks\Kombi_deu.png"/>
          <p:cNvPicPr>
            <a:picLocks noChangeAspect="1" noChangeArrowheads="1"/>
          </p:cNvPicPr>
          <p:nvPr userDrawn="1"/>
        </p:nvPicPr>
        <p:blipFill>
          <a:blip r:embed="rId4" cstate="print"/>
          <a:srcRect/>
          <a:stretch>
            <a:fillRect/>
          </a:stretch>
        </p:blipFill>
        <p:spPr bwMode="auto">
          <a:xfrm>
            <a:off x="179512" y="4624561"/>
            <a:ext cx="2143125" cy="1070134"/>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8" name="Titel 9"/>
          <p:cNvSpPr>
            <a:spLocks noGrp="1"/>
          </p:cNvSpPr>
          <p:nvPr>
            <p:ph type="title" hasCustomPrompt="1"/>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r>
              <a:rPr lang="de-DE" dirty="0"/>
              <a:t>Outline</a:t>
            </a:r>
          </a:p>
        </p:txBody>
      </p:sp>
      <p:sp>
        <p:nvSpPr>
          <p:cNvPr id="10" name="Textplatzhalter 10"/>
          <p:cNvSpPr>
            <a:spLocks noGrp="1"/>
          </p:cNvSpPr>
          <p:nvPr>
            <p:ph type="body" sz="quarter" idx="10"/>
          </p:nvPr>
        </p:nvSpPr>
        <p:spPr>
          <a:xfrm>
            <a:off x="179388" y="765175"/>
            <a:ext cx="8785225"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11" name="Rechteck 10"/>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dirty="0">
                <a:solidFill>
                  <a:schemeClr val="tx1"/>
                </a:solidFill>
                <a:latin typeface="+mn-lt"/>
                <a:ea typeface="+mn-ea"/>
                <a:cs typeface="Arial" charset="0"/>
              </a:rPr>
              <a:t>Chair of Measurement and Sensor Technology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8" name="Titel 9"/>
          <p:cNvSpPr>
            <a:spLocks noGrp="1"/>
          </p:cNvSpPr>
          <p:nvPr>
            <p:ph type="title" hasCustomPrompt="1"/>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r>
              <a:rPr lang="de-DE" dirty="0"/>
              <a:t>Gliederung</a:t>
            </a:r>
          </a:p>
        </p:txBody>
      </p:sp>
      <p:sp>
        <p:nvSpPr>
          <p:cNvPr id="16" name="Textplatzhalter 10"/>
          <p:cNvSpPr>
            <a:spLocks noGrp="1"/>
          </p:cNvSpPr>
          <p:nvPr>
            <p:ph type="body" sz="quarter" idx="10"/>
          </p:nvPr>
        </p:nvSpPr>
        <p:spPr>
          <a:xfrm>
            <a:off x="179388" y="765175"/>
            <a:ext cx="8785225"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11" name="Rechteck 10"/>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a:solidFill>
                  <a:schemeClr val="tx1"/>
                </a:solidFill>
                <a:latin typeface="+mn-lt"/>
                <a:ea typeface="+mn-ea"/>
                <a:cs typeface="Arial" charset="0"/>
              </a:rPr>
              <a:t>Professur</a:t>
            </a:r>
            <a:r>
              <a:rPr lang="de-DE" sz="2000" kern="1200" baseline="0">
                <a:solidFill>
                  <a:schemeClr val="tx1"/>
                </a:solidFill>
                <a:latin typeface="+mn-lt"/>
                <a:ea typeface="+mn-ea"/>
                <a:cs typeface="Arial" charset="0"/>
              </a:rPr>
              <a:t> Mess- und Sensortechnik</a:t>
            </a:r>
            <a:endParaRPr lang="de-DE" sz="2000" kern="1200">
              <a:solidFill>
                <a:schemeClr val="tx1"/>
              </a:solidFill>
              <a:latin typeface="+mn-lt"/>
              <a:ea typeface="+mn-ea"/>
              <a:cs typeface="Arial"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lie_eng">
    <p:spTree>
      <p:nvGrpSpPr>
        <p:cNvPr id="1" name=""/>
        <p:cNvGrpSpPr/>
        <p:nvPr/>
      </p:nvGrpSpPr>
      <p:grpSpPr>
        <a:xfrm>
          <a:off x="0" y="0"/>
          <a:ext cx="0" cy="0"/>
          <a:chOff x="0" y="0"/>
          <a:chExt cx="0" cy="0"/>
        </a:xfrm>
      </p:grpSpPr>
      <p:sp>
        <p:nvSpPr>
          <p:cNvPr id="8" name="Titel 9"/>
          <p:cNvSpPr>
            <a:spLocks noGrp="1"/>
          </p:cNvSpPr>
          <p:nvPr>
            <p:ph type="title"/>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endParaRPr lang="de-DE" dirty="0"/>
          </a:p>
        </p:txBody>
      </p:sp>
      <p:sp>
        <p:nvSpPr>
          <p:cNvPr id="14" name="Rechteck 13"/>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a:solidFill>
                  <a:schemeClr val="tx1"/>
                </a:solidFill>
                <a:latin typeface="+mn-lt"/>
                <a:ea typeface="+mn-ea"/>
                <a:cs typeface="Arial" charset="0"/>
              </a:rPr>
              <a:t>Chair of Measurement and Sensor Technology</a:t>
            </a:r>
          </a:p>
        </p:txBody>
      </p:sp>
      <p:sp>
        <p:nvSpPr>
          <p:cNvPr id="7" name="Textplatzhalter 10"/>
          <p:cNvSpPr>
            <a:spLocks noGrp="1"/>
          </p:cNvSpPr>
          <p:nvPr>
            <p:ph type="body" sz="quarter" idx="10"/>
          </p:nvPr>
        </p:nvSpPr>
        <p:spPr>
          <a:xfrm>
            <a:off x="179388" y="765175"/>
            <a:ext cx="8785225"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lie_ger">
    <p:spTree>
      <p:nvGrpSpPr>
        <p:cNvPr id="1" name=""/>
        <p:cNvGrpSpPr/>
        <p:nvPr/>
      </p:nvGrpSpPr>
      <p:grpSpPr>
        <a:xfrm>
          <a:off x="0" y="0"/>
          <a:ext cx="0" cy="0"/>
          <a:chOff x="0" y="0"/>
          <a:chExt cx="0" cy="0"/>
        </a:xfrm>
      </p:grpSpPr>
      <p:sp>
        <p:nvSpPr>
          <p:cNvPr id="8" name="Titel 9"/>
          <p:cNvSpPr>
            <a:spLocks noGrp="1"/>
          </p:cNvSpPr>
          <p:nvPr>
            <p:ph type="title"/>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endParaRPr lang="de-DE" dirty="0"/>
          </a:p>
        </p:txBody>
      </p:sp>
      <p:sp>
        <p:nvSpPr>
          <p:cNvPr id="18" name="Rechteck 17"/>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a:solidFill>
                  <a:schemeClr val="tx1"/>
                </a:solidFill>
                <a:latin typeface="+mn-lt"/>
                <a:ea typeface="+mn-ea"/>
                <a:cs typeface="Arial" charset="0"/>
              </a:rPr>
              <a:t>Professur</a:t>
            </a:r>
            <a:r>
              <a:rPr lang="de-DE" sz="2000" kern="1200" baseline="0">
                <a:solidFill>
                  <a:schemeClr val="tx1"/>
                </a:solidFill>
                <a:latin typeface="+mn-lt"/>
                <a:ea typeface="+mn-ea"/>
                <a:cs typeface="Arial" charset="0"/>
              </a:rPr>
              <a:t> Mess- und Sensortechnik</a:t>
            </a:r>
            <a:endParaRPr lang="de-DE" sz="2000" kern="1200">
              <a:solidFill>
                <a:schemeClr val="tx1"/>
              </a:solidFill>
              <a:latin typeface="+mn-lt"/>
              <a:ea typeface="+mn-ea"/>
              <a:cs typeface="Arial" charset="0"/>
            </a:endParaRPr>
          </a:p>
        </p:txBody>
      </p:sp>
      <p:sp>
        <p:nvSpPr>
          <p:cNvPr id="7" name="Textplatzhalter 10"/>
          <p:cNvSpPr>
            <a:spLocks noGrp="1"/>
          </p:cNvSpPr>
          <p:nvPr>
            <p:ph type="body" sz="quarter" idx="10"/>
          </p:nvPr>
        </p:nvSpPr>
        <p:spPr>
          <a:xfrm>
            <a:off x="179388" y="765175"/>
            <a:ext cx="8785225"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_eng">
    <p:spTree>
      <p:nvGrpSpPr>
        <p:cNvPr id="1" name=""/>
        <p:cNvGrpSpPr/>
        <p:nvPr/>
      </p:nvGrpSpPr>
      <p:grpSpPr>
        <a:xfrm>
          <a:off x="0" y="0"/>
          <a:ext cx="0" cy="0"/>
          <a:chOff x="0" y="0"/>
          <a:chExt cx="0" cy="0"/>
        </a:xfrm>
      </p:grpSpPr>
      <p:sp>
        <p:nvSpPr>
          <p:cNvPr id="8" name="Titel 9"/>
          <p:cNvSpPr>
            <a:spLocks noGrp="1"/>
          </p:cNvSpPr>
          <p:nvPr>
            <p:ph type="title"/>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endParaRPr lang="de-DE" dirty="0"/>
          </a:p>
        </p:txBody>
      </p:sp>
      <p:sp>
        <p:nvSpPr>
          <p:cNvPr id="14" name="Rechteck 13"/>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a:solidFill>
                  <a:schemeClr val="tx1"/>
                </a:solidFill>
                <a:latin typeface="+mn-lt"/>
                <a:ea typeface="+mn-ea"/>
                <a:cs typeface="Arial" charset="0"/>
              </a:rPr>
              <a:t>Chair of Measurement and Sensor Technology</a:t>
            </a:r>
          </a:p>
        </p:txBody>
      </p:sp>
      <p:sp>
        <p:nvSpPr>
          <p:cNvPr id="7" name="Textplatzhalter 10"/>
          <p:cNvSpPr>
            <a:spLocks noGrp="1"/>
          </p:cNvSpPr>
          <p:nvPr>
            <p:ph type="body" sz="quarter" idx="10"/>
          </p:nvPr>
        </p:nvSpPr>
        <p:spPr>
          <a:xfrm>
            <a:off x="179389" y="765175"/>
            <a:ext cx="4320604"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6" name="Bildplatzhalter 2"/>
          <p:cNvSpPr>
            <a:spLocks noGrp="1"/>
          </p:cNvSpPr>
          <p:nvPr>
            <p:ph type="pic" sz="quarter" idx="11"/>
          </p:nvPr>
        </p:nvSpPr>
        <p:spPr>
          <a:xfrm>
            <a:off x="4572000" y="765175"/>
            <a:ext cx="4321175" cy="5184775"/>
          </a:xfrm>
          <a:prstGeom prst="rect">
            <a:avLst/>
          </a:prstGeom>
        </p:spPr>
        <p:txBody>
          <a:bodyPr/>
          <a:lstStyle/>
          <a:p>
            <a:endParaRPr lang="de-DE"/>
          </a:p>
        </p:txBody>
      </p:sp>
    </p:spTree>
    <p:extLst>
      <p:ext uri="{BB962C8B-B14F-4D97-AF65-F5344CB8AC3E}">
        <p14:creationId xmlns:p14="http://schemas.microsoft.com/office/powerpoint/2010/main" val="403829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_ger">
    <p:spTree>
      <p:nvGrpSpPr>
        <p:cNvPr id="1" name=""/>
        <p:cNvGrpSpPr/>
        <p:nvPr/>
      </p:nvGrpSpPr>
      <p:grpSpPr>
        <a:xfrm>
          <a:off x="0" y="0"/>
          <a:ext cx="0" cy="0"/>
          <a:chOff x="0" y="0"/>
          <a:chExt cx="0" cy="0"/>
        </a:xfrm>
      </p:grpSpPr>
      <p:sp>
        <p:nvSpPr>
          <p:cNvPr id="8" name="Titel 9"/>
          <p:cNvSpPr>
            <a:spLocks noGrp="1"/>
          </p:cNvSpPr>
          <p:nvPr>
            <p:ph type="title"/>
          </p:nvPr>
        </p:nvSpPr>
        <p:spPr>
          <a:xfrm>
            <a:off x="200052" y="93832"/>
            <a:ext cx="8729666" cy="454848"/>
          </a:xfrm>
          <a:prstGeom prst="rect">
            <a:avLst/>
          </a:prstGeom>
        </p:spPr>
        <p:txBody>
          <a:bodyPr anchor="ctr"/>
          <a:lstStyle>
            <a:lvl1pPr algn="l">
              <a:defRPr kumimoji="0" lang="de-DE" sz="3200" b="0" i="0" u="none" strike="noStrike" kern="1200" cap="none" spc="0" normalizeH="0" baseline="0" noProof="0" dirty="0" smtClean="0">
                <a:ln>
                  <a:noFill/>
                </a:ln>
                <a:solidFill>
                  <a:schemeClr val="tx1"/>
                </a:solidFill>
                <a:effectLst/>
                <a:uLnTx/>
                <a:uFillTx/>
                <a:latin typeface="+mn-lt"/>
                <a:ea typeface="+mj-ea"/>
                <a:cs typeface="Arial" pitchFamily="34" charset="0"/>
              </a:defRPr>
            </a:lvl1pPr>
          </a:lstStyle>
          <a:p>
            <a:pPr lvl="0"/>
            <a:endParaRPr lang="de-DE" dirty="0"/>
          </a:p>
        </p:txBody>
      </p:sp>
      <p:sp>
        <p:nvSpPr>
          <p:cNvPr id="18" name="Rechteck 17"/>
          <p:cNvSpPr/>
          <p:nvPr userDrawn="1"/>
        </p:nvSpPr>
        <p:spPr>
          <a:xfrm>
            <a:off x="1393329" y="6328370"/>
            <a:ext cx="5310336" cy="400110"/>
          </a:xfrm>
          <a:prstGeom prst="rect">
            <a:avLst/>
          </a:prstGeom>
        </p:spPr>
        <p:txBody>
          <a:bodyPr wrap="square">
            <a:spAutoFit/>
          </a:bodyPr>
          <a:lstStyle/>
          <a:p>
            <a:pPr eaLnBrk="0" fontAlgn="auto" hangingPunct="0">
              <a:spcBef>
                <a:spcPts val="0"/>
              </a:spcBef>
              <a:spcAft>
                <a:spcPts val="0"/>
              </a:spcAft>
              <a:defRPr/>
            </a:pPr>
            <a:r>
              <a:rPr lang="de-DE" sz="2000" kern="1200">
                <a:solidFill>
                  <a:schemeClr val="tx1"/>
                </a:solidFill>
                <a:latin typeface="+mn-lt"/>
                <a:ea typeface="+mn-ea"/>
                <a:cs typeface="Arial" charset="0"/>
              </a:rPr>
              <a:t>Professur</a:t>
            </a:r>
            <a:r>
              <a:rPr lang="de-DE" sz="2000" kern="1200" baseline="0">
                <a:solidFill>
                  <a:schemeClr val="tx1"/>
                </a:solidFill>
                <a:latin typeface="+mn-lt"/>
                <a:ea typeface="+mn-ea"/>
                <a:cs typeface="Arial" charset="0"/>
              </a:rPr>
              <a:t> Mess- und Sensortechnik</a:t>
            </a:r>
            <a:endParaRPr lang="de-DE" sz="2000" kern="1200">
              <a:solidFill>
                <a:schemeClr val="tx1"/>
              </a:solidFill>
              <a:latin typeface="+mn-lt"/>
              <a:ea typeface="+mn-ea"/>
              <a:cs typeface="Arial" charset="0"/>
            </a:endParaRPr>
          </a:p>
        </p:txBody>
      </p:sp>
      <p:sp>
        <p:nvSpPr>
          <p:cNvPr id="7" name="Textplatzhalter 10"/>
          <p:cNvSpPr>
            <a:spLocks noGrp="1"/>
          </p:cNvSpPr>
          <p:nvPr>
            <p:ph type="body" sz="quarter" idx="10"/>
          </p:nvPr>
        </p:nvSpPr>
        <p:spPr>
          <a:xfrm>
            <a:off x="179389" y="765175"/>
            <a:ext cx="4320604" cy="5184105"/>
          </a:xfrm>
          <a:prstGeom prst="rect">
            <a:avLst/>
          </a:prstGeom>
        </p:spPr>
        <p:txBody>
          <a:bodyPr/>
          <a:lstStyle>
            <a:lvl1pPr>
              <a:buClr>
                <a:srgbClr val="E67716"/>
              </a:buClr>
              <a:buFont typeface="Wingdings" pitchFamily="2" charset="2"/>
              <a:buChar char="§"/>
              <a:defRPr sz="2400"/>
            </a:lvl1pPr>
            <a:lvl2pPr>
              <a:buClr>
                <a:srgbClr val="E67716"/>
              </a:buClr>
              <a:buSzPct val="70000"/>
              <a:buFont typeface="Arial" pitchFamily="34" charset="0"/>
              <a:buChar char="□"/>
              <a:defRPr sz="2000"/>
            </a:lvl2pPr>
            <a:lvl3pPr>
              <a:buClr>
                <a:srgbClr val="E67716"/>
              </a:buClr>
              <a:buSzPct val="80000"/>
              <a:buFont typeface="Wingdings" pitchFamily="2" charset="2"/>
              <a:buChar char="§"/>
              <a:defRPr sz="1800"/>
            </a:lvl3pPr>
            <a:lvl4pPr>
              <a:buClr>
                <a:srgbClr val="E67716"/>
              </a:buClr>
              <a:buSzPct val="60000"/>
              <a:buFont typeface="Arial" pitchFamily="34" charset="0"/>
              <a:buChar char="□"/>
              <a:defRPr sz="1600"/>
            </a:lvl4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p:txBody>
      </p:sp>
      <p:sp>
        <p:nvSpPr>
          <p:cNvPr id="3" name="Bildplatzhalter 2"/>
          <p:cNvSpPr>
            <a:spLocks noGrp="1"/>
          </p:cNvSpPr>
          <p:nvPr>
            <p:ph type="pic" sz="quarter" idx="11"/>
          </p:nvPr>
        </p:nvSpPr>
        <p:spPr>
          <a:xfrm>
            <a:off x="4572000" y="765175"/>
            <a:ext cx="4321175" cy="5184775"/>
          </a:xfrm>
          <a:prstGeom prst="rect">
            <a:avLst/>
          </a:prstGeom>
        </p:spPr>
        <p:txBody>
          <a:bodyPr/>
          <a:lstStyle/>
          <a:p>
            <a:endParaRPr lang="de-DE"/>
          </a:p>
        </p:txBody>
      </p:sp>
    </p:spTree>
    <p:extLst>
      <p:ext uri="{BB962C8B-B14F-4D97-AF65-F5344CB8AC3E}">
        <p14:creationId xmlns:p14="http://schemas.microsoft.com/office/powerpoint/2010/main" val="94619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wmf"/><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620696"/>
            <a:ext cx="9144000" cy="46800"/>
          </a:xfrm>
          <a:prstGeom prst="rect">
            <a:avLst/>
          </a:prstGeom>
          <a:gradFill flip="none" rotWithShape="1">
            <a:gsLst>
              <a:gs pos="13000">
                <a:srgbClr val="F5C599"/>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16" descr="logo_mst_final.jpg"/>
          <p:cNvPicPr>
            <a:picLocks noChangeAspect="1"/>
          </p:cNvPicPr>
          <p:nvPr userDrawn="1"/>
        </p:nvPicPr>
        <p:blipFill>
          <a:blip r:embed="rId10" cstate="print">
            <a:clrChange>
              <a:clrFrom>
                <a:srgbClr val="FFFFFF"/>
              </a:clrFrom>
              <a:clrTo>
                <a:srgbClr val="FFFFFF">
                  <a:alpha val="0"/>
                </a:srgbClr>
              </a:clrTo>
            </a:clrChange>
          </a:blip>
          <a:srcRect/>
          <a:stretch>
            <a:fillRect/>
          </a:stretch>
        </p:blipFill>
        <p:spPr bwMode="auto">
          <a:xfrm>
            <a:off x="149817" y="6162965"/>
            <a:ext cx="1139825" cy="571500"/>
          </a:xfrm>
          <a:prstGeom prst="rect">
            <a:avLst/>
          </a:prstGeom>
          <a:noFill/>
          <a:ln w="9525">
            <a:noFill/>
            <a:miter lim="800000"/>
            <a:headEnd/>
            <a:tailEnd/>
          </a:ln>
        </p:spPr>
      </p:pic>
      <p:sp>
        <p:nvSpPr>
          <p:cNvPr id="10" name="Textfeld 9"/>
          <p:cNvSpPr txBox="1"/>
          <p:nvPr userDrawn="1"/>
        </p:nvSpPr>
        <p:spPr>
          <a:xfrm>
            <a:off x="8388424" y="6525344"/>
            <a:ext cx="720081" cy="276999"/>
          </a:xfrm>
          <a:prstGeom prst="rect">
            <a:avLst/>
          </a:prstGeom>
          <a:noFill/>
        </p:spPr>
        <p:txBody>
          <a:bodyPr wrap="square">
            <a:spAutoFit/>
          </a:bodyPr>
          <a:lstStyle/>
          <a:p>
            <a:pPr algn="r" fontAlgn="auto">
              <a:spcBef>
                <a:spcPts val="0"/>
              </a:spcBef>
              <a:spcAft>
                <a:spcPts val="0"/>
              </a:spcAft>
              <a:defRPr/>
            </a:pPr>
            <a:fld id="{ABA8E42F-29F8-45CB-AD34-41E9EA08F3B7}" type="slidenum">
              <a:rPr lang="de-DE" sz="1200" smtClean="0">
                <a:latin typeface="Arial" charset="0"/>
                <a:cs typeface="Arial" charset="0"/>
              </a:rPr>
              <a:pPr algn="r" fontAlgn="auto">
                <a:spcBef>
                  <a:spcPts val="0"/>
                </a:spcBef>
                <a:spcAft>
                  <a:spcPts val="0"/>
                </a:spcAft>
                <a:defRPr/>
              </a:pPr>
              <a:t>‹#›</a:t>
            </a:fld>
            <a:endParaRPr lang="de-DE" sz="1200" dirty="0">
              <a:latin typeface="Arial" charset="0"/>
              <a:cs typeface="Arial" charset="0"/>
            </a:endParaRPr>
          </a:p>
        </p:txBody>
      </p:sp>
      <p:sp>
        <p:nvSpPr>
          <p:cNvPr id="11" name="Textplatzhalter 14"/>
          <p:cNvSpPr txBox="1">
            <a:spLocks/>
          </p:cNvSpPr>
          <p:nvPr userDrawn="1"/>
        </p:nvSpPr>
        <p:spPr>
          <a:xfrm>
            <a:off x="1400026" y="6016196"/>
            <a:ext cx="6556350" cy="432519"/>
          </a:xfrm>
          <a:prstGeom prst="rect">
            <a:avLst/>
          </a:prstGeom>
        </p:spPr>
        <p:txBody>
          <a:bodyPr/>
          <a:lstStyle>
            <a:lvl1pPr marL="342900" marR="0" indent="-342900" algn="l" defTabSz="914400" rtl="0" eaLnBrk="0" fontAlgn="base" latinLnBrk="0" hangingPunct="0">
              <a:lnSpc>
                <a:spcPct val="100000"/>
              </a:lnSpc>
              <a:spcBef>
                <a:spcPct val="20000"/>
              </a:spcBef>
              <a:spcAft>
                <a:spcPct val="0"/>
              </a:spcAft>
              <a:buClrTx/>
              <a:buSzTx/>
              <a:buFont typeface="Arial" charset="0"/>
              <a:buNone/>
              <a:tabLst/>
              <a:defRPr sz="2000">
                <a:latin typeface="+mn-lt"/>
              </a:defRPr>
            </a:lvl1p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de-DE" sz="1800" b="0" i="0" u="none" strike="noStrike" kern="1200" cap="none" spc="0" normalizeH="0" baseline="0" noProof="0" dirty="0">
                <a:ln>
                  <a:noFill/>
                </a:ln>
                <a:solidFill>
                  <a:schemeClr val="tx1"/>
                </a:solidFill>
                <a:effectLst/>
                <a:uLnTx/>
                <a:uFillTx/>
                <a:latin typeface="+mn-lt"/>
                <a:ea typeface="+mn-ea"/>
                <a:cs typeface="Arial" charset="0"/>
              </a:rPr>
              <a:t>Group 17 </a:t>
            </a:r>
            <a:r>
              <a:rPr lang="de-DE" sz="1800" b="0" dirty="0"/>
              <a:t>Hand Gesture Recognition Using Machine Learning</a:t>
            </a:r>
            <a:r>
              <a:rPr kumimoji="0" lang="de-DE" sz="1800" b="0" i="0" u="none" strike="noStrike" kern="1200" cap="none" spc="0" normalizeH="0" baseline="0" noProof="0" dirty="0">
                <a:ln>
                  <a:noFill/>
                </a:ln>
                <a:solidFill>
                  <a:schemeClr val="tx1"/>
                </a:solidFill>
                <a:effectLst/>
                <a:uLnTx/>
                <a:uFillTx/>
                <a:latin typeface="+mn-lt"/>
                <a:ea typeface="+mn-ea"/>
                <a:cs typeface="Arial" charset="0"/>
              </a:rPr>
              <a:t> </a:t>
            </a:r>
          </a:p>
        </p:txBody>
      </p:sp>
      <p:sp>
        <p:nvSpPr>
          <p:cNvPr id="12" name="Rechteck 11"/>
          <p:cNvSpPr/>
          <p:nvPr userDrawn="1"/>
        </p:nvSpPr>
        <p:spPr>
          <a:xfrm>
            <a:off x="0" y="5997417"/>
            <a:ext cx="9144000" cy="46800"/>
          </a:xfrm>
          <a:prstGeom prst="rect">
            <a:avLst/>
          </a:prstGeom>
          <a:gradFill flip="none" rotWithShape="1">
            <a:gsLst>
              <a:gs pos="13000">
                <a:srgbClr val="F5C599"/>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 name="Picture 3" descr="E:\TUC english RGB.wmf">
            <a:extLst>
              <a:ext uri="{FF2B5EF4-FFF2-40B4-BE49-F238E27FC236}">
                <a16:creationId xmlns:a16="http://schemas.microsoft.com/office/drawing/2014/main" id="{1230DA20-7483-8A77-1A15-46C272DA7396}"/>
              </a:ext>
            </a:extLst>
          </p:cNvPr>
          <p:cNvPicPr>
            <a:picLocks noChangeAspect="1" noChangeArrowheads="1"/>
          </p:cNvPicPr>
          <p:nvPr userDrawn="1"/>
        </p:nvPicPr>
        <p:blipFill>
          <a:blip r:embed="rId11" cstate="print"/>
          <a:srcRect/>
          <a:stretch>
            <a:fillRect/>
          </a:stretch>
        </p:blipFill>
        <p:spPr bwMode="auto">
          <a:xfrm>
            <a:off x="7563900" y="6106715"/>
            <a:ext cx="1184564" cy="684000"/>
          </a:xfrm>
          <a:prstGeom prst="rect">
            <a:avLst/>
          </a:prstGeom>
          <a:noFill/>
        </p:spPr>
      </p:pic>
    </p:spTree>
  </p:cSld>
  <p:clrMap bg1="lt1" tx1="dk1" bg2="lt2" tx2="dk2" accent1="accent1" accent2="accent2" accent3="accent3" accent4="accent4" accent5="accent5" accent6="accent6" hlink="hlink" folHlink="folHlink"/>
  <p:sldLayoutIdLst>
    <p:sldLayoutId id="2147483713" r:id="rId1"/>
    <p:sldLayoutId id="2147483720" r:id="rId2"/>
    <p:sldLayoutId id="2147483722" r:id="rId3"/>
    <p:sldLayoutId id="2147483724" r:id="rId4"/>
    <p:sldLayoutId id="2147483723" r:id="rId5"/>
    <p:sldLayoutId id="2147483721" r:id="rId6"/>
    <p:sldLayoutId id="2147483725" r:id="rId7"/>
    <p:sldLayoutId id="2147483726" r:id="rId8"/>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5.xml"/><Relationship Id="rId5" Type="http://schemas.openxmlformats.org/officeDocument/2006/relationships/image" Target="../media/image41.jpeg"/><Relationship Id="rId4" Type="http://schemas.openxmlformats.org/officeDocument/2006/relationships/image" Target="../media/image4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486816" y="1690606"/>
            <a:ext cx="6657184" cy="1656184"/>
          </a:xfrm>
        </p:spPr>
        <p:txBody>
          <a:bodyPr/>
          <a:lstStyle/>
          <a:p>
            <a:r>
              <a:rPr lang="de-DE" b="1" dirty="0"/>
              <a:t>Hand </a:t>
            </a:r>
            <a:r>
              <a:rPr lang="de-DE" b="1" dirty="0" err="1"/>
              <a:t>Gesture</a:t>
            </a:r>
            <a:r>
              <a:rPr lang="de-DE" b="1" dirty="0"/>
              <a:t> Recognition </a:t>
            </a:r>
            <a:r>
              <a:rPr lang="de-DE" b="1" dirty="0" err="1"/>
              <a:t>Using</a:t>
            </a:r>
            <a:r>
              <a:rPr lang="de-DE" b="1" dirty="0"/>
              <a:t> Machine Learning</a:t>
            </a:r>
          </a:p>
        </p:txBody>
      </p:sp>
      <p:sp>
        <p:nvSpPr>
          <p:cNvPr id="3" name="Untertitel 2"/>
          <p:cNvSpPr>
            <a:spLocks noGrp="1"/>
          </p:cNvSpPr>
          <p:nvPr>
            <p:ph type="subTitle" idx="1"/>
          </p:nvPr>
        </p:nvSpPr>
        <p:spPr>
          <a:xfrm>
            <a:off x="2484232" y="3212976"/>
            <a:ext cx="6659768" cy="1080120"/>
          </a:xfrm>
        </p:spPr>
        <p:txBody>
          <a:bodyPr/>
          <a:lstStyle/>
          <a:p>
            <a:r>
              <a:rPr lang="de-DE" dirty="0"/>
              <a:t>Mr. Swapnil </a:t>
            </a:r>
            <a:r>
              <a:rPr lang="de-DE" dirty="0" err="1"/>
              <a:t>Subhash</a:t>
            </a:r>
            <a:r>
              <a:rPr lang="de-DE" dirty="0"/>
              <a:t> Pawar</a:t>
            </a:r>
          </a:p>
          <a:p>
            <a:r>
              <a:rPr lang="de-DE" dirty="0"/>
              <a:t>Mr. </a:t>
            </a:r>
            <a:r>
              <a:rPr lang="de-DE" dirty="0" err="1"/>
              <a:t>Ruchikkumar</a:t>
            </a:r>
            <a:r>
              <a:rPr lang="de-DE" dirty="0"/>
              <a:t> </a:t>
            </a:r>
            <a:r>
              <a:rPr lang="de-DE" dirty="0" err="1"/>
              <a:t>Tejani</a:t>
            </a:r>
            <a:endParaRPr lang="de-DE" dirty="0"/>
          </a:p>
          <a:p>
            <a:r>
              <a:rPr lang="de-DE" dirty="0"/>
              <a:t>Mr. </a:t>
            </a:r>
            <a:r>
              <a:rPr lang="de-DE" dirty="0" err="1"/>
              <a:t>Bavly</a:t>
            </a:r>
            <a:r>
              <a:rPr lang="de-DE" dirty="0"/>
              <a:t> Mikhail</a:t>
            </a:r>
          </a:p>
        </p:txBody>
      </p:sp>
      <p:sp>
        <p:nvSpPr>
          <p:cNvPr id="4" name="Textplatzhalter 3"/>
          <p:cNvSpPr>
            <a:spLocks noGrp="1"/>
          </p:cNvSpPr>
          <p:nvPr>
            <p:ph type="body" sz="quarter" idx="10"/>
          </p:nvPr>
        </p:nvSpPr>
        <p:spPr/>
        <p:txBody>
          <a:bodyPr/>
          <a:lstStyle/>
          <a:p>
            <a:r>
              <a:rPr lang="en-IN" sz="2400" b="1" dirty="0"/>
              <a:t>„Project Lab Embedded Systems”</a:t>
            </a:r>
            <a:endParaRPr lang="de-DE" sz="2400" b="1" dirty="0"/>
          </a:p>
        </p:txBody>
      </p:sp>
      <p:sp>
        <p:nvSpPr>
          <p:cNvPr id="5" name="Textplatzhalter 4"/>
          <p:cNvSpPr>
            <a:spLocks noGrp="1"/>
          </p:cNvSpPr>
          <p:nvPr>
            <p:ph type="body" sz="quarter" idx="11"/>
          </p:nvPr>
        </p:nvSpPr>
        <p:spPr/>
        <p:txBody>
          <a:bodyPr/>
          <a:lstStyle/>
          <a:p>
            <a:r>
              <a:rPr lang="de-DE"/>
              <a:t>Chemnitz University of Technology, Chemnitz, 26th June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6D16-3CF4-EACD-A066-C8200919AA63}"/>
              </a:ext>
            </a:extLst>
          </p:cNvPr>
          <p:cNvSpPr>
            <a:spLocks noGrp="1"/>
          </p:cNvSpPr>
          <p:nvPr>
            <p:ph type="title"/>
          </p:nvPr>
        </p:nvSpPr>
        <p:spPr/>
        <p:txBody>
          <a:bodyPr/>
          <a:lstStyle/>
          <a:p>
            <a:r>
              <a:rPr lang="en-US"/>
              <a:t>Myoware Sensor</a:t>
            </a:r>
            <a:endParaRPr lang="en-IN"/>
          </a:p>
        </p:txBody>
      </p:sp>
      <p:grpSp>
        <p:nvGrpSpPr>
          <p:cNvPr id="3" name="Group 2">
            <a:extLst>
              <a:ext uri="{FF2B5EF4-FFF2-40B4-BE49-F238E27FC236}">
                <a16:creationId xmlns:a16="http://schemas.microsoft.com/office/drawing/2014/main" id="{3E5B0F1C-7BC8-4A62-5E9B-B5D1AA832DC7}"/>
              </a:ext>
            </a:extLst>
          </p:cNvPr>
          <p:cNvGrpSpPr/>
          <p:nvPr/>
        </p:nvGrpSpPr>
        <p:grpSpPr>
          <a:xfrm>
            <a:off x="713138" y="1124744"/>
            <a:ext cx="7717723" cy="4371002"/>
            <a:chOff x="369802" y="1052736"/>
            <a:chExt cx="8404396" cy="4680520"/>
          </a:xfrm>
        </p:grpSpPr>
        <p:pic>
          <p:nvPicPr>
            <p:cNvPr id="5" name="Picture 4" descr="A diagram of a sensor layout&#10;&#10;Description automatically generated with medium confidence">
              <a:extLst>
                <a:ext uri="{FF2B5EF4-FFF2-40B4-BE49-F238E27FC236}">
                  <a16:creationId xmlns:a16="http://schemas.microsoft.com/office/drawing/2014/main" id="{8F2E994A-6999-49C9-1C02-B3A63A59E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02" y="1052736"/>
              <a:ext cx="8404396" cy="2639104"/>
            </a:xfrm>
            <a:prstGeom prst="rect">
              <a:avLst/>
            </a:prstGeom>
          </p:spPr>
        </p:pic>
        <p:pic>
          <p:nvPicPr>
            <p:cNvPr id="9" name="Picture 8" descr="A picture containing circle, compact disk&#10;&#10;Description automatically generated">
              <a:extLst>
                <a:ext uri="{FF2B5EF4-FFF2-40B4-BE49-F238E27FC236}">
                  <a16:creationId xmlns:a16="http://schemas.microsoft.com/office/drawing/2014/main" id="{6FBCA925-7A4E-7EA1-7084-6CE4DD541E09}"/>
                </a:ext>
              </a:extLst>
            </p:cNvPr>
            <p:cNvPicPr>
              <a:picLocks noChangeAspect="1"/>
            </p:cNvPicPr>
            <p:nvPr/>
          </p:nvPicPr>
          <p:blipFill rotWithShape="1">
            <a:blip r:embed="rId3">
              <a:extLst>
                <a:ext uri="{28A0092B-C50C-407E-A947-70E740481C1C}">
                  <a14:useLocalDpi xmlns:a14="http://schemas.microsoft.com/office/drawing/2010/main" val="0"/>
                </a:ext>
              </a:extLst>
            </a:blip>
            <a:srcRect l="10170" t="4335" r="11978" b="11115"/>
            <a:stretch/>
          </p:blipFill>
          <p:spPr>
            <a:xfrm rot="16200000">
              <a:off x="2303748" y="3392996"/>
              <a:ext cx="1872208" cy="2808312"/>
            </a:xfrm>
            <a:prstGeom prst="rect">
              <a:avLst/>
            </a:prstGeom>
            <a:ln w="19050">
              <a:solidFill>
                <a:schemeClr val="tx1"/>
              </a:solidFill>
            </a:ln>
          </p:spPr>
        </p:pic>
      </p:grpSp>
      <p:sp>
        <p:nvSpPr>
          <p:cNvPr id="10" name="TextBox 9">
            <a:extLst>
              <a:ext uri="{FF2B5EF4-FFF2-40B4-BE49-F238E27FC236}">
                <a16:creationId xmlns:a16="http://schemas.microsoft.com/office/drawing/2014/main" id="{679B1A4C-06E7-63EB-C362-00D1BF4726B6}"/>
              </a:ext>
            </a:extLst>
          </p:cNvPr>
          <p:cNvSpPr txBox="1"/>
          <p:nvPr/>
        </p:nvSpPr>
        <p:spPr>
          <a:xfrm>
            <a:off x="5174353" y="4365104"/>
            <a:ext cx="3430095" cy="461665"/>
          </a:xfrm>
          <a:prstGeom prst="rect">
            <a:avLst/>
          </a:prstGeom>
          <a:noFill/>
        </p:spPr>
        <p:txBody>
          <a:bodyPr wrap="square" rtlCol="0">
            <a:spAutoFit/>
          </a:bodyPr>
          <a:lstStyle/>
          <a:p>
            <a:r>
              <a:rPr lang="en-US" sz="2400">
                <a:latin typeface="+mn-lt"/>
              </a:rPr>
              <a:t>Electrode Patches</a:t>
            </a:r>
            <a:endParaRPr lang="en-IN" sz="2400">
              <a:latin typeface="+mn-lt"/>
            </a:endParaRPr>
          </a:p>
        </p:txBody>
      </p:sp>
      <p:cxnSp>
        <p:nvCxnSpPr>
          <p:cNvPr id="12" name="Straight Arrow Connector 11">
            <a:extLst>
              <a:ext uri="{FF2B5EF4-FFF2-40B4-BE49-F238E27FC236}">
                <a16:creationId xmlns:a16="http://schemas.microsoft.com/office/drawing/2014/main" id="{C7E24817-07D3-AD16-8835-8143D9849C52}"/>
              </a:ext>
            </a:extLst>
          </p:cNvPr>
          <p:cNvCxnSpPr/>
          <p:nvPr/>
        </p:nvCxnSpPr>
        <p:spPr>
          <a:xfrm flipH="1">
            <a:off x="4716016" y="4581128"/>
            <a:ext cx="36004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498EB2DD-2255-3F9E-E0C8-68D7ACF4BFC2}"/>
              </a:ext>
            </a:extLst>
          </p:cNvPr>
          <p:cNvSpPr txBox="1"/>
          <p:nvPr/>
        </p:nvSpPr>
        <p:spPr>
          <a:xfrm>
            <a:off x="1907704" y="5589240"/>
            <a:ext cx="5328592" cy="338554"/>
          </a:xfrm>
          <a:prstGeom prst="rect">
            <a:avLst/>
          </a:prstGeom>
          <a:noFill/>
        </p:spPr>
        <p:txBody>
          <a:bodyPr wrap="square" rtlCol="0">
            <a:spAutoFit/>
          </a:bodyPr>
          <a:lstStyle/>
          <a:p>
            <a:pPr algn="ctr"/>
            <a:r>
              <a:rPr lang="en-US" sz="1600" b="1" dirty="0">
                <a:latin typeface="+mn-lt"/>
              </a:rPr>
              <a:t>Figure 4. </a:t>
            </a:r>
            <a:r>
              <a:rPr lang="en-US" sz="1600" b="1" dirty="0" err="1">
                <a:latin typeface="+mn-lt"/>
              </a:rPr>
              <a:t>Myoware</a:t>
            </a:r>
            <a:r>
              <a:rPr lang="en-US" sz="1600" b="1" dirty="0">
                <a:latin typeface="+mn-lt"/>
              </a:rPr>
              <a:t> Sensor</a:t>
            </a:r>
          </a:p>
        </p:txBody>
      </p:sp>
    </p:spTree>
    <p:extLst>
      <p:ext uri="{BB962C8B-B14F-4D97-AF65-F5344CB8AC3E}">
        <p14:creationId xmlns:p14="http://schemas.microsoft.com/office/powerpoint/2010/main" val="52332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FBBC-1979-89B1-1AFE-7128A32E5C41}"/>
              </a:ext>
            </a:extLst>
          </p:cNvPr>
          <p:cNvSpPr>
            <a:spLocks noGrp="1"/>
          </p:cNvSpPr>
          <p:nvPr>
            <p:ph type="title"/>
          </p:nvPr>
        </p:nvSpPr>
        <p:spPr/>
        <p:txBody>
          <a:bodyPr/>
          <a:lstStyle/>
          <a:p>
            <a:r>
              <a:rPr lang="en-US"/>
              <a:t>Software Components</a:t>
            </a:r>
            <a:endParaRPr lang="en-IN"/>
          </a:p>
        </p:txBody>
      </p:sp>
      <p:sp>
        <p:nvSpPr>
          <p:cNvPr id="3" name="Text Placeholder 2">
            <a:extLst>
              <a:ext uri="{FF2B5EF4-FFF2-40B4-BE49-F238E27FC236}">
                <a16:creationId xmlns:a16="http://schemas.microsoft.com/office/drawing/2014/main" id="{476B4D1B-A83B-C65F-84B9-C046EA341EFF}"/>
              </a:ext>
            </a:extLst>
          </p:cNvPr>
          <p:cNvSpPr>
            <a:spLocks noGrp="1"/>
          </p:cNvSpPr>
          <p:nvPr>
            <p:ph type="body" sz="quarter" idx="10"/>
          </p:nvPr>
        </p:nvSpPr>
        <p:spPr/>
        <p:txBody>
          <a:bodyPr anchor="t"/>
          <a:lstStyle/>
          <a:p>
            <a:pPr>
              <a:spcAft>
                <a:spcPts val="1200"/>
              </a:spcAft>
            </a:pPr>
            <a:r>
              <a:rPr lang="en-IN" sz="2000" b="1" dirty="0"/>
              <a:t>Arduino IDE</a:t>
            </a:r>
            <a:r>
              <a:rPr lang="en-IN" sz="2000" dirty="0"/>
              <a:t>: Used to program Arduino Nano 33 BLE for reading EMG data from gestures.</a:t>
            </a:r>
          </a:p>
          <a:p>
            <a:pPr>
              <a:spcAft>
                <a:spcPts val="1200"/>
              </a:spcAft>
            </a:pPr>
            <a:r>
              <a:rPr lang="en-IN" sz="2000" b="1" dirty="0"/>
              <a:t>Python </a:t>
            </a:r>
            <a:r>
              <a:rPr lang="en-IN" sz="2000" dirty="0"/>
              <a:t>: Enables serial communication with Arduino to receive and store EMG data.</a:t>
            </a:r>
          </a:p>
          <a:p>
            <a:pPr>
              <a:spcBef>
                <a:spcPts val="0"/>
              </a:spcBef>
              <a:spcAft>
                <a:spcPts val="1200"/>
              </a:spcAft>
            </a:pPr>
            <a:r>
              <a:rPr lang="en-IN" sz="2000" b="1" dirty="0"/>
              <a:t>MATLAB</a:t>
            </a:r>
            <a:r>
              <a:rPr lang="en-IN" sz="2000" dirty="0"/>
              <a:t>: Provides tools for data analysis, machine learning, and GUI development for in-depth EMG data analysis and gesture recognition.</a:t>
            </a:r>
          </a:p>
        </p:txBody>
      </p:sp>
      <p:grpSp>
        <p:nvGrpSpPr>
          <p:cNvPr id="10" name="Group 9">
            <a:extLst>
              <a:ext uri="{FF2B5EF4-FFF2-40B4-BE49-F238E27FC236}">
                <a16:creationId xmlns:a16="http://schemas.microsoft.com/office/drawing/2014/main" id="{C296BF6B-D86D-6D69-A2EA-53D620DC26A8}"/>
              </a:ext>
            </a:extLst>
          </p:cNvPr>
          <p:cNvGrpSpPr/>
          <p:nvPr/>
        </p:nvGrpSpPr>
        <p:grpSpPr>
          <a:xfrm>
            <a:off x="883476" y="3573016"/>
            <a:ext cx="7362818" cy="2290304"/>
            <a:chOff x="539552" y="3566323"/>
            <a:chExt cx="7848872" cy="2290304"/>
          </a:xfrm>
        </p:grpSpPr>
        <p:pic>
          <p:nvPicPr>
            <p:cNvPr id="5" name="Picture 4" descr="A picture containing font, text, graphics, symbol">
              <a:extLst>
                <a:ext uri="{FF2B5EF4-FFF2-40B4-BE49-F238E27FC236}">
                  <a16:creationId xmlns:a16="http://schemas.microsoft.com/office/drawing/2014/main" id="{78AFDF86-A786-17F6-5E60-E59DF1794B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3573016"/>
              <a:ext cx="2304256" cy="1819089"/>
            </a:xfrm>
            <a:prstGeom prst="rect">
              <a:avLst/>
            </a:prstGeom>
          </p:spPr>
        </p:pic>
        <p:pic>
          <p:nvPicPr>
            <p:cNvPr id="7" name="Picture 6" descr="A blue and yellow snake logo&#10;&#10;Description automatically generated with low confidence">
              <a:extLst>
                <a:ext uri="{FF2B5EF4-FFF2-40B4-BE49-F238E27FC236}">
                  <a16:creationId xmlns:a16="http://schemas.microsoft.com/office/drawing/2014/main" id="{BA25FF9F-DCD1-8352-559A-40EC779F8F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7988" y="3566323"/>
              <a:ext cx="2577256" cy="2290304"/>
            </a:xfrm>
            <a:prstGeom prst="rect">
              <a:avLst/>
            </a:prstGeom>
          </p:spPr>
        </p:pic>
        <p:pic>
          <p:nvPicPr>
            <p:cNvPr id="9" name="Picture 8" descr="A picture containing text, graphic design, graphics, font&#10;&#10;Description automatically generated">
              <a:extLst>
                <a:ext uri="{FF2B5EF4-FFF2-40B4-BE49-F238E27FC236}">
                  <a16:creationId xmlns:a16="http://schemas.microsoft.com/office/drawing/2014/main" id="{A7C902A7-726D-2C27-453F-891191D55F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305" t="296" r="23792" b="-296"/>
            <a:stretch/>
          </p:blipFill>
          <p:spPr>
            <a:xfrm>
              <a:off x="5940152" y="3566323"/>
              <a:ext cx="2448272" cy="2290304"/>
            </a:xfrm>
            <a:prstGeom prst="rect">
              <a:avLst/>
            </a:prstGeom>
          </p:spPr>
        </p:pic>
      </p:grpSp>
    </p:spTree>
    <p:extLst>
      <p:ext uri="{BB962C8B-B14F-4D97-AF65-F5344CB8AC3E}">
        <p14:creationId xmlns:p14="http://schemas.microsoft.com/office/powerpoint/2010/main" val="427003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F552-764F-5E15-DCE0-B3BBC0E090E1}"/>
              </a:ext>
            </a:extLst>
          </p:cNvPr>
          <p:cNvSpPr>
            <a:spLocks noGrp="1"/>
          </p:cNvSpPr>
          <p:nvPr>
            <p:ph type="title"/>
          </p:nvPr>
        </p:nvSpPr>
        <p:spPr/>
        <p:txBody>
          <a:bodyPr/>
          <a:lstStyle/>
          <a:p>
            <a:r>
              <a:rPr lang="en-US" dirty="0"/>
              <a:t>Hardware Setup</a:t>
            </a:r>
            <a:endParaRPr lang="en-IN" dirty="0"/>
          </a:p>
        </p:txBody>
      </p:sp>
      <p:grpSp>
        <p:nvGrpSpPr>
          <p:cNvPr id="3" name="Group 2">
            <a:extLst>
              <a:ext uri="{FF2B5EF4-FFF2-40B4-BE49-F238E27FC236}">
                <a16:creationId xmlns:a16="http://schemas.microsoft.com/office/drawing/2014/main" id="{0D163BFE-2AE6-1BB9-7ECC-BCF663EB1587}"/>
              </a:ext>
            </a:extLst>
          </p:cNvPr>
          <p:cNvGrpSpPr/>
          <p:nvPr/>
        </p:nvGrpSpPr>
        <p:grpSpPr>
          <a:xfrm>
            <a:off x="914110" y="836712"/>
            <a:ext cx="7315779" cy="3456384"/>
            <a:chOff x="323528" y="764704"/>
            <a:chExt cx="8323891" cy="3736960"/>
          </a:xfrm>
        </p:grpSpPr>
        <p:pic>
          <p:nvPicPr>
            <p:cNvPr id="11" name="Picture 10" descr="A person's arm with wires attached to it&#10;&#10;Description automatically generated with low confidence">
              <a:extLst>
                <a:ext uri="{FF2B5EF4-FFF2-40B4-BE49-F238E27FC236}">
                  <a16:creationId xmlns:a16="http://schemas.microsoft.com/office/drawing/2014/main" id="{3DC957B9-2FAA-1DDC-7816-ADBE8CF54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1316673"/>
              <a:ext cx="4579475" cy="2283202"/>
            </a:xfrm>
            <a:prstGeom prst="rect">
              <a:avLst/>
            </a:prstGeom>
            <a:ln w="19050">
              <a:solidFill>
                <a:schemeClr val="tx1"/>
              </a:solidFill>
            </a:ln>
          </p:spPr>
        </p:pic>
        <p:pic>
          <p:nvPicPr>
            <p:cNvPr id="13" name="Picture 12" descr="A picture containing person, cable, electronic engineering, electrical wiring&#10;&#10;Description automatically generated">
              <a:extLst>
                <a:ext uri="{FF2B5EF4-FFF2-40B4-BE49-F238E27FC236}">
                  <a16:creationId xmlns:a16="http://schemas.microsoft.com/office/drawing/2014/main" id="{268D6249-A9A0-1316-28AF-A5C232CFA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764704"/>
              <a:ext cx="3495139" cy="3736960"/>
            </a:xfrm>
            <a:prstGeom prst="rect">
              <a:avLst/>
            </a:prstGeom>
            <a:ln w="19050">
              <a:solidFill>
                <a:schemeClr val="tx1"/>
              </a:solidFill>
            </a:ln>
          </p:spPr>
        </p:pic>
      </p:grpSp>
      <p:sp>
        <p:nvSpPr>
          <p:cNvPr id="14" name="TextBox 13">
            <a:extLst>
              <a:ext uri="{FF2B5EF4-FFF2-40B4-BE49-F238E27FC236}">
                <a16:creationId xmlns:a16="http://schemas.microsoft.com/office/drawing/2014/main" id="{12B8D333-4DE7-A93C-48AA-E22C713EC0B2}"/>
              </a:ext>
            </a:extLst>
          </p:cNvPr>
          <p:cNvSpPr txBox="1"/>
          <p:nvPr/>
        </p:nvSpPr>
        <p:spPr>
          <a:xfrm>
            <a:off x="358240" y="4717688"/>
            <a:ext cx="8251883" cy="1015663"/>
          </a:xfrm>
          <a:prstGeom prst="rect">
            <a:avLst/>
          </a:prstGeom>
          <a:noFill/>
        </p:spPr>
        <p:txBody>
          <a:bodyPr wrap="square" rtlCol="0">
            <a:spAutoFit/>
          </a:bodyPr>
          <a:lstStyle/>
          <a:p>
            <a:pPr marL="342900" indent="-342900">
              <a:buClr>
                <a:srgbClr val="E67716"/>
              </a:buClr>
              <a:buFont typeface="Wingdings" panose="05000000000000000000" pitchFamily="2" charset="2"/>
              <a:buChar char="§"/>
            </a:pPr>
            <a:r>
              <a:rPr lang="en-US" sz="2000" dirty="0">
                <a:latin typeface="+mn-lt"/>
              </a:rPr>
              <a:t>Removing hair from the application area ensures optimal electrode contact, minimizing noise interference and improving the quality of captured EMG signals.</a:t>
            </a:r>
            <a:endParaRPr lang="en-IN" sz="2000" dirty="0">
              <a:latin typeface="+mn-lt"/>
            </a:endParaRPr>
          </a:p>
        </p:txBody>
      </p:sp>
      <p:sp>
        <p:nvSpPr>
          <p:cNvPr id="5" name="TextBox 4">
            <a:extLst>
              <a:ext uri="{FF2B5EF4-FFF2-40B4-BE49-F238E27FC236}">
                <a16:creationId xmlns:a16="http://schemas.microsoft.com/office/drawing/2014/main" id="{9613F3FD-EEE2-486A-D2B0-56DDB2A6F5DE}"/>
              </a:ext>
            </a:extLst>
          </p:cNvPr>
          <p:cNvSpPr txBox="1"/>
          <p:nvPr/>
        </p:nvSpPr>
        <p:spPr>
          <a:xfrm>
            <a:off x="1608555" y="4313110"/>
            <a:ext cx="5832648" cy="338554"/>
          </a:xfrm>
          <a:prstGeom prst="rect">
            <a:avLst/>
          </a:prstGeom>
          <a:noFill/>
        </p:spPr>
        <p:txBody>
          <a:bodyPr wrap="square" rtlCol="0">
            <a:spAutoFit/>
          </a:bodyPr>
          <a:lstStyle/>
          <a:p>
            <a:pPr algn="ctr"/>
            <a:r>
              <a:rPr lang="en-US" sz="1600" b="1" dirty="0">
                <a:latin typeface="+mn-lt"/>
              </a:rPr>
              <a:t>Figure 5. Hardware setup</a:t>
            </a:r>
          </a:p>
        </p:txBody>
      </p:sp>
    </p:spTree>
    <p:extLst>
      <p:ext uri="{BB962C8B-B14F-4D97-AF65-F5344CB8AC3E}">
        <p14:creationId xmlns:p14="http://schemas.microsoft.com/office/powerpoint/2010/main" val="135463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AE42-D46F-4757-5B25-660ABA1ED744}"/>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US" sz="3600" b="1" dirty="0"/>
              <a:t>Signal Processing</a:t>
            </a:r>
            <a:endParaRPr lang="en-IN" sz="3600" b="1" dirty="0"/>
          </a:p>
        </p:txBody>
      </p:sp>
      <p:pic>
        <p:nvPicPr>
          <p:cNvPr id="5" name="Picture 4" descr="A picture containing text, screenshot, font, number&#10;&#10;Description automatically generated">
            <a:extLst>
              <a:ext uri="{FF2B5EF4-FFF2-40B4-BE49-F238E27FC236}">
                <a16:creationId xmlns:a16="http://schemas.microsoft.com/office/drawing/2014/main" id="{5A8172C9-B914-831C-087C-A9DBA79721E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03950" y="1052736"/>
            <a:ext cx="8136099" cy="4602621"/>
          </a:xfrm>
          <a:prstGeom prst="rect">
            <a:avLst/>
          </a:prstGeom>
        </p:spPr>
      </p:pic>
    </p:spTree>
    <p:extLst>
      <p:ext uri="{BB962C8B-B14F-4D97-AF65-F5344CB8AC3E}">
        <p14:creationId xmlns:p14="http://schemas.microsoft.com/office/powerpoint/2010/main" val="58459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Feature </a:t>
            </a:r>
            <a:r>
              <a:rPr lang="de-DE" dirty="0" err="1"/>
              <a:t>extraction</a:t>
            </a:r>
            <a:endParaRPr lang="de-DE" dirty="0"/>
          </a:p>
        </p:txBody>
      </p:sp>
      <p:sp>
        <p:nvSpPr>
          <p:cNvPr id="3" name="Textplatzhalter 2"/>
          <p:cNvSpPr>
            <a:spLocks noGrp="1"/>
          </p:cNvSpPr>
          <p:nvPr>
            <p:ph type="body" sz="quarter" idx="10"/>
          </p:nvPr>
        </p:nvSpPr>
        <p:spPr/>
        <p:txBody>
          <a:bodyPr/>
          <a:lstStyle/>
          <a:p>
            <a:r>
              <a:rPr lang="de-DE" b="1" dirty="0" err="1"/>
              <a:t>Defination</a:t>
            </a:r>
            <a:endParaRPr lang="de-DE" dirty="0"/>
          </a:p>
          <a:p>
            <a:pPr lvl="1" algn="just">
              <a:buFont typeface="Wingdings" panose="05000000000000000000" pitchFamily="2" charset="2"/>
              <a:buChar char="q"/>
            </a:pPr>
            <a:r>
              <a:rPr lang="en-US" dirty="0"/>
              <a:t>Feature extraction is a fundamental process applied in numerous fields, including machine learning, computer vision, and signal processing.</a:t>
            </a:r>
          </a:p>
          <a:p>
            <a:pPr lvl="1" algn="just">
              <a:buFont typeface="Wingdings" panose="05000000000000000000" pitchFamily="2" charset="2"/>
              <a:buChar char="q"/>
            </a:pPr>
            <a:r>
              <a:rPr lang="en-US" dirty="0"/>
              <a:t>Its primary objective is </a:t>
            </a:r>
            <a:r>
              <a:rPr lang="en-US" b="1" dirty="0"/>
              <a:t>to extract essential information or features from raw data, enabling further analysis or modeling</a:t>
            </a:r>
            <a:r>
              <a:rPr lang="en-US" dirty="0"/>
              <a:t>. </a:t>
            </a:r>
          </a:p>
          <a:p>
            <a:pPr lvl="1">
              <a:buFont typeface="Wingdings" panose="05000000000000000000" pitchFamily="2" charset="2"/>
              <a:buChar char="q"/>
            </a:pPr>
            <a:r>
              <a:rPr lang="en-US" dirty="0"/>
              <a:t>For our project, we applied the feature extraction on electromyography(EMG) signal to get the useable information, which impacts our model most. </a:t>
            </a:r>
            <a:endParaRPr lang="en-US" sz="2000" dirty="0"/>
          </a:p>
          <a:p>
            <a:pPr algn="just"/>
            <a:r>
              <a:rPr lang="en-US" b="1" dirty="0"/>
              <a:t>Types of features extraction</a:t>
            </a:r>
            <a:endParaRPr lang="en-US" dirty="0"/>
          </a:p>
          <a:p>
            <a:pPr marL="0" indent="0" algn="just">
              <a:buNone/>
            </a:pPr>
            <a:r>
              <a:rPr lang="en-US" sz="2000" dirty="0"/>
              <a:t>In signal processing, various techniques are used for feature extraction to extract relevant information from signals. Here are some commonly used types of feature extraction methods in signal processing:</a:t>
            </a:r>
          </a:p>
          <a:p>
            <a:pPr lvl="1" algn="just">
              <a:buFont typeface="Wingdings" panose="05000000000000000000" pitchFamily="2" charset="2"/>
              <a:buChar char="q"/>
            </a:pPr>
            <a:r>
              <a:rPr lang="en-IN" b="0" i="0" dirty="0">
                <a:effectLst/>
                <a:latin typeface="Söhne"/>
              </a:rPr>
              <a:t>Time Domain Features</a:t>
            </a:r>
          </a:p>
          <a:p>
            <a:pPr lvl="1" algn="just">
              <a:buFont typeface="Wingdings" panose="05000000000000000000" pitchFamily="2" charset="2"/>
              <a:buChar char="q"/>
            </a:pPr>
            <a:r>
              <a:rPr lang="en-IN" b="0" i="0" dirty="0">
                <a:effectLst/>
                <a:latin typeface="Söhne"/>
              </a:rPr>
              <a:t>Frequency Domain Features</a:t>
            </a:r>
            <a:r>
              <a:rPr lang="en-US" sz="2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Feature extraction</a:t>
            </a:r>
          </a:p>
        </p:txBody>
      </p:sp>
      <p:sp>
        <p:nvSpPr>
          <p:cNvPr id="8" name="Textplatzhalter 7"/>
          <p:cNvSpPr>
            <a:spLocks noGrp="1"/>
          </p:cNvSpPr>
          <p:nvPr>
            <p:ph type="body" sz="quarter" idx="10"/>
          </p:nvPr>
        </p:nvSpPr>
        <p:spPr/>
        <p:txBody>
          <a:bodyPr/>
          <a:lstStyle/>
          <a:p>
            <a:r>
              <a:rPr lang="de-DE" b="1" dirty="0"/>
              <a:t>Time domain feature extraction</a:t>
            </a:r>
            <a:r>
              <a:rPr lang="de-DE" dirty="0"/>
              <a:t>:</a:t>
            </a:r>
          </a:p>
          <a:p>
            <a:pPr lvl="1">
              <a:buFont typeface="Wingdings" panose="05000000000000000000" pitchFamily="2" charset="2"/>
              <a:buChar char="q"/>
            </a:pPr>
            <a:r>
              <a:rPr lang="en-US" dirty="0"/>
              <a:t>Extracts relevant information from the time-domain representation of a signal.</a:t>
            </a:r>
          </a:p>
          <a:p>
            <a:pPr lvl="1">
              <a:buFont typeface="Wingdings" panose="05000000000000000000" pitchFamily="2" charset="2"/>
              <a:buChar char="q"/>
            </a:pPr>
            <a:r>
              <a:rPr lang="en-US" dirty="0"/>
              <a:t>Captures properties related to amplitude and temporal behavior.</a:t>
            </a:r>
          </a:p>
          <a:p>
            <a:pPr lvl="1">
              <a:buFont typeface="Wingdings" panose="05000000000000000000" pitchFamily="2" charset="2"/>
              <a:buChar char="q"/>
            </a:pPr>
            <a:r>
              <a:rPr lang="en-US" dirty="0"/>
              <a:t>Computationally efficient and straightforward to calculate.</a:t>
            </a:r>
          </a:p>
          <a:p>
            <a:pPr marL="457200" lvl="1" indent="0">
              <a:buNone/>
            </a:pPr>
            <a:endParaRPr lang="en-US" dirty="0"/>
          </a:p>
          <a:p>
            <a:r>
              <a:rPr lang="en-US" b="1" dirty="0"/>
              <a:t>Examples of time domain features</a:t>
            </a:r>
            <a:r>
              <a:rPr lang="en-US" dirty="0"/>
              <a:t>:</a:t>
            </a:r>
          </a:p>
          <a:p>
            <a:pPr lvl="1">
              <a:buFont typeface="Wingdings" panose="05000000000000000000" pitchFamily="2" charset="2"/>
              <a:buChar char="q"/>
            </a:pPr>
            <a:r>
              <a:rPr lang="en-US" dirty="0"/>
              <a:t>Mean</a:t>
            </a:r>
          </a:p>
          <a:p>
            <a:pPr lvl="1">
              <a:buFont typeface="Wingdings" panose="05000000000000000000" pitchFamily="2" charset="2"/>
              <a:buChar char="q"/>
            </a:pPr>
            <a:r>
              <a:rPr lang="en-US" dirty="0"/>
              <a:t>Variance</a:t>
            </a:r>
          </a:p>
          <a:p>
            <a:pPr lvl="1">
              <a:buFont typeface="Wingdings" panose="05000000000000000000" pitchFamily="2" charset="2"/>
              <a:buChar char="q"/>
            </a:pPr>
            <a:r>
              <a:rPr lang="en-IN" b="0" i="0" dirty="0">
                <a:effectLst/>
                <a:latin typeface="Söhne"/>
              </a:rPr>
              <a:t>Standard deviation</a:t>
            </a:r>
            <a:endParaRPr lang="en-US" dirty="0"/>
          </a:p>
          <a:p>
            <a:pPr lvl="1">
              <a:buFont typeface="Wingdings" panose="05000000000000000000" pitchFamily="2" charset="2"/>
              <a:buChar char="q"/>
            </a:pPr>
            <a:r>
              <a:rPr lang="en-US" dirty="0"/>
              <a:t>Zero-crossing rate</a:t>
            </a:r>
          </a:p>
          <a:p>
            <a:pPr marL="457200" lvl="1"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FBFB-6B5F-D2A0-C46D-B86E020F0EC8}"/>
              </a:ext>
            </a:extLst>
          </p:cNvPr>
          <p:cNvSpPr>
            <a:spLocks noGrp="1"/>
          </p:cNvSpPr>
          <p:nvPr>
            <p:ph type="title"/>
          </p:nvPr>
        </p:nvSpPr>
        <p:spPr/>
        <p:txBody>
          <a:bodyPr/>
          <a:lstStyle/>
          <a:p>
            <a:r>
              <a:rPr lang="de-DE"/>
              <a:t>Feature extraction</a:t>
            </a:r>
            <a:endParaRPr lang="en-IN"/>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30D3818-A938-7F4C-EEED-B76A68C31CE6}"/>
                  </a:ext>
                </a:extLst>
              </p:cNvPr>
              <p:cNvSpPr>
                <a:spLocks noGrp="1"/>
              </p:cNvSpPr>
              <p:nvPr>
                <p:ph type="body" sz="quarter" idx="10"/>
              </p:nvPr>
            </p:nvSpPr>
            <p:spPr/>
            <p:txBody>
              <a:bodyPr/>
              <a:lstStyle/>
              <a:p>
                <a:r>
                  <a:rPr lang="en-IN" b="1" dirty="0"/>
                  <a:t>Root Mean Square(RMS):</a:t>
                </a:r>
                <a:endParaRPr lang="en-US" b="1" dirty="0"/>
              </a:p>
              <a:p>
                <a:pPr lvl="1">
                  <a:buFont typeface="Wingdings" panose="05000000000000000000" pitchFamily="2" charset="2"/>
                  <a:buChar char="q"/>
                </a:pPr>
                <a:r>
                  <a:rPr lang="en-US" dirty="0"/>
                  <a:t>It is a mathematical measure used to quantify the magnitude of a signal or a set of values.</a:t>
                </a:r>
              </a:p>
              <a:p>
                <a:pPr lvl="1">
                  <a:buFont typeface="Wingdings" panose="05000000000000000000" pitchFamily="2" charset="2"/>
                  <a:buChar char="q"/>
                </a:pPr>
                <a:r>
                  <a:rPr lang="en-US" dirty="0"/>
                  <a:t>RMS is calculated by taking the square root of the average of the squared values.</a:t>
                </a:r>
              </a:p>
              <a:p>
                <a:pPr lvl="1">
                  <a:buFont typeface="Wingdings" panose="05000000000000000000" pitchFamily="2" charset="2"/>
                  <a:buChar char="q"/>
                </a:pPr>
                <a:r>
                  <a:rPr lang="en-US" dirty="0"/>
                  <a:t>RMS is particularly useful for measuring the magnitude of signals that vary over time or have both positive and negative values.</a:t>
                </a:r>
              </a:p>
              <a:p>
                <a:pPr marL="457200" lvl="1" indent="0">
                  <a:buNone/>
                </a:pPr>
                <a:endParaRPr lang="en-US" dirty="0"/>
              </a:p>
              <a:p>
                <a:pPr marL="0" indent="0" algn="just">
                  <a:buNone/>
                </a:pPr>
                <a14:m>
                  <m:oMathPara xmlns:m="http://schemas.openxmlformats.org/officeDocument/2006/math">
                    <m:oMathParaPr>
                      <m:jc m:val="center"/>
                    </m:oMathParaPr>
                    <m:oMath xmlns:m="http://schemas.openxmlformats.org/officeDocument/2006/math">
                      <m:r>
                        <a:rPr lang="en-US" sz="2000" b="1" i="1">
                          <a:latin typeface="Cambria Math" panose="02040503050406030204" pitchFamily="18" charset="0"/>
                        </a:rPr>
                        <m:t>𝐑𝐌𝐒</m:t>
                      </m:r>
                      <m:r>
                        <a:rPr lang="en-US" sz="2000" b="1">
                          <a:latin typeface="Cambria Math" panose="02040503050406030204" pitchFamily="18" charset="0"/>
                        </a:rPr>
                        <m:t> =</m:t>
                      </m:r>
                      <m:rad>
                        <m:radPr>
                          <m:degHide m:val="on"/>
                          <m:ctrlPr>
                            <a:rPr lang="en-IN" sz="2000" b="1" i="1">
                              <a:latin typeface="Cambria Math" panose="02040503050406030204" pitchFamily="18" charset="0"/>
                            </a:rPr>
                          </m:ctrlPr>
                        </m:radPr>
                        <m:deg/>
                        <m:e>
                          <m:f>
                            <m:fPr>
                              <m:ctrlPr>
                                <a:rPr lang="en-IN" sz="2000" b="1" i="1">
                                  <a:latin typeface="Cambria Math" panose="02040503050406030204" pitchFamily="18" charset="0"/>
                                </a:rPr>
                              </m:ctrlPr>
                            </m:fPr>
                            <m:num>
                              <m:r>
                                <a:rPr lang="en-US" sz="2000" b="1" i="1">
                                  <a:latin typeface="Cambria Math" panose="02040503050406030204" pitchFamily="18" charset="0"/>
                                </a:rPr>
                                <m:t>𝟏</m:t>
                              </m:r>
                            </m:num>
                            <m:den>
                              <m:r>
                                <a:rPr lang="en-US" sz="2000" b="1" i="1">
                                  <a:latin typeface="Cambria Math" panose="02040503050406030204" pitchFamily="18" charset="0"/>
                                </a:rPr>
                                <m:t>𝑵</m:t>
                              </m:r>
                            </m:den>
                          </m:f>
                          <m:r>
                            <a:rPr lang="en-US" sz="2000" b="1" i="1">
                              <a:latin typeface="Cambria Math" panose="02040503050406030204" pitchFamily="18" charset="0"/>
                            </a:rPr>
                            <m:t>∗</m:t>
                          </m:r>
                          <m:nary>
                            <m:naryPr>
                              <m:chr m:val="∑"/>
                              <m:limLoc m:val="undOvr"/>
                              <m:subHide m:val="on"/>
                              <m:supHide m:val="on"/>
                              <m:ctrlPr>
                                <a:rPr lang="en-IN" sz="2000" b="1" i="1">
                                  <a:latin typeface="Cambria Math" panose="02040503050406030204" pitchFamily="18" charset="0"/>
                                </a:rPr>
                              </m:ctrlPr>
                            </m:naryPr>
                            <m:sub/>
                            <m:sup/>
                            <m:e>
                              <m:sSup>
                                <m:sSupPr>
                                  <m:ctrlPr>
                                    <a:rPr lang="en-IN" sz="2000" b="1" i="1">
                                      <a:latin typeface="Cambria Math" panose="02040503050406030204" pitchFamily="18" charset="0"/>
                                    </a:rPr>
                                  </m:ctrlPr>
                                </m:sSupPr>
                                <m:e>
                                  <m:r>
                                    <a:rPr lang="en-US" sz="2000" b="1" i="1">
                                      <a:latin typeface="Cambria Math" panose="02040503050406030204" pitchFamily="18" charset="0"/>
                                    </a:rPr>
                                    <m:t>𝒙</m:t>
                                  </m:r>
                                </m:e>
                                <m:sup>
                                  <m:r>
                                    <a:rPr lang="en-US" sz="2000" b="1" i="1">
                                      <a:latin typeface="Cambria Math" panose="02040503050406030204" pitchFamily="18" charset="0"/>
                                    </a:rPr>
                                    <m:t>𝟐</m:t>
                                  </m:r>
                                </m:sup>
                              </m:sSup>
                            </m:e>
                          </m:nary>
                        </m:e>
                      </m:rad>
                    </m:oMath>
                  </m:oMathPara>
                </a14:m>
                <a:endParaRPr lang="en-IN" sz="2000" dirty="0"/>
              </a:p>
              <a:p>
                <a:pPr marL="0" indent="0" algn="just">
                  <a:buNone/>
                </a:pPr>
                <a:r>
                  <a:rPr lang="en-IN" sz="2000" dirty="0"/>
                  <a:t>	</a:t>
                </a:r>
                <a:r>
                  <a:rPr lang="en-US" sz="2000" dirty="0"/>
                  <a:t>Where: </a:t>
                </a:r>
              </a:p>
              <a:p>
                <a:pPr lvl="2" algn="just">
                  <a:buFont typeface="Wingdings" panose="05000000000000000000" pitchFamily="2" charset="2"/>
                  <a:buChar char="q"/>
                </a:pPr>
                <a:r>
                  <a:rPr lang="en-US" sz="2000" dirty="0">
                    <a:latin typeface="Cambria Math" panose="02040503050406030204" pitchFamily="18" charset="0"/>
                    <a:ea typeface="Cambria Math" panose="02040503050406030204" pitchFamily="18" charset="0"/>
                  </a:rPr>
                  <a:t>N</a:t>
                </a:r>
                <a:r>
                  <a:rPr lang="en-US" sz="2000" b="0" i="0" dirty="0">
                    <a:effectLst/>
                    <a:latin typeface="Söhne"/>
                  </a:rPr>
                  <a:t> </a:t>
                </a:r>
                <a:r>
                  <a:rPr lang="en-US" sz="2000" b="0" i="0" dirty="0">
                    <a:effectLst/>
                  </a:rPr>
                  <a:t>represents the total number of values in the set.</a:t>
                </a:r>
              </a:p>
              <a:p>
                <a:pPr lvl="2" algn="just">
                  <a:buFont typeface="Wingdings" panose="05000000000000000000" pitchFamily="2" charset="2"/>
                  <a:buChar char="q"/>
                </a:pPr>
                <a:r>
                  <a:rPr lang="en-US" sz="2000" b="0" i="0" dirty="0">
                    <a:effectLst/>
                    <a:latin typeface="KaTeX_Main"/>
                  </a:rPr>
                  <a:t>x</a:t>
                </a:r>
                <a:r>
                  <a:rPr lang="en-IN" sz="2000" b="1" dirty="0"/>
                  <a:t> </a:t>
                </a:r>
                <a:r>
                  <a:rPr lang="en-US" sz="2000" b="0" i="0" dirty="0">
                    <a:effectLst/>
                  </a:rPr>
                  <a:t>denotes each individual value in the set.</a:t>
                </a:r>
              </a:p>
              <a:p>
                <a:pPr marL="0" indent="0" algn="ctr">
                  <a:buNone/>
                </a:pPr>
                <a:endParaRPr lang="en-US" dirty="0"/>
              </a:p>
            </p:txBody>
          </p:sp>
        </mc:Choice>
        <mc:Fallback xmlns="">
          <p:sp>
            <p:nvSpPr>
              <p:cNvPr id="3" name="Text Placeholder 2">
                <a:extLst>
                  <a:ext uri="{FF2B5EF4-FFF2-40B4-BE49-F238E27FC236}">
                    <a16:creationId xmlns:a16="http://schemas.microsoft.com/office/drawing/2014/main" id="{230D3818-A938-7F4C-EEED-B76A68C31CE6}"/>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902" t="-941" r="-1248"/>
                </a:stretch>
              </a:blipFill>
            </p:spPr>
            <p:txBody>
              <a:bodyPr/>
              <a:lstStyle/>
              <a:p>
                <a:r>
                  <a:rPr lang="en-IN">
                    <a:noFill/>
                  </a:rPr>
                  <a:t> </a:t>
                </a:r>
              </a:p>
            </p:txBody>
          </p:sp>
        </mc:Fallback>
      </mc:AlternateContent>
    </p:spTree>
    <p:extLst>
      <p:ext uri="{BB962C8B-B14F-4D97-AF65-F5344CB8AC3E}">
        <p14:creationId xmlns:p14="http://schemas.microsoft.com/office/powerpoint/2010/main" val="395730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E87C-CFF0-FFA2-5DE5-B86381F35AD1}"/>
              </a:ext>
            </a:extLst>
          </p:cNvPr>
          <p:cNvSpPr>
            <a:spLocks noGrp="1"/>
          </p:cNvSpPr>
          <p:nvPr>
            <p:ph type="title"/>
          </p:nvPr>
        </p:nvSpPr>
        <p:spPr/>
        <p:txBody>
          <a:bodyPr/>
          <a:lstStyle/>
          <a:p>
            <a:r>
              <a:rPr lang="de-DE" dirty="0"/>
              <a:t>Feature </a:t>
            </a:r>
            <a:r>
              <a:rPr lang="de-DE" dirty="0" err="1"/>
              <a:t>extraction</a:t>
            </a:r>
            <a:endParaRPr lang="en-IN"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41B8DDD-62A6-CEF4-CB9E-0163FB6FD5D4}"/>
                  </a:ext>
                </a:extLst>
              </p:cNvPr>
              <p:cNvSpPr>
                <a:spLocks noGrp="1"/>
              </p:cNvSpPr>
              <p:nvPr>
                <p:ph type="body" sz="quarter" idx="10"/>
              </p:nvPr>
            </p:nvSpPr>
            <p:spPr/>
            <p:txBody>
              <a:bodyPr/>
              <a:lstStyle/>
              <a:p>
                <a:r>
                  <a:rPr lang="en-US" sz="2000" dirty="0"/>
                  <a:t>The RMS value of the raw data was calculated using a MATLAB command.</a:t>
                </a:r>
              </a:p>
              <a:p>
                <a:r>
                  <a:rPr lang="en-IN" sz="2000" dirty="0" err="1"/>
                  <a:t>Matlab</a:t>
                </a:r>
                <a:r>
                  <a:rPr lang="en-IN" sz="2000" dirty="0"/>
                  <a:t> command to calculate RMS value</a:t>
                </a:r>
              </a:p>
              <a:p>
                <a:pPr lvl="1">
                  <a:buFont typeface="Wingdings" panose="05000000000000000000" pitchFamily="2" charset="2"/>
                  <a:buChar char="q"/>
                </a:pPr>
                <a14:m>
                  <m:oMath xmlns:m="http://schemas.openxmlformats.org/officeDocument/2006/math">
                    <m:r>
                      <a:rPr lang="en-IN" b="1" i="0">
                        <a:latin typeface="Cambria Math" panose="02040503050406030204" pitchFamily="18" charset="0"/>
                      </a:rPr>
                      <m:t>𝐲</m:t>
                    </m:r>
                    <m:r>
                      <a:rPr lang="en-IN" b="1" i="0">
                        <a:latin typeface="Cambria Math" panose="02040503050406030204" pitchFamily="18" charset="0"/>
                      </a:rPr>
                      <m:t> = </m:t>
                    </m:r>
                    <m:r>
                      <a:rPr lang="en-IN" b="1" i="0">
                        <a:latin typeface="Cambria Math" panose="02040503050406030204" pitchFamily="18" charset="0"/>
                      </a:rPr>
                      <m:t>𝐫𝐦𝐬</m:t>
                    </m:r>
                    <m:r>
                      <a:rPr lang="en-IN" b="1" i="0">
                        <a:latin typeface="Cambria Math" panose="02040503050406030204" pitchFamily="18" charset="0"/>
                      </a:rPr>
                      <m:t>(</m:t>
                    </m:r>
                    <m:r>
                      <a:rPr lang="en-IN" b="1" i="0">
                        <a:latin typeface="Cambria Math" panose="02040503050406030204" pitchFamily="18" charset="0"/>
                      </a:rPr>
                      <m:t>𝐱</m:t>
                    </m:r>
                    <m:r>
                      <a:rPr lang="en-IN" b="1" i="0">
                        <a:latin typeface="Cambria Math" panose="02040503050406030204" pitchFamily="18" charset="0"/>
                      </a:rPr>
                      <m:t>)</m:t>
                    </m:r>
                  </m:oMath>
                </a14:m>
                <a:endParaRPr lang="en-IN" sz="2400" b="1" dirty="0"/>
              </a:p>
              <a:p>
                <a:pPr marL="457200" lvl="1" indent="0">
                  <a:buNone/>
                </a:pPr>
                <a:endParaRPr lang="en-IN" b="1" dirty="0"/>
              </a:p>
              <a:p>
                <a:pPr marL="400050"/>
                <a:r>
                  <a:rPr lang="en-US" sz="2000" dirty="0"/>
                  <a:t>The equation returns the root-mean-square (RMS) value of the input, x.</a:t>
                </a:r>
                <a:endParaRPr lang="en-IN" sz="2000" dirty="0"/>
              </a:p>
              <a:p>
                <a:pPr marL="400050"/>
                <a:r>
                  <a:rPr lang="en-IN" sz="2000" dirty="0"/>
                  <a:t>In our case, we calculate the RMS value for each 1500 samples. </a:t>
                </a:r>
              </a:p>
              <a:p>
                <a:pPr marL="57150" indent="0">
                  <a:buNone/>
                </a:pPr>
                <a:endParaRPr lang="en-IN" sz="2000" dirty="0"/>
              </a:p>
              <a:p>
                <a:pPr marL="400050"/>
                <a:r>
                  <a:rPr lang="en-IN" sz="2000" dirty="0"/>
                  <a:t>Actual code for calculating RMS value for both sensors</a:t>
                </a:r>
              </a:p>
              <a:p>
                <a:pPr marL="57150" indent="0">
                  <a:buNone/>
                </a:pPr>
                <a:endParaRPr lang="en-IN" sz="2000" dirty="0"/>
              </a:p>
              <a:p>
                <a:pPr marL="457200" lvl="1" indent="0">
                  <a:buNone/>
                </a:pPr>
                <a:r>
                  <a:rPr lang="en-US" dirty="0"/>
                  <a:t>% Calculate RMS for EMG1 and EMG2</a:t>
                </a:r>
              </a:p>
              <a:p>
                <a:pPr marL="457200" lvl="1" indent="0">
                  <a:buNone/>
                </a:pPr>
                <a:r>
                  <a:rPr lang="en-US" dirty="0"/>
                  <a:t>    rmsValues(i, 1) = rms(intervalEmg1);</a:t>
                </a:r>
              </a:p>
              <a:p>
                <a:pPr marL="457200" lvl="1" indent="0">
                  <a:buNone/>
                </a:pPr>
                <a:r>
                  <a:rPr lang="en-US" dirty="0"/>
                  <a:t>    rmsValues(i, 2) = rms(intervalEmg2);</a:t>
                </a:r>
                <a:endParaRPr lang="en-IN" dirty="0"/>
              </a:p>
            </p:txBody>
          </p:sp>
        </mc:Choice>
        <mc:Fallback xmlns="">
          <p:sp>
            <p:nvSpPr>
              <p:cNvPr id="3" name="Text Placeholder 2">
                <a:extLst>
                  <a:ext uri="{FF2B5EF4-FFF2-40B4-BE49-F238E27FC236}">
                    <a16:creationId xmlns:a16="http://schemas.microsoft.com/office/drawing/2014/main" id="{F41B8DDD-62A6-CEF4-CB9E-0163FB6FD5D4}"/>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624" t="-706"/>
                </a:stretch>
              </a:blipFill>
            </p:spPr>
            <p:txBody>
              <a:bodyPr/>
              <a:lstStyle/>
              <a:p>
                <a:r>
                  <a:rPr lang="en-US">
                    <a:noFill/>
                  </a:rPr>
                  <a:t> </a:t>
                </a:r>
              </a:p>
            </p:txBody>
          </p:sp>
        </mc:Fallback>
      </mc:AlternateContent>
    </p:spTree>
    <p:extLst>
      <p:ext uri="{BB962C8B-B14F-4D97-AF65-F5344CB8AC3E}">
        <p14:creationId xmlns:p14="http://schemas.microsoft.com/office/powerpoint/2010/main" val="645641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E87C-CFF0-FFA2-5DE5-B86381F35AD1}"/>
              </a:ext>
            </a:extLst>
          </p:cNvPr>
          <p:cNvSpPr>
            <a:spLocks noGrp="1"/>
          </p:cNvSpPr>
          <p:nvPr>
            <p:ph type="title"/>
          </p:nvPr>
        </p:nvSpPr>
        <p:spPr/>
        <p:txBody>
          <a:bodyPr/>
          <a:lstStyle/>
          <a:p>
            <a:r>
              <a:rPr lang="de-DE" dirty="0"/>
              <a:t>Feature </a:t>
            </a:r>
            <a:r>
              <a:rPr lang="de-DE" dirty="0" err="1"/>
              <a:t>extraction</a:t>
            </a:r>
            <a:endParaRPr lang="en-IN" dirty="0"/>
          </a:p>
        </p:txBody>
      </p:sp>
      <p:sp>
        <p:nvSpPr>
          <p:cNvPr id="3" name="Text Placeholder 2">
            <a:extLst>
              <a:ext uri="{FF2B5EF4-FFF2-40B4-BE49-F238E27FC236}">
                <a16:creationId xmlns:a16="http://schemas.microsoft.com/office/drawing/2014/main" id="{F41B8DDD-62A6-CEF4-CB9E-0163FB6FD5D4}"/>
              </a:ext>
            </a:extLst>
          </p:cNvPr>
          <p:cNvSpPr>
            <a:spLocks noGrp="1"/>
          </p:cNvSpPr>
          <p:nvPr>
            <p:ph type="body" sz="quarter" idx="10"/>
          </p:nvPr>
        </p:nvSpPr>
        <p:spPr/>
        <p:txBody>
          <a:bodyPr/>
          <a:lstStyle/>
          <a:p>
            <a:pPr marL="0" indent="0">
              <a:buNone/>
            </a:pPr>
            <a:endParaRPr lang="en-IN" sz="2000" dirty="0"/>
          </a:p>
          <a:p>
            <a:endParaRPr lang="en-IN" sz="2000" dirty="0"/>
          </a:p>
          <a:p>
            <a:endParaRPr lang="en-IN" sz="2000" dirty="0"/>
          </a:p>
          <a:p>
            <a:endParaRPr lang="en-IN" sz="2000" dirty="0"/>
          </a:p>
          <a:p>
            <a:endParaRPr lang="en-IN" sz="2000" dirty="0"/>
          </a:p>
          <a:p>
            <a:endParaRPr lang="en-IN" sz="2000" dirty="0"/>
          </a:p>
          <a:p>
            <a:pPr marL="0" indent="0">
              <a:buNone/>
            </a:pPr>
            <a:endParaRPr lang="en-IN" sz="2000" dirty="0"/>
          </a:p>
          <a:p>
            <a:r>
              <a:rPr lang="en-US" sz="2000" dirty="0"/>
              <a:t>The waveforms were generated using the data cleaner application from MATLAB.</a:t>
            </a:r>
          </a:p>
          <a:p>
            <a:r>
              <a:rPr lang="en-IN" sz="2000" dirty="0"/>
              <a:t>On the x-axis we have numbers of samples after windowing and Y-axis we have RMS values. </a:t>
            </a:r>
          </a:p>
          <a:p>
            <a:r>
              <a:rPr lang="en-IN" sz="2000" dirty="0"/>
              <a:t>It shows different waveform for each gestures according to their RMS values.</a:t>
            </a:r>
          </a:p>
          <a:p>
            <a:r>
              <a:rPr lang="en-IN" sz="2000" dirty="0"/>
              <a:t>Waveform of gesture 1 and gesture 2 are in almost similar interval of RMS value from 100 to 200.</a:t>
            </a:r>
          </a:p>
        </p:txBody>
      </p:sp>
      <p:sp>
        <p:nvSpPr>
          <p:cNvPr id="6" name="TextBox 5">
            <a:extLst>
              <a:ext uri="{FF2B5EF4-FFF2-40B4-BE49-F238E27FC236}">
                <a16:creationId xmlns:a16="http://schemas.microsoft.com/office/drawing/2014/main" id="{A0A43737-28E2-9F23-2684-B5F5988D43F5}"/>
              </a:ext>
            </a:extLst>
          </p:cNvPr>
          <p:cNvSpPr txBox="1"/>
          <p:nvPr/>
        </p:nvSpPr>
        <p:spPr>
          <a:xfrm>
            <a:off x="1028151" y="3018673"/>
            <a:ext cx="6912768" cy="338554"/>
          </a:xfrm>
          <a:prstGeom prst="rect">
            <a:avLst/>
          </a:prstGeom>
          <a:noFill/>
        </p:spPr>
        <p:txBody>
          <a:bodyPr wrap="square" rtlCol="0">
            <a:spAutoFit/>
          </a:bodyPr>
          <a:lstStyle/>
          <a:p>
            <a:pPr algn="ctr"/>
            <a:r>
              <a:rPr lang="en-IN" sz="1600" b="1" dirty="0">
                <a:effectLst/>
                <a:latin typeface="+mn-lt"/>
                <a:ea typeface="Times New Roman" panose="02020603050405020304" pitchFamily="18" charset="0"/>
              </a:rPr>
              <a:t>Figure 6. RMS waveforms of EMG1 and EMG2</a:t>
            </a:r>
            <a:endParaRPr lang="en-US" sz="1600" b="1" dirty="0">
              <a:latin typeface="+mn-lt"/>
            </a:endParaRPr>
          </a:p>
        </p:txBody>
      </p:sp>
      <p:grpSp>
        <p:nvGrpSpPr>
          <p:cNvPr id="13" name="Group 12">
            <a:extLst>
              <a:ext uri="{FF2B5EF4-FFF2-40B4-BE49-F238E27FC236}">
                <a16:creationId xmlns:a16="http://schemas.microsoft.com/office/drawing/2014/main" id="{77613E0C-1F76-5366-D98E-EB8C1D69A17E}"/>
              </a:ext>
            </a:extLst>
          </p:cNvPr>
          <p:cNvGrpSpPr/>
          <p:nvPr/>
        </p:nvGrpSpPr>
        <p:grpSpPr>
          <a:xfrm>
            <a:off x="200052" y="1061447"/>
            <a:ext cx="8520609" cy="1958327"/>
            <a:chOff x="200052" y="1061447"/>
            <a:chExt cx="8520609" cy="1958327"/>
          </a:xfrm>
        </p:grpSpPr>
        <p:grpSp>
          <p:nvGrpSpPr>
            <p:cNvPr id="4" name="Group 3">
              <a:extLst>
                <a:ext uri="{FF2B5EF4-FFF2-40B4-BE49-F238E27FC236}">
                  <a16:creationId xmlns:a16="http://schemas.microsoft.com/office/drawing/2014/main" id="{3464D60C-1E6A-334F-BB20-00BBD0D4579E}"/>
                </a:ext>
              </a:extLst>
            </p:cNvPr>
            <p:cNvGrpSpPr/>
            <p:nvPr/>
          </p:nvGrpSpPr>
          <p:grpSpPr>
            <a:xfrm>
              <a:off x="423339" y="1061447"/>
              <a:ext cx="8297322" cy="1800200"/>
              <a:chOff x="423339" y="1484784"/>
              <a:chExt cx="8297322" cy="1672172"/>
            </a:xfrm>
          </p:grpSpPr>
          <p:pic>
            <p:nvPicPr>
              <p:cNvPr id="5" name="Picture 4">
                <a:extLst>
                  <a:ext uri="{FF2B5EF4-FFF2-40B4-BE49-F238E27FC236}">
                    <a16:creationId xmlns:a16="http://schemas.microsoft.com/office/drawing/2014/main" id="{705F453C-DF7F-4714-8A35-DD8127359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339" y="1484784"/>
                <a:ext cx="3971134" cy="1672172"/>
              </a:xfrm>
              <a:prstGeom prst="rect">
                <a:avLst/>
              </a:prstGeom>
              <a:ln>
                <a:noFill/>
              </a:ln>
            </p:spPr>
          </p:pic>
          <p:pic>
            <p:nvPicPr>
              <p:cNvPr id="7" name="Picture 6">
                <a:extLst>
                  <a:ext uri="{FF2B5EF4-FFF2-40B4-BE49-F238E27FC236}">
                    <a16:creationId xmlns:a16="http://schemas.microsoft.com/office/drawing/2014/main" id="{B698BC53-204C-70F6-FC1A-F2562BC917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9527" y="1484784"/>
                <a:ext cx="3971134" cy="1672172"/>
              </a:xfrm>
              <a:prstGeom prst="rect">
                <a:avLst/>
              </a:prstGeom>
              <a:ln>
                <a:noFill/>
              </a:ln>
            </p:spPr>
          </p:pic>
        </p:grpSp>
        <p:sp>
          <p:nvSpPr>
            <p:cNvPr id="9" name="TextBox 8">
              <a:extLst>
                <a:ext uri="{FF2B5EF4-FFF2-40B4-BE49-F238E27FC236}">
                  <a16:creationId xmlns:a16="http://schemas.microsoft.com/office/drawing/2014/main" id="{19827A6A-719E-3646-F0A4-8DC90F825B8F}"/>
                </a:ext>
              </a:extLst>
            </p:cNvPr>
            <p:cNvSpPr txBox="1"/>
            <p:nvPr/>
          </p:nvSpPr>
          <p:spPr>
            <a:xfrm>
              <a:off x="1207511" y="2804330"/>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10" name="TextBox 9">
              <a:extLst>
                <a:ext uri="{FF2B5EF4-FFF2-40B4-BE49-F238E27FC236}">
                  <a16:creationId xmlns:a16="http://schemas.microsoft.com/office/drawing/2014/main" id="{3D65FA09-E4FC-D0D0-3CFA-93901969870D}"/>
                </a:ext>
              </a:extLst>
            </p:cNvPr>
            <p:cNvSpPr txBox="1"/>
            <p:nvPr/>
          </p:nvSpPr>
          <p:spPr>
            <a:xfrm>
              <a:off x="5364088" y="2804330"/>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11" name="TextBox 10">
              <a:extLst>
                <a:ext uri="{FF2B5EF4-FFF2-40B4-BE49-F238E27FC236}">
                  <a16:creationId xmlns:a16="http://schemas.microsoft.com/office/drawing/2014/main" id="{A18703A7-D308-2F9F-9B03-F016CC3C504E}"/>
                </a:ext>
              </a:extLst>
            </p:cNvPr>
            <p:cNvSpPr txBox="1"/>
            <p:nvPr/>
          </p:nvSpPr>
          <p:spPr>
            <a:xfrm>
              <a:off x="200052" y="1628800"/>
              <a:ext cx="307777" cy="939140"/>
            </a:xfrm>
            <a:prstGeom prst="rect">
              <a:avLst/>
            </a:prstGeom>
            <a:noFill/>
            <a:ln>
              <a:noFill/>
            </a:ln>
          </p:spPr>
          <p:txBody>
            <a:bodyPr vert="vert270" wrap="square" rtlCol="0">
              <a:spAutoFit/>
            </a:bodyPr>
            <a:lstStyle/>
            <a:p>
              <a:r>
                <a:rPr lang="en-US" sz="800" b="1" dirty="0">
                  <a:latin typeface="+mn-lt"/>
                </a:rPr>
                <a:t>Feature Value</a:t>
              </a:r>
            </a:p>
          </p:txBody>
        </p:sp>
        <p:sp>
          <p:nvSpPr>
            <p:cNvPr id="12" name="TextBox 11">
              <a:extLst>
                <a:ext uri="{FF2B5EF4-FFF2-40B4-BE49-F238E27FC236}">
                  <a16:creationId xmlns:a16="http://schemas.microsoft.com/office/drawing/2014/main" id="{553F5F65-6F30-B940-8517-FEAD8B912FCA}"/>
                </a:ext>
              </a:extLst>
            </p:cNvPr>
            <p:cNvSpPr txBox="1"/>
            <p:nvPr/>
          </p:nvSpPr>
          <p:spPr>
            <a:xfrm>
              <a:off x="4484535" y="1665498"/>
              <a:ext cx="307777" cy="936104"/>
            </a:xfrm>
            <a:prstGeom prst="rect">
              <a:avLst/>
            </a:prstGeom>
            <a:noFill/>
            <a:ln>
              <a:noFill/>
            </a:ln>
          </p:spPr>
          <p:txBody>
            <a:bodyPr vert="vert270" wrap="square" rtlCol="0">
              <a:spAutoFit/>
            </a:bodyPr>
            <a:lstStyle/>
            <a:p>
              <a:r>
                <a:rPr lang="en-US" sz="800" b="1" dirty="0">
                  <a:latin typeface="+mn-lt"/>
                </a:rPr>
                <a:t>Feature Value</a:t>
              </a:r>
            </a:p>
          </p:txBody>
        </p:sp>
      </p:grpSp>
    </p:spTree>
    <p:extLst>
      <p:ext uri="{BB962C8B-B14F-4D97-AF65-F5344CB8AC3E}">
        <p14:creationId xmlns:p14="http://schemas.microsoft.com/office/powerpoint/2010/main" val="279829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3719-7B02-ED75-378D-09887BA5CCD7}"/>
              </a:ext>
            </a:extLst>
          </p:cNvPr>
          <p:cNvSpPr>
            <a:spLocks noGrp="1"/>
          </p:cNvSpPr>
          <p:nvPr>
            <p:ph type="title"/>
          </p:nvPr>
        </p:nvSpPr>
        <p:spPr/>
        <p:txBody>
          <a:bodyPr/>
          <a:lstStyle/>
          <a:p>
            <a:r>
              <a:rPr lang="de-DE"/>
              <a:t>Feature extraction</a:t>
            </a:r>
            <a:endParaRPr lang="en-IN"/>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622CCC3-2FBB-45B8-E87D-EA36DF08B793}"/>
                  </a:ext>
                </a:extLst>
              </p:cNvPr>
              <p:cNvSpPr>
                <a:spLocks noGrp="1"/>
              </p:cNvSpPr>
              <p:nvPr>
                <p:ph type="body" sz="quarter" idx="10"/>
              </p:nvPr>
            </p:nvSpPr>
            <p:spPr/>
            <p:txBody>
              <a:bodyPr/>
              <a:lstStyle/>
              <a:p>
                <a:r>
                  <a:rPr lang="en-US" b="1" dirty="0">
                    <a:effectLst/>
                    <a:ea typeface="Times New Roman" panose="02020603050405020304" pitchFamily="18" charset="0"/>
                  </a:rPr>
                  <a:t>Variance:</a:t>
                </a:r>
              </a:p>
              <a:p>
                <a:pPr lvl="1">
                  <a:buFont typeface="Wingdings" panose="05000000000000000000" pitchFamily="2" charset="2"/>
                  <a:buChar char="q"/>
                </a:pPr>
                <a:r>
                  <a:rPr lang="en-US" dirty="0">
                    <a:effectLst/>
                    <a:ea typeface="Times New Roman" panose="02020603050405020304" pitchFamily="18" charset="0"/>
                  </a:rPr>
                  <a:t>It provides information about how much the values in a dataset differ from the mean.</a:t>
                </a:r>
              </a:p>
              <a:p>
                <a:pPr lvl="1">
                  <a:buFont typeface="Wingdings" panose="05000000000000000000" pitchFamily="2" charset="2"/>
                  <a:buChar char="q"/>
                </a:pPr>
                <a:r>
                  <a:rPr lang="en-US" dirty="0">
                    <a:effectLst/>
                    <a:ea typeface="Times New Roman" panose="02020603050405020304" pitchFamily="18" charset="0"/>
                  </a:rPr>
                  <a:t>Mathematically, variance is calculated as the average of the squared differences between each value and the mean.</a:t>
                </a:r>
              </a:p>
              <a:p>
                <a:pPr lvl="1">
                  <a:buFont typeface="Wingdings" panose="05000000000000000000" pitchFamily="2" charset="2"/>
                  <a:buChar char="q"/>
                </a:pPr>
                <a:r>
                  <a:rPr lang="en-US" dirty="0">
                    <a:effectLst/>
                    <a:ea typeface="Times New Roman" panose="02020603050405020304" pitchFamily="18" charset="0"/>
                  </a:rPr>
                  <a:t>A high variance indicates a larger spread of values, while a low variance suggests that values are closely clustered around the mean.</a:t>
                </a:r>
              </a:p>
              <a:p>
                <a:pPr lvl="1">
                  <a:buFont typeface="Wingdings" panose="05000000000000000000" pitchFamily="2" charset="2"/>
                  <a:buChar char="q"/>
                </a:pPr>
                <a:endParaRPr lang="en-US" dirty="0">
                  <a:effectLst/>
                  <a:ea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IN" sz="2000" b="1" i="1">
                          <a:latin typeface="Cambria Math" panose="02040503050406030204" pitchFamily="18" charset="0"/>
                        </a:rPr>
                        <m:t>𝑽𝒂𝒓𝒊𝒂𝒏𝒄𝒆</m:t>
                      </m:r>
                      <m:r>
                        <a:rPr lang="en-IN" sz="2000" b="1" i="1">
                          <a:latin typeface="Cambria Math" panose="02040503050406030204" pitchFamily="18" charset="0"/>
                        </a:rPr>
                        <m:t> = </m:t>
                      </m:r>
                      <m:d>
                        <m:dPr>
                          <m:ctrlPr>
                            <a:rPr lang="en-IN" sz="2000" b="1" i="1" smtClean="0">
                              <a:latin typeface="Cambria Math" panose="02040503050406030204" pitchFamily="18" charset="0"/>
                            </a:rPr>
                          </m:ctrlPr>
                        </m:dPr>
                        <m:e>
                          <m:f>
                            <m:fPr>
                              <m:ctrlPr>
                                <a:rPr lang="en-IN" sz="2000" b="1" i="1" smtClean="0">
                                  <a:latin typeface="Cambria Math" panose="02040503050406030204" pitchFamily="18" charset="0"/>
                                </a:rPr>
                              </m:ctrlPr>
                            </m:fPr>
                            <m:num>
                              <m:r>
                                <a:rPr lang="en-US" sz="2000" b="1" i="1" smtClean="0">
                                  <a:latin typeface="Cambria Math" panose="02040503050406030204" pitchFamily="18" charset="0"/>
                                </a:rPr>
                                <m:t>𝟏</m:t>
                              </m:r>
                            </m:num>
                            <m:den>
                              <m:r>
                                <a:rPr lang="en-US" sz="2000" b="1" i="1" smtClean="0">
                                  <a:latin typeface="Cambria Math" panose="02040503050406030204" pitchFamily="18" charset="0"/>
                                </a:rPr>
                                <m:t>𝑵</m:t>
                              </m:r>
                            </m:den>
                          </m:f>
                        </m:e>
                      </m:d>
                      <m:r>
                        <a:rPr lang="en-IN" sz="2000" b="1" i="1">
                          <a:latin typeface="Cambria Math" panose="02040503050406030204" pitchFamily="18" charset="0"/>
                        </a:rPr>
                        <m:t>∗</m:t>
                      </m:r>
                      <m:nary>
                        <m:naryPr>
                          <m:chr m:val="∑"/>
                          <m:subHide m:val="on"/>
                          <m:supHide m:val="on"/>
                          <m:ctrlPr>
                            <a:rPr lang="en-IN" sz="2000" b="1" i="1" smtClean="0">
                              <a:latin typeface="Cambria Math" panose="02040503050406030204" pitchFamily="18" charset="0"/>
                            </a:rPr>
                          </m:ctrlPr>
                        </m:naryPr>
                        <m:sub/>
                        <m:sup/>
                        <m:e>
                          <m:sSup>
                            <m:sSupPr>
                              <m:ctrlPr>
                                <a:rPr lang="en-IN" sz="2000" b="1" i="1">
                                  <a:latin typeface="Cambria Math" panose="02040503050406030204" pitchFamily="18" charset="0"/>
                                </a:rPr>
                              </m:ctrlPr>
                            </m:sSupPr>
                            <m:e>
                              <m:r>
                                <a:rPr lang="en-IN" sz="2000" b="1" i="1">
                                  <a:latin typeface="Cambria Math" panose="02040503050406030204" pitchFamily="18" charset="0"/>
                                </a:rPr>
                                <m:t>(</m:t>
                              </m:r>
                              <m:r>
                                <a:rPr lang="en-IN" sz="2000" b="1" i="1">
                                  <a:latin typeface="Cambria Math" panose="02040503050406030204" pitchFamily="18" charset="0"/>
                                </a:rPr>
                                <m:t>𝒙</m:t>
                              </m:r>
                              <m:r>
                                <a:rPr lang="en-IN" sz="2000" b="1" i="1">
                                  <a:latin typeface="Cambria Math" panose="02040503050406030204" pitchFamily="18" charset="0"/>
                                </a:rPr>
                                <m:t>−</m:t>
                              </m:r>
                              <m:r>
                                <a:rPr lang="en-IN" sz="2000" b="1" i="1">
                                  <a:latin typeface="Cambria Math" panose="02040503050406030204" pitchFamily="18" charset="0"/>
                                </a:rPr>
                                <m:t>𝒎𝒆𝒂𝒏</m:t>
                              </m:r>
                              <m:r>
                                <a:rPr lang="en-IN" sz="2000" b="1" i="1">
                                  <a:latin typeface="Cambria Math" panose="02040503050406030204" pitchFamily="18" charset="0"/>
                                </a:rPr>
                                <m:t>)</m:t>
                              </m:r>
                            </m:e>
                            <m:sup>
                              <m:r>
                                <a:rPr lang="en-US" sz="2000" b="1" i="1">
                                  <a:latin typeface="Cambria Math" panose="02040503050406030204" pitchFamily="18" charset="0"/>
                                </a:rPr>
                                <m:t>𝟐</m:t>
                              </m:r>
                            </m:sup>
                          </m:sSup>
                        </m:e>
                      </m:nary>
                    </m:oMath>
                  </m:oMathPara>
                </a14:m>
                <a:endParaRPr lang="en-IN" sz="2000" b="1" dirty="0"/>
              </a:p>
              <a:p>
                <a:pPr marL="0" indent="0" algn="just">
                  <a:buNone/>
                </a:pPr>
                <a:r>
                  <a:rPr lang="en-US" sz="2000" dirty="0"/>
                  <a:t>	Where: </a:t>
                </a:r>
              </a:p>
              <a:p>
                <a:pPr lvl="2" algn="just">
                  <a:buFont typeface="Wingdings" panose="05000000000000000000" pitchFamily="2" charset="2"/>
                  <a:buChar char="q"/>
                </a:pPr>
                <a:r>
                  <a:rPr lang="en-US" sz="2000" dirty="0">
                    <a:latin typeface="Cambria Math" panose="02040503050406030204" pitchFamily="18" charset="0"/>
                    <a:ea typeface="Cambria Math" panose="02040503050406030204" pitchFamily="18" charset="0"/>
                  </a:rPr>
                  <a:t>N </a:t>
                </a:r>
                <a:r>
                  <a:rPr lang="en-US" sz="2000" dirty="0">
                    <a:ea typeface="Cambria Math" panose="02040503050406030204" pitchFamily="18" charset="0"/>
                  </a:rPr>
                  <a:t>represents the total number of values in the set.</a:t>
                </a:r>
              </a:p>
              <a:p>
                <a:pPr lvl="2" algn="just">
                  <a:buFont typeface="Wingdings" panose="05000000000000000000" pitchFamily="2" charset="2"/>
                  <a:buChar char="q"/>
                </a:pPr>
                <a:r>
                  <a:rPr lang="en-US" sz="2000" dirty="0">
                    <a:latin typeface="Cambria Math" panose="02040503050406030204" pitchFamily="18" charset="0"/>
                    <a:ea typeface="Cambria Math" panose="02040503050406030204" pitchFamily="18" charset="0"/>
                  </a:rPr>
                  <a:t>x </a:t>
                </a:r>
                <a:r>
                  <a:rPr lang="en-US" sz="2000" dirty="0">
                    <a:ea typeface="Cambria Math" panose="02040503050406030204" pitchFamily="18" charset="0"/>
                  </a:rPr>
                  <a:t>denotes each individual value in the set.</a:t>
                </a:r>
                <a:endParaRPr lang="en-IN" dirty="0"/>
              </a:p>
              <a:p>
                <a:pPr marL="0" indent="0">
                  <a:buNone/>
                </a:pPr>
                <a:endParaRPr lang="en-IN" dirty="0"/>
              </a:p>
            </p:txBody>
          </p:sp>
        </mc:Choice>
        <mc:Fallback xmlns="">
          <p:sp>
            <p:nvSpPr>
              <p:cNvPr id="3" name="Text Placeholder 2">
                <a:extLst>
                  <a:ext uri="{FF2B5EF4-FFF2-40B4-BE49-F238E27FC236}">
                    <a16:creationId xmlns:a16="http://schemas.microsoft.com/office/drawing/2014/main" id="{2622CCC3-2FBB-45B8-E87D-EA36DF08B793}"/>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902" t="-941"/>
                </a:stretch>
              </a:blipFill>
            </p:spPr>
            <p:txBody>
              <a:bodyPr/>
              <a:lstStyle/>
              <a:p>
                <a:r>
                  <a:rPr lang="en-IN">
                    <a:noFill/>
                  </a:rPr>
                  <a:t> </a:t>
                </a:r>
              </a:p>
            </p:txBody>
          </p:sp>
        </mc:Fallback>
      </mc:AlternateContent>
    </p:spTree>
    <p:extLst>
      <p:ext uri="{BB962C8B-B14F-4D97-AF65-F5344CB8AC3E}">
        <p14:creationId xmlns:p14="http://schemas.microsoft.com/office/powerpoint/2010/main" val="187401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23E8-B648-8324-B75B-0A4565DEA5DE}"/>
              </a:ext>
            </a:extLst>
          </p:cNvPr>
          <p:cNvSpPr>
            <a:spLocks noGrp="1"/>
          </p:cNvSpPr>
          <p:nvPr>
            <p:ph type="title"/>
          </p:nvPr>
        </p:nvSpPr>
        <p:spPr/>
        <p:txBody>
          <a:bodyPr/>
          <a:lstStyle/>
          <a:p>
            <a:r>
              <a:rPr lang="en-US" sz="3600" b="1" dirty="0">
                <a:solidFill>
                  <a:schemeClr val="tx1">
                    <a:lumMod val="95000"/>
                    <a:lumOff val="5000"/>
                  </a:schemeClr>
                </a:solidFill>
              </a:rPr>
              <a:t>Contents</a:t>
            </a:r>
          </a:p>
        </p:txBody>
      </p:sp>
      <p:sp>
        <p:nvSpPr>
          <p:cNvPr id="3" name="Text Placeholder 2">
            <a:extLst>
              <a:ext uri="{FF2B5EF4-FFF2-40B4-BE49-F238E27FC236}">
                <a16:creationId xmlns:a16="http://schemas.microsoft.com/office/drawing/2014/main" id="{3731E719-2306-4CF8-7276-3237DC5D4A5E}"/>
              </a:ext>
            </a:extLst>
          </p:cNvPr>
          <p:cNvSpPr>
            <a:spLocks noGrp="1"/>
          </p:cNvSpPr>
          <p:nvPr>
            <p:ph type="body" sz="quarter" idx="10"/>
          </p:nvPr>
        </p:nvSpPr>
        <p:spPr/>
        <p:txBody>
          <a:bodyPr anchor="ctr"/>
          <a:lstStyle/>
          <a:p>
            <a:pPr>
              <a:spcBef>
                <a:spcPts val="0"/>
              </a:spcBef>
              <a:spcAft>
                <a:spcPts val="1800"/>
              </a:spcAft>
              <a:buFont typeface="Wingdings" panose="05000000000000000000" pitchFamily="2" charset="2"/>
              <a:buChar char="Ø"/>
            </a:pPr>
            <a:r>
              <a:rPr lang="en-US" dirty="0"/>
              <a:t>Introduction</a:t>
            </a:r>
          </a:p>
          <a:p>
            <a:pPr>
              <a:spcBef>
                <a:spcPts val="0"/>
              </a:spcBef>
              <a:spcAft>
                <a:spcPts val="1800"/>
              </a:spcAft>
              <a:buFont typeface="Wingdings" panose="05000000000000000000" pitchFamily="2" charset="2"/>
              <a:buChar char="Ø"/>
            </a:pPr>
            <a:r>
              <a:rPr lang="en-US" dirty="0"/>
              <a:t>Data Acquisition</a:t>
            </a:r>
          </a:p>
          <a:p>
            <a:pPr>
              <a:spcBef>
                <a:spcPts val="0"/>
              </a:spcBef>
              <a:spcAft>
                <a:spcPts val="1800"/>
              </a:spcAft>
              <a:buFont typeface="Wingdings" panose="05000000000000000000" pitchFamily="2" charset="2"/>
              <a:buChar char="Ø"/>
            </a:pPr>
            <a:r>
              <a:rPr lang="en-US" dirty="0"/>
              <a:t>Signal Processing</a:t>
            </a:r>
          </a:p>
          <a:p>
            <a:pPr>
              <a:spcBef>
                <a:spcPts val="0"/>
              </a:spcBef>
              <a:spcAft>
                <a:spcPts val="1800"/>
              </a:spcAft>
              <a:buFont typeface="Wingdings" panose="05000000000000000000" pitchFamily="2" charset="2"/>
              <a:buChar char="Ø"/>
            </a:pPr>
            <a:r>
              <a:rPr lang="en-US" dirty="0"/>
              <a:t>Machine Learning Model</a:t>
            </a:r>
          </a:p>
          <a:p>
            <a:pPr>
              <a:spcBef>
                <a:spcPts val="0"/>
              </a:spcBef>
              <a:spcAft>
                <a:spcPts val="1800"/>
              </a:spcAft>
              <a:buFont typeface="Wingdings" panose="05000000000000000000" pitchFamily="2" charset="2"/>
              <a:buChar char="Ø"/>
            </a:pPr>
            <a:r>
              <a:rPr lang="en-US" dirty="0"/>
              <a:t>Evaluation Parameters</a:t>
            </a:r>
          </a:p>
          <a:p>
            <a:pPr>
              <a:spcBef>
                <a:spcPts val="0"/>
              </a:spcBef>
              <a:spcAft>
                <a:spcPts val="1800"/>
              </a:spcAft>
              <a:buFont typeface="Wingdings" panose="05000000000000000000" pitchFamily="2" charset="2"/>
              <a:buChar char="Ø"/>
            </a:pPr>
            <a:r>
              <a:rPr lang="en-US" dirty="0"/>
              <a:t>Results</a:t>
            </a:r>
          </a:p>
          <a:p>
            <a:pPr>
              <a:spcBef>
                <a:spcPts val="0"/>
              </a:spcBef>
              <a:spcAft>
                <a:spcPts val="1800"/>
              </a:spcAft>
              <a:buFont typeface="Wingdings" panose="05000000000000000000" pitchFamily="2" charset="2"/>
              <a:buChar char="Ø"/>
            </a:pPr>
            <a:r>
              <a:rPr lang="en-US" dirty="0"/>
              <a:t>Conclusion and Future work</a:t>
            </a:r>
          </a:p>
          <a:p>
            <a:pPr>
              <a:spcBef>
                <a:spcPts val="0"/>
              </a:spcBef>
              <a:spcAft>
                <a:spcPts val="1800"/>
              </a:spcAft>
              <a:buFont typeface="Wingdings" panose="05000000000000000000" pitchFamily="2" charset="2"/>
              <a:buChar char="Ø"/>
            </a:pPr>
            <a:r>
              <a:rPr lang="en-US" dirty="0"/>
              <a:t>References</a:t>
            </a:r>
          </a:p>
        </p:txBody>
      </p:sp>
    </p:spTree>
    <p:extLst>
      <p:ext uri="{BB962C8B-B14F-4D97-AF65-F5344CB8AC3E}">
        <p14:creationId xmlns:p14="http://schemas.microsoft.com/office/powerpoint/2010/main" val="980924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D212-4CFF-6352-A41F-2A48974D2F92}"/>
              </a:ext>
            </a:extLst>
          </p:cNvPr>
          <p:cNvSpPr>
            <a:spLocks noGrp="1"/>
          </p:cNvSpPr>
          <p:nvPr>
            <p:ph type="title"/>
          </p:nvPr>
        </p:nvSpPr>
        <p:spPr/>
        <p:txBody>
          <a:bodyPr/>
          <a:lstStyle/>
          <a:p>
            <a:r>
              <a:rPr lang="de-DE" dirty="0"/>
              <a:t>Feature </a:t>
            </a:r>
            <a:r>
              <a:rPr lang="de-DE" dirty="0" err="1"/>
              <a:t>extraction</a:t>
            </a:r>
            <a:endParaRPr lang="en-IN" dirty="0"/>
          </a:p>
        </p:txBody>
      </p:sp>
      <p:sp>
        <p:nvSpPr>
          <p:cNvPr id="3" name="Text Placeholder 2">
            <a:extLst>
              <a:ext uri="{FF2B5EF4-FFF2-40B4-BE49-F238E27FC236}">
                <a16:creationId xmlns:a16="http://schemas.microsoft.com/office/drawing/2014/main" id="{9F8214C0-F87F-CF60-A7C6-6A5C6B3409E6}"/>
              </a:ext>
            </a:extLst>
          </p:cNvPr>
          <p:cNvSpPr>
            <a:spLocks noGrp="1"/>
          </p:cNvSpPr>
          <p:nvPr>
            <p:ph type="body" sz="quarter" idx="10"/>
          </p:nvPr>
        </p:nvSpPr>
        <p:spPr/>
        <p:txBody>
          <a:bodyPr/>
          <a:lstStyle/>
          <a:p>
            <a:r>
              <a:rPr lang="en-US" sz="2000" dirty="0" err="1"/>
              <a:t>Matlab</a:t>
            </a:r>
            <a:r>
              <a:rPr lang="en-US" sz="2000" dirty="0"/>
              <a:t> command to calculate variance</a:t>
            </a:r>
          </a:p>
          <a:p>
            <a:pPr lvl="1">
              <a:buFont typeface="Wingdings" panose="05000000000000000000" pitchFamily="2" charset="2"/>
              <a:buChar char="q"/>
            </a:pPr>
            <a:r>
              <a:rPr lang="en-US" b="1" dirty="0"/>
              <a:t>V = var(A)</a:t>
            </a:r>
          </a:p>
          <a:p>
            <a:r>
              <a:rPr lang="en-US" sz="2000" dirty="0"/>
              <a:t>Actual command to calculate variance for both sensor</a:t>
            </a:r>
          </a:p>
          <a:p>
            <a:pPr marL="457200" lvl="1" indent="0">
              <a:buNone/>
            </a:pPr>
            <a:endParaRPr lang="en-IN" sz="1600" dirty="0"/>
          </a:p>
          <a:p>
            <a:pPr marL="457200" lvl="1" indent="0">
              <a:buNone/>
            </a:pPr>
            <a:r>
              <a:rPr lang="en-IN" dirty="0"/>
              <a:t>% Calculate variance for EMG1 and EMG2</a:t>
            </a:r>
          </a:p>
          <a:p>
            <a:pPr marL="457200" lvl="1" indent="0">
              <a:buNone/>
            </a:pPr>
            <a:r>
              <a:rPr lang="en-IN" dirty="0"/>
              <a:t>    </a:t>
            </a:r>
            <a:r>
              <a:rPr lang="en-IN" dirty="0" err="1"/>
              <a:t>varValues</a:t>
            </a:r>
            <a:r>
              <a:rPr lang="en-IN" dirty="0"/>
              <a:t>(</a:t>
            </a:r>
            <a:r>
              <a:rPr lang="en-IN" dirty="0" err="1"/>
              <a:t>i</a:t>
            </a:r>
            <a:r>
              <a:rPr lang="en-IN" dirty="0"/>
              <a:t>, 1) = var(intervalEmg1);</a:t>
            </a:r>
          </a:p>
          <a:p>
            <a:pPr marL="457200" lvl="1" indent="0">
              <a:buNone/>
            </a:pPr>
            <a:r>
              <a:rPr lang="en-IN" dirty="0"/>
              <a:t>    </a:t>
            </a:r>
            <a:r>
              <a:rPr lang="en-IN" dirty="0" err="1"/>
              <a:t>varValues</a:t>
            </a:r>
            <a:r>
              <a:rPr lang="en-IN" dirty="0"/>
              <a:t>(</a:t>
            </a:r>
            <a:r>
              <a:rPr lang="en-IN" dirty="0" err="1"/>
              <a:t>i</a:t>
            </a:r>
            <a:r>
              <a:rPr lang="en-IN" dirty="0"/>
              <a:t>, 2) = var(intervalEmg2);</a:t>
            </a:r>
          </a:p>
          <a:p>
            <a:pPr marL="57150" indent="0">
              <a:buNone/>
            </a:pPr>
            <a:endParaRPr lang="en-IN" dirty="0"/>
          </a:p>
          <a:p>
            <a:pPr marL="457200" lvl="1" indent="0">
              <a:buNone/>
            </a:pPr>
            <a:endParaRPr lang="en-IN" dirty="0"/>
          </a:p>
        </p:txBody>
      </p:sp>
      <p:sp>
        <p:nvSpPr>
          <p:cNvPr id="4" name="TextBox 3">
            <a:extLst>
              <a:ext uri="{FF2B5EF4-FFF2-40B4-BE49-F238E27FC236}">
                <a16:creationId xmlns:a16="http://schemas.microsoft.com/office/drawing/2014/main" id="{0D4D113D-E6B6-C0ED-1D3A-A92CF81BCA2C}"/>
              </a:ext>
            </a:extLst>
          </p:cNvPr>
          <p:cNvSpPr txBox="1"/>
          <p:nvPr/>
        </p:nvSpPr>
        <p:spPr>
          <a:xfrm>
            <a:off x="1295636" y="5491971"/>
            <a:ext cx="6552728" cy="338554"/>
          </a:xfrm>
          <a:prstGeom prst="rect">
            <a:avLst/>
          </a:prstGeom>
          <a:noFill/>
        </p:spPr>
        <p:txBody>
          <a:bodyPr wrap="square" rtlCol="0">
            <a:spAutoFit/>
          </a:bodyPr>
          <a:lstStyle/>
          <a:p>
            <a:pPr algn="ctr"/>
            <a:r>
              <a:rPr lang="en-US" sz="1600" b="1" dirty="0">
                <a:latin typeface="+mn-lt"/>
              </a:rPr>
              <a:t>Figure 7. </a:t>
            </a:r>
            <a:r>
              <a:rPr lang="en-IN" sz="1600" b="1" dirty="0">
                <a:latin typeface="+mn-lt"/>
                <a:ea typeface="Times New Roman" panose="02020603050405020304" pitchFamily="18" charset="0"/>
              </a:rPr>
              <a:t>Variance</a:t>
            </a:r>
            <a:r>
              <a:rPr lang="en-IN" sz="1600" b="1" dirty="0">
                <a:effectLst/>
                <a:latin typeface="+mn-lt"/>
                <a:ea typeface="Times New Roman" panose="02020603050405020304" pitchFamily="18" charset="0"/>
              </a:rPr>
              <a:t> waveforms of EMG1 and EMG2</a:t>
            </a:r>
          </a:p>
        </p:txBody>
      </p:sp>
      <p:grpSp>
        <p:nvGrpSpPr>
          <p:cNvPr id="12" name="Group 11">
            <a:extLst>
              <a:ext uri="{FF2B5EF4-FFF2-40B4-BE49-F238E27FC236}">
                <a16:creationId xmlns:a16="http://schemas.microsoft.com/office/drawing/2014/main" id="{761068F5-A347-17BA-1277-558CF4A2A424}"/>
              </a:ext>
            </a:extLst>
          </p:cNvPr>
          <p:cNvGrpSpPr/>
          <p:nvPr/>
        </p:nvGrpSpPr>
        <p:grpSpPr>
          <a:xfrm>
            <a:off x="303783" y="3475276"/>
            <a:ext cx="8334852" cy="2015644"/>
            <a:chOff x="303783" y="3475276"/>
            <a:chExt cx="8334852" cy="2015644"/>
          </a:xfrm>
        </p:grpSpPr>
        <p:grpSp>
          <p:nvGrpSpPr>
            <p:cNvPr id="9" name="Group 8">
              <a:extLst>
                <a:ext uri="{FF2B5EF4-FFF2-40B4-BE49-F238E27FC236}">
                  <a16:creationId xmlns:a16="http://schemas.microsoft.com/office/drawing/2014/main" id="{2FDE85CA-AE50-4C9E-EC2C-2F5E17D0FAFC}"/>
                </a:ext>
              </a:extLst>
            </p:cNvPr>
            <p:cNvGrpSpPr/>
            <p:nvPr/>
          </p:nvGrpSpPr>
          <p:grpSpPr>
            <a:xfrm>
              <a:off x="611560" y="3475276"/>
              <a:ext cx="8027075" cy="1800200"/>
              <a:chOff x="685643" y="4240113"/>
              <a:chExt cx="7810285" cy="1591653"/>
            </a:xfrm>
          </p:grpSpPr>
          <p:pic>
            <p:nvPicPr>
              <p:cNvPr id="5" name="Picture 4">
                <a:extLst>
                  <a:ext uri="{FF2B5EF4-FFF2-40B4-BE49-F238E27FC236}">
                    <a16:creationId xmlns:a16="http://schemas.microsoft.com/office/drawing/2014/main" id="{22442B20-5ADC-B50C-E91A-DA60A6824B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643" y="4240114"/>
                <a:ext cx="3676585" cy="1591652"/>
              </a:xfrm>
              <a:prstGeom prst="rect">
                <a:avLst/>
              </a:prstGeom>
              <a:ln>
                <a:noFill/>
              </a:ln>
            </p:spPr>
          </p:pic>
          <p:pic>
            <p:nvPicPr>
              <p:cNvPr id="7" name="Picture 6">
                <a:extLst>
                  <a:ext uri="{FF2B5EF4-FFF2-40B4-BE49-F238E27FC236}">
                    <a16:creationId xmlns:a16="http://schemas.microsoft.com/office/drawing/2014/main" id="{C5F678E9-18FD-266C-4140-25C45860DB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4240113"/>
                <a:ext cx="3779912" cy="1591653"/>
              </a:xfrm>
              <a:prstGeom prst="rect">
                <a:avLst/>
              </a:prstGeom>
              <a:ln>
                <a:noFill/>
              </a:ln>
            </p:spPr>
          </p:pic>
        </p:grpSp>
        <p:sp>
          <p:nvSpPr>
            <p:cNvPr id="6" name="TextBox 5">
              <a:extLst>
                <a:ext uri="{FF2B5EF4-FFF2-40B4-BE49-F238E27FC236}">
                  <a16:creationId xmlns:a16="http://schemas.microsoft.com/office/drawing/2014/main" id="{2956B132-DA20-0DCB-2C09-6033B6311D14}"/>
                </a:ext>
              </a:extLst>
            </p:cNvPr>
            <p:cNvSpPr txBox="1"/>
            <p:nvPr/>
          </p:nvSpPr>
          <p:spPr>
            <a:xfrm>
              <a:off x="1043608" y="5275476"/>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8" name="TextBox 7">
              <a:extLst>
                <a:ext uri="{FF2B5EF4-FFF2-40B4-BE49-F238E27FC236}">
                  <a16:creationId xmlns:a16="http://schemas.microsoft.com/office/drawing/2014/main" id="{DB2B6AB5-DD40-5649-2465-FB50E7B0E82D}"/>
                </a:ext>
              </a:extLst>
            </p:cNvPr>
            <p:cNvSpPr txBox="1"/>
            <p:nvPr/>
          </p:nvSpPr>
          <p:spPr>
            <a:xfrm>
              <a:off x="5364088" y="5275476"/>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10" name="TextBox 9">
              <a:extLst>
                <a:ext uri="{FF2B5EF4-FFF2-40B4-BE49-F238E27FC236}">
                  <a16:creationId xmlns:a16="http://schemas.microsoft.com/office/drawing/2014/main" id="{11042949-61F9-ABA7-8837-0240719F10A7}"/>
                </a:ext>
              </a:extLst>
            </p:cNvPr>
            <p:cNvSpPr txBox="1"/>
            <p:nvPr/>
          </p:nvSpPr>
          <p:spPr>
            <a:xfrm>
              <a:off x="303783" y="4005712"/>
              <a:ext cx="307777" cy="939140"/>
            </a:xfrm>
            <a:prstGeom prst="rect">
              <a:avLst/>
            </a:prstGeom>
            <a:noFill/>
            <a:ln>
              <a:noFill/>
            </a:ln>
          </p:spPr>
          <p:txBody>
            <a:bodyPr vert="vert270" wrap="square" rtlCol="0">
              <a:spAutoFit/>
            </a:bodyPr>
            <a:lstStyle/>
            <a:p>
              <a:r>
                <a:rPr lang="en-US" sz="800" b="1" dirty="0">
                  <a:latin typeface="+mn-lt"/>
                </a:rPr>
                <a:t>Feature Value</a:t>
              </a:r>
            </a:p>
          </p:txBody>
        </p:sp>
        <p:sp>
          <p:nvSpPr>
            <p:cNvPr id="11" name="TextBox 10">
              <a:extLst>
                <a:ext uri="{FF2B5EF4-FFF2-40B4-BE49-F238E27FC236}">
                  <a16:creationId xmlns:a16="http://schemas.microsoft.com/office/drawing/2014/main" id="{BE3D6B53-D8F7-DF83-5C79-E40C4BF7DAF3}"/>
                </a:ext>
              </a:extLst>
            </p:cNvPr>
            <p:cNvSpPr txBox="1"/>
            <p:nvPr/>
          </p:nvSpPr>
          <p:spPr>
            <a:xfrm>
              <a:off x="4446027" y="3905806"/>
              <a:ext cx="307777" cy="939140"/>
            </a:xfrm>
            <a:prstGeom prst="rect">
              <a:avLst/>
            </a:prstGeom>
            <a:noFill/>
            <a:ln>
              <a:noFill/>
            </a:ln>
          </p:spPr>
          <p:txBody>
            <a:bodyPr vert="vert270" wrap="square" rtlCol="0">
              <a:spAutoFit/>
            </a:bodyPr>
            <a:lstStyle/>
            <a:p>
              <a:r>
                <a:rPr lang="en-US" sz="800" b="1" dirty="0">
                  <a:latin typeface="+mn-lt"/>
                </a:rPr>
                <a:t>Feature Value</a:t>
              </a:r>
            </a:p>
          </p:txBody>
        </p:sp>
      </p:grpSp>
    </p:spTree>
    <p:extLst>
      <p:ext uri="{BB962C8B-B14F-4D97-AF65-F5344CB8AC3E}">
        <p14:creationId xmlns:p14="http://schemas.microsoft.com/office/powerpoint/2010/main" val="12448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72F7-BE3A-B808-C616-C0014517DC2E}"/>
              </a:ext>
            </a:extLst>
          </p:cNvPr>
          <p:cNvSpPr>
            <a:spLocks noGrp="1"/>
          </p:cNvSpPr>
          <p:nvPr>
            <p:ph type="title"/>
          </p:nvPr>
        </p:nvSpPr>
        <p:spPr/>
        <p:txBody>
          <a:bodyPr/>
          <a:lstStyle/>
          <a:p>
            <a:r>
              <a:rPr lang="de-DE" dirty="0"/>
              <a:t>Feature </a:t>
            </a:r>
            <a:r>
              <a:rPr lang="de-DE" dirty="0" err="1"/>
              <a:t>extraction</a:t>
            </a:r>
            <a:endParaRPr lang="en-IN"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42614B9-2384-FD4C-8581-136BC498C2CF}"/>
                  </a:ext>
                </a:extLst>
              </p:cNvPr>
              <p:cNvSpPr>
                <a:spLocks noGrp="1"/>
              </p:cNvSpPr>
              <p:nvPr>
                <p:ph type="body" sz="quarter" idx="10"/>
              </p:nvPr>
            </p:nvSpPr>
            <p:spPr/>
            <p:txBody>
              <a:bodyPr/>
              <a:lstStyle/>
              <a:p>
                <a:r>
                  <a:rPr lang="en-US" b="1" dirty="0"/>
                  <a:t>Standard deviation:</a:t>
                </a:r>
              </a:p>
              <a:p>
                <a:pPr lvl="1">
                  <a:buFont typeface="Wingdings" panose="05000000000000000000" pitchFamily="2" charset="2"/>
                  <a:buChar char="q"/>
                </a:pPr>
                <a:r>
                  <a:rPr lang="en-US" dirty="0"/>
                  <a:t>Standard Deviation is closely related to variance and provides a measure of the dispersion or spread of the signal.</a:t>
                </a:r>
              </a:p>
              <a:p>
                <a:pPr lvl="1">
                  <a:buFont typeface="Wingdings" panose="05000000000000000000" pitchFamily="2" charset="2"/>
                  <a:buChar char="q"/>
                </a:pPr>
                <a:r>
                  <a:rPr lang="en-US" dirty="0"/>
                  <a:t>Standard deviation is calculated as the square root of the variance.</a:t>
                </a:r>
              </a:p>
              <a:p>
                <a:pPr lvl="1">
                  <a:buFont typeface="Wingdings" panose="05000000000000000000" pitchFamily="2" charset="2"/>
                  <a:buChar char="q"/>
                </a:pPr>
                <a:r>
                  <a:rPr lang="en-US" dirty="0"/>
                  <a:t>It represents the average distance between each data point and the mean.</a:t>
                </a:r>
              </a:p>
              <a:p>
                <a:pPr marL="457200" lvl="1" indent="0">
                  <a:buNone/>
                </a:pPr>
                <a:endParaRPr lang="en-US" dirty="0"/>
              </a:p>
              <a:p>
                <a:pPr marL="57150" indent="0" algn="ctr">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𝐒𝐭𝐚𝐧𝐝𝐚𝐫𝐝</m:t>
                      </m:r>
                      <m:r>
                        <a:rPr lang="en-US" sz="2000" b="1">
                          <a:latin typeface="Cambria Math" panose="02040503050406030204" pitchFamily="18" charset="0"/>
                        </a:rPr>
                        <m:t> </m:t>
                      </m:r>
                      <m:r>
                        <a:rPr lang="en-US" sz="2000" b="1" i="1">
                          <a:latin typeface="Cambria Math" panose="02040503050406030204" pitchFamily="18" charset="0"/>
                        </a:rPr>
                        <m:t>𝐃𝐞𝐯𝐢𝐚𝐭𝐢𝐨𝐧</m:t>
                      </m:r>
                      <m:r>
                        <a:rPr lang="en-US" sz="2000" b="1">
                          <a:latin typeface="Cambria Math" panose="02040503050406030204" pitchFamily="18" charset="0"/>
                        </a:rPr>
                        <m:t> = </m:t>
                      </m:r>
                      <m:rad>
                        <m:radPr>
                          <m:degHide m:val="on"/>
                          <m:ctrlPr>
                            <a:rPr lang="en-IN" sz="2000" b="1" i="1">
                              <a:latin typeface="Cambria Math" panose="02040503050406030204" pitchFamily="18" charset="0"/>
                            </a:rPr>
                          </m:ctrlPr>
                        </m:radPr>
                        <m:deg/>
                        <m:e>
                          <m:d>
                            <m:dPr>
                              <m:ctrlPr>
                                <a:rPr lang="en-IN" sz="2000" b="1" i="1">
                                  <a:latin typeface="Cambria Math" panose="02040503050406030204" pitchFamily="18" charset="0"/>
                                </a:rPr>
                              </m:ctrlPr>
                            </m:dPr>
                            <m:e>
                              <m:f>
                                <m:fPr>
                                  <m:ctrlPr>
                                    <a:rPr lang="en-IN" sz="2000" b="1" i="1">
                                      <a:latin typeface="Cambria Math" panose="02040503050406030204" pitchFamily="18" charset="0"/>
                                    </a:rPr>
                                  </m:ctrlPr>
                                </m:fPr>
                                <m:num>
                                  <m:r>
                                    <a:rPr lang="en-US" sz="2000" b="1" i="1">
                                      <a:latin typeface="Cambria Math" panose="02040503050406030204" pitchFamily="18" charset="0"/>
                                    </a:rPr>
                                    <m:t>𝟏</m:t>
                                  </m:r>
                                </m:num>
                                <m:den>
                                  <m:r>
                                    <a:rPr lang="en-US" sz="2000" b="1" i="1">
                                      <a:latin typeface="Cambria Math" panose="02040503050406030204" pitchFamily="18" charset="0"/>
                                    </a:rPr>
                                    <m:t>𝑵</m:t>
                                  </m:r>
                                </m:den>
                              </m:f>
                            </m:e>
                          </m:d>
                          <m:r>
                            <a:rPr lang="en-IN" sz="2000" b="1" i="1">
                              <a:latin typeface="Cambria Math" panose="02040503050406030204" pitchFamily="18" charset="0"/>
                            </a:rPr>
                            <m:t>∗</m:t>
                          </m:r>
                          <m:nary>
                            <m:naryPr>
                              <m:chr m:val="∑"/>
                              <m:subHide m:val="on"/>
                              <m:supHide m:val="on"/>
                              <m:ctrlPr>
                                <a:rPr lang="en-IN" sz="2000" b="1" i="1">
                                  <a:latin typeface="Cambria Math" panose="02040503050406030204" pitchFamily="18" charset="0"/>
                                </a:rPr>
                              </m:ctrlPr>
                            </m:naryPr>
                            <m:sub/>
                            <m:sup/>
                            <m:e>
                              <m:sSup>
                                <m:sSupPr>
                                  <m:ctrlPr>
                                    <a:rPr lang="en-IN" sz="2000" b="1" i="1">
                                      <a:latin typeface="Cambria Math" panose="02040503050406030204" pitchFamily="18" charset="0"/>
                                    </a:rPr>
                                  </m:ctrlPr>
                                </m:sSupPr>
                                <m:e>
                                  <m:r>
                                    <a:rPr lang="en-IN" sz="2000" b="1" i="1">
                                      <a:latin typeface="Cambria Math" panose="02040503050406030204" pitchFamily="18" charset="0"/>
                                    </a:rPr>
                                    <m:t>(</m:t>
                                  </m:r>
                                  <m:r>
                                    <a:rPr lang="en-IN" sz="2000" b="1" i="1">
                                      <a:latin typeface="Cambria Math" panose="02040503050406030204" pitchFamily="18" charset="0"/>
                                    </a:rPr>
                                    <m:t>𝒙</m:t>
                                  </m:r>
                                  <m:r>
                                    <a:rPr lang="en-IN" sz="2000" b="1" i="1">
                                      <a:latin typeface="Cambria Math" panose="02040503050406030204" pitchFamily="18" charset="0"/>
                                    </a:rPr>
                                    <m:t>−</m:t>
                                  </m:r>
                                  <m:r>
                                    <a:rPr lang="en-IN" sz="2000" b="1" i="1">
                                      <a:latin typeface="Cambria Math" panose="02040503050406030204" pitchFamily="18" charset="0"/>
                                    </a:rPr>
                                    <m:t>𝒎𝒆𝒂𝒏</m:t>
                                  </m:r>
                                  <m:r>
                                    <a:rPr lang="en-IN" sz="2000" b="1" i="1">
                                      <a:latin typeface="Cambria Math" panose="02040503050406030204" pitchFamily="18" charset="0"/>
                                    </a:rPr>
                                    <m:t>)</m:t>
                                  </m:r>
                                </m:e>
                                <m:sup>
                                  <m:r>
                                    <a:rPr lang="en-US" sz="2000" b="1" i="1">
                                      <a:latin typeface="Cambria Math" panose="02040503050406030204" pitchFamily="18" charset="0"/>
                                    </a:rPr>
                                    <m:t>𝟐</m:t>
                                  </m:r>
                                </m:sup>
                              </m:sSup>
                            </m:e>
                          </m:nary>
                        </m:e>
                      </m:rad>
                    </m:oMath>
                  </m:oMathPara>
                </a14:m>
                <a:endParaRPr lang="en-IN" sz="2000" dirty="0"/>
              </a:p>
              <a:p>
                <a:pPr marL="0" indent="0" algn="just">
                  <a:buNone/>
                </a:pPr>
                <a:endParaRPr lang="en-US" sz="2000" dirty="0"/>
              </a:p>
              <a:p>
                <a:pPr marL="0" indent="0" algn="just">
                  <a:buNone/>
                </a:pPr>
                <a:r>
                  <a:rPr lang="en-US" sz="2000" dirty="0"/>
                  <a:t>	Where: </a:t>
                </a:r>
              </a:p>
              <a:p>
                <a:pPr lvl="2" algn="just">
                  <a:buFont typeface="Wingdings" panose="05000000000000000000" pitchFamily="2" charset="2"/>
                  <a:buChar char="q"/>
                </a:pPr>
                <a:r>
                  <a:rPr lang="en-US" sz="2000" dirty="0">
                    <a:latin typeface="Cambria Math" panose="02040503050406030204" pitchFamily="18" charset="0"/>
                    <a:ea typeface="Cambria Math" panose="02040503050406030204" pitchFamily="18" charset="0"/>
                  </a:rPr>
                  <a:t>N </a:t>
                </a:r>
                <a:r>
                  <a:rPr lang="en-US" sz="2000" dirty="0">
                    <a:ea typeface="Cambria Math" panose="02040503050406030204" pitchFamily="18" charset="0"/>
                  </a:rPr>
                  <a:t>represents the total number of values in the set.</a:t>
                </a:r>
              </a:p>
              <a:p>
                <a:pPr lvl="2" algn="just">
                  <a:buFont typeface="Wingdings" panose="05000000000000000000" pitchFamily="2" charset="2"/>
                  <a:buChar char="q"/>
                </a:pPr>
                <a:r>
                  <a:rPr lang="en-US" sz="2000" dirty="0">
                    <a:latin typeface="Cambria Math" panose="02040503050406030204" pitchFamily="18" charset="0"/>
                    <a:ea typeface="Cambria Math" panose="02040503050406030204" pitchFamily="18" charset="0"/>
                  </a:rPr>
                  <a:t>x </a:t>
                </a:r>
                <a:r>
                  <a:rPr lang="en-US" sz="2000" dirty="0">
                    <a:ea typeface="Cambria Math" panose="02040503050406030204" pitchFamily="18" charset="0"/>
                  </a:rPr>
                  <a:t>denotes each individual value in the set.</a:t>
                </a:r>
                <a:endParaRPr lang="en-IN" dirty="0"/>
              </a:p>
              <a:p>
                <a:pPr marL="57150" indent="0">
                  <a:buNone/>
                </a:pPr>
                <a:endParaRPr lang="en-IN" sz="2000" dirty="0"/>
              </a:p>
            </p:txBody>
          </p:sp>
        </mc:Choice>
        <mc:Fallback xmlns="">
          <p:sp>
            <p:nvSpPr>
              <p:cNvPr id="3" name="Text Placeholder 2">
                <a:extLst>
                  <a:ext uri="{FF2B5EF4-FFF2-40B4-BE49-F238E27FC236}">
                    <a16:creationId xmlns:a16="http://schemas.microsoft.com/office/drawing/2014/main" id="{942614B9-2384-FD4C-8581-136BC498C2CF}"/>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902" t="-941"/>
                </a:stretch>
              </a:blipFill>
            </p:spPr>
            <p:txBody>
              <a:bodyPr/>
              <a:lstStyle/>
              <a:p>
                <a:r>
                  <a:rPr lang="en-IN">
                    <a:noFill/>
                  </a:rPr>
                  <a:t> </a:t>
                </a:r>
              </a:p>
            </p:txBody>
          </p:sp>
        </mc:Fallback>
      </mc:AlternateContent>
    </p:spTree>
    <p:extLst>
      <p:ext uri="{BB962C8B-B14F-4D97-AF65-F5344CB8AC3E}">
        <p14:creationId xmlns:p14="http://schemas.microsoft.com/office/powerpoint/2010/main" val="252282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4F12-E645-689A-763A-04ACBDFD363A}"/>
              </a:ext>
            </a:extLst>
          </p:cNvPr>
          <p:cNvSpPr>
            <a:spLocks noGrp="1"/>
          </p:cNvSpPr>
          <p:nvPr>
            <p:ph type="title"/>
          </p:nvPr>
        </p:nvSpPr>
        <p:spPr/>
        <p:txBody>
          <a:bodyPr/>
          <a:lstStyle/>
          <a:p>
            <a:r>
              <a:rPr lang="de-DE" dirty="0"/>
              <a:t>Feature </a:t>
            </a:r>
            <a:r>
              <a:rPr lang="de-DE" dirty="0" err="1"/>
              <a:t>extraction</a:t>
            </a:r>
            <a:endParaRPr lang="en-IN" dirty="0"/>
          </a:p>
        </p:txBody>
      </p:sp>
      <p:sp>
        <p:nvSpPr>
          <p:cNvPr id="3" name="Text Placeholder 2">
            <a:extLst>
              <a:ext uri="{FF2B5EF4-FFF2-40B4-BE49-F238E27FC236}">
                <a16:creationId xmlns:a16="http://schemas.microsoft.com/office/drawing/2014/main" id="{E150A8B0-6311-8F61-12BE-40565948DC48}"/>
              </a:ext>
            </a:extLst>
          </p:cNvPr>
          <p:cNvSpPr>
            <a:spLocks noGrp="1"/>
          </p:cNvSpPr>
          <p:nvPr>
            <p:ph type="body" sz="quarter" idx="10"/>
          </p:nvPr>
        </p:nvSpPr>
        <p:spPr/>
        <p:txBody>
          <a:bodyPr/>
          <a:lstStyle/>
          <a:p>
            <a:r>
              <a:rPr lang="en-US" sz="2000" dirty="0" err="1"/>
              <a:t>Matlab</a:t>
            </a:r>
            <a:r>
              <a:rPr lang="en-US" sz="2000" dirty="0"/>
              <a:t> command to calculate standard deviation</a:t>
            </a:r>
          </a:p>
          <a:p>
            <a:pPr lvl="1">
              <a:buFont typeface="Wingdings" panose="05000000000000000000" pitchFamily="2" charset="2"/>
              <a:buChar char="q"/>
            </a:pPr>
            <a:r>
              <a:rPr lang="en-US" b="1" dirty="0"/>
              <a:t>S = std(A)</a:t>
            </a:r>
          </a:p>
          <a:p>
            <a:r>
              <a:rPr lang="en-US" sz="2000" dirty="0"/>
              <a:t>Actual command to calculate variance for both sensor</a:t>
            </a:r>
          </a:p>
          <a:p>
            <a:pPr marL="0" indent="0">
              <a:buNone/>
            </a:pPr>
            <a:endParaRPr lang="en-US" sz="2000" dirty="0"/>
          </a:p>
          <a:p>
            <a:pPr marL="0" indent="0">
              <a:buNone/>
            </a:pPr>
            <a:r>
              <a:rPr lang="en-US" sz="2000" dirty="0"/>
              <a:t>	% Calculate standard deviation for EMG1 and EMG2</a:t>
            </a:r>
          </a:p>
          <a:p>
            <a:pPr marL="0" indent="0">
              <a:buNone/>
            </a:pPr>
            <a:r>
              <a:rPr lang="en-US" sz="2000" dirty="0"/>
              <a:t>    	</a:t>
            </a:r>
            <a:r>
              <a:rPr lang="en-US" sz="2000" dirty="0" err="1"/>
              <a:t>stdValues</a:t>
            </a:r>
            <a:r>
              <a:rPr lang="en-US" sz="2000" dirty="0"/>
              <a:t>(</a:t>
            </a:r>
            <a:r>
              <a:rPr lang="en-US" sz="2000" dirty="0" err="1"/>
              <a:t>i</a:t>
            </a:r>
            <a:r>
              <a:rPr lang="en-US" sz="2000" dirty="0"/>
              <a:t>, 1) = std(intervalEmg1);</a:t>
            </a:r>
          </a:p>
          <a:p>
            <a:pPr marL="0" indent="0">
              <a:buNone/>
            </a:pPr>
            <a:r>
              <a:rPr lang="en-US" sz="2000" dirty="0"/>
              <a:t>    	</a:t>
            </a:r>
            <a:r>
              <a:rPr lang="en-US" sz="2000" dirty="0" err="1"/>
              <a:t>stdValues</a:t>
            </a:r>
            <a:r>
              <a:rPr lang="en-US" sz="2000" dirty="0"/>
              <a:t>(</a:t>
            </a:r>
            <a:r>
              <a:rPr lang="en-US" sz="2000" dirty="0" err="1"/>
              <a:t>i</a:t>
            </a:r>
            <a:r>
              <a:rPr lang="en-US" sz="2000" dirty="0"/>
              <a:t>, 2) = std(intervalEmg2);</a:t>
            </a:r>
          </a:p>
          <a:p>
            <a:pPr marL="0" indent="0">
              <a:buNone/>
            </a:pPr>
            <a:endParaRPr lang="en-IN" dirty="0"/>
          </a:p>
        </p:txBody>
      </p:sp>
      <p:sp>
        <p:nvSpPr>
          <p:cNvPr id="4" name="TextBox 3">
            <a:extLst>
              <a:ext uri="{FF2B5EF4-FFF2-40B4-BE49-F238E27FC236}">
                <a16:creationId xmlns:a16="http://schemas.microsoft.com/office/drawing/2014/main" id="{B4424936-5D93-330B-FDFD-4E15F2C96E5A}"/>
              </a:ext>
            </a:extLst>
          </p:cNvPr>
          <p:cNvSpPr txBox="1"/>
          <p:nvPr/>
        </p:nvSpPr>
        <p:spPr>
          <a:xfrm>
            <a:off x="1403832" y="5525560"/>
            <a:ext cx="6768752" cy="338554"/>
          </a:xfrm>
          <a:prstGeom prst="rect">
            <a:avLst/>
          </a:prstGeom>
          <a:noFill/>
        </p:spPr>
        <p:txBody>
          <a:bodyPr wrap="square" rtlCol="0">
            <a:spAutoFit/>
          </a:bodyPr>
          <a:lstStyle/>
          <a:p>
            <a:pPr algn="ctr"/>
            <a:r>
              <a:rPr lang="en-US" sz="1600" b="1" dirty="0">
                <a:latin typeface="+mn-lt"/>
              </a:rPr>
              <a:t>Figure 8. </a:t>
            </a:r>
            <a:r>
              <a:rPr lang="en-IN" sz="1600" b="1" dirty="0">
                <a:latin typeface="+mn-lt"/>
                <a:ea typeface="Times New Roman" panose="02020603050405020304" pitchFamily="18" charset="0"/>
              </a:rPr>
              <a:t>Standard deviation</a:t>
            </a:r>
            <a:r>
              <a:rPr lang="en-IN" sz="1600" b="1" dirty="0">
                <a:effectLst/>
                <a:latin typeface="+mn-lt"/>
                <a:ea typeface="Times New Roman" panose="02020603050405020304" pitchFamily="18" charset="0"/>
              </a:rPr>
              <a:t> waveforms of EMG1 and EMG2</a:t>
            </a:r>
          </a:p>
        </p:txBody>
      </p:sp>
      <p:grpSp>
        <p:nvGrpSpPr>
          <p:cNvPr id="12" name="Group 11">
            <a:extLst>
              <a:ext uri="{FF2B5EF4-FFF2-40B4-BE49-F238E27FC236}">
                <a16:creationId xmlns:a16="http://schemas.microsoft.com/office/drawing/2014/main" id="{555FF0D9-A891-14C3-DB13-792BDF7D8E70}"/>
              </a:ext>
            </a:extLst>
          </p:cNvPr>
          <p:cNvGrpSpPr/>
          <p:nvPr/>
        </p:nvGrpSpPr>
        <p:grpSpPr>
          <a:xfrm>
            <a:off x="417894" y="3505616"/>
            <a:ext cx="8000434" cy="2053010"/>
            <a:chOff x="417894" y="3505616"/>
            <a:chExt cx="8000434" cy="2053010"/>
          </a:xfrm>
        </p:grpSpPr>
        <p:grpSp>
          <p:nvGrpSpPr>
            <p:cNvPr id="9" name="Group 8">
              <a:extLst>
                <a:ext uri="{FF2B5EF4-FFF2-40B4-BE49-F238E27FC236}">
                  <a16:creationId xmlns:a16="http://schemas.microsoft.com/office/drawing/2014/main" id="{3A198807-6542-044A-C1B8-0A42AF675FEF}"/>
                </a:ext>
              </a:extLst>
            </p:cNvPr>
            <p:cNvGrpSpPr/>
            <p:nvPr/>
          </p:nvGrpSpPr>
          <p:grpSpPr>
            <a:xfrm>
              <a:off x="725671" y="3505616"/>
              <a:ext cx="7692657" cy="1841691"/>
              <a:chOff x="628437" y="4276070"/>
              <a:chExt cx="7467372" cy="1625182"/>
            </a:xfrm>
          </p:grpSpPr>
          <p:pic>
            <p:nvPicPr>
              <p:cNvPr id="5" name="Picture 4">
                <a:extLst>
                  <a:ext uri="{FF2B5EF4-FFF2-40B4-BE49-F238E27FC236}">
                    <a16:creationId xmlns:a16="http://schemas.microsoft.com/office/drawing/2014/main" id="{787099AF-15D2-C355-AE50-E306F08402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437" y="4280876"/>
                <a:ext cx="3521277" cy="1620376"/>
              </a:xfrm>
              <a:prstGeom prst="rect">
                <a:avLst/>
              </a:prstGeom>
              <a:ln>
                <a:noFill/>
              </a:ln>
            </p:spPr>
          </p:pic>
          <p:pic>
            <p:nvPicPr>
              <p:cNvPr id="8" name="Picture 7" descr="A picture containing text, line, plot, diagram&#10;&#10;Description automatically generated">
                <a:extLst>
                  <a:ext uri="{FF2B5EF4-FFF2-40B4-BE49-F238E27FC236}">
                    <a16:creationId xmlns:a16="http://schemas.microsoft.com/office/drawing/2014/main" id="{30A2AD08-77D8-046B-0B62-269FDCB77E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276070"/>
                <a:ext cx="3523809" cy="1621542"/>
              </a:xfrm>
              <a:prstGeom prst="rect">
                <a:avLst/>
              </a:prstGeom>
              <a:noFill/>
              <a:ln>
                <a:noFill/>
              </a:ln>
            </p:spPr>
          </p:pic>
        </p:grpSp>
        <p:sp>
          <p:nvSpPr>
            <p:cNvPr id="6" name="TextBox 5">
              <a:extLst>
                <a:ext uri="{FF2B5EF4-FFF2-40B4-BE49-F238E27FC236}">
                  <a16:creationId xmlns:a16="http://schemas.microsoft.com/office/drawing/2014/main" id="{F6D89ABC-68DE-9AB9-A808-8A610BE79FBD}"/>
                </a:ext>
              </a:extLst>
            </p:cNvPr>
            <p:cNvSpPr txBox="1"/>
            <p:nvPr/>
          </p:nvSpPr>
          <p:spPr>
            <a:xfrm>
              <a:off x="971600" y="5343182"/>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7" name="TextBox 6">
              <a:extLst>
                <a:ext uri="{FF2B5EF4-FFF2-40B4-BE49-F238E27FC236}">
                  <a16:creationId xmlns:a16="http://schemas.microsoft.com/office/drawing/2014/main" id="{9B0A26E0-D51E-5B0F-48E2-004B0FD3BCA9}"/>
                </a:ext>
              </a:extLst>
            </p:cNvPr>
            <p:cNvSpPr txBox="1"/>
            <p:nvPr/>
          </p:nvSpPr>
          <p:spPr>
            <a:xfrm>
              <a:off x="5382532" y="5319091"/>
              <a:ext cx="2205959" cy="215444"/>
            </a:xfrm>
            <a:prstGeom prst="rect">
              <a:avLst/>
            </a:prstGeom>
            <a:noFill/>
            <a:ln>
              <a:noFill/>
            </a:ln>
          </p:spPr>
          <p:txBody>
            <a:bodyPr wrap="square" rtlCol="0">
              <a:spAutoFit/>
            </a:bodyPr>
            <a:lstStyle/>
            <a:p>
              <a:r>
                <a:rPr lang="en-US" sz="800" b="1" dirty="0">
                  <a:latin typeface="+mn-lt"/>
                </a:rPr>
                <a:t>Number of Samples after windowing</a:t>
              </a:r>
            </a:p>
          </p:txBody>
        </p:sp>
        <p:sp>
          <p:nvSpPr>
            <p:cNvPr id="10" name="TextBox 9">
              <a:extLst>
                <a:ext uri="{FF2B5EF4-FFF2-40B4-BE49-F238E27FC236}">
                  <a16:creationId xmlns:a16="http://schemas.microsoft.com/office/drawing/2014/main" id="{A20D7550-BF44-BA10-0534-1DE71CA1ED31}"/>
                </a:ext>
              </a:extLst>
            </p:cNvPr>
            <p:cNvSpPr txBox="1"/>
            <p:nvPr/>
          </p:nvSpPr>
          <p:spPr>
            <a:xfrm>
              <a:off x="417894" y="4074107"/>
              <a:ext cx="307777" cy="939140"/>
            </a:xfrm>
            <a:prstGeom prst="rect">
              <a:avLst/>
            </a:prstGeom>
            <a:noFill/>
            <a:ln>
              <a:noFill/>
            </a:ln>
          </p:spPr>
          <p:txBody>
            <a:bodyPr vert="vert270" wrap="square" rtlCol="0">
              <a:spAutoFit/>
            </a:bodyPr>
            <a:lstStyle/>
            <a:p>
              <a:r>
                <a:rPr lang="en-US" sz="800" b="1" dirty="0">
                  <a:latin typeface="+mn-lt"/>
                </a:rPr>
                <a:t>Feature Value</a:t>
              </a:r>
            </a:p>
          </p:txBody>
        </p:sp>
        <p:sp>
          <p:nvSpPr>
            <p:cNvPr id="11" name="TextBox 10">
              <a:extLst>
                <a:ext uri="{FF2B5EF4-FFF2-40B4-BE49-F238E27FC236}">
                  <a16:creationId xmlns:a16="http://schemas.microsoft.com/office/drawing/2014/main" id="{275CFF98-75A1-772B-07A6-4AC6A3EF084B}"/>
                </a:ext>
              </a:extLst>
            </p:cNvPr>
            <p:cNvSpPr txBox="1"/>
            <p:nvPr/>
          </p:nvSpPr>
          <p:spPr>
            <a:xfrm>
              <a:off x="4507070" y="4050416"/>
              <a:ext cx="307777" cy="939140"/>
            </a:xfrm>
            <a:prstGeom prst="rect">
              <a:avLst/>
            </a:prstGeom>
            <a:noFill/>
            <a:ln>
              <a:noFill/>
            </a:ln>
          </p:spPr>
          <p:txBody>
            <a:bodyPr vert="vert270" wrap="square" rtlCol="0">
              <a:spAutoFit/>
            </a:bodyPr>
            <a:lstStyle/>
            <a:p>
              <a:r>
                <a:rPr lang="en-US" sz="800" b="1" dirty="0">
                  <a:latin typeface="+mn-lt"/>
                </a:rPr>
                <a:t>Feature Value</a:t>
              </a:r>
            </a:p>
          </p:txBody>
        </p:sp>
      </p:grpSp>
    </p:spTree>
    <p:extLst>
      <p:ext uri="{BB962C8B-B14F-4D97-AF65-F5344CB8AC3E}">
        <p14:creationId xmlns:p14="http://schemas.microsoft.com/office/powerpoint/2010/main" val="93604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8EB3-E920-7719-24AD-44F64962B320}"/>
              </a:ext>
            </a:extLst>
          </p:cNvPr>
          <p:cNvSpPr>
            <a:spLocks noGrp="1"/>
          </p:cNvSpPr>
          <p:nvPr>
            <p:ph type="title"/>
          </p:nvPr>
        </p:nvSpPr>
        <p:spPr/>
        <p:txBody>
          <a:bodyPr/>
          <a:lstStyle/>
          <a:p>
            <a:r>
              <a:rPr lang="de-DE"/>
              <a:t>Feature selection</a:t>
            </a:r>
            <a:endParaRPr lang="en-IN"/>
          </a:p>
        </p:txBody>
      </p:sp>
      <p:sp>
        <p:nvSpPr>
          <p:cNvPr id="3" name="Text Placeholder 2">
            <a:extLst>
              <a:ext uri="{FF2B5EF4-FFF2-40B4-BE49-F238E27FC236}">
                <a16:creationId xmlns:a16="http://schemas.microsoft.com/office/drawing/2014/main" id="{7A4C7466-BB22-BC82-A260-112214C08EB8}"/>
              </a:ext>
            </a:extLst>
          </p:cNvPr>
          <p:cNvSpPr>
            <a:spLocks noGrp="1"/>
          </p:cNvSpPr>
          <p:nvPr>
            <p:ph type="body" sz="quarter" idx="10"/>
          </p:nvPr>
        </p:nvSpPr>
        <p:spPr/>
        <p:txBody>
          <a:bodyPr/>
          <a:lstStyle/>
          <a:p>
            <a:r>
              <a:rPr lang="de-DE" b="1" dirty="0" err="1"/>
              <a:t>Defination</a:t>
            </a:r>
            <a:r>
              <a:rPr lang="de-DE" dirty="0"/>
              <a:t>:</a:t>
            </a:r>
          </a:p>
          <a:p>
            <a:pPr marL="0" indent="0">
              <a:buNone/>
            </a:pPr>
            <a:r>
              <a:rPr lang="en-US" sz="2000" dirty="0">
                <a:effectLst/>
                <a:ea typeface="Times New Roman" panose="02020603050405020304" pitchFamily="18" charset="0"/>
              </a:rPr>
              <a:t>Feature selection is the process of choosing relevant features from a set of available features to enhance model performance and interpretability by eliminating irrelevant or redundant features.</a:t>
            </a:r>
          </a:p>
          <a:p>
            <a:pPr marL="0" indent="0">
              <a:buNone/>
            </a:pPr>
            <a:endParaRPr lang="en-US" sz="2000" dirty="0">
              <a:effectLst/>
              <a:ea typeface="Times New Roman" panose="02020603050405020304" pitchFamily="18" charset="0"/>
            </a:endParaRPr>
          </a:p>
          <a:p>
            <a:r>
              <a:rPr lang="en-US" b="1" dirty="0">
                <a:ea typeface="Times New Roman" panose="02020603050405020304" pitchFamily="18" charset="0"/>
              </a:rPr>
              <a:t>Why feature selection is important?</a:t>
            </a:r>
          </a:p>
          <a:p>
            <a:pPr lvl="1">
              <a:buFont typeface="Wingdings" panose="05000000000000000000" pitchFamily="2" charset="2"/>
              <a:buChar char="q"/>
            </a:pPr>
            <a:r>
              <a:rPr lang="en-US" dirty="0">
                <a:ea typeface="Times New Roman" panose="02020603050405020304" pitchFamily="18" charset="0"/>
              </a:rPr>
              <a:t>Improved model performance: Selecting relevant features enhances predictive accuracy and reduces overfitting.</a:t>
            </a:r>
          </a:p>
          <a:p>
            <a:pPr lvl="1">
              <a:buFont typeface="Wingdings" panose="05000000000000000000" pitchFamily="2" charset="2"/>
              <a:buChar char="q"/>
            </a:pPr>
            <a:r>
              <a:rPr lang="en-US" dirty="0">
                <a:ea typeface="Times New Roman" panose="02020603050405020304" pitchFamily="18" charset="0"/>
              </a:rPr>
              <a:t>Computational efficiency: Reducing dimensionality speeds up model training and inference.</a:t>
            </a:r>
          </a:p>
          <a:p>
            <a:pPr lvl="1">
              <a:buFont typeface="Wingdings" panose="05000000000000000000" pitchFamily="2" charset="2"/>
              <a:buChar char="q"/>
            </a:pPr>
            <a:r>
              <a:rPr lang="en-US" dirty="0">
                <a:ea typeface="Times New Roman" panose="02020603050405020304" pitchFamily="18" charset="0"/>
              </a:rPr>
              <a:t>Enhanced interpretability: Selecting important features provides insights into relationships and facilitates decision-making</a:t>
            </a:r>
            <a:r>
              <a:rPr lang="en-US" sz="2200" dirty="0">
                <a:ea typeface="Times New Roman" panose="02020603050405020304" pitchFamily="18" charset="0"/>
              </a:rPr>
              <a:t>.</a:t>
            </a:r>
          </a:p>
          <a:p>
            <a:pPr marL="0" indent="0">
              <a:buNone/>
            </a:pPr>
            <a:endParaRPr lang="en-US" dirty="0">
              <a:effectLst/>
              <a:ea typeface="Times New Roman" panose="02020603050405020304" pitchFamily="18" charset="0"/>
            </a:endParaRPr>
          </a:p>
        </p:txBody>
      </p:sp>
    </p:spTree>
    <p:extLst>
      <p:ext uri="{BB962C8B-B14F-4D97-AF65-F5344CB8AC3E}">
        <p14:creationId xmlns:p14="http://schemas.microsoft.com/office/powerpoint/2010/main" val="358750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A3C8-D82E-8738-C05D-843EEFB78E5E}"/>
              </a:ext>
            </a:extLst>
          </p:cNvPr>
          <p:cNvSpPr>
            <a:spLocks noGrp="1"/>
          </p:cNvSpPr>
          <p:nvPr>
            <p:ph type="title"/>
          </p:nvPr>
        </p:nvSpPr>
        <p:spPr>
          <a:xfrm>
            <a:off x="200052" y="84000"/>
            <a:ext cx="8729666" cy="454848"/>
          </a:xfrm>
        </p:spPr>
        <p:txBody>
          <a:bodyPr/>
          <a:lstStyle/>
          <a:p>
            <a:r>
              <a:rPr lang="de-DE"/>
              <a:t>Feature selection</a:t>
            </a:r>
            <a:endParaRPr lang="en-IN"/>
          </a:p>
        </p:txBody>
      </p:sp>
      <p:grpSp>
        <p:nvGrpSpPr>
          <p:cNvPr id="19" name="Group 18">
            <a:extLst>
              <a:ext uri="{FF2B5EF4-FFF2-40B4-BE49-F238E27FC236}">
                <a16:creationId xmlns:a16="http://schemas.microsoft.com/office/drawing/2014/main" id="{D331D0AB-D5B4-36A1-D4E3-AD95B4C63014}"/>
              </a:ext>
            </a:extLst>
          </p:cNvPr>
          <p:cNvGrpSpPr/>
          <p:nvPr/>
        </p:nvGrpSpPr>
        <p:grpSpPr>
          <a:xfrm>
            <a:off x="369545" y="908720"/>
            <a:ext cx="8183044" cy="4608512"/>
            <a:chOff x="369545" y="908720"/>
            <a:chExt cx="8183044" cy="4608512"/>
          </a:xfrm>
        </p:grpSpPr>
        <p:grpSp>
          <p:nvGrpSpPr>
            <p:cNvPr id="16" name="Group 15">
              <a:extLst>
                <a:ext uri="{FF2B5EF4-FFF2-40B4-BE49-F238E27FC236}">
                  <a16:creationId xmlns:a16="http://schemas.microsoft.com/office/drawing/2014/main" id="{4F285443-4E15-606B-6DEA-53628DBB1A4D}"/>
                </a:ext>
              </a:extLst>
            </p:cNvPr>
            <p:cNvGrpSpPr/>
            <p:nvPr/>
          </p:nvGrpSpPr>
          <p:grpSpPr>
            <a:xfrm>
              <a:off x="2123728" y="908720"/>
              <a:ext cx="6428861" cy="4608512"/>
              <a:chOff x="2007513" y="1260874"/>
              <a:chExt cx="6524927" cy="4691563"/>
            </a:xfrm>
          </p:grpSpPr>
          <p:grpSp>
            <p:nvGrpSpPr>
              <p:cNvPr id="4" name="Group 3">
                <a:extLst>
                  <a:ext uri="{FF2B5EF4-FFF2-40B4-BE49-F238E27FC236}">
                    <a16:creationId xmlns:a16="http://schemas.microsoft.com/office/drawing/2014/main" id="{C4E2D81D-4D6F-0A7F-AC31-598121672B1B}"/>
                  </a:ext>
                </a:extLst>
              </p:cNvPr>
              <p:cNvGrpSpPr/>
              <p:nvPr/>
            </p:nvGrpSpPr>
            <p:grpSpPr>
              <a:xfrm>
                <a:off x="2007515" y="1260874"/>
                <a:ext cx="6524925" cy="1512168"/>
                <a:chOff x="423339" y="1484784"/>
                <a:chExt cx="8297322" cy="1672172"/>
              </a:xfrm>
            </p:grpSpPr>
            <p:pic>
              <p:nvPicPr>
                <p:cNvPr id="5" name="Picture 4">
                  <a:extLst>
                    <a:ext uri="{FF2B5EF4-FFF2-40B4-BE49-F238E27FC236}">
                      <a16:creationId xmlns:a16="http://schemas.microsoft.com/office/drawing/2014/main" id="{6F10D86A-063E-1D16-DDE1-DFBCD966D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339" y="1484784"/>
                  <a:ext cx="3971134" cy="1672172"/>
                </a:xfrm>
                <a:prstGeom prst="rect">
                  <a:avLst/>
                </a:prstGeom>
                <a:ln>
                  <a:solidFill>
                    <a:schemeClr val="tx1"/>
                  </a:solidFill>
                </a:ln>
              </p:spPr>
            </p:pic>
            <p:pic>
              <p:nvPicPr>
                <p:cNvPr id="6" name="Picture 5">
                  <a:extLst>
                    <a:ext uri="{FF2B5EF4-FFF2-40B4-BE49-F238E27FC236}">
                      <a16:creationId xmlns:a16="http://schemas.microsoft.com/office/drawing/2014/main" id="{21E54BF5-17F4-33A4-A8A5-640E779D32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9527" y="1484784"/>
                  <a:ext cx="3971134" cy="1672172"/>
                </a:xfrm>
                <a:prstGeom prst="rect">
                  <a:avLst/>
                </a:prstGeom>
                <a:ln>
                  <a:solidFill>
                    <a:schemeClr val="tx1"/>
                  </a:solidFill>
                </a:ln>
              </p:spPr>
            </p:pic>
          </p:grpSp>
          <p:grpSp>
            <p:nvGrpSpPr>
              <p:cNvPr id="8" name="Group 7">
                <a:extLst>
                  <a:ext uri="{FF2B5EF4-FFF2-40B4-BE49-F238E27FC236}">
                    <a16:creationId xmlns:a16="http://schemas.microsoft.com/office/drawing/2014/main" id="{64F080B4-E02C-D378-0031-2849034DB03E}"/>
                  </a:ext>
                </a:extLst>
              </p:cNvPr>
              <p:cNvGrpSpPr/>
              <p:nvPr/>
            </p:nvGrpSpPr>
            <p:grpSpPr>
              <a:xfrm>
                <a:off x="2007514" y="2834245"/>
                <a:ext cx="6524926" cy="1512168"/>
                <a:chOff x="582316" y="4240113"/>
                <a:chExt cx="7913612" cy="1591653"/>
              </a:xfrm>
            </p:grpSpPr>
            <p:pic>
              <p:nvPicPr>
                <p:cNvPr id="9" name="Picture 8">
                  <a:extLst>
                    <a:ext uri="{FF2B5EF4-FFF2-40B4-BE49-F238E27FC236}">
                      <a16:creationId xmlns:a16="http://schemas.microsoft.com/office/drawing/2014/main" id="{87DF4E03-B60B-3F27-51CF-7AD105BA00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316" y="4240114"/>
                  <a:ext cx="3779912" cy="1591652"/>
                </a:xfrm>
                <a:prstGeom prst="rect">
                  <a:avLst/>
                </a:prstGeom>
                <a:ln>
                  <a:solidFill>
                    <a:schemeClr val="tx1"/>
                  </a:solidFill>
                </a:ln>
              </p:spPr>
            </p:pic>
            <p:pic>
              <p:nvPicPr>
                <p:cNvPr id="10" name="Picture 9">
                  <a:extLst>
                    <a:ext uri="{FF2B5EF4-FFF2-40B4-BE49-F238E27FC236}">
                      <a16:creationId xmlns:a16="http://schemas.microsoft.com/office/drawing/2014/main" id="{319969E8-AE03-5ED8-72FD-6FCDCA1CD2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6016" y="4240113"/>
                  <a:ext cx="3779912" cy="1591653"/>
                </a:xfrm>
                <a:prstGeom prst="rect">
                  <a:avLst/>
                </a:prstGeom>
                <a:ln>
                  <a:solidFill>
                    <a:schemeClr val="tx1"/>
                  </a:solidFill>
                </a:ln>
              </p:spPr>
            </p:pic>
          </p:grpSp>
          <p:grpSp>
            <p:nvGrpSpPr>
              <p:cNvPr id="11" name="Group 10">
                <a:extLst>
                  <a:ext uri="{FF2B5EF4-FFF2-40B4-BE49-F238E27FC236}">
                    <a16:creationId xmlns:a16="http://schemas.microsoft.com/office/drawing/2014/main" id="{F8A401D6-A06A-485A-508E-BFEF1405783E}"/>
                  </a:ext>
                </a:extLst>
              </p:cNvPr>
              <p:cNvGrpSpPr/>
              <p:nvPr/>
            </p:nvGrpSpPr>
            <p:grpSpPr>
              <a:xfrm>
                <a:off x="2007513" y="4441318"/>
                <a:ext cx="6524927" cy="1511119"/>
                <a:chOff x="625666" y="4276070"/>
                <a:chExt cx="7470143" cy="1621542"/>
              </a:xfrm>
            </p:grpSpPr>
            <p:pic>
              <p:nvPicPr>
                <p:cNvPr id="12" name="Picture 11">
                  <a:extLst>
                    <a:ext uri="{FF2B5EF4-FFF2-40B4-BE49-F238E27FC236}">
                      <a16:creationId xmlns:a16="http://schemas.microsoft.com/office/drawing/2014/main" id="{02C319F4-0308-3126-0370-551AB8FEE0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5666" y="4277236"/>
                  <a:ext cx="3568090" cy="1620376"/>
                </a:xfrm>
                <a:prstGeom prst="rect">
                  <a:avLst/>
                </a:prstGeom>
                <a:ln>
                  <a:solidFill>
                    <a:schemeClr val="tx1"/>
                  </a:solidFill>
                </a:ln>
              </p:spPr>
            </p:pic>
            <p:pic>
              <p:nvPicPr>
                <p:cNvPr id="13" name="Picture 12" descr="A picture containing text, line, plot, diagram&#10;&#10;Description automatically generated">
                  <a:extLst>
                    <a:ext uri="{FF2B5EF4-FFF2-40B4-BE49-F238E27FC236}">
                      <a16:creationId xmlns:a16="http://schemas.microsoft.com/office/drawing/2014/main" id="{DD4F72D9-CD93-B8B6-688B-39C83995DCC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0567" y="4276070"/>
                  <a:ext cx="3575242" cy="1621542"/>
                </a:xfrm>
                <a:prstGeom prst="rect">
                  <a:avLst/>
                </a:prstGeom>
                <a:noFill/>
                <a:ln>
                  <a:solidFill>
                    <a:schemeClr val="tx1"/>
                  </a:solidFill>
                </a:ln>
              </p:spPr>
            </p:pic>
          </p:grpSp>
        </p:grpSp>
        <p:sp>
          <p:nvSpPr>
            <p:cNvPr id="7" name="TextBox 6">
              <a:extLst>
                <a:ext uri="{FF2B5EF4-FFF2-40B4-BE49-F238E27FC236}">
                  <a16:creationId xmlns:a16="http://schemas.microsoft.com/office/drawing/2014/main" id="{6763707D-ADE7-B2F6-DCC8-ABDC662F73F0}"/>
                </a:ext>
              </a:extLst>
            </p:cNvPr>
            <p:cNvSpPr txBox="1"/>
            <p:nvPr/>
          </p:nvSpPr>
          <p:spPr>
            <a:xfrm>
              <a:off x="401594" y="1536296"/>
              <a:ext cx="1395830" cy="461665"/>
            </a:xfrm>
            <a:prstGeom prst="rect">
              <a:avLst/>
            </a:prstGeom>
            <a:noFill/>
          </p:spPr>
          <p:txBody>
            <a:bodyPr wrap="square" rtlCol="0">
              <a:spAutoFit/>
            </a:bodyPr>
            <a:lstStyle/>
            <a:p>
              <a:pPr algn="ctr"/>
              <a:r>
                <a:rPr lang="en-US" sz="2400" b="1" dirty="0">
                  <a:solidFill>
                    <a:srgbClr val="E67716"/>
                  </a:solidFill>
                  <a:latin typeface="+mn-lt"/>
                </a:rPr>
                <a:t>RMS</a:t>
              </a:r>
              <a:endParaRPr lang="en-US" b="1" dirty="0">
                <a:solidFill>
                  <a:srgbClr val="E67716"/>
                </a:solidFill>
                <a:latin typeface="+mn-lt"/>
              </a:endParaRPr>
            </a:p>
          </p:txBody>
        </p:sp>
        <p:sp>
          <p:nvSpPr>
            <p:cNvPr id="14" name="TextBox 13">
              <a:extLst>
                <a:ext uri="{FF2B5EF4-FFF2-40B4-BE49-F238E27FC236}">
                  <a16:creationId xmlns:a16="http://schemas.microsoft.com/office/drawing/2014/main" id="{D7751B33-232E-86FD-DF52-10C274CCF211}"/>
                </a:ext>
              </a:extLst>
            </p:cNvPr>
            <p:cNvSpPr txBox="1"/>
            <p:nvPr/>
          </p:nvSpPr>
          <p:spPr>
            <a:xfrm>
              <a:off x="401594" y="2943688"/>
              <a:ext cx="1395830" cy="461665"/>
            </a:xfrm>
            <a:prstGeom prst="rect">
              <a:avLst/>
            </a:prstGeom>
            <a:noFill/>
          </p:spPr>
          <p:txBody>
            <a:bodyPr wrap="square" rtlCol="0">
              <a:spAutoFit/>
            </a:bodyPr>
            <a:lstStyle/>
            <a:p>
              <a:pPr algn="ctr"/>
              <a:r>
                <a:rPr lang="en-US" sz="2400" b="1" dirty="0">
                  <a:solidFill>
                    <a:srgbClr val="E67716"/>
                  </a:solidFill>
                  <a:latin typeface="+mn-lt"/>
                </a:rPr>
                <a:t>Variance</a:t>
              </a:r>
              <a:endParaRPr lang="en-US" b="1" dirty="0">
                <a:solidFill>
                  <a:srgbClr val="E67716"/>
                </a:solidFill>
                <a:latin typeface="+mn-lt"/>
              </a:endParaRPr>
            </a:p>
          </p:txBody>
        </p:sp>
        <p:sp>
          <p:nvSpPr>
            <p:cNvPr id="15" name="TextBox 14">
              <a:extLst>
                <a:ext uri="{FF2B5EF4-FFF2-40B4-BE49-F238E27FC236}">
                  <a16:creationId xmlns:a16="http://schemas.microsoft.com/office/drawing/2014/main" id="{4519F43A-4015-484B-6C7B-EDA742182C8A}"/>
                </a:ext>
              </a:extLst>
            </p:cNvPr>
            <p:cNvSpPr txBox="1"/>
            <p:nvPr/>
          </p:nvSpPr>
          <p:spPr>
            <a:xfrm>
              <a:off x="369545" y="4455302"/>
              <a:ext cx="1395830" cy="461665"/>
            </a:xfrm>
            <a:prstGeom prst="rect">
              <a:avLst/>
            </a:prstGeom>
            <a:noFill/>
          </p:spPr>
          <p:txBody>
            <a:bodyPr wrap="square" rtlCol="0">
              <a:spAutoFit/>
            </a:bodyPr>
            <a:lstStyle/>
            <a:p>
              <a:pPr algn="ctr"/>
              <a:r>
                <a:rPr lang="en-US" sz="2400" b="1" dirty="0">
                  <a:solidFill>
                    <a:srgbClr val="E67716"/>
                  </a:solidFill>
                  <a:latin typeface="+mn-lt"/>
                </a:rPr>
                <a:t>SD</a:t>
              </a:r>
              <a:endParaRPr lang="en-US" b="1" dirty="0">
                <a:solidFill>
                  <a:srgbClr val="E67716"/>
                </a:solidFill>
                <a:latin typeface="+mn-lt"/>
              </a:endParaRPr>
            </a:p>
          </p:txBody>
        </p:sp>
      </p:grpSp>
      <p:sp>
        <p:nvSpPr>
          <p:cNvPr id="18" name="TextBox 17">
            <a:extLst>
              <a:ext uri="{FF2B5EF4-FFF2-40B4-BE49-F238E27FC236}">
                <a16:creationId xmlns:a16="http://schemas.microsoft.com/office/drawing/2014/main" id="{651B2113-D893-4190-1355-53EA2E0B0974}"/>
              </a:ext>
            </a:extLst>
          </p:cNvPr>
          <p:cNvSpPr txBox="1"/>
          <p:nvPr/>
        </p:nvSpPr>
        <p:spPr>
          <a:xfrm>
            <a:off x="1511660" y="5594117"/>
            <a:ext cx="6120680" cy="338554"/>
          </a:xfrm>
          <a:prstGeom prst="rect">
            <a:avLst/>
          </a:prstGeom>
          <a:noFill/>
        </p:spPr>
        <p:txBody>
          <a:bodyPr wrap="square" rtlCol="0">
            <a:spAutoFit/>
          </a:bodyPr>
          <a:lstStyle/>
          <a:p>
            <a:pPr algn="ctr"/>
            <a:r>
              <a:rPr lang="en-US" sz="1600" b="1" dirty="0">
                <a:latin typeface="+mn-lt"/>
              </a:rPr>
              <a:t>Figure 9. </a:t>
            </a:r>
            <a:r>
              <a:rPr lang="en-IN" sz="1600" b="1" dirty="0">
                <a:latin typeface="+mn-lt"/>
              </a:rPr>
              <a:t>Comparison of waveforms of different features</a:t>
            </a:r>
          </a:p>
        </p:txBody>
      </p:sp>
    </p:spTree>
    <p:extLst>
      <p:ext uri="{BB962C8B-B14F-4D97-AF65-F5344CB8AC3E}">
        <p14:creationId xmlns:p14="http://schemas.microsoft.com/office/powerpoint/2010/main" val="2009914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D649-B254-64B7-4BFC-52AE77C63003}"/>
              </a:ext>
            </a:extLst>
          </p:cNvPr>
          <p:cNvSpPr>
            <a:spLocks noGrp="1"/>
          </p:cNvSpPr>
          <p:nvPr>
            <p:ph type="title"/>
          </p:nvPr>
        </p:nvSpPr>
        <p:spPr/>
        <p:txBody>
          <a:bodyPr/>
          <a:lstStyle/>
          <a:p>
            <a:r>
              <a:rPr lang="de-DE" dirty="0"/>
              <a:t>Feature </a:t>
            </a:r>
            <a:r>
              <a:rPr lang="de-DE" dirty="0" err="1"/>
              <a:t>selection</a:t>
            </a:r>
            <a:endParaRPr lang="en-IN" dirty="0"/>
          </a:p>
        </p:txBody>
      </p:sp>
      <p:sp>
        <p:nvSpPr>
          <p:cNvPr id="3" name="Text Placeholder 2">
            <a:extLst>
              <a:ext uri="{FF2B5EF4-FFF2-40B4-BE49-F238E27FC236}">
                <a16:creationId xmlns:a16="http://schemas.microsoft.com/office/drawing/2014/main" id="{E494820A-B13A-64B5-94CF-664408D55C0B}"/>
              </a:ext>
            </a:extLst>
          </p:cNvPr>
          <p:cNvSpPr>
            <a:spLocks noGrp="1"/>
          </p:cNvSpPr>
          <p:nvPr>
            <p:ph type="body" sz="quarter" idx="10"/>
          </p:nvPr>
        </p:nvSpPr>
        <p:spPr/>
        <p:txBody>
          <a:bodyPr/>
          <a:lstStyle/>
          <a:p>
            <a:pPr marL="400050"/>
            <a:r>
              <a:rPr lang="en-IN" b="1" dirty="0"/>
              <a:t>Result of feature selection for our model</a:t>
            </a:r>
          </a:p>
          <a:p>
            <a:pPr marL="857250" lvl="1" indent="-342900">
              <a:buFont typeface="Wingdings" panose="05000000000000000000" pitchFamily="2" charset="2"/>
              <a:buChar char="q"/>
            </a:pPr>
            <a:r>
              <a:rPr lang="en-US" dirty="0"/>
              <a:t>Six features extracted from the dataset.</a:t>
            </a:r>
          </a:p>
          <a:p>
            <a:pPr marL="857250" lvl="1" indent="-342900">
              <a:buFont typeface="Wingdings" panose="05000000000000000000" pitchFamily="2" charset="2"/>
              <a:buChar char="q"/>
            </a:pPr>
            <a:r>
              <a:rPr lang="en-US" b="0" i="0" dirty="0">
                <a:effectLst/>
              </a:rPr>
              <a:t>Initial model accuracy of </a:t>
            </a:r>
            <a:r>
              <a:rPr lang="en-US" b="1" dirty="0"/>
              <a:t>89.7</a:t>
            </a:r>
            <a:r>
              <a:rPr lang="en-US" b="1" i="0" dirty="0">
                <a:effectLst/>
              </a:rPr>
              <a:t>% </a:t>
            </a:r>
            <a:r>
              <a:rPr lang="en-US" b="0" i="0" dirty="0">
                <a:effectLst/>
              </a:rPr>
              <a:t>using all </a:t>
            </a:r>
            <a:r>
              <a:rPr lang="en-US" b="1" i="0" dirty="0">
                <a:effectLst/>
              </a:rPr>
              <a:t>six</a:t>
            </a:r>
            <a:r>
              <a:rPr lang="en-US" b="0" i="0" dirty="0">
                <a:effectLst/>
              </a:rPr>
              <a:t> features.</a:t>
            </a:r>
            <a:endParaRPr lang="en-US" dirty="0"/>
          </a:p>
          <a:p>
            <a:pPr marL="857250" lvl="1" indent="-342900">
              <a:buFont typeface="Wingdings" panose="05000000000000000000" pitchFamily="2" charset="2"/>
              <a:buChar char="q"/>
            </a:pPr>
            <a:r>
              <a:rPr lang="en-US" dirty="0"/>
              <a:t>Utilized feature selection to identify the most important features.</a:t>
            </a:r>
          </a:p>
          <a:p>
            <a:pPr marL="857250" lvl="1" indent="-342900">
              <a:buFont typeface="Wingdings" panose="05000000000000000000" pitchFamily="2" charset="2"/>
              <a:buChar char="q"/>
            </a:pPr>
            <a:r>
              <a:rPr lang="en-US" b="0" i="0" dirty="0">
                <a:effectLst/>
              </a:rPr>
              <a:t>Standard deviation of the first EMG sensor identified as the most relevant feature.</a:t>
            </a:r>
          </a:p>
          <a:p>
            <a:pPr marL="857250" lvl="1" indent="-342900">
              <a:buFont typeface="Wingdings" panose="05000000000000000000" pitchFamily="2" charset="2"/>
              <a:buChar char="q"/>
            </a:pPr>
            <a:r>
              <a:rPr lang="en-US" b="0" i="0" dirty="0">
                <a:effectLst/>
              </a:rPr>
              <a:t>Using only the </a:t>
            </a:r>
            <a:r>
              <a:rPr lang="en-US" b="1" i="0" dirty="0">
                <a:effectLst/>
              </a:rPr>
              <a:t>single</a:t>
            </a:r>
            <a:r>
              <a:rPr lang="en-US" b="0" i="0" dirty="0">
                <a:effectLst/>
              </a:rPr>
              <a:t> feature resulted in the </a:t>
            </a:r>
            <a:r>
              <a:rPr lang="en-US" b="1" i="0" dirty="0">
                <a:effectLst/>
              </a:rPr>
              <a:t>improved</a:t>
            </a:r>
            <a:r>
              <a:rPr lang="en-US" b="0" i="0" dirty="0">
                <a:effectLst/>
              </a:rPr>
              <a:t> level of accuracy </a:t>
            </a:r>
            <a:r>
              <a:rPr lang="en-US" b="1" i="0" dirty="0">
                <a:effectLst/>
              </a:rPr>
              <a:t>(93.1%).</a:t>
            </a:r>
            <a:endParaRPr lang="en-IN" b="1" dirty="0"/>
          </a:p>
          <a:p>
            <a:pPr marL="0" indent="0">
              <a:buNone/>
            </a:pPr>
            <a:endParaRPr lang="en-IN" dirty="0"/>
          </a:p>
        </p:txBody>
      </p:sp>
    </p:spTree>
    <p:extLst>
      <p:ext uri="{BB962C8B-B14F-4D97-AF65-F5344CB8AC3E}">
        <p14:creationId xmlns:p14="http://schemas.microsoft.com/office/powerpoint/2010/main" val="131411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EEC-37E3-E6EE-6B88-BB0034FA40CD}"/>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US" sz="3600" b="1" dirty="0"/>
              <a:t>Machine Learning Model</a:t>
            </a:r>
            <a:endParaRPr lang="en-IN" sz="3600" b="1" dirty="0"/>
          </a:p>
        </p:txBody>
      </p:sp>
      <p:sp>
        <p:nvSpPr>
          <p:cNvPr id="3" name="Text Placeholder 2">
            <a:extLst>
              <a:ext uri="{FF2B5EF4-FFF2-40B4-BE49-F238E27FC236}">
                <a16:creationId xmlns:a16="http://schemas.microsoft.com/office/drawing/2014/main" id="{16AFA86E-C13B-4ACA-AE91-0F218BE354AE}"/>
              </a:ext>
            </a:extLst>
          </p:cNvPr>
          <p:cNvSpPr>
            <a:spLocks noGrp="1"/>
          </p:cNvSpPr>
          <p:nvPr>
            <p:ph type="body" sz="quarter" idx="10"/>
          </p:nvPr>
        </p:nvSpPr>
        <p:spPr/>
        <p:txBody>
          <a:bodyPr/>
          <a:lstStyle/>
          <a:p>
            <a:r>
              <a:rPr lang="en-US" b="1" dirty="0"/>
              <a:t>Machine</a:t>
            </a:r>
            <a:r>
              <a:rPr lang="de-DE" b="1" dirty="0"/>
              <a:t> L</a:t>
            </a:r>
            <a:r>
              <a:rPr lang="en-US" b="1" dirty="0"/>
              <a:t>earning</a:t>
            </a:r>
            <a:r>
              <a:rPr lang="de-DE" b="1" dirty="0"/>
              <a:t> Model</a:t>
            </a:r>
            <a:r>
              <a:rPr lang="de-DE" dirty="0"/>
              <a:t> </a:t>
            </a:r>
          </a:p>
          <a:p>
            <a:pPr lvl="1">
              <a:buFont typeface="Wingdings" panose="05000000000000000000" pitchFamily="2" charset="2"/>
              <a:buChar char="q"/>
            </a:pPr>
            <a:r>
              <a:rPr lang="en-US" b="0" i="0" dirty="0">
                <a:effectLst/>
              </a:rPr>
              <a:t>It is a mathematical representation or algorithmic structure that is designed to learn patterns and relationships from data and make predictions based on that learning.</a:t>
            </a:r>
          </a:p>
          <a:p>
            <a:pPr marL="0" indent="0">
              <a:buNone/>
            </a:pPr>
            <a:endParaRPr lang="en-US" dirty="0"/>
          </a:p>
        </p:txBody>
      </p:sp>
      <p:pic>
        <p:nvPicPr>
          <p:cNvPr id="5" name="Picture 4">
            <a:extLst>
              <a:ext uri="{FF2B5EF4-FFF2-40B4-BE49-F238E27FC236}">
                <a16:creationId xmlns:a16="http://schemas.microsoft.com/office/drawing/2014/main" id="{EE36EF46-8547-56F8-1FE8-5ABD6C3A0363}"/>
              </a:ext>
            </a:extLst>
          </p:cNvPr>
          <p:cNvPicPr>
            <a:picLocks noChangeAspect="1"/>
          </p:cNvPicPr>
          <p:nvPr/>
        </p:nvPicPr>
        <p:blipFill>
          <a:blip r:embed="rId2"/>
          <a:stretch>
            <a:fillRect/>
          </a:stretch>
        </p:blipFill>
        <p:spPr>
          <a:xfrm>
            <a:off x="2987824" y="2204864"/>
            <a:ext cx="4549046" cy="3516773"/>
          </a:xfrm>
          <a:prstGeom prst="rect">
            <a:avLst/>
          </a:prstGeom>
        </p:spPr>
      </p:pic>
    </p:spTree>
    <p:extLst>
      <p:ext uri="{BB962C8B-B14F-4D97-AF65-F5344CB8AC3E}">
        <p14:creationId xmlns:p14="http://schemas.microsoft.com/office/powerpoint/2010/main" val="2371052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00052" y="65257"/>
            <a:ext cx="8729666" cy="454848"/>
          </a:xfrm>
        </p:spPr>
        <p:txBody>
          <a:bodyPr/>
          <a:lstStyle/>
          <a:p>
            <a:pPr>
              <a:buClr>
                <a:srgbClr val="E67716"/>
              </a:buClr>
            </a:pPr>
            <a:r>
              <a:rPr lang="en-US" dirty="0"/>
              <a:t>Machine</a:t>
            </a:r>
            <a:r>
              <a:rPr lang="de-DE" dirty="0"/>
              <a:t> </a:t>
            </a:r>
            <a:r>
              <a:rPr lang="de-DE" dirty="0" err="1"/>
              <a:t>learning</a:t>
            </a:r>
            <a:r>
              <a:rPr lang="de-DE" dirty="0"/>
              <a:t> </a:t>
            </a:r>
            <a:r>
              <a:rPr lang="de-DE" dirty="0" err="1"/>
              <a:t>model</a:t>
            </a:r>
            <a:r>
              <a:rPr lang="de-DE" dirty="0"/>
              <a:t> </a:t>
            </a:r>
            <a:r>
              <a:rPr lang="de-DE" dirty="0" err="1"/>
              <a:t>devolpment</a:t>
            </a:r>
            <a:endParaRPr lang="de-DE" dirty="0"/>
          </a:p>
        </p:txBody>
      </p:sp>
      <p:sp>
        <p:nvSpPr>
          <p:cNvPr id="8" name="Textplatzhalter 7"/>
          <p:cNvSpPr>
            <a:spLocks noGrp="1"/>
          </p:cNvSpPr>
          <p:nvPr>
            <p:ph type="body" sz="quarter" idx="10"/>
          </p:nvPr>
        </p:nvSpPr>
        <p:spPr/>
        <p:txBody>
          <a:bodyPr anchor="t"/>
          <a:lstStyle/>
          <a:p>
            <a:r>
              <a:rPr lang="en-US" b="1" dirty="0"/>
              <a:t>Types</a:t>
            </a:r>
            <a:r>
              <a:rPr lang="de-DE" b="1" dirty="0"/>
              <a:t> </a:t>
            </a:r>
            <a:r>
              <a:rPr lang="de-DE" b="1" dirty="0" err="1"/>
              <a:t>of</a:t>
            </a:r>
            <a:r>
              <a:rPr lang="de-DE" b="1" dirty="0"/>
              <a:t> machine </a:t>
            </a:r>
            <a:r>
              <a:rPr lang="de-DE" b="1" dirty="0" err="1"/>
              <a:t>learning</a:t>
            </a:r>
            <a:r>
              <a:rPr lang="de-DE" b="1" dirty="0"/>
              <a:t> </a:t>
            </a:r>
            <a:r>
              <a:rPr lang="de-DE" b="1" dirty="0" err="1"/>
              <a:t>models</a:t>
            </a:r>
            <a:r>
              <a:rPr lang="de-DE" b="1" dirty="0"/>
              <a:t> </a:t>
            </a:r>
          </a:p>
          <a:p>
            <a:pPr lvl="1">
              <a:buFont typeface="Wingdings" panose="05000000000000000000" pitchFamily="2" charset="2"/>
              <a:buChar char="q"/>
            </a:pPr>
            <a:r>
              <a:rPr lang="de-DE" b="1" dirty="0"/>
              <a:t>Supervised </a:t>
            </a:r>
            <a:r>
              <a:rPr lang="en-IN" b="1" dirty="0"/>
              <a:t>machine</a:t>
            </a:r>
            <a:r>
              <a:rPr lang="de-DE" b="1" dirty="0"/>
              <a:t> </a:t>
            </a:r>
            <a:r>
              <a:rPr lang="de-DE" b="1" dirty="0" err="1"/>
              <a:t>learning</a:t>
            </a:r>
            <a:r>
              <a:rPr lang="de-DE" dirty="0"/>
              <a:t>: </a:t>
            </a:r>
            <a:r>
              <a:rPr lang="en-US" dirty="0"/>
              <a:t>Supervised machine learning involves learning from labeled data with known outputs or target variables. It aims to create a model that can predict or classify new data based on the patterns observed in the training data. Example, </a:t>
            </a:r>
            <a:r>
              <a:rPr lang="de-DE" dirty="0"/>
              <a:t>linear </a:t>
            </a:r>
            <a:r>
              <a:rPr lang="de-DE" dirty="0" err="1"/>
              <a:t>regression</a:t>
            </a:r>
            <a:r>
              <a:rPr lang="de-DE" dirty="0"/>
              <a:t>, SVM, Decision Tree</a:t>
            </a:r>
          </a:p>
          <a:p>
            <a:pPr lvl="1">
              <a:buFont typeface="Wingdings" panose="05000000000000000000" pitchFamily="2" charset="2"/>
              <a:buChar char="q"/>
            </a:pPr>
            <a:r>
              <a:rPr lang="de-DE" b="1" dirty="0"/>
              <a:t>Unsupervised machine </a:t>
            </a:r>
            <a:r>
              <a:rPr lang="de-DE" b="1" dirty="0" err="1"/>
              <a:t>learning</a:t>
            </a:r>
            <a:r>
              <a:rPr lang="de-DE" dirty="0"/>
              <a:t>: </a:t>
            </a:r>
            <a:r>
              <a:rPr lang="en-US" dirty="0"/>
              <a:t>Unsupervised machine learning involves learning from unlabeled data without any specific output labels. It focuses on discovering patterns, relationships, or clusters within the data to gain insights and extract meaningful information.</a:t>
            </a:r>
          </a:p>
          <a:p>
            <a:pPr lvl="1">
              <a:buFont typeface="Wingdings" panose="05000000000000000000" pitchFamily="2" charset="2"/>
              <a:buChar char="q"/>
            </a:pPr>
            <a:endParaRPr lang="de-DE" dirty="0"/>
          </a:p>
          <a:p>
            <a:r>
              <a:rPr lang="de-DE" b="1" dirty="0"/>
              <a:t>In </a:t>
            </a:r>
            <a:r>
              <a:rPr lang="de-DE" b="1" dirty="0" err="1"/>
              <a:t>our</a:t>
            </a:r>
            <a:r>
              <a:rPr lang="de-DE" b="1" dirty="0"/>
              <a:t> </a:t>
            </a:r>
            <a:r>
              <a:rPr lang="de-DE" b="1" dirty="0" err="1"/>
              <a:t>project</a:t>
            </a:r>
            <a:r>
              <a:rPr lang="de-DE" b="1" dirty="0"/>
              <a:t> </a:t>
            </a:r>
            <a:r>
              <a:rPr lang="de-DE" b="1" dirty="0" err="1"/>
              <a:t>we</a:t>
            </a:r>
            <a:r>
              <a:rPr lang="de-DE" b="1" dirty="0"/>
              <a:t> used Fine </a:t>
            </a:r>
            <a:r>
              <a:rPr lang="en-US" b="1" dirty="0"/>
              <a:t>Decision</a:t>
            </a:r>
            <a:r>
              <a:rPr lang="de-DE" b="1" dirty="0"/>
              <a:t> </a:t>
            </a:r>
            <a:r>
              <a:rPr lang="en-US" b="1" dirty="0"/>
              <a:t>Tree</a:t>
            </a:r>
            <a:r>
              <a:rPr lang="de-DE" b="1" dirty="0"/>
              <a:t> </a:t>
            </a:r>
            <a:r>
              <a:rPr lang="en-US" b="1" dirty="0"/>
              <a:t>algorithm</a:t>
            </a:r>
            <a:r>
              <a:rPr lang="de-DE" b="1" dirty="0"/>
              <a:t> </a:t>
            </a:r>
            <a:r>
              <a:rPr lang="de-DE" b="1" dirty="0" err="1"/>
              <a:t>to</a:t>
            </a:r>
            <a:r>
              <a:rPr lang="de-DE" b="1" dirty="0"/>
              <a:t> </a:t>
            </a:r>
            <a:r>
              <a:rPr lang="de-DE" b="1" dirty="0" err="1"/>
              <a:t>devlop</a:t>
            </a:r>
            <a:r>
              <a:rPr lang="de-DE" b="1" dirty="0"/>
              <a:t> a machine </a:t>
            </a:r>
            <a:r>
              <a:rPr lang="de-DE" b="1" dirty="0" err="1"/>
              <a:t>learning</a:t>
            </a:r>
            <a:r>
              <a:rPr lang="de-DE" b="1" dirty="0"/>
              <a:t> </a:t>
            </a:r>
            <a:r>
              <a:rPr lang="de-DE" b="1" dirty="0" err="1"/>
              <a:t>model</a:t>
            </a:r>
            <a:r>
              <a:rPr lang="de-DE" b="1" dirty="0"/>
              <a:t>.</a:t>
            </a:r>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E96E-6A15-4A7F-D721-E3A4424F786E}"/>
              </a:ext>
            </a:extLst>
          </p:cNvPr>
          <p:cNvSpPr>
            <a:spLocks noGrp="1"/>
          </p:cNvSpPr>
          <p:nvPr>
            <p:ph type="title"/>
          </p:nvPr>
        </p:nvSpPr>
        <p:spPr/>
        <p:txBody>
          <a:bodyPr/>
          <a:lstStyle/>
          <a:p>
            <a:r>
              <a:rPr lang="en-IN" dirty="0"/>
              <a:t>Flowchart for decision tree model</a:t>
            </a:r>
            <a:endParaRPr lang="ar-EG" dirty="0"/>
          </a:p>
        </p:txBody>
      </p:sp>
      <p:pic>
        <p:nvPicPr>
          <p:cNvPr id="4" name="Picture 3">
            <a:extLst>
              <a:ext uri="{FF2B5EF4-FFF2-40B4-BE49-F238E27FC236}">
                <a16:creationId xmlns:a16="http://schemas.microsoft.com/office/drawing/2014/main" id="{920EF1ED-5DA8-16CF-3DA1-6A10E3B081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943" y="937711"/>
            <a:ext cx="6919884" cy="4608512"/>
          </a:xfrm>
          <a:prstGeom prst="rect">
            <a:avLst/>
          </a:prstGeom>
          <a:noFill/>
          <a:ln>
            <a:noFill/>
          </a:ln>
        </p:spPr>
      </p:pic>
      <p:sp>
        <p:nvSpPr>
          <p:cNvPr id="3" name="TextBox 2">
            <a:extLst>
              <a:ext uri="{FF2B5EF4-FFF2-40B4-BE49-F238E27FC236}">
                <a16:creationId xmlns:a16="http://schemas.microsoft.com/office/drawing/2014/main" id="{F16F150B-7560-818A-253E-0B10D9AE0052}"/>
              </a:ext>
            </a:extLst>
          </p:cNvPr>
          <p:cNvSpPr txBox="1"/>
          <p:nvPr/>
        </p:nvSpPr>
        <p:spPr>
          <a:xfrm>
            <a:off x="1547664" y="5589240"/>
            <a:ext cx="6120680" cy="338554"/>
          </a:xfrm>
          <a:prstGeom prst="rect">
            <a:avLst/>
          </a:prstGeom>
          <a:noFill/>
        </p:spPr>
        <p:txBody>
          <a:bodyPr wrap="square" rtlCol="0">
            <a:spAutoFit/>
          </a:bodyPr>
          <a:lstStyle/>
          <a:p>
            <a:pPr algn="ctr"/>
            <a:r>
              <a:rPr lang="en-IN" sz="1600" b="1" dirty="0">
                <a:latin typeface="+mn-lt"/>
              </a:rPr>
              <a:t>Figure 10. Flowchart for decision tree model</a:t>
            </a:r>
            <a:endParaRPr lang="en-US" sz="1600" b="1" dirty="0">
              <a:latin typeface="+mn-lt"/>
            </a:endParaRPr>
          </a:p>
        </p:txBody>
      </p:sp>
    </p:spTree>
    <p:extLst>
      <p:ext uri="{BB962C8B-B14F-4D97-AF65-F5344CB8AC3E}">
        <p14:creationId xmlns:p14="http://schemas.microsoft.com/office/powerpoint/2010/main" val="2083269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428B-6016-DAEB-0DDE-BB72A0582CDB}"/>
              </a:ext>
            </a:extLst>
          </p:cNvPr>
          <p:cNvSpPr>
            <a:spLocks noGrp="1"/>
          </p:cNvSpPr>
          <p:nvPr>
            <p:ph type="title"/>
          </p:nvPr>
        </p:nvSpPr>
        <p:spPr/>
        <p:txBody>
          <a:bodyPr/>
          <a:lstStyle/>
          <a:p>
            <a:r>
              <a:rPr lang="de-DE" dirty="0"/>
              <a:t>Fine </a:t>
            </a:r>
            <a:r>
              <a:rPr lang="de-DE" dirty="0" err="1"/>
              <a:t>Tree</a:t>
            </a:r>
            <a:r>
              <a:rPr lang="de-DE" dirty="0"/>
              <a:t> </a:t>
            </a:r>
            <a:r>
              <a:rPr lang="de-DE" dirty="0" err="1"/>
              <a:t>Algorithm</a:t>
            </a:r>
            <a:endParaRPr lang="ar-EG" dirty="0"/>
          </a:p>
        </p:txBody>
      </p:sp>
      <p:sp>
        <p:nvSpPr>
          <p:cNvPr id="3" name="Text Placeholder 2">
            <a:extLst>
              <a:ext uri="{FF2B5EF4-FFF2-40B4-BE49-F238E27FC236}">
                <a16:creationId xmlns:a16="http://schemas.microsoft.com/office/drawing/2014/main" id="{E96D79F6-A148-5FF5-D82E-77C4BBA3F332}"/>
              </a:ext>
            </a:extLst>
          </p:cNvPr>
          <p:cNvSpPr>
            <a:spLocks noGrp="1"/>
          </p:cNvSpPr>
          <p:nvPr>
            <p:ph type="body" sz="quarter" idx="10"/>
          </p:nvPr>
        </p:nvSpPr>
        <p:spPr>
          <a:xfrm>
            <a:off x="179388" y="765175"/>
            <a:ext cx="8785225" cy="5112097"/>
          </a:xfrm>
        </p:spPr>
        <p:txBody>
          <a:bodyPr anchor="t"/>
          <a:lstStyle/>
          <a:p>
            <a:pPr>
              <a:spcBef>
                <a:spcPts val="0"/>
              </a:spcBef>
              <a:spcAft>
                <a:spcPts val="0"/>
              </a:spcAft>
            </a:pPr>
            <a:r>
              <a:rPr lang="en-IN" sz="2000" b="1" kern="100" dirty="0">
                <a:effectLst/>
                <a:ea typeface="Calibri" panose="020F0502020204030204" pitchFamily="34" charset="0"/>
                <a:cs typeface="Times New Roman" panose="02020603050405020304" pitchFamily="18" charset="0"/>
              </a:rPr>
              <a:t>Tree Construction:</a:t>
            </a:r>
          </a:p>
          <a:p>
            <a:pPr marL="685800" lvl="1">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Recursive binary partitioning process</a:t>
            </a:r>
          </a:p>
          <a:p>
            <a:pPr marL="685800" lvl="1">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Selects best features for splitting based on information gain or Gini impurity</a:t>
            </a:r>
          </a:p>
          <a:p>
            <a:pPr marL="685800" lvl="1">
              <a:spcBef>
                <a:spcPts val="0"/>
              </a:spcBef>
              <a:spcAft>
                <a:spcPts val="60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Continues until stopping criterion is met (e.g., maximum tree depth, minimum samples for splitting)</a:t>
            </a:r>
          </a:p>
          <a:p>
            <a:pPr>
              <a:spcBef>
                <a:spcPts val="0"/>
              </a:spcBef>
              <a:spcAft>
                <a:spcPts val="0"/>
              </a:spcAft>
            </a:pPr>
            <a:r>
              <a:rPr lang="en-IN" sz="2000" b="1" kern="100" dirty="0">
                <a:effectLst/>
                <a:ea typeface="Calibri" panose="020F0502020204030204" pitchFamily="34" charset="0"/>
                <a:cs typeface="Times New Roman" panose="02020603050405020304" pitchFamily="18" charset="0"/>
              </a:rPr>
              <a:t>Leaf Node Assignment:</a:t>
            </a:r>
          </a:p>
          <a:p>
            <a:pPr marL="685800" lvl="1">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Assigns class labels to the leaf nodes</a:t>
            </a:r>
          </a:p>
          <a:p>
            <a:pPr marL="685800" lvl="1">
              <a:spcBef>
                <a:spcPts val="0"/>
              </a:spcBef>
              <a:spcAft>
                <a:spcPts val="60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Majority class of training samples in each node determines the label</a:t>
            </a:r>
            <a:endParaRPr lang="en-IN" kern="100" dirty="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IN" sz="2000" b="1" kern="100" dirty="0">
                <a:effectLst/>
                <a:ea typeface="Calibri" panose="020F0502020204030204" pitchFamily="34" charset="0"/>
                <a:cs typeface="Times New Roman" panose="02020603050405020304" pitchFamily="18" charset="0"/>
              </a:rPr>
              <a:t>Prediction:</a:t>
            </a:r>
          </a:p>
          <a:p>
            <a:pPr marL="685800" lvl="1">
              <a:lnSpc>
                <a:spcPct val="107000"/>
              </a:lnSpc>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Navigates the tree from root to leaf node for unseen data</a:t>
            </a:r>
          </a:p>
          <a:p>
            <a:pPr marL="685800" lvl="1">
              <a:lnSpc>
                <a:spcPct val="107000"/>
              </a:lnSpc>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Considers feature values of the input</a:t>
            </a:r>
          </a:p>
          <a:p>
            <a:pPr marL="685800" lvl="1">
              <a:lnSpc>
                <a:spcPct val="107000"/>
              </a:lnSpc>
              <a:spcBef>
                <a:spcPts val="0"/>
              </a:spcBef>
              <a:spcAft>
                <a:spcPts val="60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Assigned class label of the leaf node is the predicted class for the input</a:t>
            </a:r>
          </a:p>
          <a:p>
            <a:pPr>
              <a:lnSpc>
                <a:spcPct val="107000"/>
              </a:lnSpc>
              <a:spcBef>
                <a:spcPts val="0"/>
              </a:spcBef>
              <a:spcAft>
                <a:spcPts val="0"/>
              </a:spcAft>
            </a:pPr>
            <a:r>
              <a:rPr lang="en-IN" sz="2000" b="1" kern="100" dirty="0">
                <a:effectLst/>
                <a:ea typeface="Calibri" panose="020F0502020204030204" pitchFamily="34" charset="0"/>
                <a:cs typeface="Times New Roman" panose="02020603050405020304" pitchFamily="18" charset="0"/>
              </a:rPr>
              <a:t>Techniques for Improved Performance:</a:t>
            </a:r>
          </a:p>
          <a:p>
            <a:pPr marL="685800" lvl="1">
              <a:lnSpc>
                <a:spcPct val="107000"/>
              </a:lnSpc>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Pruning to simplify the tree and prevent overfitting</a:t>
            </a:r>
          </a:p>
          <a:p>
            <a:pPr marL="685800" lvl="1">
              <a:lnSpc>
                <a:spcPct val="107000"/>
              </a:lnSpc>
              <a:spcBef>
                <a:spcPts val="0"/>
              </a:spcBef>
              <a:spcAft>
                <a:spcPts val="0"/>
              </a:spcAft>
              <a:buFont typeface="Wingdings" panose="05000000000000000000" pitchFamily="2" charset="2"/>
              <a:buChar char="q"/>
            </a:pPr>
            <a:r>
              <a:rPr lang="en-IN" kern="100" dirty="0">
                <a:effectLst/>
                <a:ea typeface="Calibri" panose="020F0502020204030204" pitchFamily="34" charset="0"/>
                <a:cs typeface="Times New Roman" panose="02020603050405020304" pitchFamily="18" charset="0"/>
              </a:rPr>
              <a:t>Removal of unnecessary nodes for enhanced generalization capability</a:t>
            </a:r>
          </a:p>
        </p:txBody>
      </p:sp>
    </p:spTree>
    <p:extLst>
      <p:ext uri="{BB962C8B-B14F-4D97-AF65-F5344CB8AC3E}">
        <p14:creationId xmlns:p14="http://schemas.microsoft.com/office/powerpoint/2010/main" val="56512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marL="457200" indent="-457200">
              <a:buClr>
                <a:srgbClr val="E67716"/>
              </a:buClr>
              <a:buFont typeface="Wingdings" panose="05000000000000000000" pitchFamily="2" charset="2"/>
              <a:buChar char="Ø"/>
            </a:pPr>
            <a:r>
              <a:rPr lang="de-DE" sz="3600" b="1" dirty="0"/>
              <a:t>Introduction</a:t>
            </a:r>
          </a:p>
        </p:txBody>
      </p:sp>
      <p:sp>
        <p:nvSpPr>
          <p:cNvPr id="3" name="Textplatzhalter 2"/>
          <p:cNvSpPr>
            <a:spLocks noGrp="1"/>
          </p:cNvSpPr>
          <p:nvPr>
            <p:ph type="body" sz="quarter" idx="10"/>
          </p:nvPr>
        </p:nvSpPr>
        <p:spPr/>
        <p:txBody>
          <a:bodyPr/>
          <a:lstStyle/>
          <a:p>
            <a:pPr>
              <a:spcBef>
                <a:spcPts val="0"/>
              </a:spcBef>
              <a:spcAft>
                <a:spcPts val="600"/>
              </a:spcAft>
            </a:pPr>
            <a:r>
              <a:rPr lang="en-IN" b="1" kern="100" dirty="0">
                <a:effectLst/>
                <a:ea typeface="Calibri" panose="020F0502020204030204" pitchFamily="34" charset="0"/>
                <a:cs typeface="Times New Roman" panose="02020603050405020304" pitchFamily="18" charset="0"/>
              </a:rPr>
              <a:t>Hand Gesture Recognition: </a:t>
            </a:r>
          </a:p>
          <a:p>
            <a:pPr marL="400050" lvl="1" indent="0">
              <a:spcBef>
                <a:spcPts val="0"/>
              </a:spcBef>
              <a:spcAft>
                <a:spcPts val="800"/>
              </a:spcAft>
              <a:buNone/>
            </a:pPr>
            <a:r>
              <a:rPr lang="en-IN" kern="100" dirty="0">
                <a:effectLst/>
                <a:ea typeface="Calibri" panose="020F0502020204030204" pitchFamily="34" charset="0"/>
                <a:cs typeface="Times New Roman" panose="02020603050405020304" pitchFamily="18" charset="0"/>
              </a:rPr>
              <a:t>The ability to interpret and understand hand movements to control devices or interact with virtual environments.</a:t>
            </a:r>
          </a:p>
          <a:p>
            <a:pPr>
              <a:spcBef>
                <a:spcPts val="0"/>
              </a:spcBef>
              <a:spcAft>
                <a:spcPts val="600"/>
              </a:spcAft>
            </a:pPr>
            <a:r>
              <a:rPr lang="en-IN" b="1" kern="100" dirty="0">
                <a:effectLst/>
                <a:ea typeface="Calibri" panose="020F0502020204030204" pitchFamily="34" charset="0"/>
                <a:cs typeface="Times New Roman" panose="02020603050405020304" pitchFamily="18" charset="0"/>
              </a:rPr>
              <a:t>EMG Sensor: </a:t>
            </a:r>
          </a:p>
          <a:p>
            <a:pPr marL="400050" lvl="1" indent="0">
              <a:spcBef>
                <a:spcPts val="0"/>
              </a:spcBef>
              <a:spcAft>
                <a:spcPts val="800"/>
              </a:spcAft>
              <a:buNone/>
            </a:pPr>
            <a:r>
              <a:rPr lang="en-IN" kern="100" dirty="0">
                <a:effectLst/>
                <a:ea typeface="Calibri" panose="020F0502020204030204" pitchFamily="34" charset="0"/>
                <a:cs typeface="Times New Roman" panose="02020603050405020304" pitchFamily="18" charset="0"/>
              </a:rPr>
              <a:t>Electromyography (EMG) is a technique for measuring electrical muscle activity. EMG sensors detect and record the electrical signals generated by muscles during hand movements.</a:t>
            </a:r>
          </a:p>
        </p:txBody>
      </p:sp>
      <p:pic>
        <p:nvPicPr>
          <p:cNvPr id="5" name="Picture 4" descr="A close-up of a hand">
            <a:extLst>
              <a:ext uri="{FF2B5EF4-FFF2-40B4-BE49-F238E27FC236}">
                <a16:creationId xmlns:a16="http://schemas.microsoft.com/office/drawing/2014/main" id="{382ED3F9-32CE-C571-2DD1-CA6FB75E1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732" y="3411353"/>
            <a:ext cx="4824536" cy="2262245"/>
          </a:xfrm>
          <a:prstGeom prst="rect">
            <a:avLst/>
          </a:prstGeom>
        </p:spPr>
      </p:pic>
      <p:sp>
        <p:nvSpPr>
          <p:cNvPr id="6" name="TextBox 5">
            <a:extLst>
              <a:ext uri="{FF2B5EF4-FFF2-40B4-BE49-F238E27FC236}">
                <a16:creationId xmlns:a16="http://schemas.microsoft.com/office/drawing/2014/main" id="{3C740D94-30D4-A5A0-9A0C-EF1E602154FF}"/>
              </a:ext>
            </a:extLst>
          </p:cNvPr>
          <p:cNvSpPr txBox="1"/>
          <p:nvPr/>
        </p:nvSpPr>
        <p:spPr>
          <a:xfrm>
            <a:off x="2699792" y="5673182"/>
            <a:ext cx="3744416" cy="338554"/>
          </a:xfrm>
          <a:prstGeom prst="rect">
            <a:avLst/>
          </a:prstGeom>
          <a:noFill/>
        </p:spPr>
        <p:txBody>
          <a:bodyPr wrap="square" rtlCol="0">
            <a:spAutoFit/>
          </a:bodyPr>
          <a:lstStyle/>
          <a:p>
            <a:pPr algn="ctr"/>
            <a:r>
              <a:rPr lang="en-IN" sz="1600" b="1" dirty="0">
                <a:effectLst/>
                <a:latin typeface="+mn-lt"/>
                <a:ea typeface="Times New Roman" panose="02020603050405020304" pitchFamily="18" charset="0"/>
                <a:cs typeface="Times New Roman" panose="02020603050405020304" pitchFamily="18" charset="0"/>
              </a:rPr>
              <a:t>Figure 1. Types of gestures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4352-11E2-2F58-F3A9-789A347B1208}"/>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IN" sz="3600" b="1" dirty="0"/>
              <a:t>Evaluation Parameters</a:t>
            </a:r>
            <a:endParaRPr lang="ar-EG" sz="3600" b="1"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B7BFC04-20BA-40F3-B6FF-DFD10D993575}"/>
                  </a:ext>
                </a:extLst>
              </p:cNvPr>
              <p:cNvSpPr>
                <a:spLocks noGrp="1"/>
              </p:cNvSpPr>
              <p:nvPr>
                <p:ph type="body" sz="quarter" idx="10"/>
              </p:nvPr>
            </p:nvSpPr>
            <p:spPr/>
            <p:txBody>
              <a:bodyPr/>
              <a:lstStyle/>
              <a:p>
                <a:pPr algn="just">
                  <a:spcAft>
                    <a:spcPts val="600"/>
                  </a:spcAft>
                </a:pPr>
                <a:r>
                  <a:rPr lang="en-US" b="1" dirty="0">
                    <a:effectLst/>
                    <a:ea typeface="Times New Roman" panose="02020603050405020304" pitchFamily="18" charset="0"/>
                    <a:cs typeface="Times New Roman" panose="02020603050405020304" pitchFamily="18" charset="0"/>
                  </a:rPr>
                  <a:t>Confusion matrix:</a:t>
                </a:r>
              </a:p>
              <a:p>
                <a:pPr lvl="1" algn="just">
                  <a:spcBef>
                    <a:spcPts val="0"/>
                  </a:spcBef>
                  <a:buFont typeface="Wingdings" panose="05000000000000000000" pitchFamily="2" charset="2"/>
                  <a:buChar char="q"/>
                </a:pPr>
                <a:r>
                  <a:rPr lang="en-US" b="1" dirty="0">
                    <a:effectLst/>
                    <a:ea typeface="Times New Roman" panose="02020603050405020304" pitchFamily="18" charset="0"/>
                    <a:cs typeface="Arial" panose="020B0604020202020204" pitchFamily="34" charset="0"/>
                  </a:rPr>
                  <a:t>True Positive (TP): </a:t>
                </a:r>
                <a:r>
                  <a:rPr lang="en-US" dirty="0">
                    <a:effectLst/>
                    <a:ea typeface="Times New Roman" panose="02020603050405020304" pitchFamily="18" charset="0"/>
                    <a:cs typeface="Arial" panose="020B0604020202020204" pitchFamily="34" charset="0"/>
                  </a:rPr>
                  <a:t>Correctly predicted positive class.</a:t>
                </a:r>
              </a:p>
              <a:p>
                <a:pPr lvl="1" algn="just">
                  <a:spcBef>
                    <a:spcPts val="0"/>
                  </a:spcBef>
                  <a:buFont typeface="Wingdings" panose="05000000000000000000" pitchFamily="2" charset="2"/>
                  <a:buChar char="q"/>
                </a:pPr>
                <a:r>
                  <a:rPr lang="en-US" b="1" dirty="0">
                    <a:effectLst/>
                    <a:ea typeface="Times New Roman" panose="02020603050405020304" pitchFamily="18" charset="0"/>
                    <a:cs typeface="Arial" panose="020B0604020202020204" pitchFamily="34" charset="0"/>
                  </a:rPr>
                  <a:t>True Negative (TN): </a:t>
                </a:r>
                <a:r>
                  <a:rPr lang="en-US" dirty="0">
                    <a:effectLst/>
                    <a:ea typeface="Times New Roman" panose="02020603050405020304" pitchFamily="18" charset="0"/>
                    <a:cs typeface="Arial" panose="020B0604020202020204" pitchFamily="34" charset="0"/>
                  </a:rPr>
                  <a:t>Correctly predicted negative class.</a:t>
                </a:r>
              </a:p>
              <a:p>
                <a:pPr lvl="1" algn="just">
                  <a:spcBef>
                    <a:spcPts val="0"/>
                  </a:spcBef>
                  <a:spcAft>
                    <a:spcPts val="600"/>
                  </a:spcAft>
                  <a:buFont typeface="Wingdings" panose="05000000000000000000" pitchFamily="2" charset="2"/>
                  <a:buChar char="q"/>
                </a:pPr>
                <a:r>
                  <a:rPr lang="en-US" b="1" dirty="0">
                    <a:effectLst/>
                    <a:ea typeface="Times New Roman" panose="02020603050405020304" pitchFamily="18" charset="0"/>
                    <a:cs typeface="Arial" panose="020B0604020202020204" pitchFamily="34" charset="0"/>
                  </a:rPr>
                  <a:t>False Positive (FP): </a:t>
                </a:r>
                <a:r>
                  <a:rPr lang="en-US" dirty="0">
                    <a:effectLst/>
                    <a:ea typeface="Times New Roman" panose="02020603050405020304" pitchFamily="18" charset="0"/>
                    <a:cs typeface="Arial" panose="020B0604020202020204" pitchFamily="34" charset="0"/>
                  </a:rPr>
                  <a:t>Incorrectly predicted positive class when the actual class was negative.</a:t>
                </a:r>
              </a:p>
              <a:p>
                <a:pPr lvl="1">
                  <a:spcBef>
                    <a:spcPts val="0"/>
                  </a:spcBef>
                  <a:spcAft>
                    <a:spcPts val="600"/>
                  </a:spcAft>
                  <a:buFont typeface="Wingdings" panose="05000000000000000000" pitchFamily="2" charset="2"/>
                  <a:buChar char="q"/>
                </a:pPr>
                <a:r>
                  <a:rPr lang="en-US" b="1" dirty="0">
                    <a:effectLst/>
                    <a:ea typeface="Times New Roman" panose="02020603050405020304" pitchFamily="18" charset="0"/>
                  </a:rPr>
                  <a:t>False Negative (FN): </a:t>
                </a:r>
                <a:r>
                  <a:rPr lang="en-US" dirty="0">
                    <a:effectLst/>
                    <a:ea typeface="Times New Roman" panose="02020603050405020304" pitchFamily="18" charset="0"/>
                  </a:rPr>
                  <a:t>Incorrectly predicted negative class when the actual class was positive</a:t>
                </a:r>
                <a:endParaRPr lang="en-US" dirty="0">
                  <a:latin typeface="Times New Roman" panose="02020603050405020304" pitchFamily="18" charset="0"/>
                </a:endParaRPr>
              </a:p>
              <a:p>
                <a:pPr marL="857250" lvl="1" indent="-457200">
                  <a:lnSpc>
                    <a:spcPct val="150000"/>
                  </a:lnSpc>
                  <a:spcBef>
                    <a:spcPts val="0"/>
                  </a:spcBef>
                  <a:buFont typeface="+mj-lt"/>
                  <a:buAutoNum type="arabicPeriod"/>
                </a:pPr>
                <a:r>
                  <a:rPr lang="en-US" b="1" dirty="0">
                    <a:effectLst/>
                    <a:ea typeface="Times New Roman" panose="02020603050405020304" pitchFamily="18" charset="0"/>
                  </a:rPr>
                  <a:t>Accuracy</a:t>
                </a:r>
                <a:r>
                  <a:rPr lang="de-DE" b="1" dirty="0">
                    <a:ea typeface="Times New Roman" panose="02020603050405020304" pitchFamily="18" charset="0"/>
                  </a:rPr>
                  <a:t> = </a:t>
                </a:r>
                <a14:m>
                  <m:oMath xmlns:m="http://schemas.openxmlformats.org/officeDocument/2006/math">
                    <m:f>
                      <m:fPr>
                        <m:ctrlPr>
                          <a:rPr lang="en-US" b="1" i="1" smtClean="0">
                            <a:effectLst/>
                            <a:latin typeface="Cambria Math" panose="020405030504060302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𝐍𝐮𝐦𝐛𝐞𝐫</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𝐨𝐟</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𝐂𝐨𝐫𝐫𝐞𝐜𝐭</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𝐏𝐫𝐞𝐝𝐢𝐜𝐭𝐢𝐨𝐧𝐬</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𝐓𝐨𝐭𝐚𝐥</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𝐍𝐮𝐦𝐛𝐞𝐫</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𝐨𝐟</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𝐏𝐫𝐞𝐝𝐢𝐜𝐭𝐢𝐨𝐧𝐬</m:t>
                        </m:r>
                      </m:den>
                    </m:f>
                  </m:oMath>
                </a14:m>
                <a:endParaRPr lang="en-US" dirty="0"/>
              </a:p>
              <a:p>
                <a:pPr marL="857250" lvl="1" indent="-457200">
                  <a:lnSpc>
                    <a:spcPct val="150000"/>
                  </a:lnSpc>
                  <a:spcBef>
                    <a:spcPts val="0"/>
                  </a:spcBef>
                  <a:buFont typeface="+mj-lt"/>
                  <a:buAutoNum type="arabicPeriod"/>
                </a:pPr>
                <a:r>
                  <a:rPr lang="en-US" b="1" dirty="0">
                    <a:effectLst/>
                    <a:ea typeface="Times New Roman" panose="02020603050405020304" pitchFamily="18" charset="0"/>
                  </a:rPr>
                  <a:t>True Positive Rate </a:t>
                </a:r>
                <a14:m>
                  <m:oMath xmlns:m="http://schemas.openxmlformats.org/officeDocument/2006/math">
                    <m:r>
                      <a:rPr lang="en-US" b="1" i="1" smtClean="0">
                        <a:effectLst/>
                        <a:latin typeface="Cambria Math" panose="02040503050406030204" pitchFamily="18" charset="0"/>
                        <a:ea typeface="Times New Roman" panose="02020603050405020304" pitchFamily="18" charset="0"/>
                        <a:cs typeface="Times New Roman" panose="02020603050405020304" pitchFamily="18" charset="0"/>
                      </a:rPr>
                      <m:t>𝐓𝐏𝐑</m:t>
                    </m:r>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𝐓𝐏</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𝐓𝐏</m:t>
                        </m:r>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𝐅𝐍</m:t>
                        </m:r>
                      </m:den>
                    </m:f>
                  </m:oMath>
                </a14:m>
                <a:endParaRPr lang="en-IN" b="1" dirty="0">
                  <a:ea typeface="Times New Roman" panose="02020603050405020304" pitchFamily="18" charset="0"/>
                  <a:cs typeface="Times New Roman" panose="02020603050405020304" pitchFamily="18" charset="0"/>
                </a:endParaRPr>
              </a:p>
              <a:p>
                <a:pPr marL="857250" lvl="1" indent="-457200">
                  <a:lnSpc>
                    <a:spcPct val="150000"/>
                  </a:lnSpc>
                  <a:spcBef>
                    <a:spcPts val="0"/>
                  </a:spcBef>
                  <a:buFont typeface="+mj-lt"/>
                  <a:buAutoNum type="arabicPeriod"/>
                </a:pPr>
                <a:r>
                  <a:rPr lang="en-US" b="1" dirty="0">
                    <a:effectLst/>
                    <a:ea typeface="Times New Roman" panose="02020603050405020304" pitchFamily="18" charset="0"/>
                  </a:rPr>
                  <a:t>The False Negative Rate</a:t>
                </a:r>
                <a:r>
                  <a:rPr lang="en-US" b="1" dirty="0">
                    <a:ea typeface="Times New Roman" panose="02020603050405020304" pitchFamily="18" charset="0"/>
                  </a:rPr>
                  <a:t> </a:t>
                </a:r>
                <a:r>
                  <a:rPr lang="en-US" b="1" dirty="0">
                    <a:effectLst/>
                    <a:ea typeface="Times New Roman" panose="02020603050405020304" pitchFamily="18" charset="0"/>
                  </a:rPr>
                  <a:t>FNR</a:t>
                </a:r>
                <a:r>
                  <a:rPr lang="de-DE" b="1" dirty="0">
                    <a:ea typeface="Times New Roman" panose="02020603050405020304" pitchFamily="18" charset="0"/>
                  </a:rPr>
                  <a:t> </a:t>
                </a:r>
                <a14:m>
                  <m:oMath xmlns:m="http://schemas.openxmlformats.org/officeDocument/2006/math">
                    <m:r>
                      <a:rPr lang="en-US" b="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b="1" i="1">
                            <a:effectLst/>
                            <a:latin typeface="Cambria Math" panose="02040503050406030204" pitchFamily="18" charset="0"/>
                            <a:ea typeface="Times New Roman" panose="02020603050405020304" pitchFamily="18" charset="0"/>
                            <a:cs typeface="Times New Roman" panose="02020603050405020304" pitchFamily="18" charset="0"/>
                          </a:rPr>
                          <m:t>𝐅𝐍</m:t>
                        </m:r>
                      </m:num>
                      <m:den>
                        <m:r>
                          <a:rPr lang="en-US" b="1" i="1">
                            <a:effectLst/>
                            <a:latin typeface="Cambria Math" panose="02040503050406030204" pitchFamily="18" charset="0"/>
                            <a:ea typeface="Times New Roman" panose="02020603050405020304" pitchFamily="18" charset="0"/>
                            <a:cs typeface="Times New Roman" panose="02020603050405020304" pitchFamily="18" charset="0"/>
                          </a:rPr>
                          <m:t>𝐓𝐏</m:t>
                        </m:r>
                        <m:r>
                          <a:rPr lang="en-US" b="1">
                            <a:effectLst/>
                            <a:latin typeface="Cambria Math" panose="02040503050406030204" pitchFamily="18" charset="0"/>
                            <a:ea typeface="Times New Roman" panose="02020603050405020304" pitchFamily="18" charset="0"/>
                            <a:cs typeface="Times New Roman" panose="02020603050405020304" pitchFamily="18" charset="0"/>
                          </a:rPr>
                          <m:t>+</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𝐅𝐍</m:t>
                        </m:r>
                      </m:den>
                    </m:f>
                  </m:oMath>
                </a14:m>
                <a:endParaRPr lang="en-US" dirty="0"/>
              </a:p>
              <a:p>
                <a:pPr marL="0" indent="0">
                  <a:buNone/>
                </a:pPr>
                <a:endParaRPr lang="ar-EG" dirty="0"/>
              </a:p>
            </p:txBody>
          </p:sp>
        </mc:Choice>
        <mc:Fallback xmlns="">
          <p:sp>
            <p:nvSpPr>
              <p:cNvPr id="3" name="Text Placeholder 2">
                <a:extLst>
                  <a:ext uri="{FF2B5EF4-FFF2-40B4-BE49-F238E27FC236}">
                    <a16:creationId xmlns:a16="http://schemas.microsoft.com/office/drawing/2014/main" id="{0B7BFC04-20BA-40F3-B6FF-DFD10D993575}"/>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902" t="-941" r="-693"/>
                </a:stretch>
              </a:blipFill>
            </p:spPr>
            <p:txBody>
              <a:bodyPr/>
              <a:lstStyle/>
              <a:p>
                <a:r>
                  <a:rPr lang="en-US">
                    <a:noFill/>
                  </a:rPr>
                  <a:t> </a:t>
                </a:r>
              </a:p>
            </p:txBody>
          </p:sp>
        </mc:Fallback>
      </mc:AlternateContent>
    </p:spTree>
    <p:extLst>
      <p:ext uri="{BB962C8B-B14F-4D97-AF65-F5344CB8AC3E}">
        <p14:creationId xmlns:p14="http://schemas.microsoft.com/office/powerpoint/2010/main" val="2751214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2748-9591-5E1C-D007-26683D85101F}"/>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IN" sz="3600" b="1" dirty="0"/>
              <a:t>Results</a:t>
            </a:r>
          </a:p>
        </p:txBody>
      </p:sp>
      <p:sp>
        <p:nvSpPr>
          <p:cNvPr id="3" name="Text Placeholder 2">
            <a:extLst>
              <a:ext uri="{FF2B5EF4-FFF2-40B4-BE49-F238E27FC236}">
                <a16:creationId xmlns:a16="http://schemas.microsoft.com/office/drawing/2014/main" id="{3A513421-A29A-1CD6-55B9-57F6732213D6}"/>
              </a:ext>
            </a:extLst>
          </p:cNvPr>
          <p:cNvSpPr>
            <a:spLocks noGrp="1"/>
          </p:cNvSpPr>
          <p:nvPr>
            <p:ph type="body" sz="quarter" idx="10"/>
          </p:nvPr>
        </p:nvSpPr>
        <p:spPr/>
        <p:txBody>
          <a:bodyPr/>
          <a:lstStyle/>
          <a:p>
            <a:r>
              <a:rPr lang="en-IN" b="1" dirty="0"/>
              <a:t>Accuracy</a:t>
            </a:r>
            <a:r>
              <a:rPr lang="en-IN" dirty="0"/>
              <a:t> = 93.1%</a:t>
            </a:r>
          </a:p>
          <a:p>
            <a:r>
              <a:rPr lang="en-IN" b="1" dirty="0"/>
              <a:t>True Positive Rate TPR  </a:t>
            </a:r>
          </a:p>
          <a:p>
            <a:pPr marL="914400" lvl="1" indent="-514350">
              <a:buFont typeface="+mj-lt"/>
              <a:buAutoNum type="romanLcPeriod"/>
            </a:pPr>
            <a:r>
              <a:rPr lang="en-IN" dirty="0"/>
              <a:t>Gesture 1 = 100% </a:t>
            </a:r>
          </a:p>
          <a:p>
            <a:pPr marL="914400" lvl="1" indent="-514350">
              <a:buFont typeface="+mj-lt"/>
              <a:buAutoNum type="romanLcPeriod"/>
            </a:pPr>
            <a:r>
              <a:rPr lang="en-IN" dirty="0"/>
              <a:t>Gesture 2 = 80%</a:t>
            </a:r>
          </a:p>
          <a:p>
            <a:pPr marL="914400" lvl="1" indent="-514350">
              <a:buFont typeface="+mj-lt"/>
              <a:buAutoNum type="romanLcPeriod"/>
            </a:pPr>
            <a:r>
              <a:rPr lang="en-IN" dirty="0"/>
              <a:t>Gesture 3 = 100%</a:t>
            </a:r>
          </a:p>
          <a:p>
            <a:r>
              <a:rPr lang="en-IN" b="1" dirty="0"/>
              <a:t>False Negative Rate FNR</a:t>
            </a:r>
          </a:p>
          <a:p>
            <a:pPr marL="914400" lvl="1" indent="-514350">
              <a:buFont typeface="+mj-lt"/>
              <a:buAutoNum type="romanLcPeriod"/>
            </a:pPr>
            <a:r>
              <a:rPr lang="en-IN" dirty="0"/>
              <a:t>Gesture 1 = 0%</a:t>
            </a:r>
          </a:p>
          <a:p>
            <a:pPr marL="914400" lvl="1" indent="-514350">
              <a:buFont typeface="+mj-lt"/>
              <a:buAutoNum type="romanLcPeriod"/>
            </a:pPr>
            <a:r>
              <a:rPr lang="en-IN" dirty="0"/>
              <a:t>Gesture 2 = 20%</a:t>
            </a:r>
          </a:p>
          <a:p>
            <a:pPr marL="914400" lvl="1" indent="-514350">
              <a:buFont typeface="+mj-lt"/>
              <a:buAutoNum type="romanLcPeriod"/>
            </a:pPr>
            <a:r>
              <a:rPr lang="en-IN" dirty="0"/>
              <a:t>Gesture 3 = 0%</a:t>
            </a:r>
          </a:p>
        </p:txBody>
      </p:sp>
      <p:pic>
        <p:nvPicPr>
          <p:cNvPr id="7" name="Picture 6">
            <a:extLst>
              <a:ext uri="{FF2B5EF4-FFF2-40B4-BE49-F238E27FC236}">
                <a16:creationId xmlns:a16="http://schemas.microsoft.com/office/drawing/2014/main" id="{B763AD2B-BFA7-2C46-C106-8617FD52253F}"/>
              </a:ext>
            </a:extLst>
          </p:cNvPr>
          <p:cNvPicPr>
            <a:picLocks noChangeAspect="1"/>
          </p:cNvPicPr>
          <p:nvPr/>
        </p:nvPicPr>
        <p:blipFill>
          <a:blip r:embed="rId2"/>
          <a:stretch>
            <a:fillRect/>
          </a:stretch>
        </p:blipFill>
        <p:spPr>
          <a:xfrm>
            <a:off x="3707904" y="1196752"/>
            <a:ext cx="5112691" cy="3600400"/>
          </a:xfrm>
          <a:prstGeom prst="rect">
            <a:avLst/>
          </a:prstGeom>
        </p:spPr>
      </p:pic>
      <p:sp>
        <p:nvSpPr>
          <p:cNvPr id="4" name="TextBox 3">
            <a:extLst>
              <a:ext uri="{FF2B5EF4-FFF2-40B4-BE49-F238E27FC236}">
                <a16:creationId xmlns:a16="http://schemas.microsoft.com/office/drawing/2014/main" id="{BE7A5B64-0EBF-E166-C599-8D628B0C5827}"/>
              </a:ext>
            </a:extLst>
          </p:cNvPr>
          <p:cNvSpPr txBox="1"/>
          <p:nvPr/>
        </p:nvSpPr>
        <p:spPr>
          <a:xfrm>
            <a:off x="4411081" y="4830987"/>
            <a:ext cx="4104456" cy="338554"/>
          </a:xfrm>
          <a:prstGeom prst="rect">
            <a:avLst/>
          </a:prstGeom>
          <a:noFill/>
        </p:spPr>
        <p:txBody>
          <a:bodyPr wrap="square" rtlCol="0">
            <a:spAutoFit/>
          </a:bodyPr>
          <a:lstStyle/>
          <a:p>
            <a:pPr algn="ctr"/>
            <a:r>
              <a:rPr lang="en-US" sz="1600" b="1" dirty="0">
                <a:latin typeface="+mn-lt"/>
              </a:rPr>
              <a:t>Figure 11. Confusion matrix</a:t>
            </a:r>
          </a:p>
        </p:txBody>
      </p:sp>
    </p:spTree>
    <p:extLst>
      <p:ext uri="{BB962C8B-B14F-4D97-AF65-F5344CB8AC3E}">
        <p14:creationId xmlns:p14="http://schemas.microsoft.com/office/powerpoint/2010/main" val="1947032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CB4C-9908-669D-9ACC-F92FA42522F4}"/>
              </a:ext>
            </a:extLst>
          </p:cNvPr>
          <p:cNvSpPr>
            <a:spLocks noGrp="1"/>
          </p:cNvSpPr>
          <p:nvPr>
            <p:ph type="title"/>
          </p:nvPr>
        </p:nvSpPr>
        <p:spPr/>
        <p:txBody>
          <a:bodyPr/>
          <a:lstStyle/>
          <a:p>
            <a:r>
              <a:rPr lang="en-IN" dirty="0"/>
              <a:t>Scatter Plot of Predicted Data</a:t>
            </a:r>
            <a:endParaRPr lang="ar-EG" dirty="0"/>
          </a:p>
        </p:txBody>
      </p:sp>
      <p:sp>
        <p:nvSpPr>
          <p:cNvPr id="3" name="Text Placeholder 2">
            <a:extLst>
              <a:ext uri="{FF2B5EF4-FFF2-40B4-BE49-F238E27FC236}">
                <a16:creationId xmlns:a16="http://schemas.microsoft.com/office/drawing/2014/main" id="{A68D403E-C4E8-5F0E-1FBE-20A81E9BFD76}"/>
              </a:ext>
            </a:extLst>
          </p:cNvPr>
          <p:cNvSpPr>
            <a:spLocks noGrp="1"/>
          </p:cNvSpPr>
          <p:nvPr>
            <p:ph type="body" sz="quarter" idx="10"/>
          </p:nvPr>
        </p:nvSpPr>
        <p:spPr>
          <a:xfrm>
            <a:off x="179388" y="765175"/>
            <a:ext cx="8785225" cy="5112097"/>
          </a:xfrm>
        </p:spPr>
        <p:txBody>
          <a:bodyPr/>
          <a:lstStyle/>
          <a:p>
            <a:pPr marL="0" indent="0">
              <a:buNone/>
            </a:pPr>
            <a:endParaRPr lang="de-DE" dirty="0"/>
          </a:p>
          <a:p>
            <a:pPr marL="0" indent="0">
              <a:buNone/>
            </a:pPr>
            <a:endParaRPr lang="ar-EG" dirty="0"/>
          </a:p>
        </p:txBody>
      </p:sp>
      <p:pic>
        <p:nvPicPr>
          <p:cNvPr id="4" name="Picture 3" descr="A picture containing text, line, diagram, plot&#10;&#10;Description automatically generated">
            <a:extLst>
              <a:ext uri="{FF2B5EF4-FFF2-40B4-BE49-F238E27FC236}">
                <a16:creationId xmlns:a16="http://schemas.microsoft.com/office/drawing/2014/main" id="{F3600470-F542-1FDE-2441-58356BFE98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329" y="774948"/>
            <a:ext cx="7985341" cy="4671017"/>
          </a:xfrm>
          <a:prstGeom prst="rect">
            <a:avLst/>
          </a:prstGeom>
          <a:noFill/>
          <a:ln>
            <a:solidFill>
              <a:schemeClr val="tx1"/>
            </a:solidFill>
          </a:ln>
        </p:spPr>
      </p:pic>
      <p:sp>
        <p:nvSpPr>
          <p:cNvPr id="5" name="TextBox 4">
            <a:extLst>
              <a:ext uri="{FF2B5EF4-FFF2-40B4-BE49-F238E27FC236}">
                <a16:creationId xmlns:a16="http://schemas.microsoft.com/office/drawing/2014/main" id="{921954B4-DB41-8831-ACCC-7ACD9A467391}"/>
              </a:ext>
            </a:extLst>
          </p:cNvPr>
          <p:cNvSpPr txBox="1"/>
          <p:nvPr/>
        </p:nvSpPr>
        <p:spPr>
          <a:xfrm>
            <a:off x="1282215" y="5445965"/>
            <a:ext cx="6480720" cy="338554"/>
          </a:xfrm>
          <a:prstGeom prst="rect">
            <a:avLst/>
          </a:prstGeom>
          <a:noFill/>
        </p:spPr>
        <p:txBody>
          <a:bodyPr wrap="square" rtlCol="0">
            <a:spAutoFit/>
          </a:bodyPr>
          <a:lstStyle/>
          <a:p>
            <a:pPr algn="ctr"/>
            <a:r>
              <a:rPr lang="en-US" sz="1600" b="1" dirty="0">
                <a:latin typeface="+mn-lt"/>
              </a:rPr>
              <a:t>Figure 12. Scatter plot of predicted data</a:t>
            </a:r>
          </a:p>
        </p:txBody>
      </p:sp>
    </p:spTree>
    <p:extLst>
      <p:ext uri="{BB962C8B-B14F-4D97-AF65-F5344CB8AC3E}">
        <p14:creationId xmlns:p14="http://schemas.microsoft.com/office/powerpoint/2010/main" val="611940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85E0-B76B-CBEA-BBB2-5F01601D79BB}"/>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IN" sz="3600" b="1" dirty="0"/>
              <a:t>Conclusion and Future work</a:t>
            </a:r>
          </a:p>
        </p:txBody>
      </p:sp>
      <p:sp>
        <p:nvSpPr>
          <p:cNvPr id="3" name="Text Placeholder 2">
            <a:extLst>
              <a:ext uri="{FF2B5EF4-FFF2-40B4-BE49-F238E27FC236}">
                <a16:creationId xmlns:a16="http://schemas.microsoft.com/office/drawing/2014/main" id="{E8699430-FCCE-C887-08E2-022835B6296A}"/>
              </a:ext>
            </a:extLst>
          </p:cNvPr>
          <p:cNvSpPr>
            <a:spLocks noGrp="1"/>
          </p:cNvSpPr>
          <p:nvPr>
            <p:ph type="body" sz="quarter" idx="10"/>
          </p:nvPr>
        </p:nvSpPr>
        <p:spPr/>
        <p:txBody>
          <a:bodyPr/>
          <a:lstStyle/>
          <a:p>
            <a:r>
              <a:rPr lang="en-US" sz="2000" dirty="0"/>
              <a:t>Accurate classification of three distinctive gestures with 93.1% accuracy</a:t>
            </a:r>
          </a:p>
          <a:p>
            <a:r>
              <a:rPr lang="en-US" sz="2000" dirty="0"/>
              <a:t>Model struggles with closely related gestures</a:t>
            </a:r>
          </a:p>
          <a:p>
            <a:endParaRPr lang="en-US" dirty="0"/>
          </a:p>
          <a:p>
            <a:pPr marL="0" indent="0">
              <a:buNone/>
            </a:pPr>
            <a:endParaRPr lang="en-US" dirty="0"/>
          </a:p>
          <a:p>
            <a:pPr marL="0" indent="0">
              <a:buNone/>
            </a:pPr>
            <a:endParaRPr lang="en-US" dirty="0"/>
          </a:p>
          <a:p>
            <a:r>
              <a:rPr lang="en-US" b="1" dirty="0"/>
              <a:t>Future work: </a:t>
            </a:r>
          </a:p>
          <a:p>
            <a:pPr lvl="1">
              <a:buFont typeface="Wingdings" panose="05000000000000000000" pitchFamily="2" charset="2"/>
              <a:buChar char="q"/>
            </a:pPr>
            <a:r>
              <a:rPr lang="en-US" dirty="0"/>
              <a:t>Improve sensor placement for better signal acquisition</a:t>
            </a:r>
          </a:p>
          <a:p>
            <a:pPr lvl="1">
              <a:buFont typeface="Wingdings" panose="05000000000000000000" pitchFamily="2" charset="2"/>
              <a:buChar char="q"/>
            </a:pPr>
            <a:r>
              <a:rPr lang="en-US" dirty="0"/>
              <a:t>Increase the number of sensors to capture more comprehensive hand movements</a:t>
            </a:r>
          </a:p>
          <a:p>
            <a:pPr lvl="1">
              <a:buFont typeface="Wingdings" panose="05000000000000000000" pitchFamily="2" charset="2"/>
              <a:buChar char="q"/>
            </a:pPr>
            <a:r>
              <a:rPr lang="en-US" dirty="0"/>
              <a:t>Explore combinations of different sensors to enhance classification capabilities</a:t>
            </a:r>
          </a:p>
          <a:p>
            <a:pPr lvl="1">
              <a:buFont typeface="Wingdings" panose="05000000000000000000" pitchFamily="2" charset="2"/>
              <a:buChar char="q"/>
            </a:pPr>
            <a:r>
              <a:rPr lang="en-US" dirty="0"/>
              <a:t>Aim to enhance the model's ability to accurately classify both distinctive and closely related gestures</a:t>
            </a:r>
          </a:p>
          <a:p>
            <a:pPr marL="0" indent="0">
              <a:buNone/>
            </a:pPr>
            <a:endParaRPr lang="en-US" dirty="0"/>
          </a:p>
        </p:txBody>
      </p:sp>
      <p:grpSp>
        <p:nvGrpSpPr>
          <p:cNvPr id="4" name="Group 3">
            <a:extLst>
              <a:ext uri="{FF2B5EF4-FFF2-40B4-BE49-F238E27FC236}">
                <a16:creationId xmlns:a16="http://schemas.microsoft.com/office/drawing/2014/main" id="{9F69FF8F-FBF9-6D9D-ABC3-CBF5F8B22246}"/>
              </a:ext>
            </a:extLst>
          </p:cNvPr>
          <p:cNvGrpSpPr/>
          <p:nvPr/>
        </p:nvGrpSpPr>
        <p:grpSpPr>
          <a:xfrm>
            <a:off x="2368551" y="1628800"/>
            <a:ext cx="4406898" cy="1231900"/>
            <a:chOff x="0" y="0"/>
            <a:chExt cx="5142230" cy="1610360"/>
          </a:xfrm>
        </p:grpSpPr>
        <p:pic>
          <p:nvPicPr>
            <p:cNvPr id="5" name="Picture 4">
              <a:extLst>
                <a:ext uri="{FF2B5EF4-FFF2-40B4-BE49-F238E27FC236}">
                  <a16:creationId xmlns:a16="http://schemas.microsoft.com/office/drawing/2014/main" id="{854E3787-F1FC-254A-3B71-BF898074B3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082040" cy="1587500"/>
            </a:xfrm>
            <a:prstGeom prst="rect">
              <a:avLst/>
            </a:prstGeom>
            <a:noFill/>
            <a:ln>
              <a:solidFill>
                <a:schemeClr val="tx1"/>
              </a:solidFill>
            </a:ln>
          </p:spPr>
        </p:pic>
        <p:pic>
          <p:nvPicPr>
            <p:cNvPr id="6" name="Picture 5">
              <a:extLst>
                <a:ext uri="{FF2B5EF4-FFF2-40B4-BE49-F238E27FC236}">
                  <a16:creationId xmlns:a16="http://schemas.microsoft.com/office/drawing/2014/main" id="{6D812136-6A83-EC2D-D591-C3D321D8DD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3960" y="0"/>
              <a:ext cx="1203960" cy="1604010"/>
            </a:xfrm>
            <a:prstGeom prst="rect">
              <a:avLst/>
            </a:prstGeom>
            <a:noFill/>
            <a:ln>
              <a:solidFill>
                <a:schemeClr val="tx1"/>
              </a:solidFill>
            </a:ln>
          </p:spPr>
        </p:pic>
        <p:pic>
          <p:nvPicPr>
            <p:cNvPr id="7" name="Picture 6">
              <a:extLst>
                <a:ext uri="{FF2B5EF4-FFF2-40B4-BE49-F238E27FC236}">
                  <a16:creationId xmlns:a16="http://schemas.microsoft.com/office/drawing/2014/main" id="{1B813A9F-3D94-1EFE-247F-04325398FC6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2220" y="15240"/>
              <a:ext cx="1218565" cy="1572260"/>
            </a:xfrm>
            <a:prstGeom prst="rect">
              <a:avLst/>
            </a:prstGeom>
            <a:noFill/>
            <a:ln>
              <a:solidFill>
                <a:schemeClr val="tx1"/>
              </a:solidFill>
            </a:ln>
          </p:spPr>
        </p:pic>
        <p:pic>
          <p:nvPicPr>
            <p:cNvPr id="8" name="Picture 7">
              <a:extLst>
                <a:ext uri="{FF2B5EF4-FFF2-40B4-BE49-F238E27FC236}">
                  <a16:creationId xmlns:a16="http://schemas.microsoft.com/office/drawing/2014/main" id="{58474991-BA2E-FE89-DEC3-81450BED76E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5720" y="0"/>
              <a:ext cx="1286510" cy="1590675"/>
            </a:xfrm>
            <a:prstGeom prst="rect">
              <a:avLst/>
            </a:prstGeom>
            <a:noFill/>
            <a:ln>
              <a:solidFill>
                <a:schemeClr val="tx1"/>
              </a:solidFill>
            </a:ln>
          </p:spPr>
        </p:pic>
      </p:grpSp>
    </p:spTree>
    <p:extLst>
      <p:ext uri="{BB962C8B-B14F-4D97-AF65-F5344CB8AC3E}">
        <p14:creationId xmlns:p14="http://schemas.microsoft.com/office/powerpoint/2010/main" val="2969062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6909-BA4A-3FE7-DB3C-C7B9401D4B13}"/>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US" sz="3600" b="1" dirty="0"/>
              <a:t>References</a:t>
            </a:r>
          </a:p>
        </p:txBody>
      </p:sp>
      <p:sp>
        <p:nvSpPr>
          <p:cNvPr id="3" name="Text Placeholder 2">
            <a:extLst>
              <a:ext uri="{FF2B5EF4-FFF2-40B4-BE49-F238E27FC236}">
                <a16:creationId xmlns:a16="http://schemas.microsoft.com/office/drawing/2014/main" id="{9A54D8B4-4538-93AE-FD7D-00D00AF2843E}"/>
              </a:ext>
            </a:extLst>
          </p:cNvPr>
          <p:cNvSpPr>
            <a:spLocks noGrp="1"/>
          </p:cNvSpPr>
          <p:nvPr>
            <p:ph type="body" sz="quarter" idx="10"/>
          </p:nvPr>
        </p:nvSpPr>
        <p:spPr>
          <a:xfrm>
            <a:off x="179387" y="692696"/>
            <a:ext cx="8785225" cy="5184105"/>
          </a:xfrm>
        </p:spPr>
        <p:txBody>
          <a:bodyPr/>
          <a:lstStyle/>
          <a:p>
            <a:pPr marL="0" indent="0">
              <a:spcBef>
                <a:spcPts val="0"/>
              </a:spcBef>
              <a:spcAft>
                <a:spcPts val="600"/>
              </a:spcAft>
              <a:buNone/>
            </a:pPr>
            <a:r>
              <a:rPr lang="en-US" sz="2000" dirty="0"/>
              <a:t>[1] A. G. J. J. Marco E. </a:t>
            </a:r>
            <a:r>
              <a:rPr lang="en-US" sz="2000" dirty="0" err="1"/>
              <a:t>Benalcázar</a:t>
            </a:r>
            <a:r>
              <a:rPr lang="en-US" sz="2000" dirty="0"/>
              <a:t> und A. P. V. H. A. A. </a:t>
            </a:r>
            <a:r>
              <a:rPr lang="en-US" sz="2000" dirty="0" err="1"/>
              <a:t>Zea</a:t>
            </a:r>
            <a:r>
              <a:rPr lang="en-US" sz="2000" dirty="0"/>
              <a:t>, „Hand gesture recognition using machine learning and the </a:t>
            </a:r>
            <a:r>
              <a:rPr lang="en-US" sz="2000" dirty="0" err="1"/>
              <a:t>Myo</a:t>
            </a:r>
            <a:r>
              <a:rPr lang="en-US" sz="2000" dirty="0"/>
              <a:t> armband,“ 25th European Signal Processing Conference (EUSIPCO), 2017. </a:t>
            </a:r>
          </a:p>
          <a:p>
            <a:pPr marL="0" indent="0">
              <a:spcBef>
                <a:spcPts val="0"/>
              </a:spcBef>
              <a:spcAft>
                <a:spcPts val="600"/>
              </a:spcAft>
              <a:buNone/>
            </a:pPr>
            <a:r>
              <a:rPr lang="en-US" sz="2000" dirty="0"/>
              <a:t>[2] K. P. A. B. A. R. M. A. </a:t>
            </a:r>
            <a:r>
              <a:rPr lang="en-US" sz="2000" dirty="0" err="1"/>
              <a:t>Afsaneh</a:t>
            </a:r>
            <a:r>
              <a:rPr lang="en-US" sz="2000" dirty="0"/>
              <a:t> </a:t>
            </a:r>
            <a:r>
              <a:rPr lang="en-US" sz="2000" dirty="0" err="1"/>
              <a:t>Kashizadeh</a:t>
            </a:r>
            <a:r>
              <a:rPr lang="en-US" sz="2000" dirty="0"/>
              <a:t>, „Myoelectric Control of a Biomimetic Robotic Hand Using Deep Learning Artificial Neural Network for Gesture Classification,“ IEEE Sensors Journal, 2022. </a:t>
            </a:r>
          </a:p>
          <a:p>
            <a:pPr marL="0" indent="0">
              <a:spcBef>
                <a:spcPts val="0"/>
              </a:spcBef>
              <a:spcAft>
                <a:spcPts val="600"/>
              </a:spcAft>
              <a:buNone/>
            </a:pPr>
            <a:r>
              <a:rPr lang="en-US" sz="2000" dirty="0"/>
              <a:t>[3] D. W. R. Z. Y. Y. Qian Zhang, „</a:t>
            </a:r>
            <a:r>
              <a:rPr lang="en-US" sz="2000" dirty="0" err="1"/>
              <a:t>MyoSign</a:t>
            </a:r>
            <a:r>
              <a:rPr lang="en-US" sz="2000" dirty="0"/>
              <a:t>: enabling end-to-end sign language recognition with wearables,“ 24th international conference on intelligent user interfaces, 2019. </a:t>
            </a:r>
          </a:p>
          <a:p>
            <a:pPr marL="0" indent="0">
              <a:spcBef>
                <a:spcPts val="0"/>
              </a:spcBef>
              <a:spcAft>
                <a:spcPts val="600"/>
              </a:spcAft>
              <a:buNone/>
            </a:pPr>
            <a:r>
              <a:rPr lang="en-US" sz="2000" dirty="0"/>
              <a:t>[4] C. E. A. J. A. Z. P. Z. A. G. J. M. S. Marco E. </a:t>
            </a:r>
            <a:r>
              <a:rPr lang="en-US" sz="2000" dirty="0" err="1"/>
              <a:t>Benalcázar</a:t>
            </a:r>
            <a:r>
              <a:rPr lang="en-US" sz="2000" dirty="0"/>
              <a:t>, „Real-time hand gesture recognition based on artificial feed-forward neural networks and EMG,“ 26th European Signal Processing Conference (EUSIPCO), 2018. </a:t>
            </a:r>
          </a:p>
          <a:p>
            <a:pPr marL="0" indent="0">
              <a:spcBef>
                <a:spcPts val="0"/>
              </a:spcBef>
              <a:spcAft>
                <a:spcPts val="600"/>
              </a:spcAft>
              <a:buNone/>
            </a:pPr>
            <a:r>
              <a:rPr lang="en-US" sz="2000" dirty="0"/>
              <a:t>[5] O. A. K. H. F. a. B. H. </a:t>
            </a:r>
            <a:r>
              <a:rPr lang="en-US" sz="2000" dirty="0" err="1"/>
              <a:t>Kerdjidj</a:t>
            </a:r>
            <a:r>
              <a:rPr lang="en-US" sz="2000" dirty="0"/>
              <a:t>, „Implementing Hand Gesture Recognition using EMG on the Zynq Circuit,“ IEEE Sensors Journal, p. 8, 2023.</a:t>
            </a:r>
            <a:endParaRPr lang="en-US" sz="2200" dirty="0"/>
          </a:p>
        </p:txBody>
      </p:sp>
    </p:spTree>
    <p:extLst>
      <p:ext uri="{BB962C8B-B14F-4D97-AF65-F5344CB8AC3E}">
        <p14:creationId xmlns:p14="http://schemas.microsoft.com/office/powerpoint/2010/main" val="658398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8D6F-30AC-43FB-2535-E8BB33D05B3E}"/>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4918A0BE-6430-6700-C8C2-0706B5DEC4E4}"/>
              </a:ext>
            </a:extLst>
          </p:cNvPr>
          <p:cNvSpPr>
            <a:spLocks noGrp="1"/>
          </p:cNvSpPr>
          <p:nvPr>
            <p:ph type="body" sz="quarter" idx="10"/>
          </p:nvPr>
        </p:nvSpPr>
        <p:spPr/>
        <p:txBody>
          <a:bodyPr/>
          <a:lstStyle/>
          <a:p>
            <a:pPr marL="0" indent="0">
              <a:spcBef>
                <a:spcPts val="0"/>
              </a:spcBef>
              <a:spcAft>
                <a:spcPts val="600"/>
              </a:spcAft>
              <a:buNone/>
            </a:pPr>
            <a:r>
              <a:rPr lang="en-US" sz="2000" dirty="0"/>
              <a:t>[6] T. P. A. a. S. K. Tyagi, „EMG-based Gesture Recognition using Extreme Learning Machine,“ 3rd International conference on Artificial Intelligence and Signal Processing (AISP) IEEE, p. 6, 2023. </a:t>
            </a:r>
          </a:p>
          <a:p>
            <a:pPr marL="0" indent="0">
              <a:spcBef>
                <a:spcPts val="0"/>
              </a:spcBef>
              <a:spcAft>
                <a:spcPts val="600"/>
              </a:spcAft>
              <a:buNone/>
            </a:pPr>
            <a:r>
              <a:rPr lang="en-US" sz="2000" dirty="0"/>
              <a:t>[7] S. M. V. H. M. H.-J. I. A.-K. S. a. M. R. </a:t>
            </a:r>
            <a:r>
              <a:rPr lang="en-US" sz="2000" dirty="0" err="1"/>
              <a:t>Aarthy</a:t>
            </a:r>
            <a:r>
              <a:rPr lang="en-US" sz="2000" dirty="0"/>
              <a:t>, „Recognition of Hand Gesture Using Electromyography Signal: Human-Robot Interaction,“ Journal of Sensors, 2022. </a:t>
            </a:r>
          </a:p>
          <a:p>
            <a:pPr marL="0" indent="0">
              <a:spcBef>
                <a:spcPts val="0"/>
              </a:spcBef>
              <a:spcAft>
                <a:spcPts val="600"/>
              </a:spcAft>
              <a:buNone/>
            </a:pPr>
            <a:r>
              <a:rPr lang="en-US" sz="2000" dirty="0"/>
              <a:t>[8] H. R. V. J. V. M. P. Mahdi </a:t>
            </a:r>
            <a:r>
              <a:rPr lang="en-US" sz="2000" dirty="0" err="1"/>
              <a:t>Abavisani</a:t>
            </a:r>
            <a:r>
              <a:rPr lang="en-US" sz="2000" dirty="0"/>
              <a:t>, „Improving the performance of unimodal dynamic hand-gesture recognition with multimodal training,“ IEEE/CVF conference on computer vision and pattern recognition, 2019. </a:t>
            </a:r>
          </a:p>
          <a:p>
            <a:pPr marL="0" indent="0">
              <a:spcBef>
                <a:spcPts val="0"/>
              </a:spcBef>
              <a:spcAft>
                <a:spcPts val="600"/>
              </a:spcAft>
              <a:buNone/>
            </a:pPr>
            <a:r>
              <a:rPr lang="en-US" sz="2000" dirty="0"/>
              <a:t>[9] „Arduino nano 33 BLE,“ Product reference manual SKU:ABX00030, p. 12, 2023. </a:t>
            </a:r>
          </a:p>
          <a:p>
            <a:pPr marL="0" indent="0">
              <a:spcBef>
                <a:spcPts val="0"/>
              </a:spcBef>
              <a:spcAft>
                <a:spcPts val="600"/>
              </a:spcAft>
              <a:buNone/>
            </a:pPr>
            <a:r>
              <a:rPr lang="en-US" sz="2000" dirty="0"/>
              <a:t>[10]„3-lead Muscle / Electromyography Sensor for Microcontroller Applications,“ </a:t>
            </a:r>
            <a:r>
              <a:rPr lang="en-US" sz="2000" dirty="0" err="1"/>
              <a:t>Myoware</a:t>
            </a:r>
            <a:r>
              <a:rPr lang="en-US" sz="2000" dirty="0"/>
              <a:t> Muscle Sensor Datasheet, p. 8.</a:t>
            </a:r>
          </a:p>
        </p:txBody>
      </p:sp>
    </p:spTree>
    <p:extLst>
      <p:ext uri="{BB962C8B-B14F-4D97-AF65-F5344CB8AC3E}">
        <p14:creationId xmlns:p14="http://schemas.microsoft.com/office/powerpoint/2010/main" val="2489243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2B2E-B724-6C5D-1B4B-4A9FACEDEAA7}"/>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376FEDD-BF09-88B4-0EC6-2EA1CB1CC6DE}"/>
              </a:ext>
            </a:extLst>
          </p:cNvPr>
          <p:cNvSpPr>
            <a:spLocks noGrp="1"/>
          </p:cNvSpPr>
          <p:nvPr>
            <p:ph type="body" sz="quarter" idx="10"/>
          </p:nvPr>
        </p:nvSpPr>
        <p:spPr/>
        <p:txBody>
          <a:bodyPr anchor="ctr"/>
          <a:lstStyle/>
          <a:p>
            <a:pPr marL="0" indent="0" algn="ctr">
              <a:buNone/>
            </a:pPr>
            <a:r>
              <a:rPr lang="en-IN" sz="8000" dirty="0">
                <a:solidFill>
                  <a:srgbClr val="E67716"/>
                </a:solidFill>
              </a:rPr>
              <a:t>Thank You!</a:t>
            </a:r>
          </a:p>
        </p:txBody>
      </p:sp>
    </p:spTree>
    <p:extLst>
      <p:ext uri="{BB962C8B-B14F-4D97-AF65-F5344CB8AC3E}">
        <p14:creationId xmlns:p14="http://schemas.microsoft.com/office/powerpoint/2010/main" val="230119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Applications</a:t>
            </a:r>
            <a:endParaRPr lang="de-DE" sz="4800" dirty="0"/>
          </a:p>
        </p:txBody>
      </p:sp>
      <p:sp>
        <p:nvSpPr>
          <p:cNvPr id="8" name="Textplatzhalter 7"/>
          <p:cNvSpPr>
            <a:spLocks noGrp="1"/>
          </p:cNvSpPr>
          <p:nvPr>
            <p:ph type="body" sz="quarter" idx="10"/>
          </p:nvPr>
        </p:nvSpPr>
        <p:spPr/>
        <p:txBody>
          <a:bodyPr anchor="t"/>
          <a:lstStyle/>
          <a:p>
            <a:pPr>
              <a:spcBef>
                <a:spcPts val="0"/>
              </a:spcBef>
              <a:spcAft>
                <a:spcPts val="600"/>
              </a:spcAft>
            </a:pPr>
            <a:r>
              <a:rPr lang="en-IN" b="1" kern="100" dirty="0">
                <a:effectLst/>
                <a:ea typeface="Calibri" panose="020F0502020204030204" pitchFamily="34" charset="0"/>
                <a:cs typeface="Times New Roman" panose="02020603050405020304" pitchFamily="18" charset="0"/>
              </a:rPr>
              <a:t>Human-Computer Interaction: </a:t>
            </a:r>
          </a:p>
          <a:p>
            <a:pPr marL="400050" lvl="1" indent="0">
              <a:spcBef>
                <a:spcPts val="0"/>
              </a:spcBef>
              <a:spcAft>
                <a:spcPts val="600"/>
              </a:spcAft>
              <a:buNone/>
            </a:pPr>
            <a:r>
              <a:rPr lang="en-IN" kern="100" dirty="0">
                <a:effectLst/>
                <a:ea typeface="Calibri" panose="020F0502020204030204" pitchFamily="34" charset="0"/>
                <a:cs typeface="Times New Roman" panose="02020603050405020304" pitchFamily="18" charset="0"/>
              </a:rPr>
              <a:t>Control computers, smartphones, and smart devices through hand gestures, eliminating the need for physical input devices.</a:t>
            </a:r>
          </a:p>
          <a:p>
            <a:pPr>
              <a:spcBef>
                <a:spcPts val="0"/>
              </a:spcBef>
              <a:spcAft>
                <a:spcPts val="600"/>
              </a:spcAft>
            </a:pPr>
            <a:r>
              <a:rPr lang="en-IN" b="1" kern="100" dirty="0">
                <a:effectLst/>
                <a:ea typeface="Calibri" panose="020F0502020204030204" pitchFamily="34" charset="0"/>
                <a:cs typeface="Times New Roman" panose="02020603050405020304" pitchFamily="18" charset="0"/>
              </a:rPr>
              <a:t>Virtual Reality and Gaming: </a:t>
            </a:r>
          </a:p>
          <a:p>
            <a:pPr marL="400050" lvl="1" indent="0">
              <a:spcBef>
                <a:spcPts val="0"/>
              </a:spcBef>
              <a:spcAft>
                <a:spcPts val="600"/>
              </a:spcAft>
              <a:buNone/>
            </a:pPr>
            <a:r>
              <a:rPr lang="en-IN" kern="100" dirty="0">
                <a:effectLst/>
                <a:ea typeface="Calibri" panose="020F0502020204030204" pitchFamily="34" charset="0"/>
                <a:cs typeface="Times New Roman" panose="02020603050405020304" pitchFamily="18" charset="0"/>
              </a:rPr>
              <a:t>Enhance immersion and interaction in virtual reality games and simulations.</a:t>
            </a:r>
          </a:p>
          <a:p>
            <a:pPr>
              <a:spcBef>
                <a:spcPts val="0"/>
              </a:spcBef>
              <a:spcAft>
                <a:spcPts val="600"/>
              </a:spcAft>
            </a:pPr>
            <a:r>
              <a:rPr lang="en-IN" b="1" kern="100" dirty="0">
                <a:effectLst/>
                <a:ea typeface="Calibri" panose="020F0502020204030204" pitchFamily="34" charset="0"/>
                <a:cs typeface="Times New Roman" panose="02020603050405020304" pitchFamily="18" charset="0"/>
              </a:rPr>
              <a:t>Prosthetics and Rehabilitation: </a:t>
            </a:r>
          </a:p>
          <a:p>
            <a:pPr marL="400050" lvl="1" indent="0">
              <a:spcBef>
                <a:spcPts val="0"/>
              </a:spcBef>
              <a:spcAft>
                <a:spcPts val="600"/>
              </a:spcAft>
              <a:buNone/>
            </a:pPr>
            <a:r>
              <a:rPr lang="en-IN" kern="100" dirty="0">
                <a:effectLst/>
                <a:ea typeface="Calibri" panose="020F0502020204030204" pitchFamily="34" charset="0"/>
                <a:cs typeface="Times New Roman" panose="02020603050405020304" pitchFamily="18" charset="0"/>
              </a:rPr>
              <a:t>Enable individuals with limb loss to control prosthetic limbs more intuitively.</a:t>
            </a:r>
          </a:p>
          <a:p>
            <a:pPr>
              <a:spcBef>
                <a:spcPts val="0"/>
              </a:spcBef>
              <a:spcAft>
                <a:spcPts val="600"/>
              </a:spcAft>
            </a:pPr>
            <a:r>
              <a:rPr lang="en-IN" b="1" kern="100" dirty="0">
                <a:effectLst/>
                <a:ea typeface="Calibri" panose="020F0502020204030204" pitchFamily="34" charset="0"/>
                <a:cs typeface="Times New Roman" panose="02020603050405020304" pitchFamily="18" charset="0"/>
              </a:rPr>
              <a:t>Sign Language Interpretation:</a:t>
            </a:r>
          </a:p>
          <a:p>
            <a:pPr marL="400050" lvl="1" indent="0">
              <a:spcBef>
                <a:spcPts val="0"/>
              </a:spcBef>
              <a:spcAft>
                <a:spcPts val="600"/>
              </a:spcAft>
              <a:buNone/>
            </a:pPr>
            <a:r>
              <a:rPr lang="en-IN" kern="100" dirty="0">
                <a:effectLst/>
                <a:ea typeface="Calibri" panose="020F0502020204030204" pitchFamily="34" charset="0"/>
                <a:cs typeface="Times New Roman" panose="02020603050405020304" pitchFamily="18" charset="0"/>
              </a:rPr>
              <a:t>Facilitate real-time translation of sign language into text or speech.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9C77-A6E4-0A46-E09B-8AC989A642E4}"/>
              </a:ext>
            </a:extLst>
          </p:cNvPr>
          <p:cNvSpPr>
            <a:spLocks noGrp="1"/>
          </p:cNvSpPr>
          <p:nvPr>
            <p:ph type="title"/>
          </p:nvPr>
        </p:nvSpPr>
        <p:spPr/>
        <p:txBody>
          <a:bodyPr/>
          <a:lstStyle/>
          <a:p>
            <a:r>
              <a:rPr lang="en-US"/>
              <a:t>State of the art</a:t>
            </a:r>
            <a:endParaRPr lang="en-IN"/>
          </a:p>
        </p:txBody>
      </p:sp>
      <p:graphicFrame>
        <p:nvGraphicFramePr>
          <p:cNvPr id="4" name="Table 3">
            <a:extLst>
              <a:ext uri="{FF2B5EF4-FFF2-40B4-BE49-F238E27FC236}">
                <a16:creationId xmlns:a16="http://schemas.microsoft.com/office/drawing/2014/main" id="{832D03CD-CA77-274A-EE5E-8D8D9708575B}"/>
              </a:ext>
            </a:extLst>
          </p:cNvPr>
          <p:cNvGraphicFramePr>
            <a:graphicFrameLocks noGrp="1"/>
          </p:cNvGraphicFramePr>
          <p:nvPr>
            <p:extLst>
              <p:ext uri="{D42A27DB-BD31-4B8C-83A1-F6EECF244321}">
                <p14:modId xmlns:p14="http://schemas.microsoft.com/office/powerpoint/2010/main" val="1237331393"/>
              </p:ext>
            </p:extLst>
          </p:nvPr>
        </p:nvGraphicFramePr>
        <p:xfrm>
          <a:off x="200052" y="1196752"/>
          <a:ext cx="8764437" cy="4702437"/>
        </p:xfrm>
        <a:graphic>
          <a:graphicData uri="http://schemas.openxmlformats.org/drawingml/2006/table">
            <a:tbl>
              <a:tblPr firstRow="1" bandRow="1">
                <a:tableStyleId>{5C22544A-7EE6-4342-B048-85BDC9FD1C3A}</a:tableStyleId>
              </a:tblPr>
              <a:tblGrid>
                <a:gridCol w="904560">
                  <a:extLst>
                    <a:ext uri="{9D8B030D-6E8A-4147-A177-3AD203B41FA5}">
                      <a16:colId xmlns:a16="http://schemas.microsoft.com/office/drawing/2014/main" val="2308359024"/>
                    </a:ext>
                  </a:extLst>
                </a:gridCol>
                <a:gridCol w="1255620">
                  <a:extLst>
                    <a:ext uri="{9D8B030D-6E8A-4147-A177-3AD203B41FA5}">
                      <a16:colId xmlns:a16="http://schemas.microsoft.com/office/drawing/2014/main" val="3529319760"/>
                    </a:ext>
                  </a:extLst>
                </a:gridCol>
                <a:gridCol w="1024260">
                  <a:extLst>
                    <a:ext uri="{9D8B030D-6E8A-4147-A177-3AD203B41FA5}">
                      <a16:colId xmlns:a16="http://schemas.microsoft.com/office/drawing/2014/main" val="3885232797"/>
                    </a:ext>
                  </a:extLst>
                </a:gridCol>
                <a:gridCol w="1139137">
                  <a:extLst>
                    <a:ext uri="{9D8B030D-6E8A-4147-A177-3AD203B41FA5}">
                      <a16:colId xmlns:a16="http://schemas.microsoft.com/office/drawing/2014/main" val="3693881937"/>
                    </a:ext>
                  </a:extLst>
                </a:gridCol>
                <a:gridCol w="1936048">
                  <a:extLst>
                    <a:ext uri="{9D8B030D-6E8A-4147-A177-3AD203B41FA5}">
                      <a16:colId xmlns:a16="http://schemas.microsoft.com/office/drawing/2014/main" val="2106802024"/>
                    </a:ext>
                  </a:extLst>
                </a:gridCol>
                <a:gridCol w="1252406">
                  <a:extLst>
                    <a:ext uri="{9D8B030D-6E8A-4147-A177-3AD203B41FA5}">
                      <a16:colId xmlns:a16="http://schemas.microsoft.com/office/drawing/2014/main" val="2035477592"/>
                    </a:ext>
                  </a:extLst>
                </a:gridCol>
                <a:gridCol w="1252406">
                  <a:extLst>
                    <a:ext uri="{9D8B030D-6E8A-4147-A177-3AD203B41FA5}">
                      <a16:colId xmlns:a16="http://schemas.microsoft.com/office/drawing/2014/main" val="3364128252"/>
                    </a:ext>
                  </a:extLst>
                </a:gridCol>
              </a:tblGrid>
              <a:tr h="603553">
                <a:tc>
                  <a:txBody>
                    <a:bodyPr/>
                    <a:lstStyle/>
                    <a:p>
                      <a:pPr marL="0" marR="0" algn="ctr">
                        <a:spcBef>
                          <a:spcPts val="0"/>
                        </a:spcBef>
                        <a:spcAft>
                          <a:spcPts val="0"/>
                        </a:spcAft>
                      </a:pPr>
                      <a:r>
                        <a:rPr lang="en-IN" sz="1400" b="1">
                          <a:solidFill>
                            <a:schemeClr val="tx1"/>
                          </a:solidFill>
                          <a:effectLst/>
                        </a:rPr>
                        <a:t>Reference</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Application</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Sensors</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placement</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Signal Processing</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Classification Algorithm</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400" b="1">
                          <a:solidFill>
                            <a:schemeClr val="tx1"/>
                          </a:solidFill>
                          <a:effectLst/>
                        </a:rPr>
                        <a:t>Performance Evaluation &amp; accuracy</a:t>
                      </a:r>
                      <a:endParaRPr lang="en-IN" sz="1400" b="1">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011077"/>
                  </a:ext>
                </a:extLst>
              </a:tr>
              <a:tr h="316147">
                <a:tc>
                  <a:txBody>
                    <a:bodyPr/>
                    <a:lstStyle/>
                    <a:p>
                      <a:pPr marL="0" marR="0" algn="ctr">
                        <a:spcBef>
                          <a:spcPts val="0"/>
                        </a:spcBef>
                        <a:spcAft>
                          <a:spcPts val="0"/>
                        </a:spcAft>
                      </a:pPr>
                      <a:r>
                        <a:rPr lang="en-IN" sz="1100">
                          <a:effectLst/>
                        </a:rPr>
                        <a:t>[1]</a:t>
                      </a:r>
                      <a:endParaRPr lang="en-IN" sz="1400">
                        <a:effectLst/>
                      </a:endParaRPr>
                    </a:p>
                    <a:p>
                      <a:pPr marL="0" marR="0" algn="ctr">
                        <a:spcBef>
                          <a:spcPts val="0"/>
                        </a:spcBef>
                        <a:spcAft>
                          <a:spcPts val="0"/>
                        </a:spcAft>
                      </a:pPr>
                      <a:r>
                        <a:rPr lang="en-IN" sz="1100">
                          <a:effectLst/>
                        </a:rPr>
                        <a:t>2022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Artificial limb</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EMG sensor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Forearm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Low-pass Butterworth filter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DNN</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81.65% </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600316"/>
                  </a:ext>
                </a:extLst>
              </a:tr>
              <a:tr h="414686">
                <a:tc>
                  <a:txBody>
                    <a:bodyPr/>
                    <a:lstStyle/>
                    <a:p>
                      <a:pPr marL="0" marR="0" algn="ctr">
                        <a:spcBef>
                          <a:spcPts val="0"/>
                        </a:spcBef>
                        <a:spcAft>
                          <a:spcPts val="0"/>
                        </a:spcAft>
                      </a:pPr>
                      <a:r>
                        <a:rPr lang="en-IN" sz="1100">
                          <a:effectLst/>
                        </a:rPr>
                        <a:t>[2] </a:t>
                      </a:r>
                      <a:endParaRPr lang="en-IN" sz="1400">
                        <a:effectLst/>
                      </a:endParaRPr>
                    </a:p>
                    <a:p>
                      <a:pPr marL="0" marR="0" algn="ctr">
                        <a:spcBef>
                          <a:spcPts val="0"/>
                        </a:spcBef>
                        <a:spcAft>
                          <a:spcPts val="0"/>
                        </a:spcAft>
                      </a:pPr>
                      <a:r>
                        <a:rPr lang="en-IN" sz="1100">
                          <a:effectLst/>
                        </a:rPr>
                        <a:t>2022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3D printed robotic hand</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EMG + IMU</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Forearm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Convolution, then feeding it to a fully connected layer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ANN</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N/A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002860"/>
                  </a:ext>
                </a:extLst>
              </a:tr>
              <a:tr h="414686">
                <a:tc>
                  <a:txBody>
                    <a:bodyPr/>
                    <a:lstStyle/>
                    <a:p>
                      <a:pPr marL="0" marR="0" algn="ctr">
                        <a:spcBef>
                          <a:spcPts val="0"/>
                        </a:spcBef>
                        <a:spcAft>
                          <a:spcPts val="0"/>
                        </a:spcAft>
                      </a:pPr>
                      <a:r>
                        <a:rPr lang="en-IN" sz="1100">
                          <a:effectLst/>
                        </a:rPr>
                        <a:t>[3] </a:t>
                      </a:r>
                      <a:endParaRPr lang="en-IN" sz="1400">
                        <a:effectLst/>
                      </a:endParaRPr>
                    </a:p>
                    <a:p>
                      <a:pPr marL="0" marR="0" algn="ctr">
                        <a:spcBef>
                          <a:spcPts val="0"/>
                        </a:spcBef>
                        <a:spcAft>
                          <a:spcPts val="0"/>
                        </a:spcAft>
                      </a:pPr>
                      <a:r>
                        <a:rPr lang="en-IN" sz="1100">
                          <a:effectLst/>
                        </a:rPr>
                        <a:t>2019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Wearable arm band</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3 Myoware sensor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Forearm,</a:t>
                      </a:r>
                      <a:endParaRPr lang="en-IN" sz="1400">
                        <a:effectLst/>
                      </a:endParaRPr>
                    </a:p>
                    <a:p>
                      <a:pPr marL="0" marR="0" algn="ctr">
                        <a:spcBef>
                          <a:spcPts val="0"/>
                        </a:spcBef>
                        <a:spcAft>
                          <a:spcPts val="0"/>
                        </a:spcAft>
                      </a:pPr>
                      <a:r>
                        <a:rPr lang="en-IN" sz="1100">
                          <a:effectLst/>
                        </a:rPr>
                        <a:t>and wrist</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Root-Mean-Square (RMS) based rectification</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CNN+ bidirectional-LSTM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93.7% </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97030"/>
                  </a:ext>
                </a:extLst>
              </a:tr>
              <a:tr h="414686">
                <a:tc>
                  <a:txBody>
                    <a:bodyPr/>
                    <a:lstStyle/>
                    <a:p>
                      <a:pPr marL="0" marR="0" algn="ctr">
                        <a:spcBef>
                          <a:spcPts val="0"/>
                        </a:spcBef>
                        <a:spcAft>
                          <a:spcPts val="0"/>
                        </a:spcAft>
                      </a:pPr>
                      <a:r>
                        <a:rPr lang="en-IN" sz="1100">
                          <a:effectLst/>
                        </a:rPr>
                        <a:t>[4] </a:t>
                      </a:r>
                      <a:endParaRPr lang="en-IN" sz="1400">
                        <a:effectLst/>
                      </a:endParaRPr>
                    </a:p>
                    <a:p>
                      <a:pPr marL="0" marR="0" algn="ctr">
                        <a:spcBef>
                          <a:spcPts val="0"/>
                        </a:spcBef>
                        <a:spcAft>
                          <a:spcPts val="0"/>
                        </a:spcAft>
                      </a:pPr>
                      <a:r>
                        <a:rPr lang="en-IN" sz="1100">
                          <a:effectLst/>
                        </a:rPr>
                        <a:t>2018</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Robotics, gaming</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EMG sensor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Arm cortex,</a:t>
                      </a:r>
                      <a:endParaRPr lang="en-IN" sz="1400" dirty="0">
                        <a:effectLst/>
                      </a:endParaRPr>
                    </a:p>
                    <a:p>
                      <a:pPr marL="0" marR="0" algn="ctr">
                        <a:spcBef>
                          <a:spcPts val="0"/>
                        </a:spcBef>
                        <a:spcAft>
                          <a:spcPts val="0"/>
                        </a:spcAft>
                      </a:pPr>
                      <a:r>
                        <a:rPr lang="en-IN" sz="1100" dirty="0">
                          <a:effectLst/>
                        </a:rPr>
                        <a:t>Forearm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Rectify the signal, low-pass Butterworth filter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Feed-forward Neural Network</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90.1% </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2544827"/>
                  </a:ext>
                </a:extLst>
              </a:tr>
              <a:tr h="316147">
                <a:tc>
                  <a:txBody>
                    <a:bodyPr/>
                    <a:lstStyle/>
                    <a:p>
                      <a:pPr marL="0" marR="0" algn="ctr">
                        <a:spcBef>
                          <a:spcPts val="0"/>
                        </a:spcBef>
                        <a:spcAft>
                          <a:spcPts val="0"/>
                        </a:spcAft>
                      </a:pPr>
                      <a:r>
                        <a:rPr lang="en-IN" sz="1100">
                          <a:effectLst/>
                        </a:rPr>
                        <a:t>[5] </a:t>
                      </a:r>
                      <a:endParaRPr lang="en-IN" sz="1400">
                        <a:effectLst/>
                      </a:endParaRPr>
                    </a:p>
                    <a:p>
                      <a:pPr marL="0" marR="0" algn="ctr">
                        <a:spcBef>
                          <a:spcPts val="0"/>
                        </a:spcBef>
                        <a:spcAft>
                          <a:spcPts val="0"/>
                        </a:spcAft>
                      </a:pPr>
                      <a:r>
                        <a:rPr lang="en-IN" sz="1100">
                          <a:effectLst/>
                        </a:rPr>
                        <a:t>2023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Robotic prosthesis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Myo armband</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Forearm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Feature extraction, Frequency features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KNN</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N/A</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997336"/>
                  </a:ext>
                </a:extLst>
              </a:tr>
              <a:tr h="316147">
                <a:tc>
                  <a:txBody>
                    <a:bodyPr/>
                    <a:lstStyle/>
                    <a:p>
                      <a:pPr marL="0" marR="0" algn="ctr">
                        <a:spcBef>
                          <a:spcPts val="0"/>
                        </a:spcBef>
                        <a:spcAft>
                          <a:spcPts val="0"/>
                        </a:spcAft>
                      </a:pPr>
                      <a:r>
                        <a:rPr lang="en-IN" sz="1100">
                          <a:effectLst/>
                        </a:rPr>
                        <a:t>[6] </a:t>
                      </a:r>
                      <a:endParaRPr lang="en-IN" sz="1400">
                        <a:effectLst/>
                      </a:endParaRPr>
                    </a:p>
                    <a:p>
                      <a:pPr marL="0" marR="0" algn="ctr">
                        <a:spcBef>
                          <a:spcPts val="0"/>
                        </a:spcBef>
                        <a:spcAft>
                          <a:spcPts val="0"/>
                        </a:spcAft>
                      </a:pPr>
                      <a:r>
                        <a:rPr lang="en-IN" sz="1100">
                          <a:effectLst/>
                        </a:rPr>
                        <a:t>2023</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Prosthetic hand</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Myoware sensor</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Forearm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Windowing, Wavelet transform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ELM, SVM, Fine trees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95%</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3756882"/>
                  </a:ext>
                </a:extLst>
              </a:tr>
              <a:tr h="890011">
                <a:tc>
                  <a:txBody>
                    <a:bodyPr/>
                    <a:lstStyle/>
                    <a:p>
                      <a:pPr marL="0" marR="0" algn="ctr">
                        <a:spcBef>
                          <a:spcPts val="0"/>
                        </a:spcBef>
                        <a:spcAft>
                          <a:spcPts val="0"/>
                        </a:spcAft>
                      </a:pPr>
                      <a:r>
                        <a:rPr lang="en-IN" sz="1100">
                          <a:effectLst/>
                        </a:rPr>
                        <a:t>[7] </a:t>
                      </a:r>
                      <a:endParaRPr lang="en-IN" sz="1400">
                        <a:effectLst/>
                      </a:endParaRPr>
                    </a:p>
                    <a:p>
                      <a:pPr marL="0" marR="0" algn="ctr">
                        <a:spcBef>
                          <a:spcPts val="0"/>
                        </a:spcBef>
                        <a:spcAft>
                          <a:spcPts val="0"/>
                        </a:spcAft>
                      </a:pPr>
                      <a:r>
                        <a:rPr lang="en-IN" sz="1100">
                          <a:effectLst/>
                        </a:rPr>
                        <a:t>2022</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Wearable Sensors for Digital Healthcare</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Myo armband</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Forearm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Comparison of hand gesture recognition system.</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SVC with RBF Kernel, RF</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92% </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958413"/>
                  </a:ext>
                </a:extLst>
              </a:tr>
              <a:tr h="922448">
                <a:tc>
                  <a:txBody>
                    <a:bodyPr/>
                    <a:lstStyle/>
                    <a:p>
                      <a:pPr marL="0" marR="0" algn="ctr">
                        <a:spcBef>
                          <a:spcPts val="0"/>
                        </a:spcBef>
                        <a:spcAft>
                          <a:spcPts val="0"/>
                        </a:spcAft>
                      </a:pPr>
                      <a:r>
                        <a:rPr lang="en-IN" sz="1100">
                          <a:effectLst/>
                        </a:rPr>
                        <a:t>[8] </a:t>
                      </a:r>
                      <a:endParaRPr lang="en-IN" sz="1400">
                        <a:effectLst/>
                      </a:endParaRPr>
                    </a:p>
                    <a:p>
                      <a:pPr marL="0" marR="0" algn="ctr">
                        <a:spcBef>
                          <a:spcPts val="0"/>
                        </a:spcBef>
                        <a:spcAft>
                          <a:spcPts val="0"/>
                        </a:spcAft>
                      </a:pPr>
                      <a:r>
                        <a:rPr lang="en-IN" sz="1100">
                          <a:effectLst/>
                        </a:rPr>
                        <a:t>2019</a:t>
                      </a:r>
                    </a:p>
                    <a:p>
                      <a:pPr marL="0" marR="0" algn="ctr">
                        <a:spcBef>
                          <a:spcPts val="0"/>
                        </a:spcBef>
                        <a:spcAft>
                          <a:spcPts val="0"/>
                        </a:spcAft>
                      </a:pPr>
                      <a:r>
                        <a:rPr lang="en-IN" sz="1100">
                          <a:effectLst/>
                        </a:rPr>
                        <a:t> </a:t>
                      </a:r>
                      <a:endParaRPr lang="en-IN" sz="140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Sign language</a:t>
                      </a:r>
                    </a:p>
                    <a:p>
                      <a:pPr marL="0" marR="0" algn="ctr">
                        <a:spcBef>
                          <a:spcPts val="0"/>
                        </a:spcBef>
                        <a:spcAft>
                          <a:spcPts val="0"/>
                        </a:spcAft>
                      </a:pPr>
                      <a:r>
                        <a:rPr lang="en-IN" sz="1100">
                          <a:effectLst/>
                        </a:rPr>
                        <a:t> </a:t>
                      </a:r>
                      <a:endParaRPr lang="en-IN" sz="140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visible RGB</a:t>
                      </a:r>
                    </a:p>
                    <a:p>
                      <a:pPr marL="0" marR="0" algn="ctr">
                        <a:spcBef>
                          <a:spcPts val="0"/>
                        </a:spcBef>
                        <a:spcAft>
                          <a:spcPts val="0"/>
                        </a:spcAft>
                      </a:pPr>
                      <a:r>
                        <a:rPr lang="en-IN" sz="1100">
                          <a:effectLst/>
                        </a:rPr>
                        <a:t> </a:t>
                      </a:r>
                      <a:endParaRPr lang="en-IN" sz="140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N/A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Spatial temporal Semantic Alignment.</a:t>
                      </a:r>
                    </a:p>
                    <a:p>
                      <a:pPr marL="0" marR="0" algn="ctr">
                        <a:spcBef>
                          <a:spcPts val="0"/>
                        </a:spcBef>
                        <a:spcAft>
                          <a:spcPts val="0"/>
                        </a:spcAft>
                      </a:pPr>
                      <a:r>
                        <a:rPr lang="en-IN" sz="1100" dirty="0">
                          <a:effectLst/>
                        </a:rPr>
                        <a:t> </a:t>
                      </a:r>
                      <a:endParaRPr lang="en-IN" sz="1400" dirty="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a:effectLst/>
                        </a:rPr>
                        <a:t>3D-CNNs</a:t>
                      </a:r>
                    </a:p>
                    <a:p>
                      <a:pPr marL="0" marR="0" algn="ctr">
                        <a:spcBef>
                          <a:spcPts val="0"/>
                        </a:spcBef>
                        <a:spcAft>
                          <a:spcPts val="0"/>
                        </a:spcAft>
                      </a:pPr>
                      <a:r>
                        <a:rPr lang="en-IN" sz="1100">
                          <a:effectLst/>
                        </a:rPr>
                        <a:t> </a:t>
                      </a:r>
                      <a:endParaRPr lang="en-IN" sz="140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100" dirty="0">
                          <a:effectLst/>
                        </a:rPr>
                        <a:t>88.4% </a:t>
                      </a:r>
                    </a:p>
                    <a:p>
                      <a:pPr marL="0" marR="0" algn="ctr">
                        <a:spcBef>
                          <a:spcPts val="0"/>
                        </a:spcBef>
                        <a:spcAft>
                          <a:spcPts val="0"/>
                        </a:spcAft>
                      </a:pPr>
                      <a:r>
                        <a:rPr lang="en-IN" sz="1100" dirty="0">
                          <a:effectLst/>
                        </a:rPr>
                        <a:t> </a:t>
                      </a:r>
                      <a:endParaRPr lang="en-IN" sz="1400" dirty="0">
                        <a:effectLst/>
                        <a:latin typeface="Calibri" panose="020F0502020204030204" pitchFamily="34" charset="0"/>
                        <a:cs typeface="Times New Roman" panose="02020603050405020304" pitchFamily="18" charset="0"/>
                      </a:endParaRPr>
                    </a:p>
                  </a:txBody>
                  <a:tcPr marL="61933" marR="6193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016242"/>
                  </a:ext>
                </a:extLst>
              </a:tr>
            </a:tbl>
          </a:graphicData>
        </a:graphic>
      </p:graphicFrame>
      <p:sp>
        <p:nvSpPr>
          <p:cNvPr id="3" name="TextBox 2">
            <a:extLst>
              <a:ext uri="{FF2B5EF4-FFF2-40B4-BE49-F238E27FC236}">
                <a16:creationId xmlns:a16="http://schemas.microsoft.com/office/drawing/2014/main" id="{3E049F55-A9F2-8C29-7C78-497EE34E1EC7}"/>
              </a:ext>
            </a:extLst>
          </p:cNvPr>
          <p:cNvSpPr txBox="1"/>
          <p:nvPr/>
        </p:nvSpPr>
        <p:spPr>
          <a:xfrm>
            <a:off x="1043608" y="836712"/>
            <a:ext cx="6984776" cy="338554"/>
          </a:xfrm>
          <a:prstGeom prst="rect">
            <a:avLst/>
          </a:prstGeom>
          <a:noFill/>
        </p:spPr>
        <p:txBody>
          <a:bodyPr wrap="square" rtlCol="0">
            <a:spAutoFit/>
          </a:bodyPr>
          <a:lstStyle/>
          <a:p>
            <a:pPr algn="ctr"/>
            <a:r>
              <a:rPr lang="en-US" sz="1600" b="1" dirty="0">
                <a:latin typeface="+mn-lt"/>
              </a:rPr>
              <a:t>Table 1. State of the art</a:t>
            </a:r>
          </a:p>
        </p:txBody>
      </p:sp>
    </p:spTree>
    <p:extLst>
      <p:ext uri="{BB962C8B-B14F-4D97-AF65-F5344CB8AC3E}">
        <p14:creationId xmlns:p14="http://schemas.microsoft.com/office/powerpoint/2010/main" val="256426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Actual Implementation</a:t>
            </a:r>
          </a:p>
        </p:txBody>
      </p:sp>
      <p:pic>
        <p:nvPicPr>
          <p:cNvPr id="6" name="Picture 5">
            <a:extLst>
              <a:ext uri="{FF2B5EF4-FFF2-40B4-BE49-F238E27FC236}">
                <a16:creationId xmlns:a16="http://schemas.microsoft.com/office/drawing/2014/main" id="{46B5294B-D0F3-CA46-482A-00C757AD474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975889" y="825834"/>
            <a:ext cx="6904190" cy="4829246"/>
          </a:xfrm>
          <a:prstGeom prst="rect">
            <a:avLst/>
          </a:prstGeom>
          <a:ln>
            <a:solidFill>
              <a:schemeClr val="tx1"/>
            </a:solidFill>
          </a:ln>
        </p:spPr>
      </p:pic>
      <p:sp>
        <p:nvSpPr>
          <p:cNvPr id="2" name="TextBox 1">
            <a:extLst>
              <a:ext uri="{FF2B5EF4-FFF2-40B4-BE49-F238E27FC236}">
                <a16:creationId xmlns:a16="http://schemas.microsoft.com/office/drawing/2014/main" id="{B0303C45-FB0F-BAF0-33B3-5E272A00DC19}"/>
              </a:ext>
            </a:extLst>
          </p:cNvPr>
          <p:cNvSpPr txBox="1"/>
          <p:nvPr/>
        </p:nvSpPr>
        <p:spPr>
          <a:xfrm>
            <a:off x="1547664" y="5641625"/>
            <a:ext cx="5760640" cy="338554"/>
          </a:xfrm>
          <a:prstGeom prst="rect">
            <a:avLst/>
          </a:prstGeom>
          <a:noFill/>
        </p:spPr>
        <p:txBody>
          <a:bodyPr wrap="square" rtlCol="0">
            <a:spAutoFit/>
          </a:bodyPr>
          <a:lstStyle/>
          <a:p>
            <a:pPr algn="ctr"/>
            <a:r>
              <a:rPr lang="en-US" sz="1600" b="1" dirty="0">
                <a:latin typeface="+mn-lt"/>
              </a:rPr>
              <a:t>Figure 2. Flowchart of actual implementation</a:t>
            </a:r>
          </a:p>
        </p:txBody>
      </p:sp>
    </p:spTree>
    <p:extLst>
      <p:ext uri="{BB962C8B-B14F-4D97-AF65-F5344CB8AC3E}">
        <p14:creationId xmlns:p14="http://schemas.microsoft.com/office/powerpoint/2010/main" val="132371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460-00BC-86E8-4C44-C8FA6FEC36ED}"/>
              </a:ext>
            </a:extLst>
          </p:cNvPr>
          <p:cNvSpPr>
            <a:spLocks noGrp="1"/>
          </p:cNvSpPr>
          <p:nvPr>
            <p:ph type="title"/>
          </p:nvPr>
        </p:nvSpPr>
        <p:spPr/>
        <p:txBody>
          <a:bodyPr/>
          <a:lstStyle/>
          <a:p>
            <a:pPr marL="457200" indent="-457200">
              <a:buClr>
                <a:srgbClr val="E67716"/>
              </a:buClr>
              <a:buFont typeface="Wingdings" panose="05000000000000000000" pitchFamily="2" charset="2"/>
              <a:buChar char="Ø"/>
            </a:pPr>
            <a:r>
              <a:rPr lang="en-US" sz="3600" b="1" dirty="0"/>
              <a:t>Data Acquisition</a:t>
            </a:r>
            <a:endParaRPr lang="en-IN" sz="3600" b="1" dirty="0"/>
          </a:p>
        </p:txBody>
      </p:sp>
      <p:sp>
        <p:nvSpPr>
          <p:cNvPr id="3" name="Text Placeholder 2">
            <a:extLst>
              <a:ext uri="{FF2B5EF4-FFF2-40B4-BE49-F238E27FC236}">
                <a16:creationId xmlns:a16="http://schemas.microsoft.com/office/drawing/2014/main" id="{E3FCE708-ABC1-4400-8C7C-7F80DE124B9A}"/>
              </a:ext>
            </a:extLst>
          </p:cNvPr>
          <p:cNvSpPr>
            <a:spLocks noGrp="1"/>
          </p:cNvSpPr>
          <p:nvPr>
            <p:ph type="body" sz="quarter" idx="10"/>
          </p:nvPr>
        </p:nvSpPr>
        <p:spPr/>
        <p:txBody>
          <a:bodyPr/>
          <a:lstStyle/>
          <a:p>
            <a:pPr>
              <a:spcBef>
                <a:spcPts val="0"/>
              </a:spcBef>
              <a:spcAft>
                <a:spcPts val="600"/>
              </a:spcAft>
            </a:pPr>
            <a:r>
              <a:rPr lang="en-US" b="1" dirty="0"/>
              <a:t>Controller:  Arduino Nano 33 BLE</a:t>
            </a:r>
          </a:p>
          <a:p>
            <a:pPr lvl="1">
              <a:spcBef>
                <a:spcPts val="0"/>
              </a:spcBef>
              <a:spcAft>
                <a:spcPts val="1200"/>
              </a:spcAft>
              <a:buFont typeface="Wingdings" panose="05000000000000000000" pitchFamily="2" charset="2"/>
              <a:buChar char="q"/>
            </a:pPr>
            <a:r>
              <a:rPr lang="en-US" dirty="0"/>
              <a:t>The Arduino Nano 33 BLE is a </a:t>
            </a:r>
            <a:r>
              <a:rPr lang="en-US" b="1" dirty="0"/>
              <a:t>compact</a:t>
            </a:r>
            <a:r>
              <a:rPr lang="en-US" dirty="0"/>
              <a:t> development board featuring the </a:t>
            </a:r>
            <a:r>
              <a:rPr lang="en-US" b="1" dirty="0"/>
              <a:t>Nordic Semiconductor nRF52840 </a:t>
            </a:r>
            <a:r>
              <a:rPr lang="en-US" dirty="0"/>
              <a:t>microcontroller with a </a:t>
            </a:r>
            <a:r>
              <a:rPr lang="en-US" b="1" dirty="0"/>
              <a:t>64 MHz ARM Cortex-M4 </a:t>
            </a:r>
            <a:r>
              <a:rPr lang="en-US" dirty="0"/>
              <a:t>processor.</a:t>
            </a:r>
          </a:p>
          <a:p>
            <a:pPr lvl="1">
              <a:spcBef>
                <a:spcPts val="0"/>
              </a:spcBef>
              <a:spcAft>
                <a:spcPts val="1200"/>
              </a:spcAft>
              <a:buFont typeface="Wingdings" panose="05000000000000000000" pitchFamily="2" charset="2"/>
              <a:buChar char="q"/>
            </a:pPr>
            <a:r>
              <a:rPr lang="en-US" dirty="0"/>
              <a:t>With </a:t>
            </a:r>
            <a:r>
              <a:rPr lang="en-US" b="1" dirty="0"/>
              <a:t>14 digital I/O pins, 8 analog pins, and 6 PWM pins</a:t>
            </a:r>
            <a:r>
              <a:rPr lang="en-US" dirty="0"/>
              <a:t>, it offers extensive connectivity options for various applications.</a:t>
            </a:r>
          </a:p>
          <a:p>
            <a:pPr lvl="1">
              <a:spcBef>
                <a:spcPts val="0"/>
              </a:spcBef>
              <a:spcAft>
                <a:spcPts val="1200"/>
              </a:spcAft>
              <a:buFont typeface="Wingdings" panose="05000000000000000000" pitchFamily="2" charset="2"/>
              <a:buChar char="q"/>
            </a:pPr>
            <a:r>
              <a:rPr lang="en-US" dirty="0"/>
              <a:t>The built-in </a:t>
            </a:r>
            <a:r>
              <a:rPr lang="en-US" b="1" dirty="0"/>
              <a:t>2.4 GHz BLE connectivity </a:t>
            </a:r>
            <a:r>
              <a:rPr lang="en-US" dirty="0"/>
              <a:t>allows seamless wireless communication with BLE-compatible devices, enabling IoT applications and wireless control.</a:t>
            </a:r>
          </a:p>
          <a:p>
            <a:pPr lvl="1">
              <a:spcBef>
                <a:spcPts val="0"/>
              </a:spcBef>
              <a:spcAft>
                <a:spcPts val="600"/>
              </a:spcAft>
              <a:buFont typeface="Wingdings" panose="05000000000000000000" pitchFamily="2" charset="2"/>
              <a:buChar char="q"/>
            </a:pPr>
            <a:r>
              <a:rPr lang="en-US" dirty="0"/>
              <a:t>With </a:t>
            </a:r>
            <a:r>
              <a:rPr lang="en-US" b="1" dirty="0"/>
              <a:t>low power consumption,</a:t>
            </a:r>
            <a:r>
              <a:rPr lang="en-US" dirty="0"/>
              <a:t> a </a:t>
            </a:r>
            <a:r>
              <a:rPr lang="en-US" b="1" dirty="0"/>
              <a:t>small form factor</a:t>
            </a:r>
            <a:r>
              <a:rPr lang="en-US" dirty="0"/>
              <a:t>, and extensive support of </a:t>
            </a:r>
            <a:r>
              <a:rPr lang="en-US" b="1" dirty="0"/>
              <a:t>Arduino ecosystem </a:t>
            </a:r>
            <a:r>
              <a:rPr lang="en-US" dirty="0"/>
              <a:t>the Arduino Nano 33 BLE is an efficient and space-saving solution for projects.[9]</a:t>
            </a:r>
          </a:p>
        </p:txBody>
      </p:sp>
    </p:spTree>
    <p:extLst>
      <p:ext uri="{BB962C8B-B14F-4D97-AF65-F5344CB8AC3E}">
        <p14:creationId xmlns:p14="http://schemas.microsoft.com/office/powerpoint/2010/main" val="12998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9C77-A6E4-0A46-E09B-8AC989A642E4}"/>
              </a:ext>
            </a:extLst>
          </p:cNvPr>
          <p:cNvSpPr>
            <a:spLocks noGrp="1"/>
          </p:cNvSpPr>
          <p:nvPr>
            <p:ph type="title"/>
          </p:nvPr>
        </p:nvSpPr>
        <p:spPr/>
        <p:txBody>
          <a:bodyPr/>
          <a:lstStyle/>
          <a:p>
            <a:r>
              <a:rPr lang="en-US" dirty="0"/>
              <a:t>Arduino nano 33 BLE Pinout </a:t>
            </a:r>
            <a:endParaRPr lang="en-IN" dirty="0"/>
          </a:p>
        </p:txBody>
      </p:sp>
      <p:pic>
        <p:nvPicPr>
          <p:cNvPr id="5" name="Picture 4" descr="A picture containing text, screenshot, design&#10;&#10;Description automatically generated">
            <a:extLst>
              <a:ext uri="{FF2B5EF4-FFF2-40B4-BE49-F238E27FC236}">
                <a16:creationId xmlns:a16="http://schemas.microsoft.com/office/drawing/2014/main" id="{D6CBC9C7-01E1-DCB3-55C0-0C6380E4C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896998"/>
            <a:ext cx="6984776" cy="4548226"/>
          </a:xfrm>
          <a:prstGeom prst="rect">
            <a:avLst/>
          </a:prstGeom>
          <a:ln>
            <a:solidFill>
              <a:schemeClr val="tx1"/>
            </a:solidFill>
          </a:ln>
        </p:spPr>
      </p:pic>
      <p:sp>
        <p:nvSpPr>
          <p:cNvPr id="3" name="TextBox 2">
            <a:extLst>
              <a:ext uri="{FF2B5EF4-FFF2-40B4-BE49-F238E27FC236}">
                <a16:creationId xmlns:a16="http://schemas.microsoft.com/office/drawing/2014/main" id="{8126C03B-37EC-5157-AD00-68B22B9F36DB}"/>
              </a:ext>
            </a:extLst>
          </p:cNvPr>
          <p:cNvSpPr txBox="1"/>
          <p:nvPr/>
        </p:nvSpPr>
        <p:spPr>
          <a:xfrm>
            <a:off x="1619672" y="5445224"/>
            <a:ext cx="5832648" cy="338554"/>
          </a:xfrm>
          <a:prstGeom prst="rect">
            <a:avLst/>
          </a:prstGeom>
          <a:noFill/>
        </p:spPr>
        <p:txBody>
          <a:bodyPr wrap="square" rtlCol="0">
            <a:spAutoFit/>
          </a:bodyPr>
          <a:lstStyle/>
          <a:p>
            <a:pPr algn="ctr"/>
            <a:r>
              <a:rPr lang="en-US" sz="1600" b="1" dirty="0">
                <a:latin typeface="+mn-lt"/>
              </a:rPr>
              <a:t>Figure 3. Arduino nano 33 BLE Pinout </a:t>
            </a:r>
          </a:p>
        </p:txBody>
      </p:sp>
    </p:spTree>
    <p:extLst>
      <p:ext uri="{BB962C8B-B14F-4D97-AF65-F5344CB8AC3E}">
        <p14:creationId xmlns:p14="http://schemas.microsoft.com/office/powerpoint/2010/main" val="249444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5460-00BC-86E8-4C44-C8FA6FEC36ED}"/>
              </a:ext>
            </a:extLst>
          </p:cNvPr>
          <p:cNvSpPr>
            <a:spLocks noGrp="1"/>
          </p:cNvSpPr>
          <p:nvPr>
            <p:ph type="title"/>
          </p:nvPr>
        </p:nvSpPr>
        <p:spPr/>
        <p:txBody>
          <a:bodyPr/>
          <a:lstStyle/>
          <a:p>
            <a:r>
              <a:rPr lang="en-US" dirty="0"/>
              <a:t>Hardware Components</a:t>
            </a:r>
            <a:endParaRPr lang="en-IN" dirty="0"/>
          </a:p>
        </p:txBody>
      </p:sp>
      <p:sp>
        <p:nvSpPr>
          <p:cNvPr id="3" name="Text Placeholder 2">
            <a:extLst>
              <a:ext uri="{FF2B5EF4-FFF2-40B4-BE49-F238E27FC236}">
                <a16:creationId xmlns:a16="http://schemas.microsoft.com/office/drawing/2014/main" id="{E3FCE708-ABC1-4400-8C7C-7F80DE124B9A}"/>
              </a:ext>
            </a:extLst>
          </p:cNvPr>
          <p:cNvSpPr>
            <a:spLocks noGrp="1"/>
          </p:cNvSpPr>
          <p:nvPr>
            <p:ph type="body" sz="quarter" idx="10"/>
          </p:nvPr>
        </p:nvSpPr>
        <p:spPr/>
        <p:txBody>
          <a:bodyPr anchor="t"/>
          <a:lstStyle/>
          <a:p>
            <a:pPr>
              <a:spcBef>
                <a:spcPts val="0"/>
              </a:spcBef>
              <a:spcAft>
                <a:spcPts val="600"/>
              </a:spcAft>
            </a:pPr>
            <a:r>
              <a:rPr lang="en-US" b="1" dirty="0" err="1"/>
              <a:t>Myoware</a:t>
            </a:r>
            <a:r>
              <a:rPr lang="en-US" b="1" dirty="0"/>
              <a:t> Sensor </a:t>
            </a:r>
          </a:p>
          <a:p>
            <a:pPr lvl="1">
              <a:spcBef>
                <a:spcPts val="0"/>
              </a:spcBef>
              <a:spcAft>
                <a:spcPts val="1200"/>
              </a:spcAft>
              <a:buFont typeface="Wingdings" panose="05000000000000000000" pitchFamily="2" charset="2"/>
              <a:buChar char="q"/>
            </a:pPr>
            <a:r>
              <a:rPr lang="en-US" dirty="0"/>
              <a:t>The </a:t>
            </a:r>
            <a:r>
              <a:rPr lang="en-US" dirty="0" err="1"/>
              <a:t>MyoWare</a:t>
            </a:r>
            <a:r>
              <a:rPr lang="en-US" dirty="0"/>
              <a:t> sensor comprises a sensor board and electrode pads for amplifying and processing EMG signals.</a:t>
            </a:r>
          </a:p>
          <a:p>
            <a:pPr lvl="1">
              <a:spcBef>
                <a:spcPts val="0"/>
              </a:spcBef>
              <a:spcAft>
                <a:spcPts val="1200"/>
              </a:spcAft>
              <a:buFont typeface="Wingdings" panose="05000000000000000000" pitchFamily="2" charset="2"/>
              <a:buChar char="q"/>
            </a:pPr>
            <a:r>
              <a:rPr lang="en-US" dirty="0"/>
              <a:t>The electrode pads are designed for easy attachment to the skin and ensure optimal electrical contact using conductive gel.</a:t>
            </a:r>
          </a:p>
          <a:p>
            <a:pPr lvl="1">
              <a:spcBef>
                <a:spcPts val="0"/>
              </a:spcBef>
              <a:spcAft>
                <a:spcPts val="1200"/>
              </a:spcAft>
              <a:buFont typeface="Wingdings" panose="05000000000000000000" pitchFamily="2" charset="2"/>
              <a:buChar char="q"/>
            </a:pPr>
            <a:r>
              <a:rPr lang="en-US" dirty="0"/>
              <a:t>It provides a </a:t>
            </a:r>
            <a:r>
              <a:rPr lang="en-US" b="1" dirty="0"/>
              <a:t>user-friendly</a:t>
            </a:r>
            <a:r>
              <a:rPr lang="en-US" dirty="0"/>
              <a:t> and </a:t>
            </a:r>
            <a:r>
              <a:rPr lang="en-US" b="1" dirty="0"/>
              <a:t>compact</a:t>
            </a:r>
            <a:r>
              <a:rPr lang="en-US" dirty="0"/>
              <a:t> solution for capturing EMG signals, making it suitable for applications like research and human-computer interaction.</a:t>
            </a:r>
          </a:p>
          <a:p>
            <a:pPr lvl="1">
              <a:spcBef>
                <a:spcPts val="0"/>
              </a:spcBef>
              <a:spcAft>
                <a:spcPts val="600"/>
              </a:spcAft>
              <a:buFont typeface="Wingdings" panose="05000000000000000000" pitchFamily="2" charset="2"/>
              <a:buChar char="q"/>
            </a:pPr>
            <a:r>
              <a:rPr lang="en-US" dirty="0"/>
              <a:t>The </a:t>
            </a:r>
            <a:r>
              <a:rPr lang="en-US" dirty="0" err="1"/>
              <a:t>MyoWare</a:t>
            </a:r>
            <a:r>
              <a:rPr lang="en-US" dirty="0"/>
              <a:t> sensor is commonly used in hand gesture recognition systems and projects requiring muscle activity measurement and analysis. [10]</a:t>
            </a:r>
          </a:p>
        </p:txBody>
      </p:sp>
    </p:spTree>
    <p:extLst>
      <p:ext uri="{BB962C8B-B14F-4D97-AF65-F5344CB8AC3E}">
        <p14:creationId xmlns:p14="http://schemas.microsoft.com/office/powerpoint/2010/main" val="421829281"/>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5765</TotalTime>
  <Words>2528</Words>
  <Application>Microsoft Office PowerPoint</Application>
  <PresentationFormat>On-screen Show (4:3)</PresentationFormat>
  <Paragraphs>337</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AvantGarde Bk BT</vt:lpstr>
      <vt:lpstr>Calibri</vt:lpstr>
      <vt:lpstr>Cambria Math</vt:lpstr>
      <vt:lpstr>KaTeX_Main</vt:lpstr>
      <vt:lpstr>Söhne</vt:lpstr>
      <vt:lpstr>Times New Roman</vt:lpstr>
      <vt:lpstr>Wingdings</vt:lpstr>
      <vt:lpstr>Larissa-Design</vt:lpstr>
      <vt:lpstr>Hand Gesture Recognition Using Machine Learning</vt:lpstr>
      <vt:lpstr>Contents</vt:lpstr>
      <vt:lpstr>Introduction</vt:lpstr>
      <vt:lpstr>Applications</vt:lpstr>
      <vt:lpstr>State of the art</vt:lpstr>
      <vt:lpstr>Actual Implementation</vt:lpstr>
      <vt:lpstr>Data Acquisition</vt:lpstr>
      <vt:lpstr>Arduino nano 33 BLE Pinout </vt:lpstr>
      <vt:lpstr>Hardware Components</vt:lpstr>
      <vt:lpstr>Myoware Sensor</vt:lpstr>
      <vt:lpstr>Software Components</vt:lpstr>
      <vt:lpstr>Hardware Setup</vt:lpstr>
      <vt:lpstr>Signal Processing</vt:lpstr>
      <vt:lpstr>Feature extraction</vt:lpstr>
      <vt:lpstr>Feature extraction</vt:lpstr>
      <vt:lpstr>Feature extraction</vt:lpstr>
      <vt:lpstr>Feature extraction</vt:lpstr>
      <vt:lpstr>Feature extraction</vt:lpstr>
      <vt:lpstr>Feature extraction</vt:lpstr>
      <vt:lpstr>Feature extraction</vt:lpstr>
      <vt:lpstr>Feature extraction</vt:lpstr>
      <vt:lpstr>Feature extraction</vt:lpstr>
      <vt:lpstr>Feature selection</vt:lpstr>
      <vt:lpstr>Feature selection</vt:lpstr>
      <vt:lpstr>Feature selection</vt:lpstr>
      <vt:lpstr>Machine Learning Model</vt:lpstr>
      <vt:lpstr>Machine learning model devolpment</vt:lpstr>
      <vt:lpstr>Flowchart for decision tree model</vt:lpstr>
      <vt:lpstr>Fine Tree Algorithm</vt:lpstr>
      <vt:lpstr>Evaluation Parameters</vt:lpstr>
      <vt:lpstr>Results</vt:lpstr>
      <vt:lpstr>Scatter Plot of Predicted Data</vt:lpstr>
      <vt:lpstr>Conclusion and Future work</vt:lpstr>
      <vt:lpstr>References</vt:lpstr>
      <vt:lpstr>References</vt:lpstr>
      <vt:lpstr>PowerPoint Presentation</vt:lpstr>
    </vt:vector>
  </TitlesOfParts>
  <Company>TU Chemnitz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Uwe Tröltzsch</dc:creator>
  <cp:lastModifiedBy>Swapnil Pawar</cp:lastModifiedBy>
  <cp:revision>223</cp:revision>
  <dcterms:created xsi:type="dcterms:W3CDTF">2009-12-10T09:55:46Z</dcterms:created>
  <dcterms:modified xsi:type="dcterms:W3CDTF">2023-06-26T06:23:02Z</dcterms:modified>
</cp:coreProperties>
</file>