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196D54-E1DE-405F-A7A9-9F59CB50CD70}">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31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8"/>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8"/>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70"/>
            <a:ext cx="5829300" cy="1816100"/>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4"/>
            <a:ext cx="3028950" cy="603461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4"/>
            <a:ext cx="3028950" cy="603461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2681287" y="364070"/>
            <a:ext cx="3833813" cy="780415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1" y="1913470"/>
            <a:ext cx="2256235" cy="6254751"/>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4/12/2020</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javascript.com/" TargetMode="External"/><Relationship Id="rId3" Type="http://schemas.openxmlformats.org/officeDocument/2006/relationships/hyperlink" Target="https://html.com/" TargetMode="External"/><Relationship Id="rId7" Type="http://schemas.openxmlformats.org/officeDocument/2006/relationships/hyperlink" Target="https://www.codecademy.com/learn/learn-css"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2.xml"/><Relationship Id="rId6" Type="http://schemas.openxmlformats.org/officeDocument/2006/relationships/hyperlink" Target="https://www.w3.org/Style/CSS/" TargetMode="External"/><Relationship Id="rId11" Type="http://schemas.openxmlformats.org/officeDocument/2006/relationships/hyperlink" Target="https://www.bbc.com/news/world" TargetMode="External"/><Relationship Id="rId5" Type="http://schemas.openxmlformats.org/officeDocument/2006/relationships/hyperlink" Target="https://www.w3schools.com/js/" TargetMode="External"/><Relationship Id="rId10" Type="http://schemas.openxmlformats.org/officeDocument/2006/relationships/hyperlink" Target="https://news.un.org/en/" TargetMode="External"/><Relationship Id="rId4" Type="http://schemas.openxmlformats.org/officeDocument/2006/relationships/hyperlink" Target="https://www.w3schools.com/css/" TargetMode="External"/><Relationship Id="rId9" Type="http://schemas.openxmlformats.org/officeDocument/2006/relationships/hyperlink" Target="https://www.indiatoday.in/new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2B28-4C21-4929-A905-ECEC22E84D9A}"/>
              </a:ext>
            </a:extLst>
          </p:cNvPr>
          <p:cNvSpPr>
            <a:spLocks noGrp="1"/>
          </p:cNvSpPr>
          <p:nvPr>
            <p:ph type="ctrTitle"/>
          </p:nvPr>
        </p:nvSpPr>
        <p:spPr>
          <a:xfrm>
            <a:off x="501650" y="1773767"/>
            <a:ext cx="5518150" cy="1553633"/>
          </a:xfrm>
        </p:spPr>
        <p:txBody>
          <a:bodyPr>
            <a:normAutofit/>
          </a:bodyPr>
          <a:lstStyle/>
          <a:p>
            <a:r>
              <a:rPr lang="en-US" sz="2400" b="1" dirty="0">
                <a:latin typeface="Arial Rounded MT Bold" panose="020F0704030504030204" pitchFamily="34" charset="0"/>
              </a:rPr>
              <a:t>NEWS CHANNEL WEBSITE</a:t>
            </a:r>
          </a:p>
        </p:txBody>
      </p:sp>
      <p:sp>
        <p:nvSpPr>
          <p:cNvPr id="3" name="Subtitle 2">
            <a:extLst>
              <a:ext uri="{FF2B5EF4-FFF2-40B4-BE49-F238E27FC236}">
                <a16:creationId xmlns:a16="http://schemas.microsoft.com/office/drawing/2014/main" id="{9A7F0199-9442-41D5-B886-7ABEFF06E1A4}"/>
              </a:ext>
            </a:extLst>
          </p:cNvPr>
          <p:cNvSpPr>
            <a:spLocks noGrp="1"/>
          </p:cNvSpPr>
          <p:nvPr>
            <p:ph type="subTitle" idx="1"/>
          </p:nvPr>
        </p:nvSpPr>
        <p:spPr>
          <a:xfrm>
            <a:off x="1028700" y="3098800"/>
            <a:ext cx="4800600" cy="457200"/>
          </a:xfrm>
        </p:spPr>
        <p:txBody>
          <a:bodyPr/>
          <a:lstStyle/>
          <a:p>
            <a:r>
              <a:rPr lang="en-US" dirty="0"/>
              <a:t>Final Project Report</a:t>
            </a:r>
          </a:p>
        </p:txBody>
      </p:sp>
      <p:sp>
        <p:nvSpPr>
          <p:cNvPr id="5" name="TextBox 4">
            <a:extLst>
              <a:ext uri="{FF2B5EF4-FFF2-40B4-BE49-F238E27FC236}">
                <a16:creationId xmlns:a16="http://schemas.microsoft.com/office/drawing/2014/main" id="{9FFB27EE-B725-4109-A4DD-795B919DD37B}"/>
              </a:ext>
            </a:extLst>
          </p:cNvPr>
          <p:cNvSpPr txBox="1"/>
          <p:nvPr/>
        </p:nvSpPr>
        <p:spPr>
          <a:xfrm>
            <a:off x="463550" y="979269"/>
            <a:ext cx="2990850" cy="646331"/>
          </a:xfrm>
          <a:prstGeom prst="rect">
            <a:avLst/>
          </a:prstGeom>
          <a:noFill/>
        </p:spPr>
        <p:txBody>
          <a:bodyPr wrap="square" rtlCol="0">
            <a:spAutoFit/>
          </a:bodyPr>
          <a:lstStyle/>
          <a:p>
            <a:r>
              <a:rPr lang="en-US" sz="3600" dirty="0">
                <a:latin typeface="Bahnschrift SemiBold" panose="020B0502040204020203" pitchFamily="34" charset="0"/>
              </a:rPr>
              <a:t>CSE 326</a:t>
            </a:r>
          </a:p>
        </p:txBody>
      </p:sp>
      <p:pic>
        <p:nvPicPr>
          <p:cNvPr id="7" name="Picture 6">
            <a:extLst>
              <a:ext uri="{FF2B5EF4-FFF2-40B4-BE49-F238E27FC236}">
                <a16:creationId xmlns:a16="http://schemas.microsoft.com/office/drawing/2014/main" id="{F96FBD33-981B-47CB-BB9A-076320747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862" y="198653"/>
            <a:ext cx="3562350" cy="1413066"/>
          </a:xfrm>
          <a:prstGeom prst="rect">
            <a:avLst/>
          </a:prstGeom>
        </p:spPr>
      </p:pic>
      <p:sp>
        <p:nvSpPr>
          <p:cNvPr id="9" name="TextBox 8">
            <a:extLst>
              <a:ext uri="{FF2B5EF4-FFF2-40B4-BE49-F238E27FC236}">
                <a16:creationId xmlns:a16="http://schemas.microsoft.com/office/drawing/2014/main" id="{567E8939-0FD7-4727-AACC-3FE2A556CD96}"/>
              </a:ext>
            </a:extLst>
          </p:cNvPr>
          <p:cNvSpPr txBox="1"/>
          <p:nvPr/>
        </p:nvSpPr>
        <p:spPr>
          <a:xfrm>
            <a:off x="1649412" y="3960101"/>
            <a:ext cx="3222625" cy="923330"/>
          </a:xfrm>
          <a:prstGeom prst="rect">
            <a:avLst/>
          </a:prstGeom>
          <a:noFill/>
        </p:spPr>
        <p:txBody>
          <a:bodyPr wrap="square" rtlCol="0">
            <a:spAutoFit/>
          </a:bodyPr>
          <a:lstStyle/>
          <a:p>
            <a:r>
              <a:rPr lang="en-US" dirty="0">
                <a:latin typeface="Bahnschrift" panose="020B0502040204020203" pitchFamily="34" charset="0"/>
              </a:rPr>
              <a:t>Section: K19GK</a:t>
            </a:r>
          </a:p>
          <a:p>
            <a:r>
              <a:rPr lang="en-US" dirty="0">
                <a:latin typeface="Bahnschrift" panose="020B0502040204020203" pitchFamily="34" charset="0"/>
              </a:rPr>
              <a:t>Faculty: Manu Bali</a:t>
            </a:r>
          </a:p>
          <a:p>
            <a:r>
              <a:rPr lang="en-US" dirty="0">
                <a:latin typeface="Bahnschrift" panose="020B0502040204020203" pitchFamily="34" charset="0"/>
              </a:rPr>
              <a:t>Submitted On: 12</a:t>
            </a:r>
            <a:r>
              <a:rPr lang="en-US" baseline="30000" dirty="0">
                <a:latin typeface="Bahnschrift" panose="020B0502040204020203" pitchFamily="34" charset="0"/>
              </a:rPr>
              <a:t>th</a:t>
            </a:r>
            <a:r>
              <a:rPr lang="en-US" dirty="0">
                <a:latin typeface="Bahnschrift" panose="020B0502040204020203" pitchFamily="34" charset="0"/>
              </a:rPr>
              <a:t> April, 2019</a:t>
            </a:r>
          </a:p>
        </p:txBody>
      </p:sp>
      <p:graphicFrame>
        <p:nvGraphicFramePr>
          <p:cNvPr id="12" name="Table 12">
            <a:extLst>
              <a:ext uri="{FF2B5EF4-FFF2-40B4-BE49-F238E27FC236}">
                <a16:creationId xmlns:a16="http://schemas.microsoft.com/office/drawing/2014/main" id="{505BBF58-65FE-47F0-8F07-30736591EAFF}"/>
              </a:ext>
            </a:extLst>
          </p:cNvPr>
          <p:cNvGraphicFramePr>
            <a:graphicFrameLocks noGrp="1"/>
          </p:cNvGraphicFramePr>
          <p:nvPr>
            <p:extLst>
              <p:ext uri="{D42A27DB-BD31-4B8C-83A1-F6EECF244321}">
                <p14:modId xmlns:p14="http://schemas.microsoft.com/office/powerpoint/2010/main" val="3009724722"/>
              </p:ext>
            </p:extLst>
          </p:nvPr>
        </p:nvGraphicFramePr>
        <p:xfrm>
          <a:off x="876300" y="5816601"/>
          <a:ext cx="5156199" cy="1413066"/>
        </p:xfrm>
        <a:graphic>
          <a:graphicData uri="http://schemas.openxmlformats.org/drawingml/2006/table">
            <a:tbl>
              <a:tblPr firstRow="1" bandRow="1">
                <a:tableStyleId>{5940675A-B579-460E-94D1-54222C63F5DA}</a:tableStyleId>
              </a:tblPr>
              <a:tblGrid>
                <a:gridCol w="1718733">
                  <a:extLst>
                    <a:ext uri="{9D8B030D-6E8A-4147-A177-3AD203B41FA5}">
                      <a16:colId xmlns:a16="http://schemas.microsoft.com/office/drawing/2014/main" val="1775048365"/>
                    </a:ext>
                  </a:extLst>
                </a:gridCol>
                <a:gridCol w="1718733">
                  <a:extLst>
                    <a:ext uri="{9D8B030D-6E8A-4147-A177-3AD203B41FA5}">
                      <a16:colId xmlns:a16="http://schemas.microsoft.com/office/drawing/2014/main" val="3529327364"/>
                    </a:ext>
                  </a:extLst>
                </a:gridCol>
                <a:gridCol w="1718733">
                  <a:extLst>
                    <a:ext uri="{9D8B030D-6E8A-4147-A177-3AD203B41FA5}">
                      <a16:colId xmlns:a16="http://schemas.microsoft.com/office/drawing/2014/main" val="3557621142"/>
                    </a:ext>
                  </a:extLst>
                </a:gridCol>
              </a:tblGrid>
              <a:tr h="570994">
                <a:tc>
                  <a:txBody>
                    <a:bodyPr/>
                    <a:lstStyle/>
                    <a:p>
                      <a:pPr algn="ctr"/>
                      <a:r>
                        <a:rPr lang="en-US" dirty="0"/>
                        <a:t>NAME</a:t>
                      </a:r>
                    </a:p>
                  </a:txBody>
                  <a:tcPr/>
                </a:tc>
                <a:tc>
                  <a:txBody>
                    <a:bodyPr/>
                    <a:lstStyle/>
                    <a:p>
                      <a:pPr algn="ctr"/>
                      <a:r>
                        <a:rPr lang="en-US" dirty="0"/>
                        <a:t>ROLL NUMBER</a:t>
                      </a:r>
                    </a:p>
                  </a:txBody>
                  <a:tcPr/>
                </a:tc>
                <a:tc>
                  <a:txBody>
                    <a:bodyPr/>
                    <a:lstStyle/>
                    <a:p>
                      <a:pPr algn="ctr"/>
                      <a:r>
                        <a:rPr lang="en-US" dirty="0"/>
                        <a:t>REGISTRATION NUMBER</a:t>
                      </a:r>
                    </a:p>
                  </a:txBody>
                  <a:tcPr/>
                </a:tc>
                <a:extLst>
                  <a:ext uri="{0D108BD9-81ED-4DB2-BD59-A6C34878D82A}">
                    <a16:rowId xmlns:a16="http://schemas.microsoft.com/office/drawing/2014/main" val="2500065578"/>
                  </a:ext>
                </a:extLst>
              </a:tr>
              <a:tr h="421036">
                <a:tc>
                  <a:txBody>
                    <a:bodyPr/>
                    <a:lstStyle/>
                    <a:p>
                      <a:pPr algn="ctr"/>
                      <a:r>
                        <a:rPr lang="en-US" dirty="0"/>
                        <a:t>SWAPNIL VAISH</a:t>
                      </a:r>
                    </a:p>
                  </a:txBody>
                  <a:tcPr/>
                </a:tc>
                <a:tc>
                  <a:txBody>
                    <a:bodyPr/>
                    <a:lstStyle/>
                    <a:p>
                      <a:pPr algn="ctr"/>
                      <a:r>
                        <a:rPr lang="en-US" dirty="0"/>
                        <a:t>42</a:t>
                      </a:r>
                    </a:p>
                  </a:txBody>
                  <a:tcPr/>
                </a:tc>
                <a:tc>
                  <a:txBody>
                    <a:bodyPr/>
                    <a:lstStyle/>
                    <a:p>
                      <a:pPr algn="ctr"/>
                      <a:r>
                        <a:rPr lang="en-US" dirty="0"/>
                        <a:t>11911972</a:t>
                      </a:r>
                    </a:p>
                  </a:txBody>
                  <a:tcPr/>
                </a:tc>
                <a:extLst>
                  <a:ext uri="{0D108BD9-81ED-4DB2-BD59-A6C34878D82A}">
                    <a16:rowId xmlns:a16="http://schemas.microsoft.com/office/drawing/2014/main" val="3011267472"/>
                  </a:ext>
                </a:extLst>
              </a:tr>
              <a:tr h="421036">
                <a:tc>
                  <a:txBody>
                    <a:bodyPr/>
                    <a:lstStyle/>
                    <a:p>
                      <a:pPr algn="ctr"/>
                      <a:r>
                        <a:rPr lang="en-US" dirty="0"/>
                        <a:t>RITUKALPA GOGOI</a:t>
                      </a:r>
                    </a:p>
                  </a:txBody>
                  <a:tcPr/>
                </a:tc>
                <a:tc>
                  <a:txBody>
                    <a:bodyPr/>
                    <a:lstStyle/>
                    <a:p>
                      <a:pPr algn="ctr"/>
                      <a:r>
                        <a:rPr lang="en-US" dirty="0"/>
                        <a:t>44</a:t>
                      </a:r>
                    </a:p>
                  </a:txBody>
                  <a:tcPr/>
                </a:tc>
                <a:tc>
                  <a:txBody>
                    <a:bodyPr/>
                    <a:lstStyle/>
                    <a:p>
                      <a:pPr algn="ctr"/>
                      <a:r>
                        <a:rPr lang="en-US" dirty="0"/>
                        <a:t>11908566</a:t>
                      </a:r>
                    </a:p>
                  </a:txBody>
                  <a:tcPr/>
                </a:tc>
                <a:extLst>
                  <a:ext uri="{0D108BD9-81ED-4DB2-BD59-A6C34878D82A}">
                    <a16:rowId xmlns:a16="http://schemas.microsoft.com/office/drawing/2014/main" val="3815581347"/>
                  </a:ext>
                </a:extLst>
              </a:tr>
            </a:tbl>
          </a:graphicData>
        </a:graphic>
      </p:graphicFrame>
    </p:spTree>
    <p:extLst>
      <p:ext uri="{BB962C8B-B14F-4D97-AF65-F5344CB8AC3E}">
        <p14:creationId xmlns:p14="http://schemas.microsoft.com/office/powerpoint/2010/main" val="312342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20385-FFD8-464F-921A-BD702AE161C7}"/>
              </a:ext>
            </a:extLst>
          </p:cNvPr>
          <p:cNvSpPr txBox="1"/>
          <p:nvPr/>
        </p:nvSpPr>
        <p:spPr>
          <a:xfrm>
            <a:off x="152400" y="64175"/>
            <a:ext cx="4648200" cy="461665"/>
          </a:xfrm>
          <a:prstGeom prst="rect">
            <a:avLst/>
          </a:prstGeom>
          <a:noFill/>
        </p:spPr>
        <p:txBody>
          <a:bodyPr wrap="square" rtlCol="0">
            <a:spAutoFit/>
          </a:bodyPr>
          <a:lstStyle/>
          <a:p>
            <a:r>
              <a:rPr lang="en-US" sz="2400" dirty="0"/>
              <a:t>Featured News Tab</a:t>
            </a:r>
          </a:p>
        </p:txBody>
      </p:sp>
      <p:pic>
        <p:nvPicPr>
          <p:cNvPr id="6" name="Picture 5">
            <a:extLst>
              <a:ext uri="{FF2B5EF4-FFF2-40B4-BE49-F238E27FC236}">
                <a16:creationId xmlns:a16="http://schemas.microsoft.com/office/drawing/2014/main" id="{188D94CB-4777-4082-8820-165BF8312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519280"/>
            <a:ext cx="5486400" cy="2825374"/>
          </a:xfrm>
          <a:prstGeom prst="rect">
            <a:avLst/>
          </a:prstGeom>
        </p:spPr>
      </p:pic>
      <p:pic>
        <p:nvPicPr>
          <p:cNvPr id="8" name="Picture 7">
            <a:extLst>
              <a:ext uri="{FF2B5EF4-FFF2-40B4-BE49-F238E27FC236}">
                <a16:creationId xmlns:a16="http://schemas.microsoft.com/office/drawing/2014/main" id="{50FFEC3F-2045-465C-8C32-3521714FF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3512507"/>
            <a:ext cx="5662245" cy="2571467"/>
          </a:xfrm>
          <a:prstGeom prst="rect">
            <a:avLst/>
          </a:prstGeom>
        </p:spPr>
      </p:pic>
      <p:pic>
        <p:nvPicPr>
          <p:cNvPr id="10" name="Picture 9">
            <a:extLst>
              <a:ext uri="{FF2B5EF4-FFF2-40B4-BE49-F238E27FC236}">
                <a16:creationId xmlns:a16="http://schemas.microsoft.com/office/drawing/2014/main" id="{F2E83337-ED04-408E-81B8-214A50450A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815" y="6251827"/>
            <a:ext cx="5503985" cy="2571466"/>
          </a:xfrm>
          <a:prstGeom prst="rect">
            <a:avLst/>
          </a:prstGeom>
        </p:spPr>
      </p:pic>
    </p:spTree>
    <p:extLst>
      <p:ext uri="{BB962C8B-B14F-4D97-AF65-F5344CB8AC3E}">
        <p14:creationId xmlns:p14="http://schemas.microsoft.com/office/powerpoint/2010/main" val="55021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736673-D785-44F5-B40B-3036FDF51CC1}"/>
              </a:ext>
            </a:extLst>
          </p:cNvPr>
          <p:cNvSpPr txBox="1"/>
          <p:nvPr/>
        </p:nvSpPr>
        <p:spPr>
          <a:xfrm>
            <a:off x="533400" y="228600"/>
            <a:ext cx="3429000" cy="461665"/>
          </a:xfrm>
          <a:prstGeom prst="rect">
            <a:avLst/>
          </a:prstGeom>
          <a:noFill/>
        </p:spPr>
        <p:txBody>
          <a:bodyPr wrap="square" rtlCol="0">
            <a:spAutoFit/>
          </a:bodyPr>
          <a:lstStyle/>
          <a:p>
            <a:r>
              <a:rPr lang="en-US" sz="2400" dirty="0"/>
              <a:t>Sign Up/Log In Tab</a:t>
            </a:r>
          </a:p>
        </p:txBody>
      </p:sp>
      <p:pic>
        <p:nvPicPr>
          <p:cNvPr id="6" name="Picture 5">
            <a:extLst>
              <a:ext uri="{FF2B5EF4-FFF2-40B4-BE49-F238E27FC236}">
                <a16:creationId xmlns:a16="http://schemas.microsoft.com/office/drawing/2014/main" id="{D73D58B2-A022-46A9-B5C9-5FFB55224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14400"/>
            <a:ext cx="5835650" cy="3056809"/>
          </a:xfrm>
          <a:prstGeom prst="rect">
            <a:avLst/>
          </a:prstGeom>
        </p:spPr>
      </p:pic>
      <p:sp>
        <p:nvSpPr>
          <p:cNvPr id="8" name="TextBox 7">
            <a:extLst>
              <a:ext uri="{FF2B5EF4-FFF2-40B4-BE49-F238E27FC236}">
                <a16:creationId xmlns:a16="http://schemas.microsoft.com/office/drawing/2014/main" id="{B851AD4D-0965-47EC-94E1-CD45E237C132}"/>
              </a:ext>
            </a:extLst>
          </p:cNvPr>
          <p:cNvSpPr txBox="1"/>
          <p:nvPr/>
        </p:nvSpPr>
        <p:spPr>
          <a:xfrm>
            <a:off x="304800" y="4343400"/>
            <a:ext cx="3048000" cy="461665"/>
          </a:xfrm>
          <a:prstGeom prst="rect">
            <a:avLst/>
          </a:prstGeom>
          <a:noFill/>
        </p:spPr>
        <p:txBody>
          <a:bodyPr wrap="square" rtlCol="0">
            <a:spAutoFit/>
          </a:bodyPr>
          <a:lstStyle/>
          <a:p>
            <a:r>
              <a:rPr lang="en-US" sz="2400" dirty="0"/>
              <a:t>Other Information</a:t>
            </a:r>
          </a:p>
        </p:txBody>
      </p:sp>
      <p:pic>
        <p:nvPicPr>
          <p:cNvPr id="10" name="Picture 9">
            <a:extLst>
              <a:ext uri="{FF2B5EF4-FFF2-40B4-BE49-F238E27FC236}">
                <a16:creationId xmlns:a16="http://schemas.microsoft.com/office/drawing/2014/main" id="{BCEF86E7-BCB0-4B78-B0D6-BE4F50E8D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26" y="4817765"/>
            <a:ext cx="6324598" cy="2497435"/>
          </a:xfrm>
          <a:prstGeom prst="rect">
            <a:avLst/>
          </a:prstGeom>
        </p:spPr>
      </p:pic>
    </p:spTree>
    <p:extLst>
      <p:ext uri="{BB962C8B-B14F-4D97-AF65-F5344CB8AC3E}">
        <p14:creationId xmlns:p14="http://schemas.microsoft.com/office/powerpoint/2010/main" val="81609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8648-90F9-4DC8-82BE-C36B02F02012}"/>
              </a:ext>
            </a:extLst>
          </p:cNvPr>
          <p:cNvSpPr>
            <a:spLocks noGrp="1"/>
          </p:cNvSpPr>
          <p:nvPr>
            <p:ph type="title"/>
          </p:nvPr>
        </p:nvSpPr>
        <p:spPr/>
        <p:txBody>
          <a:bodyPr/>
          <a:lstStyle/>
          <a:p>
            <a:r>
              <a:rPr lang="en-US" dirty="0">
                <a:latin typeface="Arial Rounded MT Bold" panose="020F0704030504030204" pitchFamily="34" charset="0"/>
              </a:rPr>
              <a:t>Work Distribution</a:t>
            </a:r>
          </a:p>
        </p:txBody>
      </p:sp>
      <p:sp>
        <p:nvSpPr>
          <p:cNvPr id="3" name="Content Placeholder 2">
            <a:extLst>
              <a:ext uri="{FF2B5EF4-FFF2-40B4-BE49-F238E27FC236}">
                <a16:creationId xmlns:a16="http://schemas.microsoft.com/office/drawing/2014/main" id="{50B31608-98A5-44A0-8D04-289DE0EDC255}"/>
              </a:ext>
            </a:extLst>
          </p:cNvPr>
          <p:cNvSpPr>
            <a:spLocks noGrp="1"/>
          </p:cNvSpPr>
          <p:nvPr>
            <p:ph idx="1"/>
          </p:nvPr>
        </p:nvSpPr>
        <p:spPr>
          <a:xfrm>
            <a:off x="342900" y="3200400"/>
            <a:ext cx="6172200" cy="4967821"/>
          </a:xfrm>
        </p:spPr>
        <p:txBody>
          <a:bodyPr/>
          <a:lstStyle/>
          <a:p>
            <a:r>
              <a:rPr lang="en-US" b="1" i="1" dirty="0"/>
              <a:t>Swapnil </a:t>
            </a:r>
            <a:r>
              <a:rPr lang="en-US" b="1" i="1" dirty="0" err="1"/>
              <a:t>Vaish</a:t>
            </a:r>
            <a:r>
              <a:rPr lang="en-US" b="1" i="1" dirty="0"/>
              <a:t> (11911972) </a:t>
            </a:r>
            <a:r>
              <a:rPr lang="en-US" dirty="0"/>
              <a:t>: Has designed the website and done the HTML and entire JavaScript Coding. Prepared synopsis of project.</a:t>
            </a:r>
          </a:p>
          <a:p>
            <a:endParaRPr lang="en-US" dirty="0"/>
          </a:p>
          <a:p>
            <a:endParaRPr lang="en-US" dirty="0"/>
          </a:p>
          <a:p>
            <a:r>
              <a:rPr lang="en-US" b="1" i="1" dirty="0"/>
              <a:t>Ritukalpa Gogoi (11908566) </a:t>
            </a:r>
            <a:r>
              <a:rPr lang="en-US" dirty="0"/>
              <a:t>: Has done CSS coding and designed the Sign Up/Log In page. Prepared the project report </a:t>
            </a:r>
          </a:p>
          <a:p>
            <a:endParaRPr lang="en-US" dirty="0"/>
          </a:p>
        </p:txBody>
      </p:sp>
    </p:spTree>
    <p:extLst>
      <p:ext uri="{BB962C8B-B14F-4D97-AF65-F5344CB8AC3E}">
        <p14:creationId xmlns:p14="http://schemas.microsoft.com/office/powerpoint/2010/main" val="170504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D379-22CD-48F3-8172-3D73183E8997}"/>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288116E6-68DD-4F8C-B23C-0E9606F9E86B}"/>
              </a:ext>
            </a:extLst>
          </p:cNvPr>
          <p:cNvSpPr>
            <a:spLocks noGrp="1"/>
          </p:cNvSpPr>
          <p:nvPr>
            <p:ph idx="1"/>
          </p:nvPr>
        </p:nvSpPr>
        <p:spPr/>
        <p:txBody>
          <a:bodyPr/>
          <a:lstStyle/>
          <a:p>
            <a:r>
              <a:rPr lang="en-US" dirty="0">
                <a:hlinkClick r:id="rId2"/>
              </a:rPr>
              <a:t>https://developer.mozilla.org/en-US/</a:t>
            </a:r>
            <a:endParaRPr lang="en-US" dirty="0"/>
          </a:p>
          <a:p>
            <a:r>
              <a:rPr lang="en-US" dirty="0">
                <a:hlinkClick r:id="rId3"/>
              </a:rPr>
              <a:t>https://html.com/</a:t>
            </a:r>
            <a:endParaRPr lang="en-US" dirty="0"/>
          </a:p>
          <a:p>
            <a:r>
              <a:rPr lang="en-US" dirty="0">
                <a:hlinkClick r:id="rId4"/>
              </a:rPr>
              <a:t>https://www.w3schools.com/css/</a:t>
            </a:r>
            <a:endParaRPr lang="en-US" dirty="0"/>
          </a:p>
          <a:p>
            <a:r>
              <a:rPr lang="en-US" dirty="0">
                <a:hlinkClick r:id="rId5"/>
              </a:rPr>
              <a:t>https://www.w3schools.com/js/</a:t>
            </a:r>
            <a:endParaRPr lang="en-US" dirty="0"/>
          </a:p>
          <a:p>
            <a:r>
              <a:rPr lang="en-US" dirty="0">
                <a:hlinkClick r:id="rId6"/>
              </a:rPr>
              <a:t>https://www.w3.org/Style/CSS/</a:t>
            </a:r>
            <a:endParaRPr lang="en-US" dirty="0"/>
          </a:p>
          <a:p>
            <a:r>
              <a:rPr lang="en-US" dirty="0">
                <a:hlinkClick r:id="rId7"/>
              </a:rPr>
              <a:t>https://www.codecademy.com/learn/learn-css</a:t>
            </a:r>
            <a:endParaRPr lang="en-US" dirty="0"/>
          </a:p>
          <a:p>
            <a:r>
              <a:rPr lang="en-US" dirty="0">
                <a:hlinkClick r:id="rId8"/>
              </a:rPr>
              <a:t>https://www.javascript.com/</a:t>
            </a:r>
            <a:endParaRPr lang="en-US" dirty="0"/>
          </a:p>
          <a:p>
            <a:r>
              <a:rPr lang="en-US" dirty="0">
                <a:hlinkClick r:id="rId9"/>
              </a:rPr>
              <a:t>https://www.indiatoday.in/news.html</a:t>
            </a:r>
            <a:endParaRPr lang="en-US" dirty="0"/>
          </a:p>
          <a:p>
            <a:r>
              <a:rPr lang="en-US" dirty="0">
                <a:hlinkClick r:id="rId9"/>
              </a:rPr>
              <a:t>https://www.indiatoday.in/news.html</a:t>
            </a:r>
            <a:endParaRPr lang="en-US" dirty="0"/>
          </a:p>
          <a:p>
            <a:r>
              <a:rPr lang="en-US" dirty="0">
                <a:hlinkClick r:id="rId10"/>
              </a:rPr>
              <a:t>https://news.un.org/en/</a:t>
            </a:r>
            <a:endParaRPr lang="en-US" dirty="0"/>
          </a:p>
          <a:p>
            <a:r>
              <a:rPr lang="en-US" dirty="0">
                <a:hlinkClick r:id="rId11"/>
              </a:rPr>
              <a:t>https://www.bbc.com/news/world</a:t>
            </a:r>
            <a:endParaRPr lang="en-US" dirty="0"/>
          </a:p>
          <a:p>
            <a:endParaRPr lang="en-US" dirty="0"/>
          </a:p>
          <a:p>
            <a:endParaRPr lang="en-US" dirty="0"/>
          </a:p>
        </p:txBody>
      </p:sp>
    </p:spTree>
    <p:extLst>
      <p:ext uri="{BB962C8B-B14F-4D97-AF65-F5344CB8AC3E}">
        <p14:creationId xmlns:p14="http://schemas.microsoft.com/office/powerpoint/2010/main" val="226135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290CD-8FD5-46D7-B55A-892B52E10A8D}"/>
              </a:ext>
            </a:extLst>
          </p:cNvPr>
          <p:cNvSpPr>
            <a:spLocks noGrp="1"/>
          </p:cNvSpPr>
          <p:nvPr>
            <p:ph type="title"/>
          </p:nvPr>
        </p:nvSpPr>
        <p:spPr/>
        <p:txBody>
          <a:bodyPr/>
          <a:lstStyle/>
          <a:p>
            <a:r>
              <a:rPr lang="en-US" b="1" dirty="0">
                <a:latin typeface="Arial Rounded MT Bold" panose="020F0704030504030204" pitchFamily="34" charset="0"/>
              </a:rPr>
              <a:t>ACKNOWLEDGEMENT</a:t>
            </a:r>
          </a:p>
        </p:txBody>
      </p:sp>
      <p:sp>
        <p:nvSpPr>
          <p:cNvPr id="3" name="Content Placeholder 2">
            <a:extLst>
              <a:ext uri="{FF2B5EF4-FFF2-40B4-BE49-F238E27FC236}">
                <a16:creationId xmlns:a16="http://schemas.microsoft.com/office/drawing/2014/main" id="{621464BF-9650-43E1-8D93-5967ECE7001D}"/>
              </a:ext>
            </a:extLst>
          </p:cNvPr>
          <p:cNvSpPr>
            <a:spLocks noGrp="1"/>
          </p:cNvSpPr>
          <p:nvPr>
            <p:ph idx="1"/>
          </p:nvPr>
        </p:nvSpPr>
        <p:spPr/>
        <p:txBody>
          <a:bodyPr/>
          <a:lstStyle/>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endParaRPr lang="en-US" sz="1800" dirty="0"/>
          </a:p>
          <a:p>
            <a:pPr marL="0" indent="0" algn="ctr">
              <a:buNone/>
            </a:pPr>
            <a:r>
              <a:rPr lang="en-US" sz="1800" dirty="0"/>
              <a:t>We would like to express our Special thanks of Gratitude to our University as well as our CSE Faculty </a:t>
            </a:r>
            <a:r>
              <a:rPr lang="en-US" sz="1800" b="1" dirty="0"/>
              <a:t>Manu Bali</a:t>
            </a:r>
            <a:r>
              <a:rPr lang="en-US" sz="1800" dirty="0"/>
              <a:t> ma’am who gave us this opportunity to work on the project  “</a:t>
            </a:r>
            <a:r>
              <a:rPr lang="en-US" sz="1800" b="1" i="1" dirty="0"/>
              <a:t>NEWS CHANNEL WEBSITE </a:t>
            </a:r>
            <a:r>
              <a:rPr lang="en-US" sz="1800" b="1" dirty="0"/>
              <a:t>”.</a:t>
            </a:r>
          </a:p>
          <a:p>
            <a:pPr marL="0" indent="0" algn="ctr">
              <a:buNone/>
            </a:pPr>
            <a:r>
              <a:rPr lang="en-US" sz="1800" dirty="0"/>
              <a:t>It was a great learning experience for all of us.</a:t>
            </a:r>
          </a:p>
        </p:txBody>
      </p:sp>
    </p:spTree>
    <p:extLst>
      <p:ext uri="{BB962C8B-B14F-4D97-AF65-F5344CB8AC3E}">
        <p14:creationId xmlns:p14="http://schemas.microsoft.com/office/powerpoint/2010/main" val="399773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AC27-FF37-40A0-9BF8-A7E1659BCA41}"/>
              </a:ext>
            </a:extLst>
          </p:cNvPr>
          <p:cNvSpPr>
            <a:spLocks noGrp="1"/>
          </p:cNvSpPr>
          <p:nvPr>
            <p:ph type="title"/>
          </p:nvPr>
        </p:nvSpPr>
        <p:spPr>
          <a:xfrm>
            <a:off x="342900" y="3352800"/>
            <a:ext cx="6172200" cy="1524000"/>
          </a:xfrm>
        </p:spPr>
        <p:txBody>
          <a:bodyPr/>
          <a:lstStyle/>
          <a:p>
            <a:r>
              <a:rPr lang="en-US" b="1" dirty="0">
                <a:latin typeface="Arial Black" panose="020B0A04020102020204" pitchFamily="34" charset="0"/>
              </a:rPr>
              <a:t>NEWS CHANNEL WEBSITE</a:t>
            </a:r>
          </a:p>
        </p:txBody>
      </p:sp>
      <p:sp>
        <p:nvSpPr>
          <p:cNvPr id="3" name="Content Placeholder 2">
            <a:extLst>
              <a:ext uri="{FF2B5EF4-FFF2-40B4-BE49-F238E27FC236}">
                <a16:creationId xmlns:a16="http://schemas.microsoft.com/office/drawing/2014/main" id="{43C84329-7E48-44C9-9BBA-34CA2BF81508}"/>
              </a:ext>
            </a:extLst>
          </p:cNvPr>
          <p:cNvSpPr>
            <a:spLocks noGrp="1"/>
          </p:cNvSpPr>
          <p:nvPr>
            <p:ph idx="1"/>
          </p:nvPr>
        </p:nvSpPr>
        <p:spPr>
          <a:xfrm>
            <a:off x="1809750" y="3086102"/>
            <a:ext cx="3238500" cy="533396"/>
          </a:xfrm>
        </p:spPr>
        <p:txBody>
          <a:bodyPr/>
          <a:lstStyle/>
          <a:p>
            <a:pPr marL="0" indent="0">
              <a:buNone/>
            </a:pPr>
            <a:r>
              <a:rPr lang="en-US" i="1" dirty="0"/>
              <a:t>Final Project Report On</a:t>
            </a:r>
          </a:p>
        </p:txBody>
      </p:sp>
    </p:spTree>
    <p:extLst>
      <p:ext uri="{BB962C8B-B14F-4D97-AF65-F5344CB8AC3E}">
        <p14:creationId xmlns:p14="http://schemas.microsoft.com/office/powerpoint/2010/main" val="143863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FC01-957F-4C96-872E-5CAB020CCD40}"/>
              </a:ext>
            </a:extLst>
          </p:cNvPr>
          <p:cNvSpPr>
            <a:spLocks noGrp="1"/>
          </p:cNvSpPr>
          <p:nvPr>
            <p:ph type="title"/>
          </p:nvPr>
        </p:nvSpPr>
        <p:spPr/>
        <p:txBody>
          <a:bodyPr/>
          <a:lstStyle/>
          <a:p>
            <a:r>
              <a:rPr lang="en-US" b="1" dirty="0">
                <a:latin typeface="Arial Rounded MT Bold" panose="020F0704030504030204" pitchFamily="34" charset="0"/>
              </a:rPr>
              <a:t>Introduction</a:t>
            </a:r>
          </a:p>
        </p:txBody>
      </p:sp>
      <p:sp>
        <p:nvSpPr>
          <p:cNvPr id="3" name="Content Placeholder 2">
            <a:extLst>
              <a:ext uri="{FF2B5EF4-FFF2-40B4-BE49-F238E27FC236}">
                <a16:creationId xmlns:a16="http://schemas.microsoft.com/office/drawing/2014/main" id="{58A8E6BB-081C-4ED2-B576-950713700D4E}"/>
              </a:ext>
            </a:extLst>
          </p:cNvPr>
          <p:cNvSpPr>
            <a:spLocks noGrp="1"/>
          </p:cNvSpPr>
          <p:nvPr>
            <p:ph idx="1"/>
          </p:nvPr>
        </p:nvSpPr>
        <p:spPr/>
        <p:txBody>
          <a:bodyPr/>
          <a:lstStyle/>
          <a:p>
            <a:pPr marL="0" indent="0">
              <a:buNone/>
            </a:pPr>
            <a:r>
              <a:rPr lang="en-US" dirty="0"/>
              <a:t>The world has switched from analog to digitalization. We live in the age of Information Communication and Technology (ICT). Everything little things used today relies on technology and having access to the internet led to the pinnacle of development.</a:t>
            </a:r>
          </a:p>
          <a:p>
            <a:pPr marL="0" indent="0">
              <a:buNone/>
            </a:pPr>
            <a:r>
              <a:rPr lang="en-US" dirty="0"/>
              <a:t>Nowadays, instead of traditional newspaper , people procure their news digitally through TV channels, news applications, news website.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8185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580E-3920-45C0-9EED-9B33370848FD}"/>
              </a:ext>
            </a:extLst>
          </p:cNvPr>
          <p:cNvSpPr>
            <a:spLocks noGrp="1"/>
          </p:cNvSpPr>
          <p:nvPr>
            <p:ph type="title"/>
          </p:nvPr>
        </p:nvSpPr>
        <p:spPr/>
        <p:txBody>
          <a:bodyPr/>
          <a:lstStyle/>
          <a:p>
            <a:r>
              <a:rPr lang="en-US" b="1" dirty="0">
                <a:latin typeface="Arial Rounded MT Bold" panose="020F0704030504030204" pitchFamily="34" charset="0"/>
              </a:rPr>
              <a:t>About our Project</a:t>
            </a:r>
          </a:p>
        </p:txBody>
      </p:sp>
      <p:sp>
        <p:nvSpPr>
          <p:cNvPr id="3" name="Content Placeholder 2">
            <a:extLst>
              <a:ext uri="{FF2B5EF4-FFF2-40B4-BE49-F238E27FC236}">
                <a16:creationId xmlns:a16="http://schemas.microsoft.com/office/drawing/2014/main" id="{6D5C139A-EA5F-441D-8F90-4F48B9AF3D8D}"/>
              </a:ext>
            </a:extLst>
          </p:cNvPr>
          <p:cNvSpPr>
            <a:spLocks noGrp="1"/>
          </p:cNvSpPr>
          <p:nvPr>
            <p:ph idx="1"/>
          </p:nvPr>
        </p:nvSpPr>
        <p:spPr>
          <a:xfrm>
            <a:off x="342900" y="2133605"/>
            <a:ext cx="6172200" cy="3505196"/>
          </a:xfrm>
        </p:spPr>
        <p:txBody>
          <a:bodyPr/>
          <a:lstStyle/>
          <a:p>
            <a:pPr marL="0" indent="0">
              <a:buNone/>
            </a:pPr>
            <a:r>
              <a:rPr lang="en-US" dirty="0"/>
              <a:t>The “BUZZ International News Website”  has been developed to make fetching the latest news easy and convenient. </a:t>
            </a:r>
          </a:p>
          <a:p>
            <a:pPr marL="0" indent="0">
              <a:buNone/>
            </a:pPr>
            <a:r>
              <a:rPr lang="en-US" dirty="0"/>
              <a:t>We have also taken in account that most people like specific genre of news and hence we have different sections in the homepage to suit their needs. Having different sections helps save time of the viewers as they wouldn’t have to waste time sorting the news.</a:t>
            </a:r>
          </a:p>
          <a:p>
            <a:pPr marL="0" indent="0">
              <a:buNone/>
            </a:pPr>
            <a:endParaRPr lang="en-US" dirty="0"/>
          </a:p>
        </p:txBody>
      </p:sp>
    </p:spTree>
    <p:extLst>
      <p:ext uri="{BB962C8B-B14F-4D97-AF65-F5344CB8AC3E}">
        <p14:creationId xmlns:p14="http://schemas.microsoft.com/office/powerpoint/2010/main" val="121766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5F55-908C-431A-9EAD-387FCD5325F0}"/>
              </a:ext>
            </a:extLst>
          </p:cNvPr>
          <p:cNvSpPr>
            <a:spLocks noGrp="1"/>
          </p:cNvSpPr>
          <p:nvPr>
            <p:ph type="title"/>
          </p:nvPr>
        </p:nvSpPr>
        <p:spPr/>
        <p:txBody>
          <a:bodyPr/>
          <a:lstStyle/>
          <a:p>
            <a:r>
              <a:rPr lang="en-US" b="1" dirty="0">
                <a:latin typeface="Arial Rounded MT Bold" panose="020F0704030504030204" pitchFamily="34" charset="0"/>
              </a:rPr>
              <a:t>Technologies Used</a:t>
            </a:r>
          </a:p>
        </p:txBody>
      </p:sp>
      <p:sp>
        <p:nvSpPr>
          <p:cNvPr id="3" name="Content Placeholder 2">
            <a:extLst>
              <a:ext uri="{FF2B5EF4-FFF2-40B4-BE49-F238E27FC236}">
                <a16:creationId xmlns:a16="http://schemas.microsoft.com/office/drawing/2014/main" id="{D0A4E1A5-F16F-4EAF-B123-0B51665A8080}"/>
              </a:ext>
            </a:extLst>
          </p:cNvPr>
          <p:cNvSpPr>
            <a:spLocks noGrp="1"/>
          </p:cNvSpPr>
          <p:nvPr>
            <p:ph idx="1"/>
          </p:nvPr>
        </p:nvSpPr>
        <p:spPr>
          <a:xfrm>
            <a:off x="342900" y="1947338"/>
            <a:ext cx="6172200" cy="6034617"/>
          </a:xfrm>
        </p:spPr>
        <p:txBody>
          <a:bodyPr>
            <a:normAutofit/>
          </a:bodyPr>
          <a:lstStyle/>
          <a:p>
            <a:r>
              <a:rPr lang="en-US" sz="2000" dirty="0"/>
              <a:t>Hyper Text Markup Language (HTML): It is the standard markup language for documents designed to be displayed in a web browser. HTML code file is responsible for the structure of websites.</a:t>
            </a:r>
          </a:p>
          <a:p>
            <a:pPr marL="0" indent="0">
              <a:buNone/>
            </a:pPr>
            <a:endParaRPr lang="en-US" sz="2000" dirty="0"/>
          </a:p>
          <a:p>
            <a:r>
              <a:rPr lang="en-US" sz="2000" dirty="0"/>
              <a:t>Cascading Style Sheets (CSS): It is a style sheet language used for describing the presentation of a document written in a markup language like HTML. CSS is responsible for styling Websites.</a:t>
            </a:r>
          </a:p>
          <a:p>
            <a:pPr marL="0" indent="0">
              <a:buNone/>
            </a:pPr>
            <a:endParaRPr lang="en-US" sz="2000" dirty="0"/>
          </a:p>
          <a:p>
            <a:r>
              <a:rPr lang="en-US" sz="2000" dirty="0"/>
              <a:t>JavaScript (JS): It is a logic-based programming language that can be used to modify website content and make it behave in different ways in response to a user's actions.</a:t>
            </a:r>
          </a:p>
        </p:txBody>
      </p:sp>
    </p:spTree>
    <p:extLst>
      <p:ext uri="{BB962C8B-B14F-4D97-AF65-F5344CB8AC3E}">
        <p14:creationId xmlns:p14="http://schemas.microsoft.com/office/powerpoint/2010/main" val="344686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F5B7-60A9-4DDA-A002-2CF5262AF4D3}"/>
              </a:ext>
            </a:extLst>
          </p:cNvPr>
          <p:cNvSpPr>
            <a:spLocks noGrp="1"/>
          </p:cNvSpPr>
          <p:nvPr>
            <p:ph type="title"/>
          </p:nvPr>
        </p:nvSpPr>
        <p:spPr/>
        <p:txBody>
          <a:bodyPr/>
          <a:lstStyle/>
          <a:p>
            <a:r>
              <a:rPr lang="en-US" dirty="0">
                <a:latin typeface="Arial Rounded MT Bold" panose="020F0704030504030204" pitchFamily="34" charset="0"/>
              </a:rPr>
              <a:t>Describing the Website</a:t>
            </a:r>
          </a:p>
        </p:txBody>
      </p:sp>
      <p:sp>
        <p:nvSpPr>
          <p:cNvPr id="3" name="Content Placeholder 2">
            <a:extLst>
              <a:ext uri="{FF2B5EF4-FFF2-40B4-BE49-F238E27FC236}">
                <a16:creationId xmlns:a16="http://schemas.microsoft.com/office/drawing/2014/main" id="{5D669FCA-AE7A-4293-8612-9945587A0D34}"/>
              </a:ext>
            </a:extLst>
          </p:cNvPr>
          <p:cNvSpPr>
            <a:spLocks noGrp="1"/>
          </p:cNvSpPr>
          <p:nvPr>
            <p:ph idx="1"/>
          </p:nvPr>
        </p:nvSpPr>
        <p:spPr>
          <a:xfrm>
            <a:off x="342900" y="2133605"/>
            <a:ext cx="2628900" cy="533396"/>
          </a:xfrm>
        </p:spPr>
        <p:txBody>
          <a:bodyPr>
            <a:normAutofit/>
          </a:bodyPr>
          <a:lstStyle/>
          <a:p>
            <a:pPr marL="0" indent="0">
              <a:buNone/>
            </a:pPr>
            <a:r>
              <a:rPr lang="en-US" dirty="0"/>
              <a:t>Navigation Bar</a:t>
            </a:r>
          </a:p>
        </p:txBody>
      </p:sp>
      <p:pic>
        <p:nvPicPr>
          <p:cNvPr id="5" name="Picture 4">
            <a:extLst>
              <a:ext uri="{FF2B5EF4-FFF2-40B4-BE49-F238E27FC236}">
                <a16:creationId xmlns:a16="http://schemas.microsoft.com/office/drawing/2014/main" id="{44ABB2B3-89AC-4D87-B690-8C02863DD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715556"/>
            <a:ext cx="6324600" cy="1130234"/>
          </a:xfrm>
          <a:prstGeom prst="rect">
            <a:avLst/>
          </a:prstGeom>
        </p:spPr>
      </p:pic>
      <p:sp>
        <p:nvSpPr>
          <p:cNvPr id="6" name="TextBox 5">
            <a:extLst>
              <a:ext uri="{FF2B5EF4-FFF2-40B4-BE49-F238E27FC236}">
                <a16:creationId xmlns:a16="http://schemas.microsoft.com/office/drawing/2014/main" id="{437EAC44-E292-41A5-816C-105A9019A7A1}"/>
              </a:ext>
            </a:extLst>
          </p:cNvPr>
          <p:cNvSpPr txBox="1"/>
          <p:nvPr/>
        </p:nvSpPr>
        <p:spPr>
          <a:xfrm>
            <a:off x="342900" y="4191000"/>
            <a:ext cx="49911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Home</a:t>
            </a:r>
          </a:p>
          <a:p>
            <a:pPr marL="285750" indent="-285750">
              <a:buFont typeface="Arial" panose="020B0604020202020204" pitchFamily="34" charset="0"/>
              <a:buChar char="•"/>
            </a:pPr>
            <a:r>
              <a:rPr lang="en-US" dirty="0"/>
              <a:t>Coronavirus Section</a:t>
            </a:r>
          </a:p>
          <a:p>
            <a:pPr marL="285750" indent="-285750">
              <a:buFont typeface="Arial" panose="020B0604020202020204" pitchFamily="34" charset="0"/>
              <a:buChar char="•"/>
            </a:pPr>
            <a:r>
              <a:rPr lang="en-US" dirty="0"/>
              <a:t>International News</a:t>
            </a:r>
          </a:p>
          <a:p>
            <a:pPr marL="285750" indent="-285750">
              <a:buFont typeface="Arial" panose="020B0604020202020204" pitchFamily="34" charset="0"/>
              <a:buChar char="•"/>
            </a:pPr>
            <a:r>
              <a:rPr lang="en-US" dirty="0"/>
              <a:t>Featured News</a:t>
            </a:r>
          </a:p>
          <a:p>
            <a:pPr marL="285750" indent="-285750">
              <a:buFont typeface="Arial" panose="020B0604020202020204" pitchFamily="34" charset="0"/>
              <a:buChar char="•"/>
            </a:pPr>
            <a:r>
              <a:rPr lang="en-US" dirty="0"/>
              <a:t> About Us Section</a:t>
            </a:r>
          </a:p>
          <a:p>
            <a:pPr marL="285750" indent="-285750">
              <a:buFont typeface="Arial" panose="020B0604020202020204" pitchFamily="34" charset="0"/>
              <a:buChar char="•"/>
            </a:pPr>
            <a:r>
              <a:rPr lang="en-US" dirty="0"/>
              <a:t>Sign Up/ Log In Page</a:t>
            </a:r>
          </a:p>
        </p:txBody>
      </p:sp>
      <p:sp>
        <p:nvSpPr>
          <p:cNvPr id="7" name="TextBox 6">
            <a:extLst>
              <a:ext uri="{FF2B5EF4-FFF2-40B4-BE49-F238E27FC236}">
                <a16:creationId xmlns:a16="http://schemas.microsoft.com/office/drawing/2014/main" id="{AB1060CA-FFDB-40A6-937A-5D3F77A0B016}"/>
              </a:ext>
            </a:extLst>
          </p:cNvPr>
          <p:cNvSpPr txBox="1"/>
          <p:nvPr/>
        </p:nvSpPr>
        <p:spPr>
          <a:xfrm>
            <a:off x="342900" y="6284674"/>
            <a:ext cx="5600700" cy="2677656"/>
          </a:xfrm>
          <a:prstGeom prst="rect">
            <a:avLst/>
          </a:prstGeom>
          <a:noFill/>
        </p:spPr>
        <p:txBody>
          <a:bodyPr wrap="square" rtlCol="0">
            <a:spAutoFit/>
          </a:bodyPr>
          <a:lstStyle/>
          <a:p>
            <a:r>
              <a:rPr lang="en-US" sz="2400" dirty="0"/>
              <a:t>Home Page</a:t>
            </a:r>
          </a:p>
          <a:p>
            <a:r>
              <a:rPr lang="en-US" dirty="0"/>
              <a:t> It the main page of the website which consists of news of all following sections : Coronavirus, International news, About Us.</a:t>
            </a:r>
          </a:p>
          <a:p>
            <a:r>
              <a:rPr lang="en-US" dirty="0"/>
              <a:t>Clicking on these will lead the user to that specific news sections within the homepage.</a:t>
            </a:r>
          </a:p>
          <a:p>
            <a:r>
              <a:rPr lang="en-US" dirty="0"/>
              <a:t>Clicking on “Featured News” and “Sign up/Log In” leads the user the a new page, where they browse news or Sign Up/get logged In depending on their selection.</a:t>
            </a:r>
          </a:p>
        </p:txBody>
      </p:sp>
    </p:spTree>
    <p:extLst>
      <p:ext uri="{BB962C8B-B14F-4D97-AF65-F5344CB8AC3E}">
        <p14:creationId xmlns:p14="http://schemas.microsoft.com/office/powerpoint/2010/main" val="1563107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17B8C-0761-49B1-85D8-E18EA3147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2400"/>
            <a:ext cx="5600700" cy="2686008"/>
          </a:xfrm>
          <a:prstGeom prst="rect">
            <a:avLst/>
          </a:prstGeom>
        </p:spPr>
      </p:pic>
      <p:pic>
        <p:nvPicPr>
          <p:cNvPr id="9" name="Picture 8">
            <a:extLst>
              <a:ext uri="{FF2B5EF4-FFF2-40B4-BE49-F238E27FC236}">
                <a16:creationId xmlns:a16="http://schemas.microsoft.com/office/drawing/2014/main" id="{4944E63E-9590-4380-9678-8B4B25405B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5943600"/>
            <a:ext cx="5753100" cy="2855019"/>
          </a:xfrm>
          <a:prstGeom prst="rect">
            <a:avLst/>
          </a:prstGeom>
        </p:spPr>
      </p:pic>
      <p:pic>
        <p:nvPicPr>
          <p:cNvPr id="11" name="Picture 10">
            <a:extLst>
              <a:ext uri="{FF2B5EF4-FFF2-40B4-BE49-F238E27FC236}">
                <a16:creationId xmlns:a16="http://schemas.microsoft.com/office/drawing/2014/main" id="{16939872-0925-4DBC-92F1-3119F03BB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246" y="2954888"/>
            <a:ext cx="5600700" cy="2756627"/>
          </a:xfrm>
          <a:prstGeom prst="rect">
            <a:avLst/>
          </a:prstGeom>
        </p:spPr>
      </p:pic>
    </p:spTree>
    <p:extLst>
      <p:ext uri="{BB962C8B-B14F-4D97-AF65-F5344CB8AC3E}">
        <p14:creationId xmlns:p14="http://schemas.microsoft.com/office/powerpoint/2010/main" val="294880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176431-7F7F-4A36-8C63-7C110751E955}"/>
              </a:ext>
            </a:extLst>
          </p:cNvPr>
          <p:cNvSpPr txBox="1"/>
          <p:nvPr/>
        </p:nvSpPr>
        <p:spPr>
          <a:xfrm>
            <a:off x="457200" y="609600"/>
            <a:ext cx="4724400" cy="461665"/>
          </a:xfrm>
          <a:prstGeom prst="rect">
            <a:avLst/>
          </a:prstGeom>
          <a:noFill/>
        </p:spPr>
        <p:txBody>
          <a:bodyPr wrap="square" rtlCol="0">
            <a:spAutoFit/>
          </a:bodyPr>
          <a:lstStyle/>
          <a:p>
            <a:r>
              <a:rPr lang="en-US" sz="2400" dirty="0"/>
              <a:t>Coronavirus Tab</a:t>
            </a:r>
          </a:p>
        </p:txBody>
      </p:sp>
      <p:pic>
        <p:nvPicPr>
          <p:cNvPr id="6" name="Picture 5">
            <a:extLst>
              <a:ext uri="{FF2B5EF4-FFF2-40B4-BE49-F238E27FC236}">
                <a16:creationId xmlns:a16="http://schemas.microsoft.com/office/drawing/2014/main" id="{6D74789C-8AFE-4826-8074-9F342AD63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71265"/>
            <a:ext cx="6400800" cy="986554"/>
          </a:xfrm>
          <a:prstGeom prst="rect">
            <a:avLst/>
          </a:prstGeom>
        </p:spPr>
      </p:pic>
      <p:pic>
        <p:nvPicPr>
          <p:cNvPr id="8" name="Picture 7">
            <a:extLst>
              <a:ext uri="{FF2B5EF4-FFF2-40B4-BE49-F238E27FC236}">
                <a16:creationId xmlns:a16="http://schemas.microsoft.com/office/drawing/2014/main" id="{A67C242C-8AA7-4744-8B64-EFD9D390E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2" y="2057819"/>
            <a:ext cx="2934272" cy="2639522"/>
          </a:xfrm>
          <a:prstGeom prst="rect">
            <a:avLst/>
          </a:prstGeom>
        </p:spPr>
      </p:pic>
      <p:pic>
        <p:nvPicPr>
          <p:cNvPr id="10" name="Picture 9">
            <a:extLst>
              <a:ext uri="{FF2B5EF4-FFF2-40B4-BE49-F238E27FC236}">
                <a16:creationId xmlns:a16="http://schemas.microsoft.com/office/drawing/2014/main" id="{5711B56A-F095-420F-8CE4-1CDE3AF4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6600" y="2090476"/>
            <a:ext cx="3525246" cy="3071508"/>
          </a:xfrm>
          <a:prstGeom prst="rect">
            <a:avLst/>
          </a:prstGeom>
        </p:spPr>
      </p:pic>
      <p:sp>
        <p:nvSpPr>
          <p:cNvPr id="11" name="TextBox 10">
            <a:extLst>
              <a:ext uri="{FF2B5EF4-FFF2-40B4-BE49-F238E27FC236}">
                <a16:creationId xmlns:a16="http://schemas.microsoft.com/office/drawing/2014/main" id="{120B0490-3BEF-452B-97F7-9EEEC5BCF7EB}"/>
              </a:ext>
            </a:extLst>
          </p:cNvPr>
          <p:cNvSpPr txBox="1"/>
          <p:nvPr/>
        </p:nvSpPr>
        <p:spPr>
          <a:xfrm>
            <a:off x="427892" y="5730352"/>
            <a:ext cx="2819400" cy="461665"/>
          </a:xfrm>
          <a:prstGeom prst="rect">
            <a:avLst/>
          </a:prstGeom>
          <a:noFill/>
        </p:spPr>
        <p:txBody>
          <a:bodyPr wrap="square" rtlCol="0">
            <a:spAutoFit/>
          </a:bodyPr>
          <a:lstStyle/>
          <a:p>
            <a:r>
              <a:rPr lang="en-US" sz="2400" dirty="0"/>
              <a:t>International Tab</a:t>
            </a:r>
          </a:p>
        </p:txBody>
      </p:sp>
      <p:pic>
        <p:nvPicPr>
          <p:cNvPr id="13" name="Picture 12">
            <a:extLst>
              <a:ext uri="{FF2B5EF4-FFF2-40B4-BE49-F238E27FC236}">
                <a16:creationId xmlns:a16="http://schemas.microsoft.com/office/drawing/2014/main" id="{E8688286-2A23-48AB-AD1C-B1CBE528D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633" y="6328325"/>
            <a:ext cx="6086475" cy="2466975"/>
          </a:xfrm>
          <a:prstGeom prst="rect">
            <a:avLst/>
          </a:prstGeom>
        </p:spPr>
      </p:pic>
    </p:spTree>
    <p:extLst>
      <p:ext uri="{BB962C8B-B14F-4D97-AF65-F5344CB8AC3E}">
        <p14:creationId xmlns:p14="http://schemas.microsoft.com/office/powerpoint/2010/main" val="113083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611</Words>
  <Application>Microsoft Office PowerPoint</Application>
  <PresentationFormat>On-screen Show (4:3)</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Arial Rounded MT Bold</vt:lpstr>
      <vt:lpstr>Bahnschrift</vt:lpstr>
      <vt:lpstr>Bahnschrift SemiBold</vt:lpstr>
      <vt:lpstr>Calibri</vt:lpstr>
      <vt:lpstr>Office Theme</vt:lpstr>
      <vt:lpstr>NEWS CHANNEL WEBSITE</vt:lpstr>
      <vt:lpstr>ACKNOWLEDGEMENT</vt:lpstr>
      <vt:lpstr>NEWS CHANNEL WEBSITE</vt:lpstr>
      <vt:lpstr>Introduction</vt:lpstr>
      <vt:lpstr>About our Project</vt:lpstr>
      <vt:lpstr>Technologies Used</vt:lpstr>
      <vt:lpstr>Describing the Website</vt:lpstr>
      <vt:lpstr>PowerPoint Presentation</vt:lpstr>
      <vt:lpstr>PowerPoint Presentation</vt:lpstr>
      <vt:lpstr>PowerPoint Presentation</vt:lpstr>
      <vt:lpstr>PowerPoint Presentation</vt:lpstr>
      <vt:lpstr>Work Distribution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Ritukalpa Gogoi</dc:creator>
  <cp:lastModifiedBy>Ritukalpa</cp:lastModifiedBy>
  <cp:revision>15</cp:revision>
  <dcterms:created xsi:type="dcterms:W3CDTF">2006-08-16T00:00:00Z</dcterms:created>
  <dcterms:modified xsi:type="dcterms:W3CDTF">2020-04-12T13:39:38Z</dcterms:modified>
</cp:coreProperties>
</file>