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4" r:id="rId3"/>
    <p:sldId id="265" r:id="rId4"/>
    <p:sldId id="266" r:id="rId5"/>
    <p:sldId id="270" r:id="rId6"/>
    <p:sldId id="27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57" autoAdjust="0"/>
  </p:normalViewPr>
  <p:slideViewPr>
    <p:cSldViewPr>
      <p:cViewPr varScale="1">
        <p:scale>
          <a:sx n="55" d="100"/>
          <a:sy n="55" d="100"/>
        </p:scale>
        <p:origin x="16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22AF3F-03B0-437B-82B8-73870C882443}" type="datetimeFigureOut">
              <a:rPr lang="en-CA" smtClean="0"/>
              <a:t>2017-11-10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EB867A-7A07-45BD-9F7A-37E07B7DECBA}" type="slidenum">
              <a:rPr lang="en-CA" smtClean="0"/>
              <a:t>‹#›</a:t>
            </a:fld>
            <a:endParaRPr lang="en-CA"/>
          </a:p>
        </p:txBody>
      </p:sp>
    </p:spTree>
    <p:extLst>
      <p:ext uri="{BB962C8B-B14F-4D97-AF65-F5344CB8AC3E}">
        <p14:creationId xmlns:p14="http://schemas.microsoft.com/office/powerpoint/2010/main" val="190010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59EEF77-D611-4B94-9DD6-29EFE2591098}"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185751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9EEF77-D611-4B94-9DD6-29EFE2591098}"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147686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9EEF77-D611-4B94-9DD6-29EFE2591098}"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160164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9EEF77-D611-4B94-9DD6-29EFE2591098}"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179564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9EEF77-D611-4B94-9DD6-29EFE2591098}"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396184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59EEF77-D611-4B94-9DD6-29EFE2591098}" type="datetimeFigureOut">
              <a:rPr lang="en-CA" smtClean="0"/>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125432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59EEF77-D611-4B94-9DD6-29EFE2591098}" type="datetimeFigureOut">
              <a:rPr lang="en-CA" smtClean="0"/>
              <a:t>2017-11-10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352293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59EEF77-D611-4B94-9DD6-29EFE2591098}" type="datetimeFigureOut">
              <a:rPr lang="en-CA" smtClean="0"/>
              <a:t>2017-11-10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97125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EEF77-D611-4B94-9DD6-29EFE2591098}" type="datetimeFigureOut">
              <a:rPr lang="en-CA" smtClean="0"/>
              <a:t>2017-11-10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387589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9EEF77-D611-4B94-9DD6-29EFE2591098}" type="datetimeFigureOut">
              <a:rPr lang="en-CA" smtClean="0"/>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38578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9EEF77-D611-4B94-9DD6-29EFE2591098}" type="datetimeFigureOut">
              <a:rPr lang="en-CA" smtClean="0"/>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6B016B-3357-4B32-82E6-1321ED6A6B1C}" type="slidenum">
              <a:rPr lang="en-CA" smtClean="0"/>
              <a:t>‹#›</a:t>
            </a:fld>
            <a:endParaRPr lang="en-CA"/>
          </a:p>
        </p:txBody>
      </p:sp>
    </p:spTree>
    <p:extLst>
      <p:ext uri="{BB962C8B-B14F-4D97-AF65-F5344CB8AC3E}">
        <p14:creationId xmlns:p14="http://schemas.microsoft.com/office/powerpoint/2010/main" val="392781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EEF77-D611-4B94-9DD6-29EFE2591098}" type="datetimeFigureOut">
              <a:rPr lang="en-CA" smtClean="0"/>
              <a:t>2017-11-10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B016B-3357-4B32-82E6-1321ED6A6B1C}" type="slidenum">
              <a:rPr lang="en-CA" smtClean="0"/>
              <a:t>‹#›</a:t>
            </a:fld>
            <a:endParaRPr lang="en-CA"/>
          </a:p>
        </p:txBody>
      </p:sp>
    </p:spTree>
    <p:extLst>
      <p:ext uri="{BB962C8B-B14F-4D97-AF65-F5344CB8AC3E}">
        <p14:creationId xmlns:p14="http://schemas.microsoft.com/office/powerpoint/2010/main" val="329172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Assignment 4 </a:t>
            </a:r>
            <a:r>
              <a:rPr lang="en-CA" dirty="0" smtClean="0"/>
              <a:t>hints</a:t>
            </a:r>
            <a:endParaRPr lang="en-CA" dirty="0"/>
          </a:p>
        </p:txBody>
      </p:sp>
    </p:spTree>
    <p:extLst>
      <p:ext uri="{BB962C8B-B14F-4D97-AF65-F5344CB8AC3E}">
        <p14:creationId xmlns:p14="http://schemas.microsoft.com/office/powerpoint/2010/main" val="1043184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lstStyle/>
          <a:p>
            <a:r>
              <a:rPr lang="en-CA" dirty="0" smtClean="0"/>
              <a:t>Q1</a:t>
            </a:r>
            <a:endParaRPr lang="en-CA" dirty="0"/>
          </a:p>
        </p:txBody>
      </p:sp>
      <p:sp>
        <p:nvSpPr>
          <p:cNvPr id="3" name="Content Placeholder 2"/>
          <p:cNvSpPr>
            <a:spLocks noGrp="1"/>
          </p:cNvSpPr>
          <p:nvPr>
            <p:ph idx="1"/>
          </p:nvPr>
        </p:nvSpPr>
        <p:spPr>
          <a:xfrm>
            <a:off x="457200" y="1268760"/>
            <a:ext cx="8147248" cy="3528392"/>
          </a:xfrm>
        </p:spPr>
        <p:txBody>
          <a:bodyPr>
            <a:normAutofit fontScale="47500" lnSpcReduction="20000"/>
          </a:bodyPr>
          <a:lstStyle/>
          <a:p>
            <a:pPr marL="0" indent="0">
              <a:buNone/>
            </a:pPr>
            <a:r>
              <a:rPr lang="en-US" dirty="0" smtClean="0"/>
              <a:t>Consider a disk with average seek time of 10 </a:t>
            </a:r>
            <a:r>
              <a:rPr lang="en-US" dirty="0" err="1"/>
              <a:t>ms</a:t>
            </a:r>
            <a:r>
              <a:rPr lang="en-US" dirty="0"/>
              <a:t>, average rotational latency of 5 </a:t>
            </a:r>
            <a:r>
              <a:rPr lang="en-US" dirty="0" err="1"/>
              <a:t>ms</a:t>
            </a:r>
            <a:r>
              <a:rPr lang="en-US" dirty="0"/>
              <a:t>, and a transfer time of 1 </a:t>
            </a:r>
            <a:r>
              <a:rPr lang="en-US" dirty="0" err="1"/>
              <a:t>ms</a:t>
            </a:r>
            <a:r>
              <a:rPr lang="en-US" dirty="0"/>
              <a:t> for a 4KB block. The cost of reading/writing a block is the sum of these values (i.e. 16 </a:t>
            </a:r>
            <a:r>
              <a:rPr lang="en-US" dirty="0" err="1"/>
              <a:t>ms</a:t>
            </a:r>
            <a:r>
              <a:rPr lang="en-US" dirty="0"/>
              <a:t>). We are asked to sort a large relation consisting of 10,000,000 blocks of 4KB each. For this, we use a computer on which the main memory available for buffering is 320 blocks (</a:t>
            </a:r>
            <a:r>
              <a:rPr lang="en-US" i="1" dirty="0"/>
              <a:t>a bit small memory</a:t>
            </a:r>
            <a:r>
              <a:rPr lang="en-US" dirty="0"/>
              <a:t>). We begin as usual by creating sorted runs of 320 blocks each in phase 1. Then, we do 319-way merges. Determine the number of phases needed, and evaluate the cost of the Multi Phase Multiway Merge Sort. </a:t>
            </a:r>
            <a:endParaRPr lang="en-CA" dirty="0"/>
          </a:p>
          <a:p>
            <a:pPr marL="0" indent="0">
              <a:buNone/>
            </a:pPr>
            <a:r>
              <a:rPr lang="en-US" dirty="0"/>
              <a:t> </a:t>
            </a:r>
            <a:endParaRPr lang="en-CA" dirty="0"/>
          </a:p>
          <a:p>
            <a:pPr marL="0" indent="0">
              <a:buNone/>
            </a:pPr>
            <a:r>
              <a:rPr lang="en-US" dirty="0">
                <a:solidFill>
                  <a:srgbClr val="0070C0"/>
                </a:solidFill>
              </a:rPr>
              <a:t>We start by creating sorted </a:t>
            </a:r>
            <a:r>
              <a:rPr lang="en-US" dirty="0" err="1">
                <a:solidFill>
                  <a:srgbClr val="0070C0"/>
                </a:solidFill>
              </a:rPr>
              <a:t>sublists</a:t>
            </a:r>
            <a:r>
              <a:rPr lang="en-US" dirty="0">
                <a:solidFill>
                  <a:srgbClr val="0070C0"/>
                </a:solidFill>
              </a:rPr>
              <a:t>. We fill in the main memory (MM) with 320 blocks, sort them in MM and write the sorted </a:t>
            </a:r>
            <a:r>
              <a:rPr lang="en-US" dirty="0" err="1">
                <a:solidFill>
                  <a:srgbClr val="0070C0"/>
                </a:solidFill>
              </a:rPr>
              <a:t>sublist</a:t>
            </a:r>
            <a:r>
              <a:rPr lang="en-US" dirty="0">
                <a:solidFill>
                  <a:srgbClr val="0070C0"/>
                </a:solidFill>
              </a:rPr>
              <a:t> to disk (phase one). </a:t>
            </a:r>
            <a:endParaRPr lang="en-CA" dirty="0">
              <a:solidFill>
                <a:srgbClr val="0070C0"/>
              </a:solidFill>
            </a:endParaRPr>
          </a:p>
          <a:p>
            <a:pPr marL="0" indent="0">
              <a:buNone/>
            </a:pPr>
            <a:r>
              <a:rPr lang="en-US" dirty="0">
                <a:solidFill>
                  <a:srgbClr val="0070C0"/>
                </a:solidFill>
              </a:rPr>
              <a:t>Next we need to do merge. However, the number of sorted </a:t>
            </a:r>
            <a:r>
              <a:rPr lang="en-US" dirty="0" err="1">
                <a:solidFill>
                  <a:srgbClr val="0070C0"/>
                </a:solidFill>
              </a:rPr>
              <a:t>sublists</a:t>
            </a:r>
            <a:r>
              <a:rPr lang="en-US" dirty="0">
                <a:solidFill>
                  <a:srgbClr val="0070C0"/>
                </a:solidFill>
              </a:rPr>
              <a:t> is too big to allow a merge with only one pass. Since we need an output buffer, we can only merge 319 sorted </a:t>
            </a:r>
            <a:r>
              <a:rPr lang="en-US" dirty="0" err="1">
                <a:solidFill>
                  <a:srgbClr val="0070C0"/>
                </a:solidFill>
              </a:rPr>
              <a:t>sublists</a:t>
            </a:r>
            <a:r>
              <a:rPr lang="en-US" dirty="0">
                <a:solidFill>
                  <a:srgbClr val="0070C0"/>
                </a:solidFill>
              </a:rPr>
              <a:t> at a time. Therefore, we end up again with sorted </a:t>
            </a:r>
            <a:r>
              <a:rPr lang="en-US" dirty="0" err="1">
                <a:solidFill>
                  <a:srgbClr val="0070C0"/>
                </a:solidFill>
              </a:rPr>
              <a:t>sublists</a:t>
            </a:r>
            <a:r>
              <a:rPr lang="en-US" dirty="0">
                <a:solidFill>
                  <a:srgbClr val="0070C0"/>
                </a:solidFill>
              </a:rPr>
              <a:t>, but fewer this time. These </a:t>
            </a:r>
            <a:r>
              <a:rPr lang="en-US" dirty="0" err="1">
                <a:solidFill>
                  <a:srgbClr val="0070C0"/>
                </a:solidFill>
              </a:rPr>
              <a:t>sublists</a:t>
            </a:r>
            <a:r>
              <a:rPr lang="en-US" dirty="0">
                <a:solidFill>
                  <a:srgbClr val="0070C0"/>
                </a:solidFill>
              </a:rPr>
              <a:t> need to be merged in turn. </a:t>
            </a:r>
            <a:r>
              <a:rPr lang="en-US" dirty="0" smtClean="0">
                <a:solidFill>
                  <a:srgbClr val="0070C0"/>
                </a:solidFill>
              </a:rPr>
              <a:t>Find </a:t>
            </a:r>
            <a:r>
              <a:rPr lang="en-US" dirty="0">
                <a:solidFill>
                  <a:srgbClr val="0070C0"/>
                </a:solidFill>
              </a:rPr>
              <a:t>the number of </a:t>
            </a:r>
            <a:r>
              <a:rPr lang="en-US" dirty="0" err="1">
                <a:solidFill>
                  <a:srgbClr val="0070C0"/>
                </a:solidFill>
              </a:rPr>
              <a:t>sublists</a:t>
            </a:r>
            <a:r>
              <a:rPr lang="en-US" dirty="0">
                <a:solidFill>
                  <a:srgbClr val="0070C0"/>
                </a:solidFill>
              </a:rPr>
              <a:t> at each phase. </a:t>
            </a:r>
            <a:r>
              <a:rPr lang="en-US" dirty="0" smtClean="0">
                <a:solidFill>
                  <a:srgbClr val="0070C0"/>
                </a:solidFill>
              </a:rPr>
              <a:t>Find the total number of I/</a:t>
            </a:r>
            <a:r>
              <a:rPr lang="en-US" dirty="0" err="1" smtClean="0">
                <a:solidFill>
                  <a:srgbClr val="0070C0"/>
                </a:solidFill>
              </a:rPr>
              <a:t>Os</a:t>
            </a:r>
            <a:r>
              <a:rPr lang="en-US" dirty="0" smtClean="0">
                <a:solidFill>
                  <a:srgbClr val="0070C0"/>
                </a:solidFill>
              </a:rPr>
              <a:t>.</a:t>
            </a:r>
            <a:endParaRPr lang="en-CA" dirty="0">
              <a:solidFill>
                <a:srgbClr val="0070C0"/>
              </a:solidFill>
            </a:endParaRPr>
          </a:p>
        </p:txBody>
      </p:sp>
    </p:spTree>
    <p:extLst>
      <p:ext uri="{BB962C8B-B14F-4D97-AF65-F5344CB8AC3E}">
        <p14:creationId xmlns:p14="http://schemas.microsoft.com/office/powerpoint/2010/main" val="42743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CA" dirty="0" smtClean="0"/>
              <a:t>Q2</a:t>
            </a:r>
            <a:endParaRPr lang="en-CA" dirty="0"/>
          </a:p>
        </p:txBody>
      </p:sp>
      <p:sp>
        <p:nvSpPr>
          <p:cNvPr id="3" name="Content Placeholder 2"/>
          <p:cNvSpPr>
            <a:spLocks noGrp="1"/>
          </p:cNvSpPr>
          <p:nvPr>
            <p:ph idx="1"/>
          </p:nvPr>
        </p:nvSpPr>
        <p:spPr>
          <a:xfrm>
            <a:off x="611560" y="836712"/>
            <a:ext cx="8229600" cy="748679"/>
          </a:xfrm>
        </p:spPr>
        <p:txBody>
          <a:bodyPr>
            <a:normAutofit fontScale="47500" lnSpcReduction="20000"/>
          </a:bodyPr>
          <a:lstStyle/>
          <a:p>
            <a:pPr marL="0" indent="0">
              <a:buNone/>
            </a:pPr>
            <a:r>
              <a:rPr lang="en-US" dirty="0"/>
              <a:t>Build a B+ tree index with n=3 using the following sequence of keys:</a:t>
            </a:r>
            <a:endParaRPr lang="en-CA" dirty="0"/>
          </a:p>
          <a:p>
            <a:pPr marL="0" indent="0">
              <a:buNone/>
            </a:pPr>
            <a:r>
              <a:rPr lang="en-US" dirty="0"/>
              <a:t>2, 15, 31, 32, 6, 18, 19, 20, 3, 4, 5, 40, 41, 42</a:t>
            </a:r>
            <a:endParaRPr lang="en-CA" dirty="0"/>
          </a:p>
          <a:p>
            <a:pPr marL="0" indent="0">
              <a:buNone/>
            </a:pPr>
            <a:r>
              <a:rPr lang="en-US" dirty="0"/>
              <a:t>Redraw the tree each time an insertion is done</a:t>
            </a:r>
            <a:r>
              <a:rPr lang="en-US" dirty="0" smtClean="0"/>
              <a:t>.</a:t>
            </a:r>
            <a:endParaRPr lang="en-CA" dirty="0"/>
          </a:p>
        </p:txBody>
      </p:sp>
      <p:graphicFrame>
        <p:nvGraphicFramePr>
          <p:cNvPr id="28" name="Table 27"/>
          <p:cNvGraphicFramePr>
            <a:graphicFrameLocks noGrp="1"/>
          </p:cNvGraphicFramePr>
          <p:nvPr>
            <p:extLst>
              <p:ext uri="{D42A27DB-BD31-4B8C-83A1-F6EECF244321}">
                <p14:modId xmlns:p14="http://schemas.microsoft.com/office/powerpoint/2010/main" val="3266251823"/>
              </p:ext>
            </p:extLst>
          </p:nvPr>
        </p:nvGraphicFramePr>
        <p:xfrm>
          <a:off x="658486" y="1916832"/>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solidFill>
                            <a:srgbClr val="FF0000"/>
                          </a:solidFill>
                        </a:rPr>
                        <a:t>2</a:t>
                      </a:r>
                      <a:endParaRPr lang="en-CA" sz="1100" dirty="0">
                        <a:solidFill>
                          <a:srgbClr val="FF0000"/>
                        </a:solidFill>
                      </a:endParaRPr>
                    </a:p>
                  </a:txBody>
                  <a:tcPr/>
                </a:tc>
                <a:tc hMerge="1">
                  <a:txBody>
                    <a:bodyPr/>
                    <a:lstStyle/>
                    <a:p>
                      <a:endParaRPr lang="en-CA"/>
                    </a:p>
                  </a:txBody>
                  <a:tcPr/>
                </a:tc>
                <a:tc gridSpan="2">
                  <a:txBody>
                    <a:bodyPr/>
                    <a:lstStyle/>
                    <a:p>
                      <a:endParaRPr lang="en-CA" sz="1100" dirty="0"/>
                    </a:p>
                  </a:txBody>
                  <a:tcPr/>
                </a:tc>
                <a:tc hMerge="1">
                  <a:txBody>
                    <a:bodyPr/>
                    <a:lstStyle/>
                    <a:p>
                      <a:endParaRPr lang="en-CA"/>
                    </a:p>
                  </a:txBody>
                  <a:tcPr/>
                </a:tc>
                <a:tc gridSpan="2">
                  <a:txBody>
                    <a:bodyPr/>
                    <a:lstStyle/>
                    <a:p>
                      <a:endParaRPr lang="en-CA" sz="1100" dirty="0"/>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827584" y="234888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8" name="Table 57"/>
          <p:cNvGraphicFramePr>
            <a:graphicFrameLocks noGrp="1"/>
          </p:cNvGraphicFramePr>
          <p:nvPr>
            <p:extLst>
              <p:ext uri="{D42A27DB-BD31-4B8C-83A1-F6EECF244321}">
                <p14:modId xmlns:p14="http://schemas.microsoft.com/office/powerpoint/2010/main" val="2462891780"/>
              </p:ext>
            </p:extLst>
          </p:nvPr>
        </p:nvGraphicFramePr>
        <p:xfrm>
          <a:off x="2627784" y="1925216"/>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2</a:t>
                      </a:r>
                      <a:endParaRPr lang="en-CA" sz="1100" dirty="0"/>
                    </a:p>
                  </a:txBody>
                  <a:tcPr/>
                </a:tc>
                <a:tc hMerge="1">
                  <a:txBody>
                    <a:bodyPr/>
                    <a:lstStyle/>
                    <a:p>
                      <a:endParaRPr lang="en-CA"/>
                    </a:p>
                  </a:txBody>
                  <a:tcPr/>
                </a:tc>
                <a:tc gridSpan="2">
                  <a:txBody>
                    <a:bodyPr/>
                    <a:lstStyle/>
                    <a:p>
                      <a:r>
                        <a:rPr lang="en-CA" sz="1100" dirty="0" smtClean="0">
                          <a:solidFill>
                            <a:srgbClr val="FF0000"/>
                          </a:solidFill>
                        </a:rPr>
                        <a:t>15</a:t>
                      </a:r>
                      <a:endParaRPr lang="en-CA" sz="1100" dirty="0">
                        <a:solidFill>
                          <a:srgbClr val="FF0000"/>
                        </a:solidFill>
                      </a:endParaRPr>
                    </a:p>
                  </a:txBody>
                  <a:tcPr/>
                </a:tc>
                <a:tc hMerge="1">
                  <a:txBody>
                    <a:bodyPr/>
                    <a:lstStyle/>
                    <a:p>
                      <a:endParaRPr lang="en-CA"/>
                    </a:p>
                  </a:txBody>
                  <a:tcPr/>
                </a:tc>
                <a:tc gridSpan="2">
                  <a:txBody>
                    <a:bodyPr/>
                    <a:lstStyle/>
                    <a:p>
                      <a:endParaRPr lang="en-CA" sz="1100" dirty="0"/>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59" name="Straight Arrow Connector 58"/>
          <p:cNvCxnSpPr/>
          <p:nvPr/>
        </p:nvCxnSpPr>
        <p:spPr>
          <a:xfrm>
            <a:off x="2796882" y="2357264"/>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131840" y="236564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1" name="Table 60"/>
          <p:cNvGraphicFramePr>
            <a:graphicFrameLocks noGrp="1"/>
          </p:cNvGraphicFramePr>
          <p:nvPr>
            <p:extLst>
              <p:ext uri="{D42A27DB-BD31-4B8C-83A1-F6EECF244321}">
                <p14:modId xmlns:p14="http://schemas.microsoft.com/office/powerpoint/2010/main" val="674443293"/>
              </p:ext>
            </p:extLst>
          </p:nvPr>
        </p:nvGraphicFramePr>
        <p:xfrm>
          <a:off x="4572000" y="1925216"/>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2</a:t>
                      </a:r>
                      <a:endParaRPr lang="en-CA" sz="1100" dirty="0"/>
                    </a:p>
                  </a:txBody>
                  <a:tcPr/>
                </a:tc>
                <a:tc hMerge="1">
                  <a:txBody>
                    <a:bodyPr/>
                    <a:lstStyle/>
                    <a:p>
                      <a:endParaRPr lang="en-CA"/>
                    </a:p>
                  </a:txBody>
                  <a:tcPr/>
                </a:tc>
                <a:tc gridSpan="2">
                  <a:txBody>
                    <a:bodyPr/>
                    <a:lstStyle/>
                    <a:p>
                      <a:r>
                        <a:rPr lang="en-CA" sz="1100" dirty="0" smtClean="0"/>
                        <a:t>15</a:t>
                      </a:r>
                      <a:endParaRPr lang="en-CA" sz="1100" dirty="0"/>
                    </a:p>
                  </a:txBody>
                  <a:tcPr/>
                </a:tc>
                <a:tc hMerge="1">
                  <a:txBody>
                    <a:bodyPr/>
                    <a:lstStyle/>
                    <a:p>
                      <a:endParaRPr lang="en-CA"/>
                    </a:p>
                  </a:txBody>
                  <a:tcPr/>
                </a:tc>
                <a:tc gridSpan="2">
                  <a:txBody>
                    <a:bodyPr/>
                    <a:lstStyle/>
                    <a:p>
                      <a:r>
                        <a:rPr lang="en-CA" sz="1100" dirty="0" smtClean="0">
                          <a:solidFill>
                            <a:srgbClr val="FF0000"/>
                          </a:solidFill>
                        </a:rPr>
                        <a:t>31</a:t>
                      </a:r>
                      <a:endParaRPr lang="en-CA" sz="1100" dirty="0">
                        <a:solidFill>
                          <a:srgbClr val="FF0000"/>
                        </a:solidFill>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62" name="Straight Arrow Connector 61"/>
          <p:cNvCxnSpPr/>
          <p:nvPr/>
        </p:nvCxnSpPr>
        <p:spPr>
          <a:xfrm>
            <a:off x="4741098" y="2357264"/>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076056" y="236564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436096" y="234888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0" name="Table 69"/>
          <p:cNvGraphicFramePr>
            <a:graphicFrameLocks noGrp="1"/>
          </p:cNvGraphicFramePr>
          <p:nvPr>
            <p:extLst>
              <p:ext uri="{D42A27DB-BD31-4B8C-83A1-F6EECF244321}">
                <p14:modId xmlns:p14="http://schemas.microsoft.com/office/powerpoint/2010/main" val="2675025937"/>
              </p:ext>
            </p:extLst>
          </p:nvPr>
        </p:nvGraphicFramePr>
        <p:xfrm>
          <a:off x="683568" y="4653136"/>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2</a:t>
                      </a:r>
                      <a:endParaRPr lang="en-CA" sz="1100" dirty="0"/>
                    </a:p>
                  </a:txBody>
                  <a:tcPr/>
                </a:tc>
                <a:tc hMerge="1">
                  <a:txBody>
                    <a:bodyPr/>
                    <a:lstStyle/>
                    <a:p>
                      <a:endParaRPr lang="en-CA"/>
                    </a:p>
                  </a:txBody>
                  <a:tcPr/>
                </a:tc>
                <a:tc gridSpan="2">
                  <a:txBody>
                    <a:bodyPr/>
                    <a:lstStyle/>
                    <a:p>
                      <a:r>
                        <a:rPr lang="en-CA" sz="1100" dirty="0" smtClean="0"/>
                        <a:t>15</a:t>
                      </a:r>
                      <a:endParaRPr lang="en-CA" sz="1100" dirty="0"/>
                    </a:p>
                  </a:txBody>
                  <a:tcPr/>
                </a:tc>
                <a:tc hMerge="1">
                  <a:txBody>
                    <a:bodyPr/>
                    <a:lstStyle/>
                    <a:p>
                      <a:endParaRPr lang="en-CA"/>
                    </a:p>
                  </a:txBody>
                  <a:tcPr/>
                </a:tc>
                <a:tc gridSpan="2">
                  <a:txBody>
                    <a:bodyPr/>
                    <a:lstStyle/>
                    <a:p>
                      <a:endParaRPr lang="en-CA" sz="1100" dirty="0">
                        <a:solidFill>
                          <a:srgbClr val="FF0000"/>
                        </a:solidFill>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71" name="Straight Arrow Connector 70"/>
          <p:cNvCxnSpPr/>
          <p:nvPr/>
        </p:nvCxnSpPr>
        <p:spPr>
          <a:xfrm>
            <a:off x="852666" y="5085184"/>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187624" y="509356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663013049"/>
              </p:ext>
            </p:extLst>
          </p:nvPr>
        </p:nvGraphicFramePr>
        <p:xfrm>
          <a:off x="2267744" y="4653136"/>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31</a:t>
                      </a:r>
                      <a:endParaRPr lang="en-CA" sz="1100" dirty="0"/>
                    </a:p>
                  </a:txBody>
                  <a:tcPr/>
                </a:tc>
                <a:tc hMerge="1">
                  <a:txBody>
                    <a:bodyPr/>
                    <a:lstStyle/>
                    <a:p>
                      <a:endParaRPr lang="en-CA"/>
                    </a:p>
                  </a:txBody>
                  <a:tcPr/>
                </a:tc>
                <a:tc gridSpan="2">
                  <a:txBody>
                    <a:bodyPr/>
                    <a:lstStyle/>
                    <a:p>
                      <a:r>
                        <a:rPr lang="en-CA" sz="1100" dirty="0" smtClean="0">
                          <a:solidFill>
                            <a:srgbClr val="FF0000"/>
                          </a:solidFill>
                        </a:rPr>
                        <a:t>32</a:t>
                      </a:r>
                      <a:endParaRPr lang="en-CA" sz="1100" dirty="0">
                        <a:solidFill>
                          <a:srgbClr val="FF0000"/>
                        </a:solidFill>
                      </a:endParaRPr>
                    </a:p>
                  </a:txBody>
                  <a:tcPr/>
                </a:tc>
                <a:tc hMerge="1">
                  <a:txBody>
                    <a:bodyPr/>
                    <a:lstStyle/>
                    <a:p>
                      <a:endParaRPr lang="en-CA"/>
                    </a:p>
                  </a:txBody>
                  <a:tcPr/>
                </a:tc>
                <a:tc gridSpan="2">
                  <a:txBody>
                    <a:bodyPr/>
                    <a:lstStyle/>
                    <a:p>
                      <a:endParaRPr lang="en-CA" sz="1100" dirty="0">
                        <a:solidFill>
                          <a:srgbClr val="FF0000"/>
                        </a:solidFill>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75" name="Straight Arrow Connector 74"/>
          <p:cNvCxnSpPr/>
          <p:nvPr/>
        </p:nvCxnSpPr>
        <p:spPr>
          <a:xfrm>
            <a:off x="2436842" y="5085184"/>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771800" y="509356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8" name="Table 77"/>
          <p:cNvGraphicFramePr>
            <a:graphicFrameLocks noGrp="1"/>
          </p:cNvGraphicFramePr>
          <p:nvPr>
            <p:extLst>
              <p:ext uri="{D42A27DB-BD31-4B8C-83A1-F6EECF244321}">
                <p14:modId xmlns:p14="http://schemas.microsoft.com/office/powerpoint/2010/main" val="2411951667"/>
              </p:ext>
            </p:extLst>
          </p:nvPr>
        </p:nvGraphicFramePr>
        <p:xfrm>
          <a:off x="1472827" y="3573016"/>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31</a:t>
                      </a:r>
                      <a:endParaRPr lang="en-CA" sz="1100" dirty="0"/>
                    </a:p>
                  </a:txBody>
                  <a:tcPr/>
                </a:tc>
                <a:tc hMerge="1">
                  <a:txBody>
                    <a:bodyPr/>
                    <a:lstStyle/>
                    <a:p>
                      <a:endParaRPr lang="en-CA"/>
                    </a:p>
                  </a:txBody>
                  <a:tcPr/>
                </a:tc>
                <a:tc gridSpan="2">
                  <a:txBody>
                    <a:bodyPr/>
                    <a:lstStyle/>
                    <a:p>
                      <a:endParaRPr lang="en-CA" sz="1100" dirty="0"/>
                    </a:p>
                  </a:txBody>
                  <a:tcPr/>
                </a:tc>
                <a:tc hMerge="1">
                  <a:txBody>
                    <a:bodyPr/>
                    <a:lstStyle/>
                    <a:p>
                      <a:endParaRPr lang="en-CA"/>
                    </a:p>
                  </a:txBody>
                  <a:tcPr/>
                </a:tc>
                <a:tc gridSpan="2">
                  <a:txBody>
                    <a:bodyPr/>
                    <a:lstStyle/>
                    <a:p>
                      <a:endParaRPr lang="en-CA" sz="1100" dirty="0">
                        <a:solidFill>
                          <a:srgbClr val="FF0000"/>
                        </a:solidFill>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79" name="Straight Arrow Connector 78"/>
          <p:cNvCxnSpPr>
            <a:endCxn id="70" idx="0"/>
          </p:cNvCxnSpPr>
          <p:nvPr/>
        </p:nvCxnSpPr>
        <p:spPr>
          <a:xfrm flipH="1">
            <a:off x="1368125" y="4005064"/>
            <a:ext cx="27380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4" idx="0"/>
          </p:cNvCxnSpPr>
          <p:nvPr/>
        </p:nvCxnSpPr>
        <p:spPr>
          <a:xfrm>
            <a:off x="1976883" y="4013448"/>
            <a:ext cx="975418" cy="6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1218430957"/>
              </p:ext>
            </p:extLst>
          </p:nvPr>
        </p:nvGraphicFramePr>
        <p:xfrm>
          <a:off x="4214789" y="4669904"/>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2</a:t>
                      </a:r>
                      <a:endParaRPr lang="en-CA" sz="1100" dirty="0"/>
                    </a:p>
                  </a:txBody>
                  <a:tcPr/>
                </a:tc>
                <a:tc hMerge="1">
                  <a:txBody>
                    <a:bodyPr/>
                    <a:lstStyle/>
                    <a:p>
                      <a:endParaRPr lang="en-CA"/>
                    </a:p>
                  </a:txBody>
                  <a:tcPr/>
                </a:tc>
                <a:tc gridSpan="2">
                  <a:txBody>
                    <a:bodyPr/>
                    <a:lstStyle/>
                    <a:p>
                      <a:r>
                        <a:rPr lang="en-CA" sz="1100" dirty="0" smtClean="0">
                          <a:solidFill>
                            <a:srgbClr val="FF0000"/>
                          </a:solidFill>
                        </a:rPr>
                        <a:t>6</a:t>
                      </a:r>
                      <a:endParaRPr lang="en-CA" sz="1100" dirty="0">
                        <a:solidFill>
                          <a:srgbClr val="FF0000"/>
                        </a:solidFill>
                      </a:endParaRPr>
                    </a:p>
                  </a:txBody>
                  <a:tcPr/>
                </a:tc>
                <a:tc hMerge="1">
                  <a:txBody>
                    <a:bodyPr/>
                    <a:lstStyle/>
                    <a:p>
                      <a:endParaRPr lang="en-CA"/>
                    </a:p>
                  </a:txBody>
                  <a:tcPr/>
                </a:tc>
                <a:tc gridSpan="2">
                  <a:txBody>
                    <a:bodyPr/>
                    <a:lstStyle/>
                    <a:p>
                      <a:r>
                        <a:rPr lang="en-CA" sz="1100" b="1" kern="1200" dirty="0" smtClean="0">
                          <a:solidFill>
                            <a:schemeClr val="lt1"/>
                          </a:solidFill>
                          <a:latin typeface="+mn-lt"/>
                          <a:ea typeface="+mn-ea"/>
                          <a:cs typeface="+mn-cs"/>
                        </a:rPr>
                        <a:t>15</a:t>
                      </a:r>
                      <a:endParaRPr lang="en-CA" sz="1100" b="1" kern="1200" dirty="0">
                        <a:solidFill>
                          <a:schemeClr val="lt1"/>
                        </a:solidFill>
                        <a:latin typeface="+mn-lt"/>
                        <a:ea typeface="+mn-ea"/>
                        <a:cs typeface="+mn-cs"/>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85" name="Straight Arrow Connector 84"/>
          <p:cNvCxnSpPr/>
          <p:nvPr/>
        </p:nvCxnSpPr>
        <p:spPr>
          <a:xfrm>
            <a:off x="4383887" y="5101952"/>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718845" y="511033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5436097" y="5110336"/>
            <a:ext cx="3600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3499136652"/>
              </p:ext>
            </p:extLst>
          </p:nvPr>
        </p:nvGraphicFramePr>
        <p:xfrm>
          <a:off x="5798965" y="4669904"/>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31</a:t>
                      </a:r>
                      <a:endParaRPr lang="en-CA" sz="1100" dirty="0"/>
                    </a:p>
                  </a:txBody>
                  <a:tcPr/>
                </a:tc>
                <a:tc hMerge="1">
                  <a:txBody>
                    <a:bodyPr/>
                    <a:lstStyle/>
                    <a:p>
                      <a:endParaRPr lang="en-CA"/>
                    </a:p>
                  </a:txBody>
                  <a:tcPr/>
                </a:tc>
                <a:tc gridSpan="2">
                  <a:txBody>
                    <a:bodyPr/>
                    <a:lstStyle/>
                    <a:p>
                      <a:r>
                        <a:rPr lang="en-CA" sz="1100" b="1" kern="1200" dirty="0" smtClean="0">
                          <a:solidFill>
                            <a:schemeClr val="lt1"/>
                          </a:solidFill>
                          <a:latin typeface="+mn-lt"/>
                          <a:ea typeface="+mn-ea"/>
                          <a:cs typeface="+mn-cs"/>
                        </a:rPr>
                        <a:t>32</a:t>
                      </a:r>
                      <a:endParaRPr lang="en-CA" sz="1100" b="1" kern="1200" dirty="0">
                        <a:solidFill>
                          <a:schemeClr val="lt1"/>
                        </a:solidFill>
                        <a:latin typeface="+mn-lt"/>
                        <a:ea typeface="+mn-ea"/>
                        <a:cs typeface="+mn-cs"/>
                      </a:endParaRPr>
                    </a:p>
                  </a:txBody>
                  <a:tcPr/>
                </a:tc>
                <a:tc hMerge="1">
                  <a:txBody>
                    <a:bodyPr/>
                    <a:lstStyle/>
                    <a:p>
                      <a:endParaRPr lang="en-CA"/>
                    </a:p>
                  </a:txBody>
                  <a:tcPr/>
                </a:tc>
                <a:tc gridSpan="2">
                  <a:txBody>
                    <a:bodyPr/>
                    <a:lstStyle/>
                    <a:p>
                      <a:endParaRPr lang="en-CA" sz="1100" dirty="0">
                        <a:solidFill>
                          <a:srgbClr val="FF0000"/>
                        </a:solidFill>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89" name="Straight Arrow Connector 88"/>
          <p:cNvCxnSpPr/>
          <p:nvPr/>
        </p:nvCxnSpPr>
        <p:spPr>
          <a:xfrm>
            <a:off x="5968063" y="5101952"/>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303021" y="511033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92" name="Table 91"/>
          <p:cNvGraphicFramePr>
            <a:graphicFrameLocks noGrp="1"/>
          </p:cNvGraphicFramePr>
          <p:nvPr>
            <p:extLst>
              <p:ext uri="{D42A27DB-BD31-4B8C-83A1-F6EECF244321}">
                <p14:modId xmlns:p14="http://schemas.microsoft.com/office/powerpoint/2010/main" val="2311808890"/>
              </p:ext>
            </p:extLst>
          </p:nvPr>
        </p:nvGraphicFramePr>
        <p:xfrm>
          <a:off x="5004048" y="3589784"/>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31</a:t>
                      </a:r>
                      <a:endParaRPr lang="en-CA" sz="1100" dirty="0"/>
                    </a:p>
                  </a:txBody>
                  <a:tcPr/>
                </a:tc>
                <a:tc hMerge="1">
                  <a:txBody>
                    <a:bodyPr/>
                    <a:lstStyle/>
                    <a:p>
                      <a:endParaRPr lang="en-CA"/>
                    </a:p>
                  </a:txBody>
                  <a:tcPr/>
                </a:tc>
                <a:tc gridSpan="2">
                  <a:txBody>
                    <a:bodyPr/>
                    <a:lstStyle/>
                    <a:p>
                      <a:endParaRPr lang="en-CA" sz="1100" dirty="0"/>
                    </a:p>
                  </a:txBody>
                  <a:tcPr/>
                </a:tc>
                <a:tc hMerge="1">
                  <a:txBody>
                    <a:bodyPr/>
                    <a:lstStyle/>
                    <a:p>
                      <a:endParaRPr lang="en-CA"/>
                    </a:p>
                  </a:txBody>
                  <a:tcPr/>
                </a:tc>
                <a:tc gridSpan="2">
                  <a:txBody>
                    <a:bodyPr/>
                    <a:lstStyle/>
                    <a:p>
                      <a:endParaRPr lang="en-CA" sz="1100" dirty="0">
                        <a:solidFill>
                          <a:srgbClr val="FF0000"/>
                        </a:solidFill>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93" name="Straight Arrow Connector 92"/>
          <p:cNvCxnSpPr>
            <a:endCxn id="84" idx="0"/>
          </p:cNvCxnSpPr>
          <p:nvPr/>
        </p:nvCxnSpPr>
        <p:spPr>
          <a:xfrm flipH="1">
            <a:off x="4899346" y="4021832"/>
            <a:ext cx="27380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8" idx="0"/>
          </p:cNvCxnSpPr>
          <p:nvPr/>
        </p:nvCxnSpPr>
        <p:spPr>
          <a:xfrm>
            <a:off x="5508104" y="4030216"/>
            <a:ext cx="975418" cy="6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907704" y="511033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621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988" y="116633"/>
            <a:ext cx="8229600" cy="288031"/>
          </a:xfrm>
        </p:spPr>
        <p:txBody>
          <a:bodyPr>
            <a:normAutofit fontScale="47500" lnSpcReduction="20000"/>
          </a:bodyPr>
          <a:lstStyle/>
          <a:p>
            <a:pPr marL="0" indent="0">
              <a:buNone/>
            </a:pPr>
            <a:r>
              <a:rPr lang="en-US" dirty="0" smtClean="0"/>
              <a:t>2</a:t>
            </a:r>
            <a:r>
              <a:rPr lang="en-US" dirty="0"/>
              <a:t>, 15, 31, 32, 6, 18, 19, 20, 3, 4, 5, 40, 41, </a:t>
            </a:r>
            <a:r>
              <a:rPr lang="en-US" dirty="0" smtClean="0"/>
              <a:t>42</a:t>
            </a:r>
            <a:endParaRPr lang="en-CA" dirty="0"/>
          </a:p>
        </p:txBody>
      </p:sp>
      <p:graphicFrame>
        <p:nvGraphicFramePr>
          <p:cNvPr id="84" name="Table 83"/>
          <p:cNvGraphicFramePr>
            <a:graphicFrameLocks noGrp="1"/>
          </p:cNvGraphicFramePr>
          <p:nvPr>
            <p:extLst>
              <p:ext uri="{D42A27DB-BD31-4B8C-83A1-F6EECF244321}">
                <p14:modId xmlns:p14="http://schemas.microsoft.com/office/powerpoint/2010/main" val="3865980563"/>
              </p:ext>
            </p:extLst>
          </p:nvPr>
        </p:nvGraphicFramePr>
        <p:xfrm>
          <a:off x="35496" y="1548408"/>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2</a:t>
                      </a:r>
                      <a:endParaRPr lang="en-CA" sz="1100" dirty="0"/>
                    </a:p>
                  </a:txBody>
                  <a:tcPr/>
                </a:tc>
                <a:tc hMerge="1">
                  <a:txBody>
                    <a:bodyPr/>
                    <a:lstStyle/>
                    <a:p>
                      <a:endParaRPr lang="en-CA"/>
                    </a:p>
                  </a:txBody>
                  <a:tcPr/>
                </a:tc>
                <a:tc gridSpan="2">
                  <a:txBody>
                    <a:bodyPr/>
                    <a:lstStyle/>
                    <a:p>
                      <a:r>
                        <a:rPr lang="en-CA" sz="1100" b="1" kern="1200" dirty="0" smtClean="0">
                          <a:solidFill>
                            <a:schemeClr val="lt1"/>
                          </a:solidFill>
                          <a:latin typeface="+mn-lt"/>
                          <a:ea typeface="+mn-ea"/>
                          <a:cs typeface="+mn-cs"/>
                        </a:rPr>
                        <a:t>6</a:t>
                      </a:r>
                      <a:endParaRPr lang="en-CA" sz="1100" b="1" kern="1200" dirty="0">
                        <a:solidFill>
                          <a:schemeClr val="lt1"/>
                        </a:solidFill>
                        <a:latin typeface="+mn-lt"/>
                        <a:ea typeface="+mn-ea"/>
                        <a:cs typeface="+mn-cs"/>
                      </a:endParaRPr>
                    </a:p>
                  </a:txBody>
                  <a:tcPr/>
                </a:tc>
                <a:tc hMerge="1">
                  <a:txBody>
                    <a:bodyPr/>
                    <a:lstStyle/>
                    <a:p>
                      <a:endParaRPr lang="en-CA"/>
                    </a:p>
                  </a:txBody>
                  <a:tcPr/>
                </a:tc>
                <a:tc gridSpan="2">
                  <a:txBody>
                    <a:bodyPr/>
                    <a:lstStyle/>
                    <a:p>
                      <a:endParaRPr lang="en-CA" sz="1100" b="1" kern="1200" dirty="0">
                        <a:solidFill>
                          <a:schemeClr val="lt1"/>
                        </a:solidFill>
                        <a:latin typeface="+mn-lt"/>
                        <a:ea typeface="+mn-ea"/>
                        <a:cs typeface="+mn-cs"/>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85" name="Straight Arrow Connector 84"/>
          <p:cNvCxnSpPr/>
          <p:nvPr/>
        </p:nvCxnSpPr>
        <p:spPr>
          <a:xfrm>
            <a:off x="204594" y="1980456"/>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39552" y="198884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3283103046"/>
              </p:ext>
            </p:extLst>
          </p:nvPr>
        </p:nvGraphicFramePr>
        <p:xfrm>
          <a:off x="3131840" y="1540024"/>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31</a:t>
                      </a:r>
                      <a:endParaRPr lang="en-CA" sz="1100" dirty="0"/>
                    </a:p>
                  </a:txBody>
                  <a:tcPr/>
                </a:tc>
                <a:tc hMerge="1">
                  <a:txBody>
                    <a:bodyPr/>
                    <a:lstStyle/>
                    <a:p>
                      <a:endParaRPr lang="en-CA"/>
                    </a:p>
                  </a:txBody>
                  <a:tcPr/>
                </a:tc>
                <a:tc gridSpan="2">
                  <a:txBody>
                    <a:bodyPr/>
                    <a:lstStyle/>
                    <a:p>
                      <a:r>
                        <a:rPr lang="en-CA" sz="1100" b="1" kern="1200" dirty="0" smtClean="0">
                          <a:solidFill>
                            <a:schemeClr val="lt1"/>
                          </a:solidFill>
                          <a:latin typeface="+mn-lt"/>
                          <a:ea typeface="+mn-ea"/>
                          <a:cs typeface="+mn-cs"/>
                        </a:rPr>
                        <a:t>32</a:t>
                      </a:r>
                      <a:endParaRPr lang="en-CA" sz="1100" b="1" kern="1200" dirty="0">
                        <a:solidFill>
                          <a:schemeClr val="lt1"/>
                        </a:solidFill>
                        <a:latin typeface="+mn-lt"/>
                        <a:ea typeface="+mn-ea"/>
                        <a:cs typeface="+mn-cs"/>
                      </a:endParaRPr>
                    </a:p>
                  </a:txBody>
                  <a:tcPr/>
                </a:tc>
                <a:tc hMerge="1">
                  <a:txBody>
                    <a:bodyPr/>
                    <a:lstStyle/>
                    <a:p>
                      <a:endParaRPr lang="en-CA"/>
                    </a:p>
                  </a:txBody>
                  <a:tcPr/>
                </a:tc>
                <a:tc gridSpan="2">
                  <a:txBody>
                    <a:bodyPr/>
                    <a:lstStyle/>
                    <a:p>
                      <a:endParaRPr lang="en-CA" sz="1100" dirty="0">
                        <a:solidFill>
                          <a:srgbClr val="FF0000"/>
                        </a:solidFill>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89" name="Straight Arrow Connector 88"/>
          <p:cNvCxnSpPr/>
          <p:nvPr/>
        </p:nvCxnSpPr>
        <p:spPr>
          <a:xfrm>
            <a:off x="3297270" y="1952913"/>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3632228" y="1961297"/>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92" name="Table 91"/>
          <p:cNvGraphicFramePr>
            <a:graphicFrameLocks noGrp="1"/>
          </p:cNvGraphicFramePr>
          <p:nvPr>
            <p:extLst>
              <p:ext uri="{D42A27DB-BD31-4B8C-83A1-F6EECF244321}">
                <p14:modId xmlns:p14="http://schemas.microsoft.com/office/powerpoint/2010/main" val="229588814"/>
              </p:ext>
            </p:extLst>
          </p:nvPr>
        </p:nvGraphicFramePr>
        <p:xfrm>
          <a:off x="824755" y="468288"/>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15</a:t>
                      </a:r>
                      <a:endParaRPr lang="en-CA" sz="1100" dirty="0"/>
                    </a:p>
                  </a:txBody>
                  <a:tcPr/>
                </a:tc>
                <a:tc hMerge="1">
                  <a:txBody>
                    <a:bodyPr/>
                    <a:lstStyle/>
                    <a:p>
                      <a:endParaRPr lang="en-CA"/>
                    </a:p>
                  </a:txBody>
                  <a:tcPr/>
                </a:tc>
                <a:tc gridSpan="2">
                  <a:txBody>
                    <a:bodyPr/>
                    <a:lstStyle/>
                    <a:p>
                      <a:r>
                        <a:rPr lang="en-CA" sz="1100" dirty="0" smtClean="0"/>
                        <a:t>31</a:t>
                      </a:r>
                      <a:endParaRPr lang="en-CA" sz="1100" dirty="0"/>
                    </a:p>
                  </a:txBody>
                  <a:tcPr/>
                </a:tc>
                <a:tc hMerge="1">
                  <a:txBody>
                    <a:bodyPr/>
                    <a:lstStyle/>
                    <a:p>
                      <a:endParaRPr lang="en-CA"/>
                    </a:p>
                  </a:txBody>
                  <a:tcPr/>
                </a:tc>
                <a:tc gridSpan="2">
                  <a:txBody>
                    <a:bodyPr/>
                    <a:lstStyle/>
                    <a:p>
                      <a:endParaRPr lang="en-CA" sz="1100" dirty="0">
                        <a:solidFill>
                          <a:srgbClr val="FF0000"/>
                        </a:solidFill>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93" name="Straight Arrow Connector 92"/>
          <p:cNvCxnSpPr>
            <a:endCxn id="84" idx="0"/>
          </p:cNvCxnSpPr>
          <p:nvPr/>
        </p:nvCxnSpPr>
        <p:spPr>
          <a:xfrm flipH="1">
            <a:off x="720053" y="900336"/>
            <a:ext cx="27380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8" idx="0"/>
          </p:cNvCxnSpPr>
          <p:nvPr/>
        </p:nvCxnSpPr>
        <p:spPr>
          <a:xfrm>
            <a:off x="1691680" y="900336"/>
            <a:ext cx="2124717" cy="6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3283510352"/>
              </p:ext>
            </p:extLst>
          </p:nvPr>
        </p:nvGraphicFramePr>
        <p:xfrm>
          <a:off x="1619672" y="1540024"/>
          <a:ext cx="1369114" cy="576064"/>
        </p:xfrm>
        <a:graphic>
          <a:graphicData uri="http://schemas.openxmlformats.org/drawingml/2006/table">
            <a:tbl>
              <a:tblPr firstRow="1" bandRow="1">
                <a:tableStyleId>{5C22544A-7EE6-4342-B048-85BDC9FD1C3A}</a:tableStyleId>
              </a:tblPr>
              <a:tblGrid>
                <a:gridCol w="34063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27087">
                  <a:extLst>
                    <a:ext uri="{9D8B030D-6E8A-4147-A177-3AD203B41FA5}">
                      <a16:colId xmlns:a16="http://schemas.microsoft.com/office/drawing/2014/main" val="20002"/>
                    </a:ext>
                  </a:extLst>
                </a:gridCol>
                <a:gridCol w="227087">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340630">
                  <a:extLst>
                    <a:ext uri="{9D8B030D-6E8A-4147-A177-3AD203B41FA5}">
                      <a16:colId xmlns:a16="http://schemas.microsoft.com/office/drawing/2014/main" val="20005"/>
                    </a:ext>
                  </a:extLst>
                </a:gridCol>
              </a:tblGrid>
              <a:tr h="288032">
                <a:tc gridSpan="2">
                  <a:txBody>
                    <a:bodyPr/>
                    <a:lstStyle/>
                    <a:p>
                      <a:r>
                        <a:rPr lang="en-CA" sz="1100" dirty="0" smtClean="0"/>
                        <a:t>15</a:t>
                      </a:r>
                      <a:endParaRPr lang="en-CA" sz="1100" dirty="0"/>
                    </a:p>
                  </a:txBody>
                  <a:tcPr/>
                </a:tc>
                <a:tc hMerge="1">
                  <a:txBody>
                    <a:bodyPr/>
                    <a:lstStyle/>
                    <a:p>
                      <a:endParaRPr lang="en-CA"/>
                    </a:p>
                  </a:txBody>
                  <a:tcPr/>
                </a:tc>
                <a:tc gridSpan="2">
                  <a:txBody>
                    <a:bodyPr/>
                    <a:lstStyle/>
                    <a:p>
                      <a:r>
                        <a:rPr lang="en-CA" sz="1100" b="1" kern="1200" dirty="0" smtClean="0">
                          <a:solidFill>
                            <a:srgbClr val="FF0000"/>
                          </a:solidFill>
                          <a:latin typeface="+mn-lt"/>
                          <a:ea typeface="+mn-ea"/>
                          <a:cs typeface="+mn-cs"/>
                        </a:rPr>
                        <a:t>18</a:t>
                      </a:r>
                      <a:endParaRPr lang="en-CA" sz="1100" b="1" kern="1200" dirty="0">
                        <a:solidFill>
                          <a:srgbClr val="FF0000"/>
                        </a:solidFill>
                        <a:latin typeface="+mn-lt"/>
                        <a:ea typeface="+mn-ea"/>
                        <a:cs typeface="+mn-cs"/>
                      </a:endParaRPr>
                    </a:p>
                  </a:txBody>
                  <a:tcPr/>
                </a:tc>
                <a:tc hMerge="1">
                  <a:txBody>
                    <a:bodyPr/>
                    <a:lstStyle/>
                    <a:p>
                      <a:endParaRPr lang="en-CA"/>
                    </a:p>
                  </a:txBody>
                  <a:tcPr/>
                </a:tc>
                <a:tc gridSpan="2">
                  <a:txBody>
                    <a:bodyPr/>
                    <a:lstStyle/>
                    <a:p>
                      <a:endParaRPr lang="en-CA" sz="1100" b="1" kern="1200" dirty="0">
                        <a:solidFill>
                          <a:schemeClr val="lt1"/>
                        </a:solidFill>
                        <a:latin typeface="+mn-lt"/>
                        <a:ea typeface="+mn-ea"/>
                        <a:cs typeface="+mn-cs"/>
                      </a:endParaRPr>
                    </a:p>
                  </a:txBody>
                  <a:tcPr/>
                </a:tc>
                <a:tc hMerge="1">
                  <a:txBody>
                    <a:bodyPr/>
                    <a:lstStyle/>
                    <a:p>
                      <a:endParaRPr lang="en-CA"/>
                    </a:p>
                  </a:txBody>
                  <a:tcPr/>
                </a:tc>
                <a:extLst>
                  <a:ext uri="{0D108BD9-81ED-4DB2-BD59-A6C34878D82A}">
                    <a16:rowId xmlns:a16="http://schemas.microsoft.com/office/drawing/2014/main" val="10000"/>
                  </a:ext>
                </a:extLst>
              </a:tr>
              <a:tr h="288032">
                <a:tc>
                  <a:txBody>
                    <a:bodyPr/>
                    <a:lstStyle/>
                    <a:p>
                      <a:endParaRPr lang="en-CA" sz="1100" dirty="0"/>
                    </a:p>
                  </a:txBody>
                  <a:tcPr/>
                </a:tc>
                <a:tc gridSpan="2">
                  <a:txBody>
                    <a:bodyPr/>
                    <a:lstStyle/>
                    <a:p>
                      <a:endParaRPr lang="en-CA" sz="1100" dirty="0"/>
                    </a:p>
                  </a:txBody>
                  <a:tcPr/>
                </a:tc>
                <a:tc hMerge="1">
                  <a:txBody>
                    <a:bodyPr/>
                    <a:lstStyle/>
                    <a:p>
                      <a:endParaRPr lang="en-CA" dirty="0"/>
                    </a:p>
                  </a:txBody>
                  <a:tcPr/>
                </a:tc>
                <a:tc gridSpan="2">
                  <a:txBody>
                    <a:bodyPr/>
                    <a:lstStyle/>
                    <a:p>
                      <a:endParaRPr lang="en-CA" sz="1100" dirty="0"/>
                    </a:p>
                  </a:txBody>
                  <a:tcPr/>
                </a:tc>
                <a:tc hMerge="1">
                  <a:txBody>
                    <a:bodyPr/>
                    <a:lstStyle/>
                    <a:p>
                      <a:endParaRPr lang="en-CA" dirty="0"/>
                    </a:p>
                  </a:txBody>
                  <a:tcPr/>
                </a:tc>
                <a:tc>
                  <a:txBody>
                    <a:bodyPr/>
                    <a:lstStyle/>
                    <a:p>
                      <a:endParaRPr lang="en-CA" sz="1100" dirty="0"/>
                    </a:p>
                  </a:txBody>
                  <a:tcPr/>
                </a:tc>
                <a:extLst>
                  <a:ext uri="{0D108BD9-81ED-4DB2-BD59-A6C34878D82A}">
                    <a16:rowId xmlns:a16="http://schemas.microsoft.com/office/drawing/2014/main" val="10001"/>
                  </a:ext>
                </a:extLst>
              </a:tr>
            </a:tbl>
          </a:graphicData>
        </a:graphic>
      </p:graphicFrame>
      <p:cxnSp>
        <p:nvCxnSpPr>
          <p:cNvPr id="36" name="Straight Arrow Connector 35"/>
          <p:cNvCxnSpPr/>
          <p:nvPr/>
        </p:nvCxnSpPr>
        <p:spPr>
          <a:xfrm>
            <a:off x="1788770" y="1972072"/>
            <a:ext cx="0" cy="29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123728" y="198045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5" idx="0"/>
          </p:cNvCxnSpPr>
          <p:nvPr/>
        </p:nvCxnSpPr>
        <p:spPr>
          <a:xfrm>
            <a:off x="1331641" y="900336"/>
            <a:ext cx="972588" cy="6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259632" y="1980456"/>
            <a:ext cx="360040" cy="8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784596" y="1968025"/>
            <a:ext cx="360040" cy="8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0" y="404664"/>
            <a:ext cx="0" cy="201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0" y="242088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36512" y="4509120"/>
            <a:ext cx="910748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23529" y="5301208"/>
            <a:ext cx="8424936" cy="1200329"/>
          </a:xfrm>
          <a:prstGeom prst="rect">
            <a:avLst/>
          </a:prstGeom>
          <a:noFill/>
        </p:spPr>
        <p:txBody>
          <a:bodyPr wrap="square" rtlCol="0">
            <a:spAutoFit/>
          </a:bodyPr>
          <a:lstStyle/>
          <a:p>
            <a:r>
              <a:rPr lang="en-CA" dirty="0" smtClean="0"/>
              <a:t>The tree will grow in height when you insert 4. </a:t>
            </a:r>
          </a:p>
          <a:p>
            <a:r>
              <a:rPr lang="en-CA" dirty="0" smtClean="0"/>
              <a:t>Be careful: each time, every branch of the  tree should have the same height.</a:t>
            </a:r>
          </a:p>
          <a:p>
            <a:r>
              <a:rPr lang="en-CA" dirty="0" smtClean="0"/>
              <a:t>You can use the tree template here: copy paste the current tree and make changes/additions. (I am posting both PDF and </a:t>
            </a:r>
            <a:r>
              <a:rPr lang="en-CA" dirty="0" err="1" smtClean="0"/>
              <a:t>Powerpoint</a:t>
            </a:r>
            <a:r>
              <a:rPr lang="en-CA" dirty="0" smtClean="0"/>
              <a:t> file) </a:t>
            </a:r>
            <a:endParaRPr lang="en-CA" dirty="0"/>
          </a:p>
        </p:txBody>
      </p:sp>
    </p:spTree>
    <p:extLst>
      <p:ext uri="{BB962C8B-B14F-4D97-AF65-F5344CB8AC3E}">
        <p14:creationId xmlns:p14="http://schemas.microsoft.com/office/powerpoint/2010/main" val="936716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normAutofit/>
          </a:bodyPr>
          <a:lstStyle/>
          <a:p>
            <a:r>
              <a:rPr lang="en-CA" dirty="0" smtClean="0"/>
              <a:t>Q3</a:t>
            </a:r>
            <a:endParaRPr lang="en-CA" dirty="0"/>
          </a:p>
        </p:txBody>
      </p:sp>
      <p:sp>
        <p:nvSpPr>
          <p:cNvPr id="3" name="Content Placeholder 2"/>
          <p:cNvSpPr>
            <a:spLocks noGrp="1"/>
          </p:cNvSpPr>
          <p:nvPr>
            <p:ph idx="1"/>
          </p:nvPr>
        </p:nvSpPr>
        <p:spPr>
          <a:xfrm>
            <a:off x="251520" y="1124744"/>
            <a:ext cx="4824536" cy="2664296"/>
          </a:xfrm>
        </p:spPr>
        <p:txBody>
          <a:bodyPr>
            <a:normAutofit fontScale="47500" lnSpcReduction="20000"/>
          </a:bodyPr>
          <a:lstStyle/>
          <a:p>
            <a:pPr marL="0" indent="0">
              <a:buNone/>
            </a:pPr>
            <a:r>
              <a:rPr lang="en-US" dirty="0"/>
              <a:t>Consider the following query plan. </a:t>
            </a:r>
            <a:endParaRPr lang="en-CA" dirty="0"/>
          </a:p>
          <a:p>
            <a:pPr marL="0" indent="0">
              <a:buNone/>
            </a:pPr>
            <a:r>
              <a:rPr lang="en-US" dirty="0"/>
              <a:t>What is the cost in term of number of I/</a:t>
            </a:r>
            <a:r>
              <a:rPr lang="en-US" dirty="0" err="1"/>
              <a:t>Os</a:t>
            </a:r>
            <a:r>
              <a:rPr lang="en-US" dirty="0"/>
              <a:t> for this plan?</a:t>
            </a:r>
            <a:endParaRPr lang="en-CA" dirty="0"/>
          </a:p>
          <a:p>
            <a:pPr marL="0" indent="0">
              <a:buNone/>
            </a:pPr>
            <a:endParaRPr lang="en-US" b="1" dirty="0" smtClean="0"/>
          </a:p>
          <a:p>
            <a:pPr marL="0" indent="0">
              <a:buNone/>
            </a:pPr>
            <a:r>
              <a:rPr lang="en-US" b="1" dirty="0" smtClean="0"/>
              <a:t>Notes</a:t>
            </a:r>
            <a:r>
              <a:rPr lang="en-US" dirty="0" smtClean="0"/>
              <a:t>. The </a:t>
            </a:r>
            <a:r>
              <a:rPr lang="en-US" dirty="0"/>
              <a:t>result of the left selection, being small, is kept in main memory, where it is sorted. The result of the right selection is pipelined to the join operator, i.e. the generation of the sorted </a:t>
            </a:r>
            <a:r>
              <a:rPr lang="en-US" dirty="0" err="1"/>
              <a:t>sublists</a:t>
            </a:r>
            <a:r>
              <a:rPr lang="en-US" dirty="0"/>
              <a:t> for the first phase of sort is done on the fly. Do not count the I/</a:t>
            </a:r>
            <a:r>
              <a:rPr lang="en-US" dirty="0" err="1"/>
              <a:t>Os</a:t>
            </a:r>
            <a:r>
              <a:rPr lang="en-US" dirty="0"/>
              <a:t> for writing the final results (after projection). Consult queryeval.pdf for the table statistics.</a:t>
            </a:r>
            <a:endParaRPr lang="en-CA" dirty="0"/>
          </a:p>
          <a:p>
            <a:pPr marL="0" indent="0">
              <a:buNone/>
            </a:pPr>
            <a:r>
              <a:rPr lang="en-US" b="1" dirty="0"/>
              <a:t> </a:t>
            </a:r>
            <a:endParaRPr lang="en-CA" dirty="0"/>
          </a:p>
          <a:p>
            <a:pPr marL="0" indent="0">
              <a:buNone/>
            </a:pPr>
            <a:r>
              <a:rPr lang="en-CA" dirty="0" smtClean="0">
                <a:solidFill>
                  <a:srgbClr val="0070C0"/>
                </a:solidFill>
              </a:rPr>
              <a:t>See slides for examples. </a:t>
            </a:r>
            <a:endParaRPr lang="en-CA" dirty="0">
              <a:solidFill>
                <a:srgbClr val="0070C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860257820"/>
              </p:ext>
            </p:extLst>
          </p:nvPr>
        </p:nvGraphicFramePr>
        <p:xfrm>
          <a:off x="5035996" y="1052736"/>
          <a:ext cx="4000500" cy="2466975"/>
        </p:xfrm>
        <a:graphic>
          <a:graphicData uri="http://schemas.openxmlformats.org/presentationml/2006/ole">
            <mc:AlternateContent xmlns:mc="http://schemas.openxmlformats.org/markup-compatibility/2006">
              <mc:Choice xmlns:v="urn:schemas-microsoft-com:vml" Requires="v">
                <p:oleObj spid="_x0000_s1093" name="Bitmap Image" r:id="rId3" imgW="5485714" imgH="3381847" progId="Paint.Picture">
                  <p:embed/>
                </p:oleObj>
              </mc:Choice>
              <mc:Fallback>
                <p:oleObj name="Bitmap Image" r:id="rId3" imgW="5485714" imgH="3381847"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96" y="1052736"/>
                        <a:ext cx="4000500" cy="246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273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850106"/>
          </a:xfrm>
        </p:spPr>
        <p:txBody>
          <a:bodyPr/>
          <a:lstStyle/>
          <a:p>
            <a:r>
              <a:rPr lang="en-CA" dirty="0" smtClean="0"/>
              <a:t>Q4</a:t>
            </a:r>
            <a:endParaRPr lang="en-CA" dirty="0"/>
          </a:p>
        </p:txBody>
      </p:sp>
      <p:sp>
        <p:nvSpPr>
          <p:cNvPr id="3" name="Content Placeholder 2"/>
          <p:cNvSpPr>
            <a:spLocks noGrp="1"/>
          </p:cNvSpPr>
          <p:nvPr>
            <p:ph idx="1"/>
          </p:nvPr>
        </p:nvSpPr>
        <p:spPr>
          <a:xfrm>
            <a:off x="457200" y="908720"/>
            <a:ext cx="8229600" cy="2376264"/>
          </a:xfrm>
        </p:spPr>
        <p:txBody>
          <a:bodyPr>
            <a:normAutofit fontScale="55000" lnSpcReduction="20000"/>
          </a:bodyPr>
          <a:lstStyle/>
          <a:p>
            <a:pPr marL="0" indent="0">
              <a:buNone/>
            </a:pPr>
            <a:r>
              <a:rPr lang="en-US" dirty="0"/>
              <a:t>For each of the following relation schemas and sets of FD’s:</a:t>
            </a:r>
            <a:endParaRPr lang="en-CA" dirty="0"/>
          </a:p>
          <a:p>
            <a:pPr marL="0" lvl="0" indent="0">
              <a:buNone/>
            </a:pPr>
            <a:r>
              <a:rPr lang="en-US" dirty="0"/>
              <a:t>R(A,B,C,D) with FD’s AB</a:t>
            </a:r>
            <a:r>
              <a:rPr lang="en-US" dirty="0">
                <a:sym typeface="Wingdings"/>
              </a:rPr>
              <a:t></a:t>
            </a:r>
            <a:r>
              <a:rPr lang="en-US" dirty="0"/>
              <a:t>C, B</a:t>
            </a:r>
            <a:r>
              <a:rPr lang="en-US" dirty="0">
                <a:sym typeface="Wingdings"/>
              </a:rPr>
              <a:t></a:t>
            </a:r>
            <a:r>
              <a:rPr lang="en-US" dirty="0"/>
              <a:t>D, CD</a:t>
            </a:r>
            <a:r>
              <a:rPr lang="en-US" dirty="0">
                <a:sym typeface="Wingdings"/>
              </a:rPr>
              <a:t></a:t>
            </a:r>
            <a:r>
              <a:rPr lang="en-US" dirty="0"/>
              <a:t>A, AD</a:t>
            </a:r>
            <a:r>
              <a:rPr lang="en-US" dirty="0">
                <a:sym typeface="Wingdings"/>
              </a:rPr>
              <a:t></a:t>
            </a:r>
            <a:r>
              <a:rPr lang="en-US" dirty="0"/>
              <a:t>B.</a:t>
            </a:r>
            <a:endParaRPr lang="en-CA" dirty="0"/>
          </a:p>
          <a:p>
            <a:pPr marL="0" lvl="0" indent="0">
              <a:buNone/>
            </a:pPr>
            <a:r>
              <a:rPr lang="en-US" dirty="0"/>
              <a:t>R(A,B,C,D) with FD’s A</a:t>
            </a:r>
            <a:r>
              <a:rPr lang="en-US" dirty="0">
                <a:sym typeface="Wingdings"/>
              </a:rPr>
              <a:t></a:t>
            </a:r>
            <a:r>
              <a:rPr lang="en-US" dirty="0"/>
              <a:t>B, B</a:t>
            </a:r>
            <a:r>
              <a:rPr lang="en-US" dirty="0">
                <a:sym typeface="Wingdings"/>
              </a:rPr>
              <a:t></a:t>
            </a:r>
            <a:r>
              <a:rPr lang="en-US" dirty="0"/>
              <a:t>C, C</a:t>
            </a:r>
            <a:r>
              <a:rPr lang="en-US" dirty="0">
                <a:sym typeface="Wingdings"/>
              </a:rPr>
              <a:t></a:t>
            </a:r>
            <a:r>
              <a:rPr lang="en-US" dirty="0"/>
              <a:t>D, D</a:t>
            </a:r>
            <a:r>
              <a:rPr lang="en-US" dirty="0">
                <a:sym typeface="Wingdings"/>
              </a:rPr>
              <a:t></a:t>
            </a:r>
            <a:r>
              <a:rPr lang="en-US" dirty="0"/>
              <a:t>A.</a:t>
            </a:r>
            <a:endParaRPr lang="en-CA" dirty="0"/>
          </a:p>
          <a:p>
            <a:pPr marL="0" indent="0">
              <a:buNone/>
            </a:pPr>
            <a:r>
              <a:rPr lang="en-US" dirty="0"/>
              <a:t>Indicate all the BCNF violations. Decompose the relations, as necessary, into collections of relations that are in BCNF.</a:t>
            </a:r>
            <a:endParaRPr lang="en-CA" dirty="0"/>
          </a:p>
          <a:p>
            <a:pPr marL="0" indent="0">
              <a:buNone/>
            </a:pPr>
            <a:r>
              <a:rPr lang="en-US" dirty="0"/>
              <a:t> </a:t>
            </a:r>
            <a:endParaRPr lang="en-CA" dirty="0"/>
          </a:p>
          <a:p>
            <a:pPr marL="0" indent="0">
              <a:buNone/>
            </a:pPr>
            <a:r>
              <a:rPr lang="en-US" dirty="0"/>
              <a:t> </a:t>
            </a:r>
            <a:endParaRPr lang="en-CA" dirty="0"/>
          </a:p>
          <a:p>
            <a:pPr marL="0" indent="0">
              <a:buNone/>
            </a:pPr>
            <a:r>
              <a:rPr lang="en-CA" dirty="0" smtClean="0">
                <a:solidFill>
                  <a:srgbClr val="0070C0"/>
                </a:solidFill>
              </a:rPr>
              <a:t>Easy in general. See slides for examples.</a:t>
            </a:r>
            <a:endParaRPr lang="en-CA" dirty="0">
              <a:solidFill>
                <a:srgbClr val="0070C0"/>
              </a:solidFill>
            </a:endParaRPr>
          </a:p>
        </p:txBody>
      </p:sp>
    </p:spTree>
    <p:extLst>
      <p:ext uri="{BB962C8B-B14F-4D97-AF65-F5344CB8AC3E}">
        <p14:creationId xmlns:p14="http://schemas.microsoft.com/office/powerpoint/2010/main" val="2045010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467</Words>
  <Application>Microsoft Office PowerPoint</Application>
  <PresentationFormat>On-screen Show (4:3)</PresentationFormat>
  <Paragraphs>54</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Wingdings</vt:lpstr>
      <vt:lpstr>Office Theme</vt:lpstr>
      <vt:lpstr>Bitmap Image</vt:lpstr>
      <vt:lpstr>Assignment 4 hints</vt:lpstr>
      <vt:lpstr>Q1</vt:lpstr>
      <vt:lpstr>Q2</vt:lpstr>
      <vt:lpstr>PowerPoint Presentation</vt:lpstr>
      <vt:lpstr>Q3</vt:lpstr>
      <vt:lpstr>Q4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 hints</dc:title>
  <dc:creator>Alex</dc:creator>
  <cp:lastModifiedBy>Alex</cp:lastModifiedBy>
  <cp:revision>133</cp:revision>
  <dcterms:created xsi:type="dcterms:W3CDTF">2016-03-15T01:50:32Z</dcterms:created>
  <dcterms:modified xsi:type="dcterms:W3CDTF">2017-11-11T00:04:14Z</dcterms:modified>
</cp:coreProperties>
</file>