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81" r:id="rId2"/>
    <p:sldId id="279" r:id="rId3"/>
    <p:sldId id="257" r:id="rId4"/>
    <p:sldId id="258" r:id="rId5"/>
    <p:sldId id="282" r:id="rId6"/>
    <p:sldId id="283" r:id="rId7"/>
    <p:sldId id="259" r:id="rId8"/>
    <p:sldId id="260" r:id="rId9"/>
    <p:sldId id="284" r:id="rId10"/>
    <p:sldId id="285" r:id="rId11"/>
    <p:sldId id="295" r:id="rId12"/>
    <p:sldId id="288" r:id="rId13"/>
    <p:sldId id="265" r:id="rId14"/>
    <p:sldId id="289" r:id="rId15"/>
    <p:sldId id="290" r:id="rId16"/>
    <p:sldId id="291" r:id="rId17"/>
    <p:sldId id="292" r:id="rId18"/>
    <p:sldId id="293" r:id="rId19"/>
    <p:sldId id="296" r:id="rId20"/>
    <p:sldId id="294" r:id="rId21"/>
    <p:sldId id="273" r:id="rId22"/>
    <p:sldId id="274" r:id="rId23"/>
    <p:sldId id="275" r:id="rId24"/>
    <p:sldId id="276"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Fira Sans Extra Condensed" panose="020B0503050000020004" pitchFamily="34" charset="0"/>
      <p:regular r:id="rId31"/>
      <p:bold r:id="rId32"/>
    </p:embeddedFont>
    <p:embeddedFont>
      <p:font typeface="Impact" panose="020B0806030902050204" pitchFamily="34" charset="0"/>
      <p:regular r:id="rId33"/>
    </p:embeddedFont>
    <p:embeddedFont>
      <p:font typeface="Nixie One" panose="020B0604020202020204" charset="0"/>
      <p:regular r:id="rId34"/>
    </p:embeddedFont>
    <p:embeddedFont>
      <p:font typeface="Roboto Slab" pitchFamily="2" charset="0"/>
      <p:regular r:id="rId35"/>
      <p:bold r:id="rId36"/>
    </p:embeddedFont>
    <p:embeddedFont>
      <p:font typeface="Roboto Slab Medium" pitchFamily="2"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104F08-AA8B-428F-A65D-A1820FABF742}">
  <a:tblStyle styleId="{71104F08-AA8B-428F-A65D-A1820FABF74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B1C5781-9405-40A9-A602-08D4A11C480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42" autoAdjust="0"/>
  </p:normalViewPr>
  <p:slideViewPr>
    <p:cSldViewPr snapToGrid="0">
      <p:cViewPr>
        <p:scale>
          <a:sx n="89" d="100"/>
          <a:sy n="89" d="100"/>
        </p:scale>
        <p:origin x="644" y="5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44a959ff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f44a959fff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44a959ff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f44a959fff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647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Mobile phone: The mobile phone is used as a primary device for video capture. It captures the video footage of the monitored area and sends it to the computer for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Wi-Fi Router: The Wi-Fi router is used to establish a wireless connection between the mobile phone and the computer. It enables the mobile phone to transfer the video footage to the computer in real-time.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Computer: The computer is the primary device for image processing and analysis. It receives the video footage from the mobile phone and processes it using OpenCV library. It analyzes the video footage for anomalous activities and identifies potential security threats.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OpenCV library: OpenCV is a popular computer vision library used for image processing and analysis. It provides various functions and algorithms for detecting and recognizing human activities in the video footage.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Intruder detection module: The intruder detection module is responsible for analyzing the video footage and detecting potential security threats. It is implemented using OpenCV library and runs on the computer.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Alarm system: The alarm system is triggered when the intruder detection module detects potential security threats. It alerts the security personnel and/or the end-users about the potential security breach.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Notification system: The notification system is used to send alerts and notifications to the security personnel and/or the end-users about the potential security breach. It can be implemented using various communication channels such as email, SMS, or push notifications.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3535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32802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21276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12821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99164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10499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f44a959fff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f44a959fff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3341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4a959fff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f44a959fff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44a959fff_2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f44a959fff_2_2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44a959fff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f44a959fff_2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4d150a71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4d150a71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44a959fff_2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f44a959fff_2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44a959fff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f44a959fff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buFont typeface="Arial" pitchFamily="34" charse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44a959fff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f44a959fff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44a959fff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f44a959fff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44a959fff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f44a959fff_2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44a959fff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f44a959fff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44a959fff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f44a959fff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44a959fff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f44a959fff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54"/>
        <p:cNvGrpSpPr/>
        <p:nvPr/>
      </p:nvGrpSpPr>
      <p:grpSpPr>
        <a:xfrm>
          <a:off x="0" y="0"/>
          <a:ext cx="0" cy="0"/>
          <a:chOff x="0" y="0"/>
          <a:chExt cx="0" cy="0"/>
        </a:xfrm>
      </p:grpSpPr>
      <p:sp>
        <p:nvSpPr>
          <p:cNvPr id="55" name="Google Shape;55;p14"/>
          <p:cNvSpPr/>
          <p:nvPr/>
        </p:nvSpPr>
        <p:spPr>
          <a:xfrm>
            <a:off x="0" y="4288500"/>
            <a:ext cx="91440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57" name="Google Shape;57;p14"/>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txBox="1">
            <a:spLocks noGrp="1"/>
          </p:cNvSpPr>
          <p:nvPr>
            <p:ph type="ctrTitle"/>
          </p:nvPr>
        </p:nvSpPr>
        <p:spPr>
          <a:xfrm>
            <a:off x="685800" y="2601425"/>
            <a:ext cx="5810400" cy="1159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lt1"/>
              </a:buClr>
              <a:buSzPts val="4800"/>
              <a:buNone/>
              <a:defRPr sz="4800">
                <a:solidFill>
                  <a:schemeClr val="lt1"/>
                </a:solidFill>
              </a:defRPr>
            </a:lvl1pPr>
            <a:lvl2pPr lvl="1" algn="ctr" rtl="0">
              <a:lnSpc>
                <a:spcPct val="100000"/>
              </a:lnSpc>
              <a:spcBef>
                <a:spcPts val="0"/>
              </a:spcBef>
              <a:spcAft>
                <a:spcPts val="0"/>
              </a:spcAft>
              <a:buClr>
                <a:schemeClr val="lt1"/>
              </a:buClr>
              <a:buSzPts val="6000"/>
              <a:buNone/>
              <a:defRPr sz="6000">
                <a:solidFill>
                  <a:schemeClr val="lt1"/>
                </a:solidFill>
              </a:defRPr>
            </a:lvl2pPr>
            <a:lvl3pPr lvl="2" algn="ctr" rtl="0">
              <a:lnSpc>
                <a:spcPct val="100000"/>
              </a:lnSpc>
              <a:spcBef>
                <a:spcPts val="0"/>
              </a:spcBef>
              <a:spcAft>
                <a:spcPts val="0"/>
              </a:spcAft>
              <a:buClr>
                <a:schemeClr val="lt1"/>
              </a:buClr>
              <a:buSzPts val="6000"/>
              <a:buNone/>
              <a:defRPr sz="6000">
                <a:solidFill>
                  <a:schemeClr val="lt1"/>
                </a:solidFill>
              </a:defRPr>
            </a:lvl3pPr>
            <a:lvl4pPr lvl="3" algn="ctr" rtl="0">
              <a:lnSpc>
                <a:spcPct val="100000"/>
              </a:lnSpc>
              <a:spcBef>
                <a:spcPts val="0"/>
              </a:spcBef>
              <a:spcAft>
                <a:spcPts val="0"/>
              </a:spcAft>
              <a:buClr>
                <a:schemeClr val="lt1"/>
              </a:buClr>
              <a:buSzPts val="6000"/>
              <a:buNone/>
              <a:defRPr sz="6000">
                <a:solidFill>
                  <a:schemeClr val="lt1"/>
                </a:solidFill>
              </a:defRPr>
            </a:lvl4pPr>
            <a:lvl5pPr lvl="4" algn="ctr" rtl="0">
              <a:lnSpc>
                <a:spcPct val="100000"/>
              </a:lnSpc>
              <a:spcBef>
                <a:spcPts val="0"/>
              </a:spcBef>
              <a:spcAft>
                <a:spcPts val="0"/>
              </a:spcAft>
              <a:buClr>
                <a:schemeClr val="lt1"/>
              </a:buClr>
              <a:buSzPts val="6000"/>
              <a:buNone/>
              <a:defRPr sz="6000">
                <a:solidFill>
                  <a:schemeClr val="lt1"/>
                </a:solidFill>
              </a:defRPr>
            </a:lvl5pPr>
            <a:lvl6pPr lvl="5" algn="ctr" rtl="0">
              <a:lnSpc>
                <a:spcPct val="100000"/>
              </a:lnSpc>
              <a:spcBef>
                <a:spcPts val="0"/>
              </a:spcBef>
              <a:spcAft>
                <a:spcPts val="0"/>
              </a:spcAft>
              <a:buClr>
                <a:schemeClr val="lt1"/>
              </a:buClr>
              <a:buSzPts val="6000"/>
              <a:buNone/>
              <a:defRPr sz="6000">
                <a:solidFill>
                  <a:schemeClr val="lt1"/>
                </a:solidFill>
              </a:defRPr>
            </a:lvl6pPr>
            <a:lvl7pPr lvl="6" algn="ctr" rtl="0">
              <a:lnSpc>
                <a:spcPct val="100000"/>
              </a:lnSpc>
              <a:spcBef>
                <a:spcPts val="0"/>
              </a:spcBef>
              <a:spcAft>
                <a:spcPts val="0"/>
              </a:spcAft>
              <a:buClr>
                <a:schemeClr val="lt1"/>
              </a:buClr>
              <a:buSzPts val="6000"/>
              <a:buNone/>
              <a:defRPr sz="6000">
                <a:solidFill>
                  <a:schemeClr val="lt1"/>
                </a:solidFill>
              </a:defRPr>
            </a:lvl7pPr>
            <a:lvl8pPr lvl="7" algn="ctr" rtl="0">
              <a:lnSpc>
                <a:spcPct val="100000"/>
              </a:lnSpc>
              <a:spcBef>
                <a:spcPts val="0"/>
              </a:spcBef>
              <a:spcAft>
                <a:spcPts val="0"/>
              </a:spcAft>
              <a:buClr>
                <a:schemeClr val="lt1"/>
              </a:buClr>
              <a:buSzPts val="6000"/>
              <a:buNone/>
              <a:defRPr sz="6000">
                <a:solidFill>
                  <a:schemeClr val="lt1"/>
                </a:solidFill>
              </a:defRPr>
            </a:lvl8pPr>
            <a:lvl9pPr lvl="8" algn="ctr" rtl="0">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60" name="Google Shape;6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lgn="r">
              <a:buNone/>
              <a:defRPr sz="1300">
                <a:solidFill>
                  <a:schemeClr val="accent1"/>
                </a:solidFill>
                <a:latin typeface="Nixie One"/>
                <a:ea typeface="Nixie One"/>
                <a:cs typeface="Nixie One"/>
                <a:sym typeface="Nixie One"/>
              </a:defRPr>
            </a:lvl1pPr>
            <a:lvl2pPr lvl="1" algn="r">
              <a:buNone/>
              <a:defRPr sz="1300">
                <a:solidFill>
                  <a:schemeClr val="accent1"/>
                </a:solidFill>
                <a:latin typeface="Nixie One"/>
                <a:ea typeface="Nixie One"/>
                <a:cs typeface="Nixie One"/>
                <a:sym typeface="Nixie One"/>
              </a:defRPr>
            </a:lvl2pPr>
            <a:lvl3pPr lvl="2" algn="r">
              <a:buNone/>
              <a:defRPr sz="1300">
                <a:solidFill>
                  <a:schemeClr val="accent1"/>
                </a:solidFill>
                <a:latin typeface="Nixie One"/>
                <a:ea typeface="Nixie One"/>
                <a:cs typeface="Nixie One"/>
                <a:sym typeface="Nixie One"/>
              </a:defRPr>
            </a:lvl3pPr>
            <a:lvl4pPr lvl="3" algn="r">
              <a:buNone/>
              <a:defRPr sz="1300">
                <a:solidFill>
                  <a:schemeClr val="accent1"/>
                </a:solidFill>
                <a:latin typeface="Nixie One"/>
                <a:ea typeface="Nixie One"/>
                <a:cs typeface="Nixie One"/>
                <a:sym typeface="Nixie One"/>
              </a:defRPr>
            </a:lvl4pPr>
            <a:lvl5pPr lvl="4" algn="r">
              <a:buNone/>
              <a:defRPr sz="1300">
                <a:solidFill>
                  <a:schemeClr val="accent1"/>
                </a:solidFill>
                <a:latin typeface="Nixie One"/>
                <a:ea typeface="Nixie One"/>
                <a:cs typeface="Nixie One"/>
                <a:sym typeface="Nixie One"/>
              </a:defRPr>
            </a:lvl5pPr>
            <a:lvl6pPr lvl="5" algn="r">
              <a:buNone/>
              <a:defRPr sz="1300">
                <a:solidFill>
                  <a:schemeClr val="accent1"/>
                </a:solidFill>
                <a:latin typeface="Nixie One"/>
                <a:ea typeface="Nixie One"/>
                <a:cs typeface="Nixie One"/>
                <a:sym typeface="Nixie One"/>
              </a:defRPr>
            </a:lvl6pPr>
            <a:lvl7pPr lvl="6" algn="r">
              <a:buNone/>
              <a:defRPr sz="1300">
                <a:solidFill>
                  <a:schemeClr val="accent1"/>
                </a:solidFill>
                <a:latin typeface="Nixie One"/>
                <a:ea typeface="Nixie One"/>
                <a:cs typeface="Nixie One"/>
                <a:sym typeface="Nixie One"/>
              </a:defRPr>
            </a:lvl7pPr>
            <a:lvl8pPr lvl="7" algn="r">
              <a:buNone/>
              <a:defRPr sz="1300">
                <a:solidFill>
                  <a:schemeClr val="accent1"/>
                </a:solidFill>
                <a:latin typeface="Nixie One"/>
                <a:ea typeface="Nixie One"/>
                <a:cs typeface="Nixie One"/>
                <a:sym typeface="Nixie One"/>
              </a:defRPr>
            </a:lvl8pPr>
            <a:lvl9pPr lvl="8" algn="r">
              <a:buNone/>
              <a:defRPr sz="1300">
                <a:solidFill>
                  <a:schemeClr val="accent1"/>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4113600" y="2878750"/>
            <a:ext cx="4505700" cy="11598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1"/>
              </a:buClr>
              <a:buSzPts val="4800"/>
              <a:buNone/>
              <a:defRPr sz="4800">
                <a:solidFill>
                  <a:schemeClr val="accent1"/>
                </a:solidFill>
              </a:defRPr>
            </a:lvl1pPr>
            <a:lvl2pPr lvl="1" algn="l" rtl="0">
              <a:lnSpc>
                <a:spcPct val="100000"/>
              </a:lnSpc>
              <a:spcBef>
                <a:spcPts val="0"/>
              </a:spcBef>
              <a:spcAft>
                <a:spcPts val="0"/>
              </a:spcAft>
              <a:buClr>
                <a:schemeClr val="accent1"/>
              </a:buClr>
              <a:buSzPts val="4800"/>
              <a:buNone/>
              <a:defRPr sz="4800">
                <a:solidFill>
                  <a:schemeClr val="accent1"/>
                </a:solidFill>
              </a:defRPr>
            </a:lvl2pPr>
            <a:lvl3pPr lvl="2" algn="l" rtl="0">
              <a:lnSpc>
                <a:spcPct val="100000"/>
              </a:lnSpc>
              <a:spcBef>
                <a:spcPts val="0"/>
              </a:spcBef>
              <a:spcAft>
                <a:spcPts val="0"/>
              </a:spcAft>
              <a:buClr>
                <a:schemeClr val="accent1"/>
              </a:buClr>
              <a:buSzPts val="4800"/>
              <a:buNone/>
              <a:defRPr sz="4800">
                <a:solidFill>
                  <a:schemeClr val="accent1"/>
                </a:solidFill>
              </a:defRPr>
            </a:lvl3pPr>
            <a:lvl4pPr lvl="3" algn="l" rtl="0">
              <a:lnSpc>
                <a:spcPct val="100000"/>
              </a:lnSpc>
              <a:spcBef>
                <a:spcPts val="0"/>
              </a:spcBef>
              <a:spcAft>
                <a:spcPts val="0"/>
              </a:spcAft>
              <a:buClr>
                <a:schemeClr val="accent1"/>
              </a:buClr>
              <a:buSzPts val="4800"/>
              <a:buNone/>
              <a:defRPr sz="4800">
                <a:solidFill>
                  <a:schemeClr val="accent1"/>
                </a:solidFill>
              </a:defRPr>
            </a:lvl4pPr>
            <a:lvl5pPr lvl="4" algn="l" rtl="0">
              <a:lnSpc>
                <a:spcPct val="100000"/>
              </a:lnSpc>
              <a:spcBef>
                <a:spcPts val="0"/>
              </a:spcBef>
              <a:spcAft>
                <a:spcPts val="0"/>
              </a:spcAft>
              <a:buClr>
                <a:schemeClr val="accent1"/>
              </a:buClr>
              <a:buSzPts val="4800"/>
              <a:buNone/>
              <a:defRPr sz="4800">
                <a:solidFill>
                  <a:schemeClr val="accent1"/>
                </a:solidFill>
              </a:defRPr>
            </a:lvl5pPr>
            <a:lvl6pPr lvl="5" algn="l" rtl="0">
              <a:lnSpc>
                <a:spcPct val="100000"/>
              </a:lnSpc>
              <a:spcBef>
                <a:spcPts val="0"/>
              </a:spcBef>
              <a:spcAft>
                <a:spcPts val="0"/>
              </a:spcAft>
              <a:buClr>
                <a:schemeClr val="accent1"/>
              </a:buClr>
              <a:buSzPts val="4800"/>
              <a:buNone/>
              <a:defRPr sz="4800">
                <a:solidFill>
                  <a:schemeClr val="accent1"/>
                </a:solidFill>
              </a:defRPr>
            </a:lvl6pPr>
            <a:lvl7pPr lvl="6" algn="l" rtl="0">
              <a:lnSpc>
                <a:spcPct val="100000"/>
              </a:lnSpc>
              <a:spcBef>
                <a:spcPts val="0"/>
              </a:spcBef>
              <a:spcAft>
                <a:spcPts val="0"/>
              </a:spcAft>
              <a:buClr>
                <a:schemeClr val="accent1"/>
              </a:buClr>
              <a:buSzPts val="4800"/>
              <a:buNone/>
              <a:defRPr sz="4800">
                <a:solidFill>
                  <a:schemeClr val="accent1"/>
                </a:solidFill>
              </a:defRPr>
            </a:lvl7pPr>
            <a:lvl8pPr lvl="7" algn="l" rtl="0">
              <a:lnSpc>
                <a:spcPct val="100000"/>
              </a:lnSpc>
              <a:spcBef>
                <a:spcPts val="0"/>
              </a:spcBef>
              <a:spcAft>
                <a:spcPts val="0"/>
              </a:spcAft>
              <a:buClr>
                <a:schemeClr val="accent1"/>
              </a:buClr>
              <a:buSzPts val="4800"/>
              <a:buNone/>
              <a:defRPr sz="4800">
                <a:solidFill>
                  <a:schemeClr val="accent1"/>
                </a:solidFill>
              </a:defRPr>
            </a:lvl8pPr>
            <a:lvl9pPr lvl="8" algn="l" rtl="0">
              <a:lnSpc>
                <a:spcPct val="100000"/>
              </a:lnSpc>
              <a:spcBef>
                <a:spcPts val="0"/>
              </a:spcBef>
              <a:spcAft>
                <a:spcPts val="0"/>
              </a:spcAft>
              <a:buClr>
                <a:schemeClr val="accent1"/>
              </a:buClr>
              <a:buSzPts val="4800"/>
              <a:buNone/>
              <a:defRPr sz="4800">
                <a:solidFill>
                  <a:schemeClr val="accent1"/>
                </a:solidFill>
              </a:defRPr>
            </a:lvl9pPr>
          </a:lstStyle>
          <a:p>
            <a:endParaRPr/>
          </a:p>
        </p:txBody>
      </p:sp>
      <p:sp>
        <p:nvSpPr>
          <p:cNvPr id="63" name="Google Shape;63;p15"/>
          <p:cNvSpPr txBox="1">
            <a:spLocks noGrp="1"/>
          </p:cNvSpPr>
          <p:nvPr>
            <p:ph type="subTitle" idx="1"/>
          </p:nvPr>
        </p:nvSpPr>
        <p:spPr>
          <a:xfrm>
            <a:off x="4113600" y="3983050"/>
            <a:ext cx="4505700" cy="7848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6"/>
              </a:buClr>
              <a:buSzPts val="1800"/>
              <a:buNone/>
              <a:defRPr sz="1800" b="1">
                <a:solidFill>
                  <a:schemeClr val="accent6"/>
                </a:solidFill>
              </a:defRPr>
            </a:lvl1pPr>
            <a:lvl2pPr lvl="1" algn="l" rtl="0">
              <a:lnSpc>
                <a:spcPct val="100000"/>
              </a:lnSpc>
              <a:spcBef>
                <a:spcPts val="0"/>
              </a:spcBef>
              <a:spcAft>
                <a:spcPts val="0"/>
              </a:spcAft>
              <a:buClr>
                <a:schemeClr val="accent6"/>
              </a:buClr>
              <a:buSzPts val="1800"/>
              <a:buNone/>
              <a:defRPr sz="1800" b="1">
                <a:solidFill>
                  <a:schemeClr val="accent6"/>
                </a:solidFill>
              </a:defRPr>
            </a:lvl2pPr>
            <a:lvl3pPr lvl="2" algn="l" rtl="0">
              <a:lnSpc>
                <a:spcPct val="100000"/>
              </a:lnSpc>
              <a:spcBef>
                <a:spcPts val="0"/>
              </a:spcBef>
              <a:spcAft>
                <a:spcPts val="0"/>
              </a:spcAft>
              <a:buClr>
                <a:schemeClr val="accent6"/>
              </a:buClr>
              <a:buSzPts val="1800"/>
              <a:buNone/>
              <a:defRPr sz="1800" b="1">
                <a:solidFill>
                  <a:schemeClr val="accent6"/>
                </a:solidFill>
              </a:defRPr>
            </a:lvl3pPr>
            <a:lvl4pPr lvl="3" algn="l" rtl="0">
              <a:lnSpc>
                <a:spcPct val="100000"/>
              </a:lnSpc>
              <a:spcBef>
                <a:spcPts val="0"/>
              </a:spcBef>
              <a:spcAft>
                <a:spcPts val="0"/>
              </a:spcAft>
              <a:buClr>
                <a:schemeClr val="accent6"/>
              </a:buClr>
              <a:buSzPts val="1800"/>
              <a:buNone/>
              <a:defRPr b="1">
                <a:solidFill>
                  <a:schemeClr val="accent6"/>
                </a:solidFill>
              </a:defRPr>
            </a:lvl4pPr>
            <a:lvl5pPr lvl="4" algn="l" rtl="0">
              <a:lnSpc>
                <a:spcPct val="100000"/>
              </a:lnSpc>
              <a:spcBef>
                <a:spcPts val="0"/>
              </a:spcBef>
              <a:spcAft>
                <a:spcPts val="0"/>
              </a:spcAft>
              <a:buClr>
                <a:schemeClr val="accent6"/>
              </a:buClr>
              <a:buSzPts val="1800"/>
              <a:buNone/>
              <a:defRPr b="1">
                <a:solidFill>
                  <a:schemeClr val="accent6"/>
                </a:solidFill>
              </a:defRPr>
            </a:lvl5pPr>
            <a:lvl6pPr lvl="5" algn="l" rtl="0">
              <a:lnSpc>
                <a:spcPct val="100000"/>
              </a:lnSpc>
              <a:spcBef>
                <a:spcPts val="0"/>
              </a:spcBef>
              <a:spcAft>
                <a:spcPts val="0"/>
              </a:spcAft>
              <a:buClr>
                <a:schemeClr val="accent6"/>
              </a:buClr>
              <a:buSzPts val="1800"/>
              <a:buNone/>
              <a:defRPr b="1">
                <a:solidFill>
                  <a:schemeClr val="accent6"/>
                </a:solidFill>
              </a:defRPr>
            </a:lvl6pPr>
            <a:lvl7pPr lvl="6" algn="l" rtl="0">
              <a:lnSpc>
                <a:spcPct val="100000"/>
              </a:lnSpc>
              <a:spcBef>
                <a:spcPts val="0"/>
              </a:spcBef>
              <a:spcAft>
                <a:spcPts val="0"/>
              </a:spcAft>
              <a:buClr>
                <a:schemeClr val="accent6"/>
              </a:buClr>
              <a:buSzPts val="1800"/>
              <a:buNone/>
              <a:defRPr b="1">
                <a:solidFill>
                  <a:schemeClr val="accent6"/>
                </a:solidFill>
              </a:defRPr>
            </a:lvl7pPr>
            <a:lvl8pPr lvl="7" algn="l" rtl="0">
              <a:lnSpc>
                <a:spcPct val="100000"/>
              </a:lnSpc>
              <a:spcBef>
                <a:spcPts val="0"/>
              </a:spcBef>
              <a:spcAft>
                <a:spcPts val="0"/>
              </a:spcAft>
              <a:buClr>
                <a:schemeClr val="accent6"/>
              </a:buClr>
              <a:buSzPts val="1800"/>
              <a:buNone/>
              <a:defRPr b="1">
                <a:solidFill>
                  <a:schemeClr val="accent6"/>
                </a:solidFill>
              </a:defRPr>
            </a:lvl8pPr>
            <a:lvl9pPr lvl="8" algn="l" rtl="0">
              <a:lnSpc>
                <a:spcPct val="100000"/>
              </a:lnSpc>
              <a:spcBef>
                <a:spcPts val="0"/>
              </a:spcBef>
              <a:spcAft>
                <a:spcPts val="0"/>
              </a:spcAft>
              <a:buClr>
                <a:schemeClr val="accent6"/>
              </a:buClr>
              <a:buSzPts val="1800"/>
              <a:buNone/>
              <a:defRPr b="1">
                <a:solidFill>
                  <a:schemeClr val="accent6"/>
                </a:solidFill>
              </a:defRPr>
            </a:lvl9pPr>
          </a:lstStyle>
          <a:p>
            <a:endParaRPr/>
          </a:p>
        </p:txBody>
      </p:sp>
      <p:sp>
        <p:nvSpPr>
          <p:cNvPr id="64" name="Google Shape;64;p15"/>
          <p:cNvSpPr/>
          <p:nvPr/>
        </p:nvSpPr>
        <p:spPr>
          <a:xfrm>
            <a:off x="0" y="4288499"/>
            <a:ext cx="3474300" cy="24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0" y="0"/>
            <a:ext cx="34743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66" name="Google Shape;66;p15"/>
          <p:cNvSpPr/>
          <p:nvPr/>
        </p:nvSpPr>
        <p:spPr>
          <a:xfrm>
            <a:off x="0" y="500626"/>
            <a:ext cx="3474300" cy="3824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0" y="4493604"/>
            <a:ext cx="34743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0" y="4584075"/>
            <a:ext cx="34743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5"/>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sp>
        <p:nvSpPr>
          <p:cNvPr id="71" name="Google Shape;71;p16"/>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72" name="Google Shape;72;p16"/>
          <p:cNvSpPr/>
          <p:nvPr/>
        </p:nvSpPr>
        <p:spPr>
          <a:xfrm>
            <a:off x="0" y="1958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6"/>
          <p:cNvSpPr/>
          <p:nvPr/>
        </p:nvSpPr>
        <p:spPr>
          <a:xfrm>
            <a:off x="0" y="1254525"/>
            <a:ext cx="247200" cy="1831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6"/>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16"/>
          <p:cNvCxnSpPr/>
          <p:nvPr/>
        </p:nvCxnSpPr>
        <p:spPr>
          <a:xfrm>
            <a:off x="1037450" y="504925"/>
            <a:ext cx="0" cy="470700"/>
          </a:xfrm>
          <a:prstGeom prst="straightConnector1">
            <a:avLst/>
          </a:prstGeom>
          <a:noFill/>
          <a:ln w="9525" cap="flat" cmpd="sng">
            <a:solidFill>
              <a:schemeClr val="accent2"/>
            </a:solidFill>
            <a:prstDash val="solid"/>
            <a:round/>
            <a:headEnd type="none" w="sm" len="sm"/>
            <a:tailEnd type="none" w="sm" len="sm"/>
          </a:ln>
        </p:spPr>
      </p:cxnSp>
      <p:sp>
        <p:nvSpPr>
          <p:cNvPr id="77" name="Google Shape;77;p16"/>
          <p:cNvSpPr txBox="1">
            <a:spLocks noGrp="1"/>
          </p:cNvSpPr>
          <p:nvPr>
            <p:ph type="title"/>
          </p:nvPr>
        </p:nvSpPr>
        <p:spPr>
          <a:xfrm>
            <a:off x="1146025" y="225925"/>
            <a:ext cx="3208800" cy="102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78" name="Google Shape;78;p16"/>
          <p:cNvSpPr txBox="1">
            <a:spLocks noGrp="1"/>
          </p:cNvSpPr>
          <p:nvPr>
            <p:ph type="body" idx="1"/>
          </p:nvPr>
        </p:nvSpPr>
        <p:spPr>
          <a:xfrm>
            <a:off x="490705" y="1294540"/>
            <a:ext cx="3660300" cy="3158700"/>
          </a:xfrm>
          <a:prstGeom prst="rect">
            <a:avLst/>
          </a:prstGeom>
          <a:noFill/>
          <a:ln>
            <a:noFill/>
          </a:ln>
        </p:spPr>
        <p:txBody>
          <a:bodyPr spcFirstLastPara="1" wrap="square" lIns="91425" tIns="91425" rIns="91425" bIns="91425" anchor="t" anchorCtr="0">
            <a:noAutofit/>
          </a:bodyPr>
          <a:lstStyle>
            <a:lvl1pPr marL="457200" lvl="0" indent="-355600" algn="l" rtl="0">
              <a:lnSpc>
                <a:spcPct val="100000"/>
              </a:lnSpc>
              <a:spcBef>
                <a:spcPts val="600"/>
              </a:spcBef>
              <a:spcAft>
                <a:spcPts val="0"/>
              </a:spcAft>
              <a:buSzPts val="2000"/>
              <a:buChar char="▪"/>
              <a:defRPr sz="2000"/>
            </a:lvl1pPr>
            <a:lvl2pPr marL="914400" lvl="1" indent="-355600" algn="l" rtl="0">
              <a:lnSpc>
                <a:spcPct val="100000"/>
              </a:lnSpc>
              <a:spcBef>
                <a:spcPts val="0"/>
              </a:spcBef>
              <a:spcAft>
                <a:spcPts val="0"/>
              </a:spcAft>
              <a:buSzPts val="2000"/>
              <a:buChar char="▫"/>
              <a:defRPr sz="2000"/>
            </a:lvl2pPr>
            <a:lvl3pPr marL="1371600" lvl="2" indent="-355600" algn="l" rtl="0">
              <a:lnSpc>
                <a:spcPct val="100000"/>
              </a:lnSpc>
              <a:spcBef>
                <a:spcPts val="0"/>
              </a:spcBef>
              <a:spcAft>
                <a:spcPts val="0"/>
              </a:spcAft>
              <a:buSzPts val="2000"/>
              <a:buChar char="■"/>
              <a:defRPr sz="2000"/>
            </a:lvl3pPr>
            <a:lvl4pPr marL="1828800" lvl="3" indent="-355600" algn="l" rtl="0">
              <a:lnSpc>
                <a:spcPct val="100000"/>
              </a:lnSpc>
              <a:spcBef>
                <a:spcPts val="0"/>
              </a:spcBef>
              <a:spcAft>
                <a:spcPts val="0"/>
              </a:spcAft>
              <a:buSzPts val="2000"/>
              <a:buChar char="●"/>
              <a:defRPr sz="2000"/>
            </a:lvl4pPr>
            <a:lvl5pPr marL="2286000" lvl="4" indent="-355600" algn="l" rtl="0">
              <a:lnSpc>
                <a:spcPct val="100000"/>
              </a:lnSpc>
              <a:spcBef>
                <a:spcPts val="0"/>
              </a:spcBef>
              <a:spcAft>
                <a:spcPts val="0"/>
              </a:spcAft>
              <a:buSzPts val="2000"/>
              <a:buChar char="○"/>
              <a:defRPr sz="2000"/>
            </a:lvl5pPr>
            <a:lvl6pPr marL="2743200" lvl="5" indent="-355600" algn="l" rtl="0">
              <a:lnSpc>
                <a:spcPct val="100000"/>
              </a:lnSpc>
              <a:spcBef>
                <a:spcPts val="0"/>
              </a:spcBef>
              <a:spcAft>
                <a:spcPts val="0"/>
              </a:spcAft>
              <a:buSzPts val="2000"/>
              <a:buChar char="■"/>
              <a:defRPr sz="2000"/>
            </a:lvl6pPr>
            <a:lvl7pPr marL="3200400" lvl="6" indent="-355600" algn="l" rtl="0">
              <a:lnSpc>
                <a:spcPct val="100000"/>
              </a:lnSpc>
              <a:spcBef>
                <a:spcPts val="0"/>
              </a:spcBef>
              <a:spcAft>
                <a:spcPts val="0"/>
              </a:spcAft>
              <a:buSzPts val="2000"/>
              <a:buChar char="●"/>
              <a:defRPr sz="2000"/>
            </a:lvl7pPr>
            <a:lvl8pPr marL="3657600" lvl="7" indent="-355600" algn="l" rtl="0">
              <a:lnSpc>
                <a:spcPct val="100000"/>
              </a:lnSpc>
              <a:spcBef>
                <a:spcPts val="0"/>
              </a:spcBef>
              <a:spcAft>
                <a:spcPts val="0"/>
              </a:spcAft>
              <a:buSzPts val="2000"/>
              <a:buChar char="○"/>
              <a:defRPr sz="2000"/>
            </a:lvl8pPr>
            <a:lvl9pPr marL="4114800" lvl="8" indent="-355600" algn="l" rtl="0">
              <a:lnSpc>
                <a:spcPct val="100000"/>
              </a:lnSpc>
              <a:spcBef>
                <a:spcPts val="0"/>
              </a:spcBef>
              <a:spcAft>
                <a:spcPts val="0"/>
              </a:spcAft>
              <a:buSzPts val="2000"/>
              <a:buChar char="■"/>
              <a:defRPr sz="2000"/>
            </a:lvl9pPr>
          </a:lstStyle>
          <a:p>
            <a:endParaRPr/>
          </a:p>
        </p:txBody>
      </p:sp>
      <p:sp>
        <p:nvSpPr>
          <p:cNvPr id="79" name="Google Shape;79;p16"/>
          <p:cNvSpPr txBox="1">
            <a:spLocks noGrp="1"/>
          </p:cNvSpPr>
          <p:nvPr>
            <p:ph type="body" idx="2"/>
          </p:nvPr>
        </p:nvSpPr>
        <p:spPr>
          <a:xfrm>
            <a:off x="4371303" y="1294540"/>
            <a:ext cx="3660300" cy="3158700"/>
          </a:xfrm>
          <a:prstGeom prst="rect">
            <a:avLst/>
          </a:prstGeom>
          <a:noFill/>
          <a:ln>
            <a:noFill/>
          </a:ln>
        </p:spPr>
        <p:txBody>
          <a:bodyPr spcFirstLastPara="1" wrap="square" lIns="91425" tIns="91425" rIns="91425" bIns="91425" anchor="t" anchorCtr="0">
            <a:noAutofit/>
          </a:bodyPr>
          <a:lstStyle>
            <a:lvl1pPr marL="457200" lvl="0" indent="-355600" algn="l" rtl="0">
              <a:lnSpc>
                <a:spcPct val="100000"/>
              </a:lnSpc>
              <a:spcBef>
                <a:spcPts val="600"/>
              </a:spcBef>
              <a:spcAft>
                <a:spcPts val="0"/>
              </a:spcAft>
              <a:buSzPts val="2000"/>
              <a:buChar char="▪"/>
              <a:defRPr sz="2000"/>
            </a:lvl1pPr>
            <a:lvl2pPr marL="914400" lvl="1" indent="-355600" algn="l" rtl="0">
              <a:lnSpc>
                <a:spcPct val="100000"/>
              </a:lnSpc>
              <a:spcBef>
                <a:spcPts val="0"/>
              </a:spcBef>
              <a:spcAft>
                <a:spcPts val="0"/>
              </a:spcAft>
              <a:buSzPts val="2000"/>
              <a:buChar char="▫"/>
              <a:defRPr sz="2000"/>
            </a:lvl2pPr>
            <a:lvl3pPr marL="1371600" lvl="2" indent="-355600" algn="l" rtl="0">
              <a:lnSpc>
                <a:spcPct val="100000"/>
              </a:lnSpc>
              <a:spcBef>
                <a:spcPts val="0"/>
              </a:spcBef>
              <a:spcAft>
                <a:spcPts val="0"/>
              </a:spcAft>
              <a:buSzPts val="2000"/>
              <a:buChar char="■"/>
              <a:defRPr sz="2000"/>
            </a:lvl3pPr>
            <a:lvl4pPr marL="1828800" lvl="3" indent="-355600" algn="l" rtl="0">
              <a:lnSpc>
                <a:spcPct val="100000"/>
              </a:lnSpc>
              <a:spcBef>
                <a:spcPts val="0"/>
              </a:spcBef>
              <a:spcAft>
                <a:spcPts val="0"/>
              </a:spcAft>
              <a:buSzPts val="2000"/>
              <a:buChar char="●"/>
              <a:defRPr sz="2000"/>
            </a:lvl4pPr>
            <a:lvl5pPr marL="2286000" lvl="4" indent="-355600" algn="l" rtl="0">
              <a:lnSpc>
                <a:spcPct val="100000"/>
              </a:lnSpc>
              <a:spcBef>
                <a:spcPts val="0"/>
              </a:spcBef>
              <a:spcAft>
                <a:spcPts val="0"/>
              </a:spcAft>
              <a:buSzPts val="2000"/>
              <a:buChar char="○"/>
              <a:defRPr sz="2000"/>
            </a:lvl5pPr>
            <a:lvl6pPr marL="2743200" lvl="5" indent="-355600" algn="l" rtl="0">
              <a:lnSpc>
                <a:spcPct val="100000"/>
              </a:lnSpc>
              <a:spcBef>
                <a:spcPts val="0"/>
              </a:spcBef>
              <a:spcAft>
                <a:spcPts val="0"/>
              </a:spcAft>
              <a:buSzPts val="2000"/>
              <a:buChar char="■"/>
              <a:defRPr sz="2000"/>
            </a:lvl6pPr>
            <a:lvl7pPr marL="3200400" lvl="6" indent="-355600" algn="l" rtl="0">
              <a:lnSpc>
                <a:spcPct val="100000"/>
              </a:lnSpc>
              <a:spcBef>
                <a:spcPts val="0"/>
              </a:spcBef>
              <a:spcAft>
                <a:spcPts val="0"/>
              </a:spcAft>
              <a:buSzPts val="2000"/>
              <a:buChar char="●"/>
              <a:defRPr sz="2000"/>
            </a:lvl7pPr>
            <a:lvl8pPr marL="3657600" lvl="7" indent="-355600" algn="l" rtl="0">
              <a:lnSpc>
                <a:spcPct val="100000"/>
              </a:lnSpc>
              <a:spcBef>
                <a:spcPts val="0"/>
              </a:spcBef>
              <a:spcAft>
                <a:spcPts val="0"/>
              </a:spcAft>
              <a:buSzPts val="2000"/>
              <a:buChar char="○"/>
              <a:defRPr sz="2000"/>
            </a:lvl8pPr>
            <a:lvl9pPr marL="4114800" lvl="8" indent="-355600" algn="l" rtl="0">
              <a:lnSpc>
                <a:spcPct val="100000"/>
              </a:lnSpc>
              <a:spcBef>
                <a:spcPts val="0"/>
              </a:spcBef>
              <a:spcAft>
                <a:spcPts val="0"/>
              </a:spcAft>
              <a:buSzPts val="2000"/>
              <a:buChar char="■"/>
              <a:defRPr sz="2000"/>
            </a:lvl9pPr>
          </a:lstStyle>
          <a:p>
            <a:endParaRPr/>
          </a:p>
        </p:txBody>
      </p:sp>
      <p:sp>
        <p:nvSpPr>
          <p:cNvPr id="80" name="Google Shape;80;p16"/>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7"/>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83" name="Google Shape;83;p17"/>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7"/>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7"/>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7"/>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7"/>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8"/>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90" name="Google Shape;90;p18"/>
          <p:cNvSpPr/>
          <p:nvPr/>
        </p:nvSpPr>
        <p:spPr>
          <a:xfrm>
            <a:off x="0" y="500625"/>
            <a:ext cx="2472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8"/>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8"/>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8"/>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8"/>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ctr" rtl="0">
              <a:lnSpc>
                <a:spcPct val="100000"/>
              </a:lnSpc>
              <a:spcBef>
                <a:spcPts val="360"/>
              </a:spcBef>
              <a:spcAft>
                <a:spcPts val="0"/>
              </a:spcAft>
              <a:buClr>
                <a:schemeClr val="accent1"/>
              </a:buClr>
              <a:buSzPts val="1800"/>
              <a:buNone/>
              <a:defRPr sz="1800">
                <a:solidFill>
                  <a:schemeClr val="accent1"/>
                </a:solidFill>
              </a:defRPr>
            </a:lvl1pPr>
          </a:lstStyle>
          <a:p>
            <a:endParaRPr/>
          </a:p>
        </p:txBody>
      </p:sp>
      <p:sp>
        <p:nvSpPr>
          <p:cNvPr id="95" name="Google Shape;95;p18"/>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6"/>
        <p:cNvGrpSpPr/>
        <p:nvPr/>
      </p:nvGrpSpPr>
      <p:grpSpPr>
        <a:xfrm>
          <a:off x="0" y="0"/>
          <a:ext cx="0" cy="0"/>
          <a:chOff x="0" y="0"/>
          <a:chExt cx="0" cy="0"/>
        </a:xfrm>
      </p:grpSpPr>
      <p:sp>
        <p:nvSpPr>
          <p:cNvPr id="97" name="Google Shape;97;p19"/>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98" name="Google Shape;98;p19"/>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9"/>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9"/>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9"/>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2" name="Google Shape;102;p19"/>
          <p:cNvCxnSpPr/>
          <p:nvPr/>
        </p:nvCxnSpPr>
        <p:spPr>
          <a:xfrm>
            <a:off x="1037450" y="809725"/>
            <a:ext cx="0" cy="470700"/>
          </a:xfrm>
          <a:prstGeom prst="straightConnector1">
            <a:avLst/>
          </a:prstGeom>
          <a:noFill/>
          <a:ln w="9525" cap="flat" cmpd="sng">
            <a:solidFill>
              <a:schemeClr val="accent2"/>
            </a:solidFill>
            <a:prstDash val="solid"/>
            <a:round/>
            <a:headEnd type="none" w="sm" len="sm"/>
            <a:tailEnd type="none" w="sm" len="sm"/>
          </a:ln>
        </p:spPr>
      </p:cxnSp>
      <p:sp>
        <p:nvSpPr>
          <p:cNvPr id="103" name="Google Shape;103;p19"/>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104" name="Google Shape;104;p19"/>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lvl="0" indent="-406400" algn="l" rtl="0">
              <a:lnSpc>
                <a:spcPct val="100000"/>
              </a:lnSpc>
              <a:spcBef>
                <a:spcPts val="600"/>
              </a:spcBef>
              <a:spcAft>
                <a:spcPts val="0"/>
              </a:spcAft>
              <a:buSzPts val="2800"/>
              <a:buChar char="▪"/>
              <a:defRPr sz="2800"/>
            </a:lvl1pPr>
            <a:lvl2pPr marL="914400" lvl="1" indent="-406400" algn="l" rtl="0">
              <a:lnSpc>
                <a:spcPct val="100000"/>
              </a:lnSpc>
              <a:spcBef>
                <a:spcPts val="0"/>
              </a:spcBef>
              <a:spcAft>
                <a:spcPts val="0"/>
              </a:spcAft>
              <a:buSzPts val="2800"/>
              <a:buChar char="▫"/>
              <a:defRPr sz="2800"/>
            </a:lvl2pPr>
            <a:lvl3pPr marL="1371600" lvl="2" indent="-406400" algn="l" rtl="0">
              <a:lnSpc>
                <a:spcPct val="100000"/>
              </a:lnSpc>
              <a:spcBef>
                <a:spcPts val="0"/>
              </a:spcBef>
              <a:spcAft>
                <a:spcPts val="0"/>
              </a:spcAft>
              <a:buSzPts val="2800"/>
              <a:buChar char="■"/>
              <a:defRPr sz="2800"/>
            </a:lvl3pPr>
            <a:lvl4pPr marL="1828800" lvl="3" indent="-406400" algn="l" rtl="0">
              <a:lnSpc>
                <a:spcPct val="100000"/>
              </a:lnSpc>
              <a:spcBef>
                <a:spcPts val="0"/>
              </a:spcBef>
              <a:spcAft>
                <a:spcPts val="0"/>
              </a:spcAft>
              <a:buSzPts val="2800"/>
              <a:buChar char="●"/>
              <a:defRPr sz="2800"/>
            </a:lvl4pPr>
            <a:lvl5pPr marL="2286000" lvl="4" indent="-406400" algn="l" rtl="0">
              <a:lnSpc>
                <a:spcPct val="100000"/>
              </a:lnSpc>
              <a:spcBef>
                <a:spcPts val="0"/>
              </a:spcBef>
              <a:spcAft>
                <a:spcPts val="0"/>
              </a:spcAft>
              <a:buSzPts val="2800"/>
              <a:buChar char="○"/>
              <a:defRPr sz="2800"/>
            </a:lvl5pPr>
            <a:lvl6pPr marL="2743200" lvl="5" indent="-406400" algn="l" rtl="0">
              <a:lnSpc>
                <a:spcPct val="100000"/>
              </a:lnSpc>
              <a:spcBef>
                <a:spcPts val="0"/>
              </a:spcBef>
              <a:spcAft>
                <a:spcPts val="0"/>
              </a:spcAft>
              <a:buSzPts val="2800"/>
              <a:buChar char="■"/>
              <a:defRPr sz="2800"/>
            </a:lvl6pPr>
            <a:lvl7pPr marL="3200400" lvl="6" indent="-406400" algn="l" rtl="0">
              <a:lnSpc>
                <a:spcPct val="100000"/>
              </a:lnSpc>
              <a:spcBef>
                <a:spcPts val="0"/>
              </a:spcBef>
              <a:spcAft>
                <a:spcPts val="0"/>
              </a:spcAft>
              <a:buSzPts val="2800"/>
              <a:buChar char="●"/>
              <a:defRPr sz="2800"/>
            </a:lvl7pPr>
            <a:lvl8pPr marL="3657600" lvl="7" indent="-406400" algn="l" rtl="0">
              <a:lnSpc>
                <a:spcPct val="100000"/>
              </a:lnSpc>
              <a:spcBef>
                <a:spcPts val="0"/>
              </a:spcBef>
              <a:spcAft>
                <a:spcPts val="0"/>
              </a:spcAft>
              <a:buSzPts val="2800"/>
              <a:buChar char="○"/>
              <a:defRPr sz="2800"/>
            </a:lvl8pPr>
            <a:lvl9pPr marL="4114800" lvl="8" indent="-406400" algn="l" rtl="0">
              <a:lnSpc>
                <a:spcPct val="100000"/>
              </a:lnSpc>
              <a:spcBef>
                <a:spcPts val="0"/>
              </a:spcBef>
              <a:spcAft>
                <a:spcPts val="0"/>
              </a:spcAft>
              <a:buSzPts val="2800"/>
              <a:buChar char="■"/>
              <a:defRPr sz="2800"/>
            </a:lvl9pPr>
          </a:lstStyle>
          <a:p>
            <a:endParaRPr/>
          </a:p>
        </p:txBody>
      </p:sp>
      <p:sp>
        <p:nvSpPr>
          <p:cNvPr id="105" name="Google Shape;105;p19"/>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tyle B">
  <p:cSld name="BLANK_1_1_1">
    <p:bg>
      <p:bgPr>
        <a:solidFill>
          <a:schemeClr val="accent1"/>
        </a:solidFill>
        <a:effectLst/>
      </p:bgPr>
    </p:bg>
    <p:spTree>
      <p:nvGrpSpPr>
        <p:cNvPr id="1" name="Shape 115"/>
        <p:cNvGrpSpPr/>
        <p:nvPr/>
      </p:nvGrpSpPr>
      <p:grpSpPr>
        <a:xfrm>
          <a:off x="0" y="0"/>
          <a:ext cx="0" cy="0"/>
          <a:chOff x="0" y="0"/>
          <a:chExt cx="0" cy="0"/>
        </a:xfrm>
      </p:grpSpPr>
      <p:sp>
        <p:nvSpPr>
          <p:cNvPr id="116" name="Google Shape;116;p21"/>
          <p:cNvSpPr/>
          <p:nvPr/>
        </p:nvSpPr>
        <p:spPr>
          <a:xfrm>
            <a:off x="0" y="4294550"/>
            <a:ext cx="9144000" cy="241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1"/>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18" name="Google Shape;118;p21"/>
          <p:cNvSpPr/>
          <p:nvPr/>
        </p:nvSpPr>
        <p:spPr>
          <a:xfrm>
            <a:off x="0" y="4493605"/>
            <a:ext cx="9144000" cy="118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1"/>
          <p:cNvSpPr/>
          <p:nvPr/>
        </p:nvSpPr>
        <p:spPr>
          <a:xfrm>
            <a:off x="0" y="4584075"/>
            <a:ext cx="9144000" cy="559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1"/>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4"/>
        </a:solidFill>
        <a:effectLst/>
      </p:bgPr>
    </p:bg>
    <p:spTree>
      <p:nvGrpSpPr>
        <p:cNvPr id="1" name="Shape 121"/>
        <p:cNvGrpSpPr/>
        <p:nvPr/>
      </p:nvGrpSpPr>
      <p:grpSpPr>
        <a:xfrm>
          <a:off x="0" y="0"/>
          <a:ext cx="0" cy="0"/>
          <a:chOff x="0" y="0"/>
          <a:chExt cx="0" cy="0"/>
        </a:xfrm>
      </p:grpSpPr>
      <p:sp>
        <p:nvSpPr>
          <p:cNvPr id="122" name="Google Shape;122;p22"/>
          <p:cNvSpPr/>
          <p:nvPr/>
        </p:nvSpPr>
        <p:spPr>
          <a:xfrm>
            <a:off x="3398538" y="1599538"/>
            <a:ext cx="2346925" cy="1944425"/>
          </a:xfrm>
          <a:prstGeom prst="rect">
            <a:avLst/>
          </a:prstGeom>
        </p:spPr>
        <p:txBody>
          <a:bodyPr>
            <a:prstTxWarp prst="textPlain">
              <a:avLst/>
            </a:prstTxWarp>
          </a:bodyPr>
          <a:lstStyle/>
          <a:p>
            <a:pPr lvl="0" algn="ctr"/>
            <a:r>
              <a:rPr b="0" i="0">
                <a:ln>
                  <a:noFill/>
                </a:ln>
                <a:solidFill>
                  <a:srgbClr val="0E3142">
                    <a:alpha val="25880"/>
                  </a:srgbClr>
                </a:solidFill>
                <a:latin typeface="Impact"/>
              </a:rPr>
              <a:t>“</a:t>
            </a:r>
          </a:p>
        </p:txBody>
      </p:sp>
      <p:sp>
        <p:nvSpPr>
          <p:cNvPr id="123" name="Google Shape;123;p22"/>
          <p:cNvSpPr/>
          <p:nvPr/>
        </p:nvSpPr>
        <p:spPr>
          <a:xfrm>
            <a:off x="0" y="0"/>
            <a:ext cx="91440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24" name="Google Shape;124;p22"/>
          <p:cNvSpPr/>
          <p:nvPr/>
        </p:nvSpPr>
        <p:spPr>
          <a:xfrm>
            <a:off x="0" y="500625"/>
            <a:ext cx="9144000" cy="732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2"/>
          <p:cNvSpPr/>
          <p:nvPr/>
        </p:nvSpPr>
        <p:spPr>
          <a:xfrm>
            <a:off x="0" y="3962800"/>
            <a:ext cx="9144000" cy="370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2"/>
          <p:cNvSpPr/>
          <p:nvPr/>
        </p:nvSpPr>
        <p:spPr>
          <a:xfrm>
            <a:off x="0" y="4333125"/>
            <a:ext cx="9144000" cy="8103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2"/>
          <p:cNvSpPr txBox="1">
            <a:spLocks noGrp="1"/>
          </p:cNvSpPr>
          <p:nvPr>
            <p:ph type="body" idx="1"/>
          </p:nvPr>
        </p:nvSpPr>
        <p:spPr>
          <a:xfrm>
            <a:off x="1556175" y="2300275"/>
            <a:ext cx="6031800" cy="605100"/>
          </a:xfrm>
          <a:prstGeom prst="rect">
            <a:avLst/>
          </a:prstGeom>
          <a:noFill/>
          <a:ln>
            <a:noFill/>
          </a:ln>
        </p:spPr>
        <p:txBody>
          <a:bodyPr spcFirstLastPara="1" wrap="square" lIns="91425" tIns="91425" rIns="91425" bIns="91425" anchor="ctr" anchorCtr="0">
            <a:noAutofit/>
          </a:bodyPr>
          <a:lstStyle>
            <a:lvl1pPr marL="457200" lvl="0" indent="-355600" algn="ctr" rtl="0">
              <a:lnSpc>
                <a:spcPct val="100000"/>
              </a:lnSpc>
              <a:spcBef>
                <a:spcPts val="600"/>
              </a:spcBef>
              <a:spcAft>
                <a:spcPts val="0"/>
              </a:spcAft>
              <a:buClr>
                <a:schemeClr val="lt1"/>
              </a:buClr>
              <a:buSzPts val="2000"/>
              <a:buChar char="▪"/>
              <a:defRPr sz="2000">
                <a:solidFill>
                  <a:schemeClr val="lt1"/>
                </a:solidFill>
              </a:defRPr>
            </a:lvl1pPr>
            <a:lvl2pPr marL="914400" lvl="1" indent="-355600" algn="ctr" rtl="0">
              <a:lnSpc>
                <a:spcPct val="100000"/>
              </a:lnSpc>
              <a:spcBef>
                <a:spcPts val="0"/>
              </a:spcBef>
              <a:spcAft>
                <a:spcPts val="0"/>
              </a:spcAft>
              <a:buClr>
                <a:schemeClr val="lt1"/>
              </a:buClr>
              <a:buSzPts val="2000"/>
              <a:buChar char="▫"/>
              <a:defRPr sz="2000">
                <a:solidFill>
                  <a:schemeClr val="lt1"/>
                </a:solidFill>
              </a:defRPr>
            </a:lvl2pPr>
            <a:lvl3pPr marL="1371600" lvl="2" indent="-355600" algn="ctr" rtl="0">
              <a:lnSpc>
                <a:spcPct val="100000"/>
              </a:lnSpc>
              <a:spcBef>
                <a:spcPts val="0"/>
              </a:spcBef>
              <a:spcAft>
                <a:spcPts val="0"/>
              </a:spcAft>
              <a:buClr>
                <a:schemeClr val="lt1"/>
              </a:buClr>
              <a:buSzPts val="2000"/>
              <a:buChar char="■"/>
              <a:defRPr sz="2000">
                <a:solidFill>
                  <a:schemeClr val="lt1"/>
                </a:solidFill>
              </a:defRPr>
            </a:lvl3pPr>
            <a:lvl4pPr marL="1828800" lvl="3" indent="-355600" algn="ctr" rtl="0">
              <a:lnSpc>
                <a:spcPct val="100000"/>
              </a:lnSpc>
              <a:spcBef>
                <a:spcPts val="0"/>
              </a:spcBef>
              <a:spcAft>
                <a:spcPts val="0"/>
              </a:spcAft>
              <a:buClr>
                <a:schemeClr val="lt1"/>
              </a:buClr>
              <a:buSzPts val="2000"/>
              <a:buChar char="●"/>
              <a:defRPr sz="2000">
                <a:solidFill>
                  <a:schemeClr val="lt1"/>
                </a:solidFill>
              </a:defRPr>
            </a:lvl4pPr>
            <a:lvl5pPr marL="2286000" lvl="4" indent="-355600" algn="ctr" rtl="0">
              <a:lnSpc>
                <a:spcPct val="100000"/>
              </a:lnSpc>
              <a:spcBef>
                <a:spcPts val="0"/>
              </a:spcBef>
              <a:spcAft>
                <a:spcPts val="0"/>
              </a:spcAft>
              <a:buClr>
                <a:schemeClr val="lt1"/>
              </a:buClr>
              <a:buSzPts val="2000"/>
              <a:buChar char="○"/>
              <a:defRPr sz="2000">
                <a:solidFill>
                  <a:schemeClr val="lt1"/>
                </a:solidFill>
              </a:defRPr>
            </a:lvl5pPr>
            <a:lvl6pPr marL="2743200" lvl="5" indent="-355600" algn="ctr" rtl="0">
              <a:lnSpc>
                <a:spcPct val="100000"/>
              </a:lnSpc>
              <a:spcBef>
                <a:spcPts val="0"/>
              </a:spcBef>
              <a:spcAft>
                <a:spcPts val="0"/>
              </a:spcAft>
              <a:buClr>
                <a:schemeClr val="lt1"/>
              </a:buClr>
              <a:buSzPts val="2000"/>
              <a:buChar char="■"/>
              <a:defRPr sz="2000">
                <a:solidFill>
                  <a:schemeClr val="lt1"/>
                </a:solidFill>
              </a:defRPr>
            </a:lvl6pPr>
            <a:lvl7pPr marL="3200400" lvl="6" indent="-355600" algn="ctr" rtl="0">
              <a:lnSpc>
                <a:spcPct val="100000"/>
              </a:lnSpc>
              <a:spcBef>
                <a:spcPts val="0"/>
              </a:spcBef>
              <a:spcAft>
                <a:spcPts val="0"/>
              </a:spcAft>
              <a:buClr>
                <a:schemeClr val="lt1"/>
              </a:buClr>
              <a:buSzPts val="2000"/>
              <a:buChar char="●"/>
              <a:defRPr sz="2000">
                <a:solidFill>
                  <a:schemeClr val="lt1"/>
                </a:solidFill>
              </a:defRPr>
            </a:lvl7pPr>
            <a:lvl8pPr marL="3657600" lvl="7" indent="-355600" algn="ctr" rtl="0">
              <a:lnSpc>
                <a:spcPct val="100000"/>
              </a:lnSpc>
              <a:spcBef>
                <a:spcPts val="0"/>
              </a:spcBef>
              <a:spcAft>
                <a:spcPts val="0"/>
              </a:spcAft>
              <a:buClr>
                <a:schemeClr val="lt1"/>
              </a:buClr>
              <a:buSzPts val="2000"/>
              <a:buChar char="○"/>
              <a:defRPr sz="2000">
                <a:solidFill>
                  <a:schemeClr val="lt1"/>
                </a:solidFill>
              </a:defRPr>
            </a:lvl8pPr>
            <a:lvl9pPr marL="4114800" lvl="8" indent="-355600" algn="ctr" rtl="0">
              <a:lnSpc>
                <a:spcPct val="100000"/>
              </a:lnSpc>
              <a:spcBef>
                <a:spcPts val="0"/>
              </a:spcBef>
              <a:spcAft>
                <a:spcPts val="0"/>
              </a:spcAft>
              <a:buClr>
                <a:schemeClr val="lt1"/>
              </a:buClr>
              <a:buSzPts val="2000"/>
              <a:buChar char="■"/>
              <a:defRPr sz="2000">
                <a:solidFill>
                  <a:schemeClr val="lt1"/>
                </a:solidFill>
              </a:defRPr>
            </a:lvl9pPr>
          </a:lstStyle>
          <a:p>
            <a:endParaRPr/>
          </a:p>
        </p:txBody>
      </p:sp>
      <p:sp>
        <p:nvSpPr>
          <p:cNvPr id="128" name="Google Shape;128;p22"/>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29"/>
        <p:cNvGrpSpPr/>
        <p:nvPr/>
      </p:nvGrpSpPr>
      <p:grpSpPr>
        <a:xfrm>
          <a:off x="0" y="0"/>
          <a:ext cx="0" cy="0"/>
          <a:chOff x="0" y="0"/>
          <a:chExt cx="0" cy="0"/>
        </a:xfrm>
      </p:grpSpPr>
      <p:sp>
        <p:nvSpPr>
          <p:cNvPr id="130" name="Google Shape;130;p23"/>
          <p:cNvSpPr/>
          <p:nvPr/>
        </p:nvSpPr>
        <p:spPr>
          <a:xfrm>
            <a:off x="0" y="0"/>
            <a:ext cx="247200" cy="530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14454"/>
              </a:solidFill>
              <a:latin typeface="Arial"/>
              <a:ea typeface="Arial"/>
              <a:cs typeface="Arial"/>
              <a:sym typeface="Arial"/>
            </a:endParaRPr>
          </a:p>
        </p:txBody>
      </p:sp>
      <p:sp>
        <p:nvSpPr>
          <p:cNvPr id="131" name="Google Shape;131;p23"/>
          <p:cNvSpPr/>
          <p:nvPr/>
        </p:nvSpPr>
        <p:spPr>
          <a:xfrm>
            <a:off x="0" y="500625"/>
            <a:ext cx="4572000" cy="10587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3"/>
          <p:cNvSpPr/>
          <p:nvPr/>
        </p:nvSpPr>
        <p:spPr>
          <a:xfrm>
            <a:off x="0" y="1553406"/>
            <a:ext cx="247200" cy="15327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3"/>
          <p:cNvSpPr/>
          <p:nvPr/>
        </p:nvSpPr>
        <p:spPr>
          <a:xfrm>
            <a:off x="0" y="3086100"/>
            <a:ext cx="247200" cy="6054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3"/>
          <p:cNvSpPr/>
          <p:nvPr/>
        </p:nvSpPr>
        <p:spPr>
          <a:xfrm>
            <a:off x="0" y="3691500"/>
            <a:ext cx="247200" cy="14520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5" name="Google Shape;135;p23"/>
          <p:cNvCxnSpPr/>
          <p:nvPr/>
        </p:nvCxnSpPr>
        <p:spPr>
          <a:xfrm>
            <a:off x="1037450" y="809725"/>
            <a:ext cx="0" cy="470700"/>
          </a:xfrm>
          <a:prstGeom prst="straightConnector1">
            <a:avLst/>
          </a:prstGeom>
          <a:noFill/>
          <a:ln w="9525" cap="flat" cmpd="sng">
            <a:solidFill>
              <a:schemeClr val="accent2"/>
            </a:solidFill>
            <a:prstDash val="solid"/>
            <a:round/>
            <a:headEnd type="none" w="sm" len="sm"/>
            <a:tailEnd type="none" w="sm" len="sm"/>
          </a:ln>
        </p:spPr>
      </p:cxnSp>
      <p:sp>
        <p:nvSpPr>
          <p:cNvPr id="136" name="Google Shape;136;p23"/>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137" name="Google Shape;137;p23"/>
          <p:cNvSpPr txBox="1">
            <a:spLocks noGrp="1"/>
          </p:cNvSpPr>
          <p:nvPr>
            <p:ph type="body" idx="1"/>
          </p:nvPr>
        </p:nvSpPr>
        <p:spPr>
          <a:xfrm>
            <a:off x="1146025" y="1773300"/>
            <a:ext cx="2409900" cy="31527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138" name="Google Shape;138;p23"/>
          <p:cNvSpPr txBox="1">
            <a:spLocks noGrp="1"/>
          </p:cNvSpPr>
          <p:nvPr>
            <p:ph type="body" idx="2"/>
          </p:nvPr>
        </p:nvSpPr>
        <p:spPr>
          <a:xfrm>
            <a:off x="3679388" y="1773300"/>
            <a:ext cx="2409900" cy="31527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139" name="Google Shape;139;p23"/>
          <p:cNvSpPr txBox="1">
            <a:spLocks noGrp="1"/>
          </p:cNvSpPr>
          <p:nvPr>
            <p:ph type="body" idx="3"/>
          </p:nvPr>
        </p:nvSpPr>
        <p:spPr>
          <a:xfrm>
            <a:off x="6212750" y="1773300"/>
            <a:ext cx="2409900" cy="31527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140" name="Google Shape;140;p23"/>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rgbClr val="FFFFFF"/>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46025" y="530725"/>
            <a:ext cx="3208800" cy="1028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1pPr>
            <a:lvl2pPr marR="0" lvl="1"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2pPr>
            <a:lvl3pPr marR="0" lvl="2"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3pPr>
            <a:lvl4pPr marR="0" lvl="3"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4pPr>
            <a:lvl5pPr marR="0" lvl="4"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5pPr>
            <a:lvl6pPr marR="0" lvl="5"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6pPr>
            <a:lvl7pPr marR="0" lvl="6"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7pPr>
            <a:lvl8pPr marR="0" lvl="7"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8pPr>
            <a:lvl9pPr marR="0" lvl="8" algn="l" rtl="0">
              <a:lnSpc>
                <a:spcPct val="100000"/>
              </a:lnSpc>
              <a:spcBef>
                <a:spcPts val="0"/>
              </a:spcBef>
              <a:spcAft>
                <a:spcPts val="0"/>
              </a:spcAft>
              <a:buClr>
                <a:schemeClr val="lt1"/>
              </a:buClr>
              <a:buSzPts val="1800"/>
              <a:buFont typeface="Roboto Slab"/>
              <a:buNone/>
              <a:defRPr sz="1800" b="1" i="0" u="none" strike="noStrike" cap="none">
                <a:solidFill>
                  <a:schemeClr val="lt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1146025" y="1767275"/>
            <a:ext cx="7540800" cy="31587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2"/>
              </a:buClr>
              <a:buSzPts val="3000"/>
              <a:buFont typeface="Nixie One"/>
              <a:buChar char="▪"/>
              <a:defRPr sz="3000" b="0" i="0" u="none" strike="noStrike" cap="none">
                <a:solidFill>
                  <a:schemeClr val="accent1"/>
                </a:solidFill>
                <a:latin typeface="Nixie One"/>
                <a:ea typeface="Nixie One"/>
                <a:cs typeface="Nixie One"/>
                <a:sym typeface="Nixie One"/>
              </a:defRPr>
            </a:lvl1pPr>
            <a:lvl2pPr marL="914400" marR="0" lvl="1"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2pPr>
            <a:lvl3pPr marL="1371600" marR="0" lvl="2" indent="-381000" algn="l" rtl="0">
              <a:lnSpc>
                <a:spcPct val="100000"/>
              </a:lnSpc>
              <a:spcBef>
                <a:spcPts val="0"/>
              </a:spcBef>
              <a:spcAft>
                <a:spcPts val="0"/>
              </a:spcAft>
              <a:buClr>
                <a:schemeClr val="accent2"/>
              </a:buClr>
              <a:buSzPts val="2400"/>
              <a:buFont typeface="Nixie One"/>
              <a:buChar char="■"/>
              <a:defRPr sz="2400" b="0" i="0" u="none" strike="noStrike" cap="none">
                <a:solidFill>
                  <a:schemeClr val="accent1"/>
                </a:solidFill>
                <a:latin typeface="Nixie One"/>
                <a:ea typeface="Nixie One"/>
                <a:cs typeface="Nixie One"/>
                <a:sym typeface="Nixie One"/>
              </a:defRPr>
            </a:lvl3pPr>
            <a:lvl4pPr marL="1828800" marR="0" lvl="3"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4pPr>
            <a:lvl5pPr marL="2286000" marR="0" lvl="4"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5pPr>
            <a:lvl6pPr marL="2743200" marR="0" lvl="5"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6pPr>
            <a:lvl7pPr marL="3200400" marR="0" lvl="6"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7pPr>
            <a:lvl8pPr marL="3657600" marR="0" lvl="7"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8pPr>
            <a:lvl9pPr marL="4114800" marR="0" lvl="8" indent="-342900" algn="l" rtl="0">
              <a:lnSpc>
                <a:spcPct val="100000"/>
              </a:lnSpc>
              <a:spcBef>
                <a:spcPts val="0"/>
              </a:spcBef>
              <a:spcAft>
                <a:spcPts val="0"/>
              </a:spcAft>
              <a:buClr>
                <a:schemeClr val="accent1"/>
              </a:buClr>
              <a:buSzPts val="1800"/>
              <a:buFont typeface="Nixie One"/>
              <a:buChar char="■"/>
              <a:defRPr sz="1800" b="0" i="0" u="none" strike="noStrike" cap="none">
                <a:solidFill>
                  <a:schemeClr val="accent1"/>
                </a:solidFill>
                <a:latin typeface="Nixie One"/>
                <a:ea typeface="Nixie One"/>
                <a:cs typeface="Nixie One"/>
                <a:sym typeface="Nixie One"/>
              </a:defRPr>
            </a:lvl9pPr>
          </a:lstStyle>
          <a:p>
            <a:endParaRPr/>
          </a:p>
        </p:txBody>
      </p:sp>
      <p:sp>
        <p:nvSpPr>
          <p:cNvPr id="53" name="Google Shape;53;p13"/>
          <p:cNvSpPr txBox="1">
            <a:spLocks noGrp="1"/>
          </p:cNvSpPr>
          <p:nvPr>
            <p:ph type="sldNum" idx="12"/>
          </p:nvPr>
        </p:nvSpPr>
        <p:spPr>
          <a:xfrm>
            <a:off x="-51050" y="4819400"/>
            <a:ext cx="349200" cy="3240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1pPr>
            <a:lvl2pPr marL="0" marR="0" lvl="1"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2pPr>
            <a:lvl3pPr marL="0" marR="0" lvl="2"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3pPr>
            <a:lvl4pPr marL="0" marR="0" lvl="3"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4pPr>
            <a:lvl5pPr marL="0" marR="0" lvl="4"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5pPr>
            <a:lvl6pPr marL="0" marR="0" lvl="5"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6pPr>
            <a:lvl7pPr marL="0" marR="0" lvl="6"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7pPr>
            <a:lvl8pPr marL="0" marR="0" lvl="7"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8pPr>
            <a:lvl9pPr marL="0" marR="0" lvl="8" indent="0" algn="ct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Roboto Slab"/>
                <a:ea typeface="Roboto Slab"/>
                <a:cs typeface="Roboto Slab"/>
                <a:sym typeface="Roboto Slab"/>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a:t>
            </a:fld>
            <a:endParaRPr lang="en"/>
          </a:p>
        </p:txBody>
      </p:sp>
      <p:sp>
        <p:nvSpPr>
          <p:cNvPr id="3" name="Google Shape;147;p24"/>
          <p:cNvSpPr txBox="1"/>
          <p:nvPr/>
        </p:nvSpPr>
        <p:spPr>
          <a:xfrm>
            <a:off x="1417320" y="203456"/>
            <a:ext cx="7239000" cy="665280"/>
          </a:xfrm>
          <a:prstGeom prst="rect">
            <a:avLst/>
          </a:prstGeom>
          <a:noFill/>
          <a:ln>
            <a:noFill/>
          </a:ln>
        </p:spPr>
        <p:txBody>
          <a:bodyPr spcFirstLastPara="1" wrap="square" lIns="91425" tIns="91425" rIns="91425" bIns="91425" anchor="t" anchorCtr="0">
            <a:spAutoFit/>
          </a:bodyPr>
          <a:lstStyle/>
          <a:p>
            <a:pPr marL="0" marR="0" lvl="0" indent="0" algn="ctr" rtl="0">
              <a:lnSpc>
                <a:spcPct val="85000"/>
              </a:lnSpc>
              <a:spcBef>
                <a:spcPts val="1300"/>
              </a:spcBef>
              <a:spcAft>
                <a:spcPts val="0"/>
              </a:spcAft>
              <a:buClr>
                <a:srgbClr val="000000"/>
              </a:buClr>
              <a:buSzPts val="2000"/>
              <a:buFont typeface="Arial"/>
              <a:buNone/>
            </a:pPr>
            <a:r>
              <a:rPr lang="en" sz="2400" b="1" i="0" u="sng" strike="noStrike" cap="none" dirty="0">
                <a:solidFill>
                  <a:srgbClr val="002060"/>
                </a:solidFill>
                <a:latin typeface="Times New Roman" pitchFamily="18" charset="0"/>
                <a:ea typeface="Roboto Slab"/>
                <a:cs typeface="Times New Roman" pitchFamily="18" charset="0"/>
                <a:sym typeface="Roboto Slab"/>
              </a:rPr>
              <a:t>Vishwakarma Institute of Technology, Pune</a:t>
            </a:r>
            <a:endParaRPr sz="1050" b="1" i="0" u="sng" strike="noStrike" cap="none" dirty="0">
              <a:solidFill>
                <a:srgbClr val="002060"/>
              </a:solidFill>
              <a:latin typeface="Times New Roman" pitchFamily="18" charset="0"/>
              <a:ea typeface="Roboto Slab"/>
              <a:cs typeface="Times New Roman" pitchFamily="18" charset="0"/>
              <a:sym typeface="Roboto Slab"/>
            </a:endParaRPr>
          </a:p>
        </p:txBody>
      </p:sp>
      <p:sp>
        <p:nvSpPr>
          <p:cNvPr id="5" name="Google Shape;147;p24"/>
          <p:cNvSpPr txBox="1"/>
          <p:nvPr/>
        </p:nvSpPr>
        <p:spPr>
          <a:xfrm>
            <a:off x="213360" y="845108"/>
            <a:ext cx="8930640" cy="2426275"/>
          </a:xfrm>
          <a:prstGeom prst="rect">
            <a:avLst/>
          </a:prstGeom>
          <a:noFill/>
          <a:ln>
            <a:noFill/>
          </a:ln>
        </p:spPr>
        <p:txBody>
          <a:bodyPr spcFirstLastPara="1" wrap="square" lIns="91425" tIns="91425" rIns="91425" bIns="91425" anchor="t" anchorCtr="0">
            <a:spAutoFit/>
          </a:bodyPr>
          <a:lstStyle/>
          <a:p>
            <a:pPr marL="0" marR="0" lvl="0" indent="0" algn="ctr" rtl="0">
              <a:spcBef>
                <a:spcPts val="1300"/>
              </a:spcBef>
              <a:spcAft>
                <a:spcPts val="0"/>
              </a:spcAft>
              <a:buClr>
                <a:srgbClr val="000000"/>
              </a:buClr>
              <a:buSzPts val="2000"/>
              <a:buFont typeface="Arial"/>
              <a:buNone/>
            </a:pPr>
            <a:r>
              <a:rPr lang="en" sz="2400" b="0" i="0" strike="noStrike" cap="none" dirty="0">
                <a:solidFill>
                  <a:srgbClr val="002060"/>
                </a:solidFill>
                <a:latin typeface="Times New Roman" pitchFamily="18" charset="0"/>
                <a:ea typeface="Roboto Slab"/>
                <a:cs typeface="Times New Roman" pitchFamily="18" charset="0"/>
                <a:sym typeface="Roboto Slab"/>
              </a:rPr>
              <a:t>Third Year Electronic and Telecommunication</a:t>
            </a:r>
          </a:p>
          <a:p>
            <a:pPr algn="ctr"/>
            <a:endParaRPr lang="en" sz="2400" dirty="0">
              <a:solidFill>
                <a:srgbClr val="002060"/>
              </a:solidFill>
              <a:latin typeface="Times New Roman" pitchFamily="18" charset="0"/>
              <a:ea typeface="Roboto Slab"/>
              <a:cs typeface="Times New Roman" pitchFamily="18" charset="0"/>
              <a:sym typeface="Roboto Slab"/>
            </a:endParaRPr>
          </a:p>
          <a:p>
            <a:pPr algn="ctr"/>
            <a:r>
              <a:rPr lang="en-US" sz="2400" b="1" dirty="0">
                <a:solidFill>
                  <a:srgbClr val="002060"/>
                </a:solidFill>
                <a:latin typeface="Times New Roman"/>
                <a:ea typeface="Times New Roman"/>
                <a:cs typeface="Times New Roman"/>
                <a:sym typeface="Times New Roman"/>
              </a:rPr>
              <a:t>Automated Intrusion Detection System Using Mobile phone and computer vision</a:t>
            </a:r>
            <a:endParaRPr lang="en" sz="2800" dirty="0">
              <a:latin typeface="Times New Roman" pitchFamily="18" charset="0"/>
              <a:ea typeface="Roboto Slab"/>
              <a:cs typeface="Times New Roman" pitchFamily="18" charset="0"/>
              <a:sym typeface="Roboto Slab"/>
            </a:endParaRPr>
          </a:p>
          <a:p>
            <a:pPr marL="0" marR="0" lvl="0" indent="0" algn="ctr" rtl="0">
              <a:spcBef>
                <a:spcPts val="1300"/>
              </a:spcBef>
              <a:spcAft>
                <a:spcPts val="0"/>
              </a:spcAft>
              <a:buClr>
                <a:srgbClr val="000000"/>
              </a:buClr>
              <a:buSzPts val="2000"/>
              <a:buFont typeface="Arial"/>
              <a:buNone/>
            </a:pPr>
            <a:endParaRPr lang="en" sz="2800" b="0" i="0" strike="noStrike" cap="none" dirty="0">
              <a:solidFill>
                <a:srgbClr val="000000"/>
              </a:solidFill>
              <a:latin typeface="Times New Roman" pitchFamily="18" charset="0"/>
              <a:ea typeface="Roboto Slab"/>
              <a:cs typeface="Times New Roman" pitchFamily="18" charset="0"/>
              <a:sym typeface="Roboto Slab"/>
            </a:endParaRPr>
          </a:p>
        </p:txBody>
      </p:sp>
      <p:cxnSp>
        <p:nvCxnSpPr>
          <p:cNvPr id="6" name="Straight Connector 5"/>
          <p:cNvCxnSpPr/>
          <p:nvPr/>
        </p:nvCxnSpPr>
        <p:spPr>
          <a:xfrm flipV="1">
            <a:off x="381000" y="1079500"/>
            <a:ext cx="82931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7340" y="4432300"/>
            <a:ext cx="82931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8" name="Google Shape;147;p24"/>
          <p:cNvSpPr txBox="1"/>
          <p:nvPr/>
        </p:nvSpPr>
        <p:spPr>
          <a:xfrm>
            <a:off x="327540" y="4333496"/>
            <a:ext cx="8526900" cy="665280"/>
          </a:xfrm>
          <a:prstGeom prst="rect">
            <a:avLst/>
          </a:prstGeom>
          <a:noFill/>
          <a:ln>
            <a:noFill/>
          </a:ln>
        </p:spPr>
        <p:txBody>
          <a:bodyPr spcFirstLastPara="1" wrap="square" lIns="91425" tIns="91425" rIns="91425" bIns="91425" anchor="t" anchorCtr="0">
            <a:spAutoFit/>
          </a:bodyPr>
          <a:lstStyle/>
          <a:p>
            <a:pPr lvl="0" algn="ctr">
              <a:lnSpc>
                <a:spcPct val="85000"/>
              </a:lnSpc>
              <a:spcBef>
                <a:spcPts val="1300"/>
              </a:spcBef>
              <a:buSzPts val="2000"/>
            </a:pPr>
            <a:r>
              <a:rPr lang="en" sz="2400" b="0" i="0" u="sng" strike="noStrike" cap="none" dirty="0">
                <a:solidFill>
                  <a:srgbClr val="002060"/>
                </a:solidFill>
                <a:latin typeface="Times New Roman" pitchFamily="18" charset="0"/>
                <a:ea typeface="Roboto Slab"/>
                <a:cs typeface="Times New Roman" pitchFamily="18" charset="0"/>
                <a:sym typeface="Roboto Slab"/>
              </a:rPr>
              <a:t>Under the Guidance of : </a:t>
            </a:r>
            <a:r>
              <a:rPr lang="en" sz="2400" b="1" dirty="0">
                <a:solidFill>
                  <a:srgbClr val="002060"/>
                </a:solidFill>
                <a:latin typeface="Times New Roman" pitchFamily="18" charset="0"/>
                <a:ea typeface="Roboto Slab"/>
                <a:cs typeface="Times New Roman" pitchFamily="18" charset="0"/>
                <a:sym typeface="Roboto Slab"/>
              </a:rPr>
              <a:t>Prof. S.B.Bhorge</a:t>
            </a:r>
            <a:endParaRPr sz="1050" b="0" i="0" u="sng" strike="noStrike" cap="none" dirty="0">
              <a:solidFill>
                <a:srgbClr val="002060"/>
              </a:solidFill>
              <a:latin typeface="Times New Roman" pitchFamily="18" charset="0"/>
              <a:ea typeface="Roboto Slab"/>
              <a:cs typeface="Times New Roman" pitchFamily="18" charset="0"/>
              <a:sym typeface="Roboto Slab"/>
            </a:endParaRPr>
          </a:p>
        </p:txBody>
      </p:sp>
      <p:pic>
        <p:nvPicPr>
          <p:cNvPr id="4" name="Picture 2"/>
          <p:cNvPicPr>
            <a:picLocks noChangeAspect="1" noChangeArrowheads="1"/>
          </p:cNvPicPr>
          <p:nvPr/>
        </p:nvPicPr>
        <p:blipFill>
          <a:blip r:embed="rId2"/>
          <a:srcRect/>
          <a:stretch>
            <a:fillRect/>
          </a:stretch>
        </p:blipFill>
        <p:spPr bwMode="auto">
          <a:xfrm>
            <a:off x="3006090" y="2727960"/>
            <a:ext cx="3859530" cy="1615440"/>
          </a:xfrm>
          <a:prstGeom prst="rect">
            <a:avLst/>
          </a:prstGeom>
          <a:noFill/>
          <a:ln w="9525">
            <a:solidFill>
              <a:srgbClr val="002060"/>
            </a:solidFill>
            <a:miter lim="800000"/>
            <a:headEnd/>
            <a:tailEnd/>
          </a:ln>
          <a:effectLst/>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10</a:t>
            </a:fld>
            <a:endParaRPr>
              <a:solidFill>
                <a:srgbClr val="22222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079934728"/>
              </p:ext>
            </p:extLst>
          </p:nvPr>
        </p:nvGraphicFramePr>
        <p:xfrm>
          <a:off x="259081" y="0"/>
          <a:ext cx="8884919" cy="5143500"/>
        </p:xfrm>
        <a:graphic>
          <a:graphicData uri="http://schemas.openxmlformats.org/drawingml/2006/table">
            <a:tbl>
              <a:tblPr firstRow="1" bandRow="1">
                <a:tableStyleId>{073A0DAA-6AF3-43AB-8588-CEC1D06C72B9}</a:tableStyleId>
              </a:tblPr>
              <a:tblGrid>
                <a:gridCol w="449579">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1089660">
                  <a:extLst>
                    <a:ext uri="{9D8B030D-6E8A-4147-A177-3AD203B41FA5}">
                      <a16:colId xmlns:a16="http://schemas.microsoft.com/office/drawing/2014/main" val="20002"/>
                    </a:ext>
                  </a:extLst>
                </a:gridCol>
                <a:gridCol w="1379220">
                  <a:extLst>
                    <a:ext uri="{9D8B030D-6E8A-4147-A177-3AD203B41FA5}">
                      <a16:colId xmlns:a16="http://schemas.microsoft.com/office/drawing/2014/main" val="20003"/>
                    </a:ext>
                  </a:extLst>
                </a:gridCol>
                <a:gridCol w="4549140">
                  <a:extLst>
                    <a:ext uri="{9D8B030D-6E8A-4147-A177-3AD203B41FA5}">
                      <a16:colId xmlns:a16="http://schemas.microsoft.com/office/drawing/2014/main" val="20004"/>
                    </a:ext>
                  </a:extLst>
                </a:gridCol>
              </a:tblGrid>
              <a:tr h="529252">
                <a:tc>
                  <a:txBody>
                    <a:bodyPr/>
                    <a:lstStyle/>
                    <a:p>
                      <a:pPr algn="ctr"/>
                      <a:r>
                        <a:rPr lang="en-IN" sz="1200" dirty="0" err="1">
                          <a:latin typeface="Times New Roman" pitchFamily="18" charset="0"/>
                          <a:cs typeface="Times New Roman" pitchFamily="18" charset="0"/>
                        </a:rPr>
                        <a:t>SR.No</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Paper</a:t>
                      </a:r>
                      <a:r>
                        <a:rPr lang="en-IN" sz="1200" baseline="0" dirty="0">
                          <a:latin typeface="Times New Roman" pitchFamily="18" charset="0"/>
                          <a:cs typeface="Times New Roman" pitchFamily="18" charset="0"/>
                        </a:rPr>
                        <a:t> Title</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Published By/</a:t>
                      </a:r>
                    </a:p>
                    <a:p>
                      <a:pPr algn="ctr"/>
                      <a:r>
                        <a:rPr lang="en-IN" sz="1200" dirty="0">
                          <a:latin typeface="Times New Roman" pitchFamily="18" charset="0"/>
                          <a:cs typeface="Times New Roman" pitchFamily="18" charset="0"/>
                        </a:rPr>
                        <a:t>Year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Author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Summary</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353718">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5</a:t>
                      </a:r>
                      <a:endParaRPr lang="en-US" sz="1200" dirty="0">
                        <a:latin typeface="Times New Roman" pitchFamily="18" charset="0"/>
                        <a:cs typeface="Times New Roman" pitchFamily="18" charset="0"/>
                      </a:endParaRPr>
                    </a:p>
                  </a:txBody>
                  <a:tcPr/>
                </a:tc>
                <a:tc>
                  <a:txBody>
                    <a:bodyPr/>
                    <a:lstStyle/>
                    <a:p>
                      <a:endParaRPr lang="en-US" sz="1200" b="0" i="0" u="none" strike="noStrike" cap="none" dirty="0">
                        <a:solidFill>
                          <a:schemeClr val="dk1"/>
                        </a:solidFill>
                        <a:latin typeface="Times New Roman" pitchFamily="18" charset="0"/>
                        <a:ea typeface="+mn-ea"/>
                        <a:cs typeface="Times New Roman" pitchFamily="18" charset="0"/>
                        <a:sym typeface="Arial"/>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INTRUSION DETECTION IN WIRELESS AD HOC NETWORKS</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r>
                        <a:rPr lang="en-IN" sz="1200" dirty="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pPr algn="ctr"/>
                      <a:r>
                        <a:rPr lang="en-US" sz="1200" dirty="0">
                          <a:latin typeface="Times New Roman" panose="02020603050405020304" pitchFamily="18" charset="0"/>
                          <a:cs typeface="Times New Roman" panose="02020603050405020304" pitchFamily="18" charset="0"/>
                        </a:rPr>
                        <a:t>2004</a:t>
                      </a:r>
                    </a:p>
                    <a:p>
                      <a:pPr algn="ctr"/>
                      <a:endParaRPr lang="en-US" sz="1200" dirty="0">
                        <a:latin typeface="Times New Roman" panose="02020603050405020304" pitchFamily="18" charset="0"/>
                        <a:cs typeface="Times New Roman" panose="02020603050405020304" pitchFamily="18" charset="0"/>
                      </a:endParaRPr>
                    </a:p>
                    <a:p>
                      <a:pPr algn="ctr"/>
                      <a:r>
                        <a:rPr lang="en-IN" sz="1200" dirty="0">
                          <a:latin typeface="Times New Roman" pitchFamily="18" charset="0"/>
                          <a:cs typeface="Times New Roman" pitchFamily="18" charset="0"/>
                        </a:rPr>
                        <a:t>Published By</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IEEE</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pPr algn="ctr"/>
                      <a:r>
                        <a:rPr lang="en-US" sz="1200" dirty="0">
                          <a:latin typeface="Times New Roman" panose="02020603050405020304" pitchFamily="18" charset="0"/>
                          <a:cs typeface="Times New Roman" panose="02020603050405020304" pitchFamily="18" charset="0"/>
                        </a:rPr>
                        <a:t>AMITABH MISHRA, KETAN NADKARNI</a:t>
                      </a:r>
                      <a:endParaRPr lang="en-US" sz="1200" dirty="0">
                        <a:solidFill>
                          <a:schemeClr val="tx1"/>
                        </a:solidFill>
                        <a:latin typeface="Times New Roman" pitchFamily="18" charset="0"/>
                        <a:cs typeface="Times New Roman" pitchFamily="18" charset="0"/>
                      </a:endParaRPr>
                    </a:p>
                  </a:txBody>
                  <a:tcPr/>
                </a:tc>
                <a:tc>
                  <a:txBody>
                    <a:bodyPr/>
                    <a:lstStyle/>
                    <a:p>
                      <a:pPr algn="just" rtl="0"/>
                      <a:r>
                        <a:rPr lang="en-US" sz="1200" dirty="0">
                          <a:latin typeface="Times New Roman" panose="02020603050405020304" pitchFamily="18" charset="0"/>
                          <a:cs typeface="Times New Roman" panose="02020603050405020304" pitchFamily="18" charset="0"/>
                        </a:rPr>
                        <a:t>Amitabh Mishra et al. researches that </a:t>
                      </a:r>
                      <a:r>
                        <a:rPr lang="en-US" sz="1200" b="0" dirty="0">
                          <a:latin typeface="Times New Roman" pitchFamily="18" charset="0"/>
                          <a:cs typeface="Times New Roman" pitchFamily="18" charset="0"/>
                        </a:rPr>
                        <a:t>Intrusion detection has become increasingly important in network security, especially in wireless ad hoc networks, which are vulnerable to attacks. Intrusion detection systems (IDSs) monitor audit data, look for intrusions, and initiate a proper response. This article presents a survey on the work that has been done in the area of intrusion detection in mobile ad hoc networks. Intrusion detection and response for wireless ad hoc networks is a recent development, requiring resource-constrained approaches that require analysis of large trace data or attack signatures. Anomaly-detection-based schemes are more applicable, requiring less modification of routing protocols and allowing trace analysis and anomaly detection to be performed locally in each node.</a:t>
                      </a:r>
                    </a:p>
                  </a:txBody>
                  <a:tcPr/>
                </a:tc>
                <a:extLst>
                  <a:ext uri="{0D108BD9-81ED-4DB2-BD59-A6C34878D82A}">
                    <a16:rowId xmlns:a16="http://schemas.microsoft.com/office/drawing/2014/main" val="10001"/>
                  </a:ext>
                </a:extLst>
              </a:tr>
              <a:tr h="2260530">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6</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chemeClr val="dk1"/>
                        </a:solidFill>
                        <a:latin typeface="Times New Roman" pitchFamily="18" charset="0"/>
                        <a:ea typeface="+mn-ea"/>
                        <a:cs typeface="Times New Roman" pitchFamily="18" charset="0"/>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Towards an Intrusion Detection System for Battery Exhaustion Attacks on Mobile Computing Devices </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    2005</a:t>
                      </a:r>
                    </a:p>
                    <a:p>
                      <a:pPr algn="ctr"/>
                      <a:endParaRPr lang="en-US" sz="1200" dirty="0">
                        <a:latin typeface="Times New Roman" panose="02020603050405020304" pitchFamily="18" charset="0"/>
                        <a:cs typeface="Times New Roman" panose="02020603050405020304" pitchFamily="18" charset="0"/>
                      </a:endParaRPr>
                    </a:p>
                    <a:p>
                      <a:pPr algn="ctr"/>
                      <a:r>
                        <a:rPr lang="en-IN" sz="1200" dirty="0">
                          <a:latin typeface="Times New Roman" pitchFamily="18" charset="0"/>
                          <a:cs typeface="Times New Roman" pitchFamily="18" charset="0"/>
                        </a:rPr>
                        <a:t>Published By</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IEEE</a:t>
                      </a: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Daniel C. Nash, Thomas L</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itchFamily="18" charset="0"/>
                          <a:cs typeface="Times New Roman" pitchFamily="18" charset="0"/>
                        </a:rPr>
                        <a:t>Daniel C. Nash, &amp; Thomas L </a:t>
                      </a:r>
                      <a:r>
                        <a:rPr lang="en-US" sz="1200" dirty="0" err="1">
                          <a:latin typeface="Times New Roman" pitchFamily="18" charset="0"/>
                          <a:cs typeface="Times New Roman" pitchFamily="18" charset="0"/>
                        </a:rPr>
                        <a:t>developes</a:t>
                      </a:r>
                      <a:r>
                        <a:rPr lang="en-US" sz="1200" dirty="0">
                          <a:latin typeface="Times New Roman" pitchFamily="18" charset="0"/>
                          <a:cs typeface="Times New Roman" pitchFamily="18" charset="0"/>
                        </a:rPr>
                        <a:t> An intrusion detection system uses a linear regression model to estimate power consumption and identify potential battery exhaustion attacks. The proposed IDS was effective in identifying when the system has exceeded the power consumption that would allow it to achieve a guaranteed battery life. System-call delays were used to mitigate the effect of programs suspected as anomalous, and process energy estimation could serve as a first line of defense. An open question is whether an IDS based on self-contained power measurement can be used to detect non-battery-related intrusions.</a:t>
                      </a:r>
                    </a:p>
                  </a:txBody>
                  <a:tcPr/>
                </a:tc>
                <a:extLst>
                  <a:ext uri="{0D108BD9-81ED-4DB2-BD59-A6C34878D82A}">
                    <a16:rowId xmlns:a16="http://schemas.microsoft.com/office/drawing/2014/main" val="10002"/>
                  </a:ext>
                </a:extLst>
              </a:tr>
            </a:tbl>
          </a:graphicData>
        </a:graphic>
      </p:graphicFrame>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p:nvPr/>
        </p:nvSpPr>
        <p:spPr>
          <a:xfrm>
            <a:off x="298150" y="-2825"/>
            <a:ext cx="6113100" cy="5143500"/>
          </a:xfrm>
          <a:prstGeom prst="flowChartDelay">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7"/>
          <p:cNvSpPr txBox="1"/>
          <p:nvPr/>
        </p:nvSpPr>
        <p:spPr>
          <a:xfrm>
            <a:off x="123550" y="2092930"/>
            <a:ext cx="5994600" cy="738633"/>
          </a:xfrm>
          <a:prstGeom prst="rect">
            <a:avLst/>
          </a:prstGeom>
          <a:noFill/>
          <a:ln>
            <a:noFill/>
          </a:ln>
        </p:spPr>
        <p:txBody>
          <a:bodyPr spcFirstLastPara="1" wrap="square" lIns="91425" tIns="91425" rIns="91425" bIns="91425" anchor="t" anchorCtr="0">
            <a:spAutoFit/>
          </a:bodyPr>
          <a:lstStyle/>
          <a:p>
            <a:pPr marL="457200" marR="0" lvl="0" indent="-425450" algn="ctr" rtl="0">
              <a:lnSpc>
                <a:spcPct val="100000"/>
              </a:lnSpc>
              <a:spcBef>
                <a:spcPts val="0"/>
              </a:spcBef>
              <a:spcAft>
                <a:spcPts val="0"/>
              </a:spcAft>
              <a:buClr>
                <a:schemeClr val="lt1"/>
              </a:buClr>
              <a:buSzPts val="3100"/>
              <a:buFont typeface="Roboto Slab"/>
              <a:buChar char="❖"/>
            </a:pPr>
            <a:r>
              <a:rPr lang="en" sz="3600" b="1" dirty="0">
                <a:solidFill>
                  <a:srgbClr val="002060"/>
                </a:solidFill>
                <a:latin typeface="Roboto Slab"/>
                <a:ea typeface="Roboto Slab"/>
                <a:cs typeface="Roboto Slab"/>
                <a:sym typeface="Roboto Slab"/>
              </a:rPr>
              <a:t>METHODOLOGY</a:t>
            </a:r>
            <a:endParaRPr sz="1400" b="0" i="0" u="none" strike="noStrike" cap="none" dirty="0">
              <a:solidFill>
                <a:srgbClr val="000000"/>
              </a:solidFill>
              <a:latin typeface="Arial"/>
              <a:ea typeface="Arial"/>
              <a:cs typeface="Arial"/>
              <a:sym typeface="Arial"/>
            </a:endParaRPr>
          </a:p>
        </p:txBody>
      </p:sp>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11</a:t>
            </a:fld>
            <a:endParaRPr>
              <a:solidFill>
                <a:srgbClr val="222222"/>
              </a:solidFill>
            </a:endParaRPr>
          </a:p>
        </p:txBody>
      </p:sp>
    </p:spTree>
    <p:extLst>
      <p:ext uri="{BB962C8B-B14F-4D97-AF65-F5344CB8AC3E}">
        <p14:creationId xmlns:p14="http://schemas.microsoft.com/office/powerpoint/2010/main" val="3539203442"/>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051560" y="624840"/>
            <a:ext cx="3467100" cy="880440"/>
          </a:xfrm>
          <a:prstGeom prst="rect">
            <a:avLst/>
          </a:prstGeom>
          <a:noFill/>
          <a:ln>
            <a:noFill/>
          </a:ln>
        </p:spPr>
        <p:txBody>
          <a:bodyPr spcFirstLastPara="1" wrap="square" lIns="91425" tIns="91425" rIns="91425" bIns="91425" anchor="ctr" anchorCtr="0">
            <a:noAutofit/>
          </a:bodyPr>
          <a:lstStyle/>
          <a:p>
            <a:pPr lvl="0"/>
            <a:r>
              <a:rPr lang="en-IN" sz="2800" dirty="0">
                <a:solidFill>
                  <a:schemeClr val="bg1"/>
                </a:solidFill>
                <a:latin typeface="Times New Roman" pitchFamily="18" charset="0"/>
                <a:cs typeface="Times New Roman" pitchFamily="18" charset="0"/>
              </a:rPr>
              <a:t>BLOCK DIAGRAM</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12</a:t>
            </a:fld>
            <a:endParaRPr>
              <a:solidFill>
                <a:srgbClr val="222222"/>
              </a:solidFill>
            </a:endParaRPr>
          </a:p>
        </p:txBody>
      </p:sp>
      <p:pic>
        <p:nvPicPr>
          <p:cNvPr id="4" name="Picture 3">
            <a:extLst>
              <a:ext uri="{FF2B5EF4-FFF2-40B4-BE49-F238E27FC236}">
                <a16:creationId xmlns:a16="http://schemas.microsoft.com/office/drawing/2014/main" id="{A8846995-F001-7ED1-C18D-1775BEE58715}"/>
              </a:ext>
            </a:extLst>
          </p:cNvPr>
          <p:cNvPicPr>
            <a:picLocks noChangeAspect="1"/>
          </p:cNvPicPr>
          <p:nvPr/>
        </p:nvPicPr>
        <p:blipFill>
          <a:blip r:embed="rId3"/>
          <a:stretch>
            <a:fillRect/>
          </a:stretch>
        </p:blipFill>
        <p:spPr>
          <a:xfrm>
            <a:off x="2223646" y="1856270"/>
            <a:ext cx="5144893" cy="2662390"/>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t>Algorithm for record video from IP Webcam</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13</a:t>
            </a:fld>
            <a:endParaRPr>
              <a:solidFill>
                <a:srgbClr val="222222"/>
              </a:solidFill>
            </a:endParaRPr>
          </a:p>
        </p:txBody>
      </p:sp>
      <p:pic>
        <p:nvPicPr>
          <p:cNvPr id="2" name="Picture 1">
            <a:extLst>
              <a:ext uri="{FF2B5EF4-FFF2-40B4-BE49-F238E27FC236}">
                <a16:creationId xmlns:a16="http://schemas.microsoft.com/office/drawing/2014/main" id="{C683BDCE-E7C2-8640-5C5D-5E3F3141184B}"/>
              </a:ext>
            </a:extLst>
          </p:cNvPr>
          <p:cNvPicPr>
            <a:picLocks noChangeAspect="1"/>
          </p:cNvPicPr>
          <p:nvPr/>
        </p:nvPicPr>
        <p:blipFill>
          <a:blip r:embed="rId3"/>
          <a:stretch>
            <a:fillRect/>
          </a:stretch>
        </p:blipFill>
        <p:spPr>
          <a:xfrm>
            <a:off x="2217420" y="1630680"/>
            <a:ext cx="4396740" cy="3368040"/>
          </a:xfrm>
          <a:prstGeom prst="rect">
            <a:avLst/>
          </a:prstGeom>
          <a:ln>
            <a:noFill/>
          </a:ln>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t>Flow chart for Presence of person</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14</a:t>
            </a:fld>
            <a:endParaRPr>
              <a:solidFill>
                <a:srgbClr val="222222"/>
              </a:solidFill>
            </a:endParaRPr>
          </a:p>
        </p:txBody>
      </p:sp>
      <p:pic>
        <p:nvPicPr>
          <p:cNvPr id="3" name="Picture 2">
            <a:extLst>
              <a:ext uri="{FF2B5EF4-FFF2-40B4-BE49-F238E27FC236}">
                <a16:creationId xmlns:a16="http://schemas.microsoft.com/office/drawing/2014/main" id="{F085F0B9-44DC-DE65-24AF-AF162F24E9BE}"/>
              </a:ext>
            </a:extLst>
          </p:cNvPr>
          <p:cNvPicPr>
            <a:picLocks noChangeAspect="1"/>
          </p:cNvPicPr>
          <p:nvPr/>
        </p:nvPicPr>
        <p:blipFill>
          <a:blip r:embed="rId3"/>
          <a:stretch>
            <a:fillRect/>
          </a:stretch>
        </p:blipFill>
        <p:spPr>
          <a:xfrm>
            <a:off x="5044440" y="190500"/>
            <a:ext cx="2971800" cy="4785137"/>
          </a:xfrm>
          <a:prstGeom prst="rect">
            <a:avLst/>
          </a:prstGeom>
        </p:spPr>
      </p:pic>
    </p:spTree>
    <p:extLst>
      <p:ext uri="{BB962C8B-B14F-4D97-AF65-F5344CB8AC3E}">
        <p14:creationId xmlns:p14="http://schemas.microsoft.com/office/powerpoint/2010/main" val="3124464072"/>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t>Algorithm for Sending Message</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15</a:t>
            </a:fld>
            <a:endParaRPr>
              <a:solidFill>
                <a:srgbClr val="222222"/>
              </a:solidFill>
            </a:endParaRPr>
          </a:p>
        </p:txBody>
      </p:sp>
      <p:pic>
        <p:nvPicPr>
          <p:cNvPr id="3" name="Picture 2">
            <a:extLst>
              <a:ext uri="{FF2B5EF4-FFF2-40B4-BE49-F238E27FC236}">
                <a16:creationId xmlns:a16="http://schemas.microsoft.com/office/drawing/2014/main" id="{DCA2C7B1-EFF4-502F-91CB-3E6FFE84ABFE}"/>
              </a:ext>
            </a:extLst>
          </p:cNvPr>
          <p:cNvPicPr>
            <a:picLocks noChangeAspect="1"/>
          </p:cNvPicPr>
          <p:nvPr/>
        </p:nvPicPr>
        <p:blipFill>
          <a:blip r:embed="rId3"/>
          <a:stretch>
            <a:fillRect/>
          </a:stretch>
        </p:blipFill>
        <p:spPr>
          <a:xfrm>
            <a:off x="2590800" y="1699260"/>
            <a:ext cx="3855719" cy="3299460"/>
          </a:xfrm>
          <a:prstGeom prst="rect">
            <a:avLst/>
          </a:prstGeom>
        </p:spPr>
      </p:pic>
    </p:spTree>
    <p:extLst>
      <p:ext uri="{BB962C8B-B14F-4D97-AF65-F5344CB8AC3E}">
        <p14:creationId xmlns:p14="http://schemas.microsoft.com/office/powerpoint/2010/main" val="4066362818"/>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t>Flow chart for Final Application</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16</a:t>
            </a:fld>
            <a:endParaRPr>
              <a:solidFill>
                <a:srgbClr val="222222"/>
              </a:solidFill>
            </a:endParaRPr>
          </a:p>
        </p:txBody>
      </p:sp>
      <p:pic>
        <p:nvPicPr>
          <p:cNvPr id="2" name="Picture 1">
            <a:extLst>
              <a:ext uri="{FF2B5EF4-FFF2-40B4-BE49-F238E27FC236}">
                <a16:creationId xmlns:a16="http://schemas.microsoft.com/office/drawing/2014/main" id="{12ABE859-B559-A4A9-EB22-F26EE61C8E5C}"/>
              </a:ext>
            </a:extLst>
          </p:cNvPr>
          <p:cNvPicPr>
            <a:picLocks noChangeAspect="1"/>
          </p:cNvPicPr>
          <p:nvPr/>
        </p:nvPicPr>
        <p:blipFill>
          <a:blip r:embed="rId3"/>
          <a:stretch>
            <a:fillRect/>
          </a:stretch>
        </p:blipFill>
        <p:spPr>
          <a:xfrm>
            <a:off x="4899660" y="11424"/>
            <a:ext cx="2766060" cy="4970145"/>
          </a:xfrm>
          <a:prstGeom prst="rect">
            <a:avLst/>
          </a:prstGeom>
        </p:spPr>
      </p:pic>
    </p:spTree>
    <p:extLst>
      <p:ext uri="{BB962C8B-B14F-4D97-AF65-F5344CB8AC3E}">
        <p14:creationId xmlns:p14="http://schemas.microsoft.com/office/powerpoint/2010/main" val="3363740026"/>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solidFill>
                  <a:schemeClr val="lt1"/>
                </a:solidFill>
              </a:rPr>
              <a:t>RESUL</a:t>
            </a:r>
            <a:r>
              <a:rPr lang="en" sz="2800" dirty="0"/>
              <a:t>TS</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17</a:t>
            </a:fld>
            <a:endParaRPr>
              <a:solidFill>
                <a:srgbClr val="222222"/>
              </a:solidFill>
            </a:endParaRPr>
          </a:p>
        </p:txBody>
      </p:sp>
      <p:pic>
        <p:nvPicPr>
          <p:cNvPr id="3" name="Picture 2">
            <a:extLst>
              <a:ext uri="{FF2B5EF4-FFF2-40B4-BE49-F238E27FC236}">
                <a16:creationId xmlns:a16="http://schemas.microsoft.com/office/drawing/2014/main" id="{A8F9920D-00CD-8258-A828-30306027860A}"/>
              </a:ext>
            </a:extLst>
          </p:cNvPr>
          <p:cNvPicPr>
            <a:picLocks noChangeAspect="1"/>
          </p:cNvPicPr>
          <p:nvPr/>
        </p:nvPicPr>
        <p:blipFill>
          <a:blip r:embed="rId3"/>
          <a:stretch>
            <a:fillRect/>
          </a:stretch>
        </p:blipFill>
        <p:spPr>
          <a:xfrm>
            <a:off x="1137284" y="1744980"/>
            <a:ext cx="3198495" cy="2382165"/>
          </a:xfrm>
          <a:prstGeom prst="rect">
            <a:avLst/>
          </a:prstGeom>
          <a:ln>
            <a:solidFill>
              <a:schemeClr val="tx1"/>
            </a:solidFill>
          </a:ln>
        </p:spPr>
      </p:pic>
      <p:sp>
        <p:nvSpPr>
          <p:cNvPr id="5" name="TextBox 4">
            <a:extLst>
              <a:ext uri="{FF2B5EF4-FFF2-40B4-BE49-F238E27FC236}">
                <a16:creationId xmlns:a16="http://schemas.microsoft.com/office/drawing/2014/main" id="{EF661B43-8093-9609-9B35-612E9397F4D4}"/>
              </a:ext>
            </a:extLst>
          </p:cNvPr>
          <p:cNvSpPr txBox="1"/>
          <p:nvPr/>
        </p:nvSpPr>
        <p:spPr>
          <a:xfrm>
            <a:off x="1028700" y="4127145"/>
            <a:ext cx="4572000" cy="307777"/>
          </a:xfrm>
          <a:prstGeom prst="rect">
            <a:avLst/>
          </a:prstGeom>
          <a:noFill/>
        </p:spPr>
        <p:txBody>
          <a:bodyPr wrap="square">
            <a:sp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Fig.1. (</a:t>
            </a:r>
            <a:r>
              <a:rPr lang="en-US" sz="1400" i="1" dirty="0">
                <a:effectLst/>
                <a:latin typeface="Times New Roman" panose="02020603050405020304" pitchFamily="18" charset="0"/>
                <a:ea typeface="SimSun" panose="02010600030101010101" pitchFamily="2" charset="-122"/>
              </a:rPr>
              <a:t>live stream video of  ID system)</a:t>
            </a:r>
            <a:endParaRPr lang="en-US" sz="1800" dirty="0">
              <a:effectLst/>
              <a:latin typeface="Times New Roman" panose="02020603050405020304" pitchFamily="18" charset="0"/>
              <a:ea typeface="SimSun" panose="02010600030101010101" pitchFamily="2" charset="-122"/>
            </a:endParaRPr>
          </a:p>
        </p:txBody>
      </p:sp>
      <p:pic>
        <p:nvPicPr>
          <p:cNvPr id="6" name="Picture 5">
            <a:extLst>
              <a:ext uri="{FF2B5EF4-FFF2-40B4-BE49-F238E27FC236}">
                <a16:creationId xmlns:a16="http://schemas.microsoft.com/office/drawing/2014/main" id="{B94D5AE1-E4DA-1A88-C314-A681CB56D7C1}"/>
              </a:ext>
            </a:extLst>
          </p:cNvPr>
          <p:cNvPicPr>
            <a:picLocks noChangeAspect="1"/>
          </p:cNvPicPr>
          <p:nvPr/>
        </p:nvPicPr>
        <p:blipFill>
          <a:blip r:embed="rId4"/>
          <a:stretch>
            <a:fillRect/>
          </a:stretch>
        </p:blipFill>
        <p:spPr>
          <a:xfrm>
            <a:off x="5290185" y="1744980"/>
            <a:ext cx="3089910" cy="2382165"/>
          </a:xfrm>
          <a:prstGeom prst="rect">
            <a:avLst/>
          </a:prstGeom>
        </p:spPr>
      </p:pic>
      <p:sp>
        <p:nvSpPr>
          <p:cNvPr id="8" name="TextBox 7">
            <a:extLst>
              <a:ext uri="{FF2B5EF4-FFF2-40B4-BE49-F238E27FC236}">
                <a16:creationId xmlns:a16="http://schemas.microsoft.com/office/drawing/2014/main" id="{0E3FEFB5-104F-0B83-87CE-B6E160B42356}"/>
              </a:ext>
            </a:extLst>
          </p:cNvPr>
          <p:cNvSpPr txBox="1"/>
          <p:nvPr/>
        </p:nvSpPr>
        <p:spPr>
          <a:xfrm>
            <a:off x="5203508" y="4127145"/>
            <a:ext cx="4572000" cy="307777"/>
          </a:xfrm>
          <a:prstGeom prst="rect">
            <a:avLst/>
          </a:prstGeom>
          <a:noFill/>
        </p:spPr>
        <p:txBody>
          <a:bodyPr wrap="square">
            <a:sp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Result for Person is detected  )</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4204011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solidFill>
                  <a:schemeClr val="lt1"/>
                </a:solidFill>
              </a:rPr>
              <a:t>RESUL</a:t>
            </a:r>
            <a:r>
              <a:rPr lang="en" sz="2800" dirty="0"/>
              <a:t>TS</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18</a:t>
            </a:fld>
            <a:endParaRPr>
              <a:solidFill>
                <a:srgbClr val="222222"/>
              </a:solidFill>
            </a:endParaRPr>
          </a:p>
        </p:txBody>
      </p:sp>
      <p:sp>
        <p:nvSpPr>
          <p:cNvPr id="5" name="TextBox 4">
            <a:extLst>
              <a:ext uri="{FF2B5EF4-FFF2-40B4-BE49-F238E27FC236}">
                <a16:creationId xmlns:a16="http://schemas.microsoft.com/office/drawing/2014/main" id="{EF661B43-8093-9609-9B35-612E9397F4D4}"/>
              </a:ext>
            </a:extLst>
          </p:cNvPr>
          <p:cNvSpPr txBox="1"/>
          <p:nvPr/>
        </p:nvSpPr>
        <p:spPr>
          <a:xfrm>
            <a:off x="1002665" y="4183101"/>
            <a:ext cx="4572000" cy="369332"/>
          </a:xfrm>
          <a:prstGeom prst="rect">
            <a:avLst/>
          </a:prstGeom>
          <a:noFill/>
        </p:spPr>
        <p:txBody>
          <a:bodyPr wrap="square">
            <a:spAutoFit/>
          </a:bodyPr>
          <a:lstStyle/>
          <a:p>
            <a:pPr marL="0" marR="0" algn="just">
              <a:spcBef>
                <a:spcPts val="0"/>
              </a:spcBef>
              <a:spcAft>
                <a:spcPts val="0"/>
              </a:spcAft>
            </a:pPr>
            <a:r>
              <a:rPr lang="en-US" dirty="0">
                <a:effectLst/>
                <a:latin typeface="Times New Roman" panose="02020603050405020304" pitchFamily="18" charset="0"/>
                <a:ea typeface="SimSun" panose="02010600030101010101" pitchFamily="2" charset="-122"/>
              </a:rPr>
              <a:t>Fig.3. (</a:t>
            </a:r>
            <a:r>
              <a:rPr lang="en-US" i="1" dirty="0">
                <a:effectLst/>
                <a:latin typeface="Times New Roman" panose="02020603050405020304" pitchFamily="18" charset="0"/>
                <a:ea typeface="SimSun" panose="02010600030101010101" pitchFamily="2" charset="-122"/>
              </a:rPr>
              <a:t>Video saved in folder</a:t>
            </a:r>
            <a:r>
              <a:rPr lang="en-US" sz="1800" i="1"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0E3FEFB5-104F-0B83-87CE-B6E160B42356}"/>
              </a:ext>
            </a:extLst>
          </p:cNvPr>
          <p:cNvSpPr txBox="1"/>
          <p:nvPr/>
        </p:nvSpPr>
        <p:spPr>
          <a:xfrm>
            <a:off x="4997768" y="4183101"/>
            <a:ext cx="4572000" cy="584775"/>
          </a:xfrm>
          <a:prstGeom prst="rect">
            <a:avLst/>
          </a:prstGeom>
          <a:noFill/>
        </p:spPr>
        <p:txBody>
          <a:bodyPr wrap="square">
            <a:spAutoFit/>
          </a:bodyPr>
          <a:lstStyle/>
          <a:p>
            <a:pPr algn="just"/>
            <a:r>
              <a:rPr lang="en-US" dirty="0">
                <a:effectLst/>
                <a:latin typeface="Times New Roman" panose="02020603050405020304" pitchFamily="18" charset="0"/>
                <a:ea typeface="SimSun" panose="02010600030101010101" pitchFamily="2" charset="-122"/>
              </a:rPr>
              <a:t>Fig.4. (</a:t>
            </a:r>
            <a:r>
              <a:rPr lang="en-US" i="1" dirty="0">
                <a:effectLst/>
                <a:latin typeface="Times New Roman" panose="02020603050405020304" pitchFamily="18" charset="0"/>
                <a:ea typeface="SimSun" panose="02010600030101010101" pitchFamily="2" charset="-122"/>
              </a:rPr>
              <a:t>Alert message received using Twilio API)</a:t>
            </a:r>
            <a:endParaRPr lang="en-US" dirty="0">
              <a:effectLst/>
              <a:latin typeface="Times New Roman" panose="02020603050405020304" pitchFamily="18" charset="0"/>
              <a:ea typeface="SimSun" panose="02010600030101010101" pitchFamily="2" charset="-122"/>
            </a:endParaRPr>
          </a:p>
          <a:p>
            <a:pPr marL="0" marR="0" algn="just">
              <a:spcBef>
                <a:spcPts val="0"/>
              </a:spcBef>
              <a:spcAft>
                <a:spcPts val="0"/>
              </a:spcAft>
            </a:pPr>
            <a:endParaRPr lang="en-US" sz="1800" dirty="0">
              <a:effectLst/>
              <a:latin typeface="Times New Roman" panose="02020603050405020304" pitchFamily="18" charset="0"/>
              <a:ea typeface="SimSun" panose="02010600030101010101" pitchFamily="2" charset="-122"/>
            </a:endParaRPr>
          </a:p>
        </p:txBody>
      </p:sp>
      <p:pic>
        <p:nvPicPr>
          <p:cNvPr id="2" name="Picture 1">
            <a:extLst>
              <a:ext uri="{FF2B5EF4-FFF2-40B4-BE49-F238E27FC236}">
                <a16:creationId xmlns:a16="http://schemas.microsoft.com/office/drawing/2014/main" id="{79DA55FF-ECFC-5BDD-B24F-ED90C39B78E7}"/>
              </a:ext>
            </a:extLst>
          </p:cNvPr>
          <p:cNvPicPr>
            <a:picLocks noChangeAspect="1"/>
          </p:cNvPicPr>
          <p:nvPr/>
        </p:nvPicPr>
        <p:blipFill>
          <a:blip r:embed="rId3"/>
          <a:stretch>
            <a:fillRect/>
          </a:stretch>
        </p:blipFill>
        <p:spPr>
          <a:xfrm>
            <a:off x="1002664" y="1912778"/>
            <a:ext cx="3249295" cy="2270323"/>
          </a:xfrm>
          <a:prstGeom prst="rect">
            <a:avLst/>
          </a:prstGeom>
        </p:spPr>
      </p:pic>
      <p:pic>
        <p:nvPicPr>
          <p:cNvPr id="4" name="Picture 3">
            <a:extLst>
              <a:ext uri="{FF2B5EF4-FFF2-40B4-BE49-F238E27FC236}">
                <a16:creationId xmlns:a16="http://schemas.microsoft.com/office/drawing/2014/main" id="{E4CB0BAF-B58C-EDEE-3F31-F8E0B4080BB9}"/>
              </a:ext>
            </a:extLst>
          </p:cNvPr>
          <p:cNvPicPr>
            <a:picLocks noChangeAspect="1"/>
          </p:cNvPicPr>
          <p:nvPr/>
        </p:nvPicPr>
        <p:blipFill rotWithShape="1">
          <a:blip r:embed="rId4"/>
          <a:srcRect t="4498"/>
          <a:stretch/>
        </p:blipFill>
        <p:spPr bwMode="auto">
          <a:xfrm>
            <a:off x="5080637" y="1912779"/>
            <a:ext cx="3514723" cy="227032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0850908"/>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solidFill>
                  <a:schemeClr val="lt1"/>
                </a:solidFill>
              </a:rPr>
              <a:t>ADVANTAGES</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19</a:t>
            </a:fld>
            <a:endParaRPr>
              <a:solidFill>
                <a:srgbClr val="222222"/>
              </a:solidFill>
            </a:endParaRPr>
          </a:p>
        </p:txBody>
      </p:sp>
      <p:sp>
        <p:nvSpPr>
          <p:cNvPr id="7" name="TextBox 6">
            <a:extLst>
              <a:ext uri="{FF2B5EF4-FFF2-40B4-BE49-F238E27FC236}">
                <a16:creationId xmlns:a16="http://schemas.microsoft.com/office/drawing/2014/main" id="{B8D8916D-95B1-43AE-5A55-EC921B3D42F1}"/>
              </a:ext>
            </a:extLst>
          </p:cNvPr>
          <p:cNvSpPr txBox="1"/>
          <p:nvPr/>
        </p:nvSpPr>
        <p:spPr>
          <a:xfrm>
            <a:off x="784414" y="2209740"/>
            <a:ext cx="8115300" cy="2369880"/>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Real-time Threat Detection.</a:t>
            </a:r>
          </a:p>
          <a:p>
            <a:pPr algn="just"/>
            <a:endParaRPr lang="en-US" sz="1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Early Warning System.</a:t>
            </a:r>
          </a:p>
          <a:p>
            <a:pPr marL="285750" indent="-285750" algn="just">
              <a:buFont typeface="Arial" panose="020B0604020202020204" pitchFamily="34" charset="0"/>
              <a:buChar char="•"/>
            </a:pP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Rapid Incident Response.</a:t>
            </a:r>
          </a:p>
          <a:p>
            <a:pPr marL="285750" indent="-285750" algn="just">
              <a:buFont typeface="Arial" panose="020B0604020202020204" pitchFamily="34" charset="0"/>
              <a:buChar char="•"/>
            </a:pP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Behavioral Analysis.</a:t>
            </a:r>
          </a:p>
          <a:p>
            <a:pPr marL="285750" indent="-285750" algn="just">
              <a:buFont typeface="Arial" panose="020B0604020202020204" pitchFamily="34" charset="0"/>
              <a:buChar char="•"/>
            </a:pP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b="0" i="0" dirty="0">
              <a:solidFill>
                <a:schemeClr val="accent3">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993827"/>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330750" y="1044615"/>
            <a:ext cx="8482500" cy="1158846"/>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2800"/>
              <a:buFont typeface="Fira Sans Extra Condensed"/>
              <a:buNone/>
            </a:pPr>
            <a:endParaRPr sz="3600" b="1" i="0" u="none" strike="noStrike" cap="none" dirty="0">
              <a:solidFill>
                <a:schemeClr val="accent5">
                  <a:lumMod val="75000"/>
                </a:schemeClr>
              </a:solidFill>
              <a:latin typeface="Times New Roman"/>
              <a:ea typeface="Times New Roman"/>
              <a:cs typeface="Times New Roman"/>
              <a:sym typeface="Times New Roman"/>
            </a:endParaRPr>
          </a:p>
        </p:txBody>
      </p:sp>
      <p:sp>
        <p:nvSpPr>
          <p:cNvPr id="146" name="Google Shape;146;p24"/>
          <p:cNvSpPr txBox="1"/>
          <p:nvPr/>
        </p:nvSpPr>
        <p:spPr>
          <a:xfrm>
            <a:off x="432517" y="2996843"/>
            <a:ext cx="8603708" cy="1979017"/>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0000"/>
              </a:buClr>
              <a:buSzPts val="1600"/>
              <a:buFont typeface="Arial"/>
              <a:buNone/>
            </a:pPr>
            <a:r>
              <a:rPr lang="en" sz="2000" b="1" i="0" u="none" strike="noStrike" cap="none" dirty="0">
                <a:solidFill>
                  <a:srgbClr val="000000"/>
                </a:solidFill>
                <a:latin typeface="Roboto Slab"/>
                <a:ea typeface="Roboto Slab"/>
                <a:cs typeface="Roboto Slab"/>
                <a:sym typeface="Roboto Slab"/>
              </a:rPr>
              <a:t>                                   </a:t>
            </a:r>
            <a:endParaRPr lang="en" sz="2000" dirty="0">
              <a:latin typeface="Roboto Slab"/>
              <a:ea typeface="Roboto Slab"/>
              <a:cs typeface="Roboto Slab"/>
              <a:sym typeface="Roboto Slab"/>
            </a:endParaRPr>
          </a:p>
        </p:txBody>
      </p:sp>
      <p:sp>
        <p:nvSpPr>
          <p:cNvPr id="150" name="Google Shape;15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8" name="Rectangle 7"/>
          <p:cNvSpPr/>
          <p:nvPr/>
        </p:nvSpPr>
        <p:spPr>
          <a:xfrm>
            <a:off x="4454820" y="2417862"/>
            <a:ext cx="234360" cy="307777"/>
          </a:xfrm>
          <a:prstGeom prst="rect">
            <a:avLst/>
          </a:prstGeom>
        </p:spPr>
        <p:txBody>
          <a:bodyPr wrap="none">
            <a:spAutoFit/>
          </a:bodyPr>
          <a:lstStyle/>
          <a:p>
            <a:r>
              <a:rPr lang="en-US" dirty="0"/>
              <a:t> </a:t>
            </a:r>
          </a:p>
        </p:txBody>
      </p:sp>
      <p:sp>
        <p:nvSpPr>
          <p:cNvPr id="9" name="Rectangle 8"/>
          <p:cNvSpPr/>
          <p:nvPr/>
        </p:nvSpPr>
        <p:spPr>
          <a:xfrm>
            <a:off x="4454820" y="2417862"/>
            <a:ext cx="234360" cy="307777"/>
          </a:xfrm>
          <a:prstGeom prst="rect">
            <a:avLst/>
          </a:prstGeom>
        </p:spPr>
        <p:txBody>
          <a:bodyPr wrap="none">
            <a:spAutoFit/>
          </a:bodyPr>
          <a:lstStyle/>
          <a:p>
            <a:r>
              <a:rPr lang="en-US" dirty="0"/>
              <a:t> </a:t>
            </a:r>
          </a:p>
        </p:txBody>
      </p:sp>
      <p:sp>
        <p:nvSpPr>
          <p:cNvPr id="11" name="Google Shape;147;p24"/>
          <p:cNvSpPr txBox="1"/>
          <p:nvPr/>
        </p:nvSpPr>
        <p:spPr>
          <a:xfrm>
            <a:off x="993818" y="620166"/>
            <a:ext cx="3369951" cy="717602"/>
          </a:xfrm>
          <a:prstGeom prst="rect">
            <a:avLst/>
          </a:prstGeom>
          <a:noFill/>
          <a:ln>
            <a:noFill/>
          </a:ln>
        </p:spPr>
        <p:txBody>
          <a:bodyPr spcFirstLastPara="1" wrap="square" lIns="91425" tIns="91425" rIns="91425" bIns="91425" anchor="t" anchorCtr="0">
            <a:spAutoFit/>
          </a:bodyPr>
          <a:lstStyle/>
          <a:p>
            <a:pPr marL="0" marR="0" lvl="0" indent="0" rtl="0">
              <a:lnSpc>
                <a:spcPct val="85000"/>
              </a:lnSpc>
              <a:spcBef>
                <a:spcPts val="1300"/>
              </a:spcBef>
              <a:spcAft>
                <a:spcPts val="0"/>
              </a:spcAft>
              <a:buClr>
                <a:srgbClr val="000000"/>
              </a:buClr>
              <a:buSzPts val="2000"/>
              <a:buFont typeface="Arial"/>
              <a:buNone/>
            </a:pPr>
            <a:r>
              <a:rPr lang="en" sz="2800" b="0" i="0" strike="noStrike" cap="none" dirty="0">
                <a:solidFill>
                  <a:schemeClr val="bg1"/>
                </a:solidFill>
                <a:latin typeface="Times New Roman" pitchFamily="18" charset="0"/>
                <a:ea typeface="Roboto Slab"/>
                <a:cs typeface="Times New Roman" pitchFamily="18" charset="0"/>
                <a:sym typeface="Roboto Slab"/>
              </a:rPr>
              <a:t>GROUP MEMBERS</a:t>
            </a:r>
            <a:endParaRPr sz="1100" b="0" i="0" strike="noStrike" cap="none" dirty="0">
              <a:solidFill>
                <a:schemeClr val="bg1"/>
              </a:solidFill>
              <a:latin typeface="Times New Roman" pitchFamily="18" charset="0"/>
              <a:ea typeface="Roboto Slab"/>
              <a:cs typeface="Times New Roman" pitchFamily="18" charset="0"/>
              <a:sym typeface="Roboto Slab"/>
            </a:endParaRPr>
          </a:p>
        </p:txBody>
      </p:sp>
      <p:graphicFrame>
        <p:nvGraphicFramePr>
          <p:cNvPr id="18" name="Table 17"/>
          <p:cNvGraphicFramePr>
            <a:graphicFrameLocks noGrp="1"/>
          </p:cNvGraphicFramePr>
          <p:nvPr/>
        </p:nvGraphicFramePr>
        <p:xfrm>
          <a:off x="1469427" y="1872621"/>
          <a:ext cx="6093459" cy="2322830"/>
        </p:xfrm>
        <a:graphic>
          <a:graphicData uri="http://schemas.openxmlformats.org/drawingml/2006/table">
            <a:tbl>
              <a:tblPr firstRow="1" bandRow="1">
                <a:tableStyleId>{71104F08-AA8B-428F-A65D-A1820FABF742}</a:tableStyleId>
              </a:tblPr>
              <a:tblGrid>
                <a:gridCol w="2031153">
                  <a:extLst>
                    <a:ext uri="{9D8B030D-6E8A-4147-A177-3AD203B41FA5}">
                      <a16:colId xmlns:a16="http://schemas.microsoft.com/office/drawing/2014/main" val="20000"/>
                    </a:ext>
                  </a:extLst>
                </a:gridCol>
                <a:gridCol w="2031153">
                  <a:extLst>
                    <a:ext uri="{9D8B030D-6E8A-4147-A177-3AD203B41FA5}">
                      <a16:colId xmlns:a16="http://schemas.microsoft.com/office/drawing/2014/main" val="20001"/>
                    </a:ext>
                  </a:extLst>
                </a:gridCol>
                <a:gridCol w="2031153">
                  <a:extLst>
                    <a:ext uri="{9D8B030D-6E8A-4147-A177-3AD203B41FA5}">
                      <a16:colId xmlns:a16="http://schemas.microsoft.com/office/drawing/2014/main" val="20002"/>
                    </a:ext>
                  </a:extLst>
                </a:gridCol>
              </a:tblGrid>
              <a:tr h="464566">
                <a:tc>
                  <a:txBody>
                    <a:bodyPr/>
                    <a:lstStyle/>
                    <a:p>
                      <a:pPr algn="ctr"/>
                      <a:r>
                        <a:rPr lang="en-IN" dirty="0"/>
                        <a:t>Roll No.</a:t>
                      </a:r>
                      <a:endParaRPr lang="en-US" dirty="0"/>
                    </a:p>
                  </a:txBody>
                  <a:tcPr/>
                </a:tc>
                <a:tc>
                  <a:txBody>
                    <a:bodyPr/>
                    <a:lstStyle/>
                    <a:p>
                      <a:pPr algn="ctr"/>
                      <a:r>
                        <a:rPr lang="en-IN" dirty="0"/>
                        <a:t>Name</a:t>
                      </a:r>
                      <a:endParaRPr lang="en-US" dirty="0"/>
                    </a:p>
                  </a:txBody>
                  <a:tcPr/>
                </a:tc>
                <a:tc>
                  <a:txBody>
                    <a:bodyPr/>
                    <a:lstStyle/>
                    <a:p>
                      <a:pPr algn="ctr"/>
                      <a:r>
                        <a:rPr lang="en-IN" dirty="0"/>
                        <a:t> GR. No.</a:t>
                      </a:r>
                      <a:endParaRPr lang="en-US" dirty="0"/>
                    </a:p>
                  </a:txBody>
                  <a:tcPr/>
                </a:tc>
                <a:extLst>
                  <a:ext uri="{0D108BD9-81ED-4DB2-BD59-A6C34878D82A}">
                    <a16:rowId xmlns:a16="http://schemas.microsoft.com/office/drawing/2014/main" val="10000"/>
                  </a:ext>
                </a:extLst>
              </a:tr>
              <a:tr h="464566">
                <a:tc>
                  <a:txBody>
                    <a:bodyPr/>
                    <a:lstStyle/>
                    <a:p>
                      <a:pPr algn="ctr"/>
                      <a:r>
                        <a:rPr lang="en-IN" dirty="0"/>
                        <a:t>59</a:t>
                      </a:r>
                      <a:endParaRPr lang="en-US" dirty="0"/>
                    </a:p>
                  </a:txBody>
                  <a:tcPr/>
                </a:tc>
                <a:tc>
                  <a:txBody>
                    <a:bodyPr/>
                    <a:lstStyle/>
                    <a:p>
                      <a:r>
                        <a:rPr lang="en-IN" dirty="0"/>
                        <a:t>Swapnil Patil</a:t>
                      </a:r>
                      <a:endParaRPr lang="en-US" dirty="0"/>
                    </a:p>
                  </a:txBody>
                  <a:tcPr/>
                </a:tc>
                <a:tc>
                  <a:txBody>
                    <a:bodyPr/>
                    <a:lstStyle/>
                    <a:p>
                      <a:pPr algn="ctr"/>
                      <a:r>
                        <a:rPr lang="en-IN" dirty="0"/>
                        <a:t>12120131</a:t>
                      </a:r>
                      <a:endParaRPr lang="en-US" dirty="0"/>
                    </a:p>
                  </a:txBody>
                  <a:tcPr/>
                </a:tc>
                <a:extLst>
                  <a:ext uri="{0D108BD9-81ED-4DB2-BD59-A6C34878D82A}">
                    <a16:rowId xmlns:a16="http://schemas.microsoft.com/office/drawing/2014/main" val="10001"/>
                  </a:ext>
                </a:extLst>
              </a:tr>
              <a:tr h="464566">
                <a:tc>
                  <a:txBody>
                    <a:bodyPr/>
                    <a:lstStyle/>
                    <a:p>
                      <a:pPr algn="ctr"/>
                      <a:r>
                        <a:rPr lang="en-IN" dirty="0"/>
                        <a:t>75</a:t>
                      </a:r>
                      <a:endParaRPr lang="en-US" dirty="0"/>
                    </a:p>
                  </a:txBody>
                  <a:tcPr/>
                </a:tc>
                <a:tc>
                  <a:txBody>
                    <a:bodyPr/>
                    <a:lstStyle/>
                    <a:p>
                      <a:r>
                        <a:rPr lang="en-IN" dirty="0"/>
                        <a:t>Devyani Ushir</a:t>
                      </a:r>
                      <a:endParaRPr lang="en-US" dirty="0"/>
                    </a:p>
                  </a:txBody>
                  <a:tcPr/>
                </a:tc>
                <a:tc>
                  <a:txBody>
                    <a:bodyPr/>
                    <a:lstStyle/>
                    <a:p>
                      <a:pPr algn="ctr"/>
                      <a:r>
                        <a:rPr lang="en-IN" dirty="0"/>
                        <a:t>12120175</a:t>
                      </a:r>
                      <a:endParaRPr lang="en-US" dirty="0"/>
                    </a:p>
                  </a:txBody>
                  <a:tcPr/>
                </a:tc>
                <a:extLst>
                  <a:ext uri="{0D108BD9-81ED-4DB2-BD59-A6C34878D82A}">
                    <a16:rowId xmlns:a16="http://schemas.microsoft.com/office/drawing/2014/main" val="10002"/>
                  </a:ext>
                </a:extLst>
              </a:tr>
              <a:tr h="464566">
                <a:tc>
                  <a:txBody>
                    <a:bodyPr/>
                    <a:lstStyle/>
                    <a:p>
                      <a:pPr algn="ctr"/>
                      <a:r>
                        <a:rPr lang="en-IN" dirty="0"/>
                        <a:t>77</a:t>
                      </a:r>
                      <a:endParaRPr lang="en-US" dirty="0"/>
                    </a:p>
                  </a:txBody>
                  <a:tcPr/>
                </a:tc>
                <a:tc>
                  <a:txBody>
                    <a:bodyPr/>
                    <a:lstStyle/>
                    <a:p>
                      <a:r>
                        <a:rPr lang="en-IN" dirty="0"/>
                        <a:t>Saburi Waghmare</a:t>
                      </a:r>
                      <a:endParaRPr lang="en-US" dirty="0"/>
                    </a:p>
                  </a:txBody>
                  <a:tcPr/>
                </a:tc>
                <a:tc>
                  <a:txBody>
                    <a:bodyPr/>
                    <a:lstStyle/>
                    <a:p>
                      <a:pPr algn="ctr"/>
                      <a:r>
                        <a:rPr lang="en-IN" dirty="0"/>
                        <a:t>12120207</a:t>
                      </a:r>
                      <a:endParaRPr lang="en-US" dirty="0"/>
                    </a:p>
                  </a:txBody>
                  <a:tcPr/>
                </a:tc>
                <a:extLst>
                  <a:ext uri="{0D108BD9-81ED-4DB2-BD59-A6C34878D82A}">
                    <a16:rowId xmlns:a16="http://schemas.microsoft.com/office/drawing/2014/main" val="10003"/>
                  </a:ext>
                </a:extLst>
              </a:tr>
              <a:tr h="464566">
                <a:tc>
                  <a:txBody>
                    <a:bodyPr/>
                    <a:lstStyle/>
                    <a:p>
                      <a:pPr algn="ctr"/>
                      <a:r>
                        <a:rPr lang="en-IN" dirty="0"/>
                        <a:t>78</a:t>
                      </a:r>
                      <a:endParaRPr lang="en-US" dirty="0"/>
                    </a:p>
                  </a:txBody>
                  <a:tcPr/>
                </a:tc>
                <a:tc>
                  <a:txBody>
                    <a:bodyPr/>
                    <a:lstStyle/>
                    <a:p>
                      <a:r>
                        <a:rPr lang="en-IN" dirty="0"/>
                        <a:t>Sakshi  Bhosale</a:t>
                      </a:r>
                      <a:endParaRPr lang="en-US" dirty="0"/>
                    </a:p>
                  </a:txBody>
                  <a:tcPr/>
                </a:tc>
                <a:tc>
                  <a:txBody>
                    <a:bodyPr/>
                    <a:lstStyle/>
                    <a:p>
                      <a:pPr algn="ctr"/>
                      <a:r>
                        <a:rPr lang="en-IN" dirty="0"/>
                        <a:t>11910725</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190500" y="563880"/>
            <a:ext cx="4320540" cy="88044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sz="2800" dirty="0">
                <a:solidFill>
                  <a:schemeClr val="lt1"/>
                </a:solidFill>
              </a:rPr>
              <a:t>LIMITATIONS</a:t>
            </a:r>
            <a:endParaRPr sz="2600" dirty="0">
              <a:solidFill>
                <a:schemeClr val="lt1"/>
              </a:solidFill>
            </a:endParaRPr>
          </a:p>
        </p:txBody>
      </p:sp>
      <p:sp>
        <p:nvSpPr>
          <p:cNvPr id="237" name="Google Shape;2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20</a:t>
            </a:fld>
            <a:endParaRPr>
              <a:solidFill>
                <a:srgbClr val="222222"/>
              </a:solidFill>
            </a:endParaRPr>
          </a:p>
        </p:txBody>
      </p:sp>
      <p:sp>
        <p:nvSpPr>
          <p:cNvPr id="7" name="TextBox 6">
            <a:extLst>
              <a:ext uri="{FF2B5EF4-FFF2-40B4-BE49-F238E27FC236}">
                <a16:creationId xmlns:a16="http://schemas.microsoft.com/office/drawing/2014/main" id="{B8D8916D-95B1-43AE-5A55-EC921B3D42F1}"/>
              </a:ext>
            </a:extLst>
          </p:cNvPr>
          <p:cNvSpPr txBox="1"/>
          <p:nvPr/>
        </p:nvSpPr>
        <p:spPr>
          <a:xfrm>
            <a:off x="693420" y="1959948"/>
            <a:ext cx="8115300" cy="1815882"/>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Instead of having a dynamic IP address for your IP Camera, it would be more convenient to set up a static IP. This way, you won't have to change the address every time you launch the camera.</a:t>
            </a:r>
          </a:p>
          <a:p>
            <a:pPr marL="285750" indent="-285750" algn="just">
              <a:buFont typeface="Arial" panose="020B0604020202020204" pitchFamily="34" charset="0"/>
              <a:buChar char="•"/>
            </a:pPr>
            <a:endParaRPr lang="en-US" sz="1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0" i="0" dirty="0">
                <a:solidFill>
                  <a:schemeClr val="accent3">
                    <a:lumMod val="50000"/>
                  </a:schemeClr>
                </a:solidFill>
                <a:effectLst/>
                <a:latin typeface="Times New Roman" panose="02020603050405020304" pitchFamily="18" charset="0"/>
                <a:cs typeface="Times New Roman" panose="02020603050405020304" pitchFamily="18" charset="0"/>
              </a:rPr>
              <a:t> Currently, your IP Camera can only be accessed when your device and PC are connected to the same network or Wi-Fi. To make it accessible globally, you'll need to explore methods for setting up the camera to work across different networks.</a:t>
            </a:r>
          </a:p>
        </p:txBody>
      </p:sp>
    </p:spTree>
    <p:extLst>
      <p:ext uri="{BB962C8B-B14F-4D97-AF65-F5344CB8AC3E}">
        <p14:creationId xmlns:p14="http://schemas.microsoft.com/office/powerpoint/2010/main" val="830423797"/>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p:nvPr/>
        </p:nvSpPr>
        <p:spPr>
          <a:xfrm>
            <a:off x="0" y="20400"/>
            <a:ext cx="3480000" cy="51435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1"/>
          <p:cNvSpPr/>
          <p:nvPr/>
        </p:nvSpPr>
        <p:spPr>
          <a:xfrm>
            <a:off x="0" y="198120"/>
            <a:ext cx="3489960" cy="3939540"/>
          </a:xfrm>
          <a:prstGeom prst="triangle">
            <a:avLst>
              <a:gd name="adj" fmla="val 50457"/>
            </a:avLst>
          </a:prstGeom>
          <a:solidFill>
            <a:srgbClr val="38761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lvl="0">
              <a:buSzPts val="1400"/>
            </a:pPr>
            <a:endParaRPr sz="1400" b="0" i="0" u="none" strike="noStrike" cap="none" dirty="0">
              <a:solidFill>
                <a:srgbClr val="000000"/>
              </a:solidFill>
              <a:latin typeface="Arial"/>
              <a:ea typeface="Arial"/>
              <a:cs typeface="Arial"/>
              <a:sym typeface="Arial"/>
            </a:endParaRPr>
          </a:p>
        </p:txBody>
      </p:sp>
      <p:sp>
        <p:nvSpPr>
          <p:cNvPr id="320" name="Google Shape;320;p41"/>
          <p:cNvSpPr txBox="1"/>
          <p:nvPr/>
        </p:nvSpPr>
        <p:spPr>
          <a:xfrm>
            <a:off x="633433" y="2315166"/>
            <a:ext cx="2213134" cy="55396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FFFFFF"/>
                </a:solidFill>
                <a:latin typeface="Roboto Slab"/>
                <a:ea typeface="Roboto Slab"/>
                <a:cs typeface="Roboto Slab"/>
                <a:sym typeface="Roboto Slab"/>
              </a:rPr>
              <a:t>CONCLUSION</a:t>
            </a:r>
            <a:endParaRPr sz="2400" b="1" i="0" u="none" strike="noStrike" cap="none" dirty="0">
              <a:solidFill>
                <a:srgbClr val="FFFFFF"/>
              </a:solidFill>
              <a:latin typeface="Roboto Slab"/>
              <a:ea typeface="Roboto Slab"/>
              <a:cs typeface="Roboto Slab"/>
              <a:sym typeface="Roboto Slab"/>
            </a:endParaRPr>
          </a:p>
        </p:txBody>
      </p:sp>
      <p:sp>
        <p:nvSpPr>
          <p:cNvPr id="321" name="Google Shape;321;p41"/>
          <p:cNvSpPr txBox="1"/>
          <p:nvPr/>
        </p:nvSpPr>
        <p:spPr>
          <a:xfrm>
            <a:off x="3822180" y="0"/>
            <a:ext cx="4712220" cy="5647670"/>
          </a:xfrm>
          <a:prstGeom prst="rect">
            <a:avLst/>
          </a:prstGeom>
          <a:noFill/>
          <a:ln>
            <a:noFill/>
          </a:ln>
        </p:spPr>
        <p:txBody>
          <a:bodyPr spcFirstLastPara="1" wrap="square" lIns="91425" tIns="91425" rIns="91425" bIns="91425" anchor="t" anchorCtr="0">
            <a:spAutoFit/>
          </a:bodyPr>
          <a:lstStyle/>
          <a:p>
            <a:pPr marL="457200" lvl="0" indent="-336550" algn="just">
              <a:buSzPts val="1700"/>
            </a:pPr>
            <a:endParaRPr lang="en-US" b="1" dirty="0">
              <a:solidFill>
                <a:srgbClr val="002060"/>
              </a:solidFill>
              <a:latin typeface="Times New Roman" pitchFamily="18" charset="0"/>
              <a:ea typeface="Roboto Slab"/>
              <a:cs typeface="Times New Roman" pitchFamily="18" charset="0"/>
              <a:sym typeface="Roboto Slab"/>
            </a:endParaRPr>
          </a:p>
          <a:p>
            <a:pPr marL="457200" lvl="0" indent="-336550" algn="just">
              <a:buSzPts val="1700"/>
            </a:pPr>
            <a:endParaRPr lang="en-US" b="1" dirty="0">
              <a:solidFill>
                <a:srgbClr val="002060"/>
              </a:solidFill>
              <a:latin typeface="Times New Roman" pitchFamily="18" charset="0"/>
              <a:ea typeface="Roboto Slab"/>
              <a:cs typeface="Times New Roman" pitchFamily="18" charset="0"/>
              <a:sym typeface="Roboto Slab"/>
            </a:endParaRPr>
          </a:p>
          <a:p>
            <a:pPr marL="457200" lvl="0" indent="-336550" algn="just">
              <a:buSzPts val="1700"/>
            </a:pPr>
            <a:endParaRPr lang="en-US" b="1" dirty="0">
              <a:solidFill>
                <a:srgbClr val="002060"/>
              </a:solidFill>
              <a:latin typeface="Times New Roman" pitchFamily="18" charset="0"/>
              <a:ea typeface="Roboto Slab"/>
              <a:cs typeface="Times New Roman" pitchFamily="18" charset="0"/>
              <a:sym typeface="Roboto Slab"/>
            </a:endParaRPr>
          </a:p>
          <a:p>
            <a:pPr marL="457200" lvl="0" indent="-336550" algn="just">
              <a:buSzPts val="1700"/>
              <a:buFont typeface="Roboto Slab"/>
              <a:buChar char="➔"/>
            </a:pPr>
            <a:r>
              <a:rPr lang="en-US" b="0" i="0" dirty="0">
                <a:solidFill>
                  <a:schemeClr val="tx1"/>
                </a:solidFill>
                <a:effectLst/>
                <a:latin typeface="Times New Roman" panose="02020603050405020304" pitchFamily="18" charset="0"/>
                <a:cs typeface="Times New Roman" panose="02020603050405020304" pitchFamily="18" charset="0"/>
              </a:rPr>
              <a:t>In conclusion, the Smart Intruder Detection System with OpenCV and your Phone is a promising technology that can enhance security measures in various settings. This system utilizes the mobile phone as a primary device for video capture and OpenCV library for image processing and analysis. </a:t>
            </a:r>
          </a:p>
          <a:p>
            <a:pPr marL="120650" lvl="0" algn="just">
              <a:buSzPts val="1700"/>
            </a:pP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indent="-336550" algn="just">
              <a:buSzPts val="1700"/>
              <a:buFont typeface="Roboto Slab"/>
              <a:buChar char="➔"/>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The system analyzes the video footage for anomalous activities and identifies potential security threats. The intruder detection module triggers the alarm system and notification system when it detects potential security breaches.</a:t>
            </a:r>
          </a:p>
          <a:p>
            <a:pPr marL="120650" algn="just">
              <a:buSzPts val="1700"/>
            </a:pPr>
            <a:endParaRPr lang="en-US" b="0" i="0" dirty="0">
              <a:solidFill>
                <a:schemeClr val="tx1"/>
              </a:solidFill>
              <a:effectLst/>
              <a:latin typeface="Times New Roman" panose="02020603050405020304" pitchFamily="18" charset="0"/>
              <a:cs typeface="Times New Roman" panose="02020603050405020304" pitchFamily="18" charset="0"/>
            </a:endParaRPr>
          </a:p>
          <a:p>
            <a:pPr marL="457200" indent="-336550" algn="just">
              <a:buSzPts val="1700"/>
              <a:buFont typeface="Roboto Slab"/>
              <a:buChar char="➔"/>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This technology is a cost-effective solution for security surveillance, as it eliminates the need for expensive equipment and reduces the cost of setting up and maintaining a security system.</a:t>
            </a:r>
          </a:p>
          <a:p>
            <a:pPr algn="l"/>
            <a:endParaRPr lang="en-US" b="1" dirty="0">
              <a:solidFill>
                <a:srgbClr val="002060"/>
              </a:solidFill>
              <a:latin typeface="Times New Roman" pitchFamily="18" charset="0"/>
              <a:ea typeface="Roboto Slab"/>
              <a:cs typeface="Times New Roman" pitchFamily="18" charset="0"/>
              <a:sym typeface="Roboto Slab"/>
            </a:endParaRPr>
          </a:p>
          <a:p>
            <a:pPr algn="l"/>
            <a:endParaRPr lang="en-US" dirty="0">
              <a:solidFill>
                <a:srgbClr val="002060"/>
              </a:solidFill>
              <a:latin typeface="Times New Roman" pitchFamily="18" charset="0"/>
              <a:cs typeface="Times New Roman" pitchFamily="18" charset="0"/>
            </a:endParaRPr>
          </a:p>
          <a:p>
            <a:pPr marL="457200" indent="-336550" algn="just">
              <a:buSzPts val="1700"/>
              <a:buFont typeface="Roboto Slab"/>
              <a:buChar char="➔"/>
            </a:pPr>
            <a:endParaRPr lang="en-US" dirty="0">
              <a:solidFill>
                <a:srgbClr val="002060"/>
              </a:solidFill>
              <a:latin typeface="Times New Roman" pitchFamily="18" charset="0"/>
              <a:cs typeface="Times New Roman" pitchFamily="18" charset="0"/>
            </a:endParaRPr>
          </a:p>
          <a:p>
            <a:pPr marL="457200" lvl="0" indent="-336550" algn="l" rtl="0">
              <a:spcBef>
                <a:spcPts val="0"/>
              </a:spcBef>
              <a:spcAft>
                <a:spcPts val="0"/>
              </a:spcAft>
              <a:buSzPts val="1700"/>
              <a:buFont typeface="Roboto Slab"/>
              <a:buChar char="➔"/>
            </a:pPr>
            <a:endParaRPr lang="en-US" sz="1600" b="1" dirty="0">
              <a:solidFill>
                <a:schemeClr val="tx2">
                  <a:lumMod val="10000"/>
                </a:schemeClr>
              </a:solidFill>
              <a:latin typeface="Roboto Slab"/>
              <a:ea typeface="Roboto Slab"/>
              <a:cs typeface="Roboto Slab"/>
              <a:sym typeface="Roboto Slab"/>
            </a:endParaRPr>
          </a:p>
          <a:p>
            <a:pPr marL="0" marR="0" lvl="0" indent="0" algn="l" rtl="0">
              <a:lnSpc>
                <a:spcPct val="100000"/>
              </a:lnSpc>
              <a:spcBef>
                <a:spcPts val="0"/>
              </a:spcBef>
              <a:spcAft>
                <a:spcPts val="0"/>
              </a:spcAft>
              <a:buNone/>
            </a:pPr>
            <a:endParaRPr lang="en-US" sz="1700" b="1" dirty="0">
              <a:latin typeface="Roboto Slab"/>
              <a:ea typeface="Roboto Slab"/>
              <a:cs typeface="Roboto Slab"/>
              <a:sym typeface="Roboto Slab"/>
            </a:endParaRPr>
          </a:p>
        </p:txBody>
      </p:sp>
      <p:sp>
        <p:nvSpPr>
          <p:cNvPr id="322" name="Google Shape;32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21</a:t>
            </a:fld>
            <a:endParaRPr>
              <a:solidFill>
                <a:srgbClr val="222222"/>
              </a:solidFill>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2"/>
          <p:cNvSpPr txBox="1"/>
          <p:nvPr/>
        </p:nvSpPr>
        <p:spPr>
          <a:xfrm>
            <a:off x="510275" y="193900"/>
            <a:ext cx="2439000" cy="4464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0000"/>
              </a:buClr>
              <a:buSzPts val="1700"/>
              <a:buFont typeface="Nixie One"/>
              <a:buChar char="❖"/>
            </a:pPr>
            <a:r>
              <a:rPr lang="en" sz="1700" b="1" i="0" u="none" strike="noStrike" cap="none">
                <a:solidFill>
                  <a:srgbClr val="000000"/>
                </a:solidFill>
                <a:latin typeface="Nixie One"/>
                <a:ea typeface="Nixie One"/>
                <a:cs typeface="Nixie One"/>
                <a:sym typeface="Nixie One"/>
              </a:rPr>
              <a:t>References:</a:t>
            </a:r>
            <a:endParaRPr sz="1700" b="1" i="0" u="none" strike="noStrike" cap="none">
              <a:solidFill>
                <a:srgbClr val="000000"/>
              </a:solidFill>
              <a:latin typeface="Nixie One"/>
              <a:ea typeface="Nixie One"/>
              <a:cs typeface="Nixie One"/>
              <a:sym typeface="Nixie One"/>
            </a:endParaRPr>
          </a:p>
        </p:txBody>
      </p:sp>
      <p:sp>
        <p:nvSpPr>
          <p:cNvPr id="328" name="Google Shape;328;p42"/>
          <p:cNvSpPr txBox="1"/>
          <p:nvPr/>
        </p:nvSpPr>
        <p:spPr>
          <a:xfrm>
            <a:off x="510275" y="750600"/>
            <a:ext cx="8128500" cy="4124176"/>
          </a:xfrm>
          <a:prstGeom prst="rect">
            <a:avLst/>
          </a:prstGeom>
          <a:noFill/>
          <a:ln>
            <a:noFill/>
          </a:ln>
        </p:spPr>
        <p:txBody>
          <a:bodyPr spcFirstLastPara="1" wrap="square" lIns="91425" tIns="91425" rIns="91425" bIns="91425" anchor="t" anchorCtr="0">
            <a:spAutoFit/>
          </a:bodyPr>
          <a:lstStyle/>
          <a:p>
            <a:pPr marL="0" lvl="0" indent="0">
              <a:lnSpc>
                <a:spcPct val="100000"/>
              </a:lnSpc>
              <a:spcBef>
                <a:spcPts val="1600"/>
              </a:spcBef>
              <a:buNone/>
            </a:pPr>
            <a:r>
              <a:rPr lang="en-US" sz="1200" dirty="0">
                <a:latin typeface="Times New Roman" panose="02020603050405020304" pitchFamily="18" charset="0"/>
                <a:cs typeface="Times New Roman" pitchFamily="18" charset="0"/>
              </a:rPr>
              <a:t>[1].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Sultana, N.,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Chilamkurti</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N., Peng, W., &amp;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Alhadad</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R. (2019). Survey on SDN based network intrusion detection system using machine learning approaches.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Peer-to-Peer Networking and Applications</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12</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493-501.</a:t>
            </a:r>
            <a:r>
              <a:rPr lang="en-US" sz="1200" dirty="0">
                <a:solidFill>
                  <a:schemeClr val="accent3">
                    <a:lumMod val="50000"/>
                  </a:schemeClr>
                </a:solidFill>
                <a:latin typeface="Times New Roman" panose="02020603050405020304" pitchFamily="18" charset="0"/>
                <a:cs typeface="Times New Roman" pitchFamily="18" charset="0"/>
              </a:rPr>
              <a:t> </a:t>
            </a:r>
            <a:endParaRPr lang="en-US" sz="1200" dirty="0">
              <a:solidFill>
                <a:schemeClr val="accent3">
                  <a:lumMod val="50000"/>
                </a:schemeClr>
              </a:solidFill>
              <a:highlight>
                <a:srgbClr val="FFFFFF"/>
              </a:highlight>
              <a:latin typeface="Times New Roman" panose="02020603050405020304" pitchFamily="18" charset="0"/>
              <a:ea typeface="Roboto Slab"/>
              <a:cs typeface="Times New Roman" panose="02020603050405020304" pitchFamily="18" charset="0"/>
              <a:sym typeface="Roboto Slab"/>
            </a:endParaRPr>
          </a:p>
          <a:p>
            <a:pPr marL="0" lvl="0" indent="0">
              <a:lnSpc>
                <a:spcPct val="100000"/>
              </a:lnSpc>
              <a:spcBef>
                <a:spcPts val="1600"/>
              </a:spcBef>
              <a:buNone/>
            </a:pPr>
            <a:r>
              <a:rPr lang="en-US" sz="1200" dirty="0">
                <a:solidFill>
                  <a:schemeClr val="accent3">
                    <a:lumMod val="50000"/>
                  </a:schemeClr>
                </a:solidFill>
                <a:highlight>
                  <a:srgbClr val="FFFFFF"/>
                </a:highlight>
                <a:latin typeface="Times New Roman" panose="02020603050405020304" pitchFamily="18" charset="0"/>
                <a:ea typeface="Roboto Slab"/>
                <a:cs typeface="Times New Roman" panose="02020603050405020304" pitchFamily="18" charset="0"/>
                <a:sym typeface="Roboto Slab"/>
              </a:rPr>
              <a:t>[2].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Bhadwal, N.,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Madaan</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V., Agrawal, P., Shukla, A., &amp;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Kakran</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 (2019, April). Smart border surveillance system using wireless sensor network and computer vision. In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2019 international conference on Automation, Computational and Technology Management (ICACTM)</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(pp. 183-190). IEEE.</a:t>
            </a:r>
          </a:p>
          <a:p>
            <a:pPr marL="0" lvl="0" indent="0">
              <a:lnSpc>
                <a:spcPct val="100000"/>
              </a:lnSpc>
              <a:spcBef>
                <a:spcPts val="1600"/>
              </a:spcBef>
              <a:buNone/>
            </a:pPr>
            <a:r>
              <a:rPr lang="en-US" sz="1200" dirty="0">
                <a:solidFill>
                  <a:schemeClr val="accent3">
                    <a:lumMod val="50000"/>
                  </a:schemeClr>
                </a:solidFill>
                <a:latin typeface="Times New Roman" panose="02020603050405020304" pitchFamily="18" charset="0"/>
                <a:cs typeface="Times New Roman" panose="02020603050405020304" pitchFamily="18" charset="0"/>
              </a:rPr>
              <a:t>[3].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Liao, H. J., Lin, C. H. R., Lin, Y. C., &amp; Tung, K. Y. (2013). Intrusion detection system: A comprehensive review.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Journal of Network and Computer Applications</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36</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(1), 16-24.</a:t>
            </a:r>
          </a:p>
          <a:p>
            <a:pPr marL="0" lvl="0" indent="0">
              <a:lnSpc>
                <a:spcPct val="100000"/>
              </a:lnSpc>
              <a:spcBef>
                <a:spcPts val="1600"/>
              </a:spcBef>
              <a:buNone/>
            </a:pPr>
            <a:r>
              <a:rPr lang="en-US" sz="1200" dirty="0">
                <a:solidFill>
                  <a:schemeClr val="accent3">
                    <a:lumMod val="50000"/>
                  </a:schemeClr>
                </a:solidFill>
                <a:latin typeface="Times New Roman" panose="02020603050405020304" pitchFamily="18" charset="0"/>
                <a:cs typeface="Times New Roman" panose="02020603050405020304" pitchFamily="18" charset="0"/>
              </a:rPr>
              <a:t>[4].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Aljawarneh</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S.,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Aldwairi</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M., &amp;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Yassein</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M. B. (2018). Anomaly-based intrusion detection system through feature selection analysis and building hybrid efficient model.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Journal of Computational Science</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25</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152-160.</a:t>
            </a:r>
          </a:p>
          <a:p>
            <a:pPr marL="0" lvl="0" indent="0">
              <a:lnSpc>
                <a:spcPct val="100000"/>
              </a:lnSpc>
              <a:spcBef>
                <a:spcPts val="1600"/>
              </a:spcBef>
              <a:buNone/>
            </a:pPr>
            <a:r>
              <a:rPr lang="en-US" sz="1200" dirty="0">
                <a:solidFill>
                  <a:schemeClr val="accent3">
                    <a:lumMod val="50000"/>
                  </a:schemeClr>
                </a:solidFill>
                <a:latin typeface="Times New Roman" panose="02020603050405020304" pitchFamily="18" charset="0"/>
                <a:cs typeface="Times New Roman" panose="02020603050405020304" pitchFamily="18" charset="0"/>
              </a:rPr>
              <a:t>[5]. </a:t>
            </a:r>
            <a:r>
              <a:rPr lang="en-US" sz="1200" b="0" i="0" dirty="0">
                <a:solidFill>
                  <a:schemeClr val="accent3">
                    <a:lumMod val="50000"/>
                  </a:schemeClr>
                </a:solidFill>
                <a:effectLst/>
                <a:latin typeface="Arial" panose="020B0604020202020204" pitchFamily="34" charset="0"/>
              </a:rPr>
              <a:t>Mishra, A., Nadkarni, K., &amp; </a:t>
            </a:r>
            <a:r>
              <a:rPr lang="en-US" sz="1200" b="0" i="0" dirty="0" err="1">
                <a:solidFill>
                  <a:schemeClr val="accent3">
                    <a:lumMod val="50000"/>
                  </a:schemeClr>
                </a:solidFill>
                <a:effectLst/>
                <a:latin typeface="Arial" panose="020B0604020202020204" pitchFamily="34" charset="0"/>
              </a:rPr>
              <a:t>Patcha</a:t>
            </a:r>
            <a:r>
              <a:rPr lang="en-US" sz="1200" b="0" i="0" dirty="0">
                <a:solidFill>
                  <a:schemeClr val="accent3">
                    <a:lumMod val="50000"/>
                  </a:schemeClr>
                </a:solidFill>
                <a:effectLst/>
                <a:latin typeface="Arial" panose="020B0604020202020204" pitchFamily="34" charset="0"/>
              </a:rPr>
              <a:t>, A. (2004). Intrusion detection in wireless ad hoc networks. </a:t>
            </a:r>
            <a:r>
              <a:rPr lang="en-US" sz="1200" b="0" i="1" dirty="0">
                <a:solidFill>
                  <a:schemeClr val="accent3">
                    <a:lumMod val="50000"/>
                  </a:schemeClr>
                </a:solidFill>
                <a:effectLst/>
                <a:latin typeface="Arial" panose="020B0604020202020204" pitchFamily="34" charset="0"/>
              </a:rPr>
              <a:t>IEEE wireless communications</a:t>
            </a:r>
            <a:r>
              <a:rPr lang="en-US" sz="1200" b="0" i="0" dirty="0">
                <a:solidFill>
                  <a:schemeClr val="accent3">
                    <a:lumMod val="50000"/>
                  </a:schemeClr>
                </a:solidFill>
                <a:effectLst/>
                <a:latin typeface="Arial" panose="020B0604020202020204" pitchFamily="34" charset="0"/>
              </a:rPr>
              <a:t>, </a:t>
            </a:r>
            <a:r>
              <a:rPr lang="en-US" sz="1200" b="0" i="1" dirty="0">
                <a:solidFill>
                  <a:schemeClr val="accent3">
                    <a:lumMod val="50000"/>
                  </a:schemeClr>
                </a:solidFill>
                <a:effectLst/>
                <a:latin typeface="Arial" panose="020B0604020202020204" pitchFamily="34" charset="0"/>
              </a:rPr>
              <a:t>11</a:t>
            </a:r>
            <a:r>
              <a:rPr lang="en-US" sz="1200" b="0" i="0" dirty="0">
                <a:solidFill>
                  <a:schemeClr val="accent3">
                    <a:lumMod val="50000"/>
                  </a:schemeClr>
                </a:solidFill>
                <a:effectLst/>
                <a:latin typeface="Arial" panose="020B0604020202020204" pitchFamily="34" charset="0"/>
              </a:rPr>
              <a:t>(1), 48-60</a:t>
            </a:r>
            <a:r>
              <a:rPr lang="en-US" sz="1600" b="0" i="0" dirty="0">
                <a:solidFill>
                  <a:schemeClr val="accent3">
                    <a:lumMod val="50000"/>
                  </a:schemeClr>
                </a:solidFill>
                <a:effectLst/>
                <a:latin typeface="Arial" panose="020B0604020202020204" pitchFamily="34" charset="0"/>
              </a:rPr>
              <a:t>.</a:t>
            </a:r>
          </a:p>
          <a:p>
            <a:pPr marL="0" lvl="0" indent="0">
              <a:lnSpc>
                <a:spcPct val="100000"/>
              </a:lnSpc>
              <a:spcBef>
                <a:spcPts val="1600"/>
              </a:spcBef>
              <a:buNone/>
            </a:pPr>
            <a:r>
              <a:rPr lang="en-US" sz="1200" dirty="0">
                <a:solidFill>
                  <a:schemeClr val="accent3">
                    <a:lumMod val="50000"/>
                  </a:schemeClr>
                </a:solidFill>
                <a:latin typeface="Times New Roman" panose="02020603050405020304" pitchFamily="18" charset="0"/>
                <a:cs typeface="Times New Roman" panose="02020603050405020304" pitchFamily="18" charset="0"/>
              </a:rPr>
              <a:t>[6].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Nash, D. C., Martin, T. L., Ha, D. S., &amp; Hsiao, M. S. (2005, March). Towards an intrusion detection system for battery exhaustion attacks on mobile computing devices. In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Third IEEE international conference on pervasive computing and communications workshops</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(pp. 141-145). IEEE</a:t>
            </a:r>
            <a:r>
              <a:rPr lang="en-US" sz="1600" b="0" i="0" dirty="0">
                <a:solidFill>
                  <a:schemeClr val="accent3">
                    <a:lumMod val="50000"/>
                  </a:schemeClr>
                </a:solidFill>
                <a:effectLst/>
                <a:latin typeface="Arial" panose="020B0604020202020204" pitchFamily="34" charset="0"/>
              </a:rPr>
              <a:t>.</a:t>
            </a:r>
            <a:endParaRPr lang="en-US" sz="1200" dirty="0">
              <a:solidFill>
                <a:schemeClr val="accent3">
                  <a:lumMod val="50000"/>
                </a:schemeClr>
              </a:solidFill>
              <a:latin typeface="Times New Roman" panose="02020603050405020304" pitchFamily="18" charset="0"/>
              <a:cs typeface="Times New Roman" pitchFamily="18" charset="0"/>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22</a:t>
            </a:fld>
            <a:endParaRPr>
              <a:solidFill>
                <a:srgbClr val="222222"/>
              </a:solidFill>
            </a:endParaRP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body" idx="1"/>
          </p:nvPr>
        </p:nvSpPr>
        <p:spPr>
          <a:xfrm>
            <a:off x="762550" y="126125"/>
            <a:ext cx="7765200" cy="4696500"/>
          </a:xfrm>
          <a:prstGeom prst="rect">
            <a:avLst/>
          </a:prstGeom>
        </p:spPr>
        <p:txBody>
          <a:bodyPr spcFirstLastPara="1" wrap="square" lIns="91425" tIns="91425" rIns="91425" bIns="91425" anchor="t" anchorCtr="0">
            <a:noAutofit/>
          </a:bodyPr>
          <a:lstStyle/>
          <a:p>
            <a:pPr marL="0" lvl="0" indent="0" algn="l">
              <a:lnSpc>
                <a:spcPct val="100000"/>
              </a:lnSpc>
              <a:spcBef>
                <a:spcPts val="1600"/>
              </a:spcBef>
              <a:buNone/>
            </a:pPr>
            <a:r>
              <a:rPr lang="en-US" sz="1200" dirty="0">
                <a:latin typeface="Times New Roman" panose="02020603050405020304" pitchFamily="18" charset="0"/>
                <a:ea typeface="Roboto Slab"/>
                <a:cs typeface="Times New Roman" panose="02020603050405020304" pitchFamily="18" charset="0"/>
                <a:sym typeface="Roboto Slab"/>
              </a:rPr>
              <a:t>[7].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Pan, S., Morris, T., &amp; Adhikari, U. (2015). Developing a hybrid intrusion detection system using data mining for power systems.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IEEE Transactions on Smart Grid</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6</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(6), 3104-3113.</a:t>
            </a:r>
            <a:r>
              <a:rPr lang="en-US" sz="1200" dirty="0">
                <a:solidFill>
                  <a:schemeClr val="accent3">
                    <a:lumMod val="50000"/>
                  </a:schemeClr>
                </a:solidFill>
                <a:latin typeface="Times New Roman" panose="02020603050405020304" pitchFamily="18" charset="0"/>
                <a:ea typeface="Roboto Slab"/>
                <a:cs typeface="Times New Roman" panose="02020603050405020304" pitchFamily="18" charset="0"/>
                <a:sym typeface="Roboto Slab"/>
              </a:rPr>
              <a:t> </a:t>
            </a:r>
          </a:p>
          <a:p>
            <a:pPr marL="0" lvl="0" indent="0" algn="l">
              <a:lnSpc>
                <a:spcPct val="100000"/>
              </a:lnSpc>
              <a:spcBef>
                <a:spcPts val="1600"/>
              </a:spcBef>
              <a:buNone/>
            </a:pPr>
            <a:r>
              <a:rPr lang="en-US" sz="1200" dirty="0">
                <a:solidFill>
                  <a:schemeClr val="accent3">
                    <a:lumMod val="50000"/>
                  </a:schemeClr>
                </a:solidFill>
                <a:latin typeface="Times New Roman" panose="02020603050405020304" pitchFamily="18" charset="0"/>
                <a:ea typeface="Roboto Slab"/>
                <a:cs typeface="Times New Roman" panose="02020603050405020304" pitchFamily="18" charset="0"/>
                <a:sym typeface="Roboto Slab"/>
              </a:rPr>
              <a:t>[8]. </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Inayat, Z.,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Gani</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Anuar</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N. B., Anwar, S., &amp; Khan, M. K. (2017). Cloud-based intrusion detection and response system: open research issues, and solutions.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Arabian Journal for Science and Engineering</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42</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399-423.</a:t>
            </a:r>
          </a:p>
          <a:p>
            <a:pPr marL="0" lvl="0" indent="0" algn="l">
              <a:lnSpc>
                <a:spcPct val="100000"/>
              </a:lnSpc>
              <a:spcBef>
                <a:spcPts val="1600"/>
              </a:spcBef>
              <a:buNone/>
            </a:pPr>
            <a:r>
              <a:rPr lang="en-US" sz="1200" dirty="0">
                <a:solidFill>
                  <a:schemeClr val="accent3">
                    <a:lumMod val="50000"/>
                  </a:schemeClr>
                </a:solidFill>
                <a:latin typeface="Times New Roman" panose="02020603050405020304" pitchFamily="18" charset="0"/>
                <a:ea typeface="Roboto Slab"/>
                <a:cs typeface="Times New Roman" panose="02020603050405020304" pitchFamily="18" charset="0"/>
                <a:sym typeface="Roboto Slab"/>
              </a:rPr>
              <a:t>[9].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Stiawan</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D., Abdullah, A. H., &amp; Idris, M. Y. (2010, June). The trends of intrusion prevention system network. In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2010 2nd International Conference on Education Technology and Computer</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(Vol. 4, pp. V4-217). IEEE.</a:t>
            </a:r>
          </a:p>
          <a:p>
            <a:pPr marL="0" lvl="0" indent="0" algn="l">
              <a:lnSpc>
                <a:spcPct val="100000"/>
              </a:lnSpc>
              <a:spcBef>
                <a:spcPts val="1600"/>
              </a:spcBef>
              <a:buNone/>
            </a:pPr>
            <a:r>
              <a:rPr lang="en-US" sz="1200" dirty="0">
                <a:solidFill>
                  <a:schemeClr val="accent3">
                    <a:lumMod val="50000"/>
                  </a:schemeClr>
                </a:solidFill>
                <a:latin typeface="Times New Roman" panose="02020603050405020304" pitchFamily="18" charset="0"/>
                <a:ea typeface="Roboto Slab"/>
                <a:cs typeface="Times New Roman" panose="02020603050405020304" pitchFamily="18" charset="0"/>
                <a:sym typeface="Roboto Slab"/>
              </a:rPr>
              <a:t>[10].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Vinayakumar</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R.,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Alazab</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M., Soman, K. P., </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Poornachandran</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P., Al-</a:t>
            </a:r>
            <a:r>
              <a:rPr lang="en-US" sz="1200" b="0" i="0" dirty="0" err="1">
                <a:solidFill>
                  <a:schemeClr val="accent3">
                    <a:lumMod val="50000"/>
                  </a:schemeClr>
                </a:solidFill>
                <a:effectLst/>
                <a:latin typeface="Times New Roman" panose="02020603050405020304" pitchFamily="18" charset="0"/>
                <a:cs typeface="Times New Roman" panose="02020603050405020304" pitchFamily="18" charset="0"/>
              </a:rPr>
              <a:t>Nemrat</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 &amp; Venkatraman, S. (2019). Deep learning approach for intelligent intrusion detection system. </a:t>
            </a:r>
            <a:r>
              <a:rPr lang="en-US" sz="1200" b="0" i="1" dirty="0" err="1">
                <a:solidFill>
                  <a:schemeClr val="accent3">
                    <a:lumMod val="50000"/>
                  </a:schemeClr>
                </a:solidFill>
                <a:effectLst/>
                <a:latin typeface="Times New Roman" panose="02020603050405020304" pitchFamily="18" charset="0"/>
                <a:cs typeface="Times New Roman" panose="02020603050405020304" pitchFamily="18" charset="0"/>
              </a:rPr>
              <a:t>Ieee</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 Access</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a:t>
            </a:r>
            <a:r>
              <a:rPr lang="en-US" sz="1200" b="0" i="1" dirty="0">
                <a:solidFill>
                  <a:schemeClr val="accent3">
                    <a:lumMod val="50000"/>
                  </a:schemeClr>
                </a:solidFill>
                <a:effectLst/>
                <a:latin typeface="Times New Roman" panose="02020603050405020304" pitchFamily="18" charset="0"/>
                <a:cs typeface="Times New Roman" panose="02020603050405020304" pitchFamily="18" charset="0"/>
              </a:rPr>
              <a:t>7</a:t>
            </a:r>
            <a:r>
              <a:rPr lang="en-US" sz="1200" b="0" i="0" dirty="0">
                <a:solidFill>
                  <a:schemeClr val="accent3">
                    <a:lumMod val="50000"/>
                  </a:schemeClr>
                </a:solidFill>
                <a:effectLst/>
                <a:latin typeface="Times New Roman" panose="02020603050405020304" pitchFamily="18" charset="0"/>
                <a:cs typeface="Times New Roman" panose="02020603050405020304" pitchFamily="18" charset="0"/>
              </a:rPr>
              <a:t>, 41525-41550</a:t>
            </a:r>
            <a:r>
              <a:rPr lang="en-US" sz="1200" b="0" i="0" dirty="0">
                <a:solidFill>
                  <a:schemeClr val="accent3">
                    <a:lumMod val="50000"/>
                  </a:schemeClr>
                </a:solidFill>
                <a:effectLst/>
                <a:latin typeface="Arial" panose="020B0604020202020204" pitchFamily="34" charset="0"/>
              </a:rPr>
              <a:t>.</a:t>
            </a:r>
            <a:endParaRPr sz="1200" dirty="0">
              <a:solidFill>
                <a:schemeClr val="accent3">
                  <a:lumMod val="50000"/>
                </a:schemeClr>
              </a:solidFill>
              <a:latin typeface="Times New Roman" panose="02020603050405020304" pitchFamily="18" charset="0"/>
              <a:ea typeface="Roboto Slab"/>
              <a:cs typeface="Times New Roman" panose="02020603050405020304" pitchFamily="18" charset="0"/>
              <a:sym typeface="Roboto Slab"/>
            </a:endParaRPr>
          </a:p>
        </p:txBody>
      </p:sp>
      <p:sp>
        <p:nvSpPr>
          <p:cNvPr id="335" name="Google Shape;335;p43"/>
          <p:cNvSpPr txBox="1">
            <a:spLocks noGrp="1"/>
          </p:cNvSpPr>
          <p:nvPr>
            <p:ph type="sldNum" idx="12"/>
          </p:nvPr>
        </p:nvSpPr>
        <p:spPr>
          <a:xfrm>
            <a:off x="8748000" y="4773475"/>
            <a:ext cx="349200" cy="32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800"/>
              <a:buFont typeface="Arial"/>
              <a:buNone/>
            </a:pPr>
            <a:fld id="{00000000-1234-1234-1234-123412341234}" type="slidenum">
              <a:rPr lang="en">
                <a:solidFill>
                  <a:srgbClr val="222222"/>
                </a:solidFill>
              </a:rPr>
              <a:pPr marL="0" lvl="0" indent="0" algn="ctr" rtl="0">
                <a:spcBef>
                  <a:spcPts val="0"/>
                </a:spcBef>
                <a:spcAft>
                  <a:spcPts val="0"/>
                </a:spcAft>
                <a:buClr>
                  <a:srgbClr val="000000"/>
                </a:buClr>
                <a:buSzPts val="800"/>
                <a:buFont typeface="Arial"/>
                <a:buNone/>
              </a:pPr>
              <a:t>23</a:t>
            </a:fld>
            <a:endParaRPr>
              <a:solidFill>
                <a:srgbClr val="222222"/>
              </a:solidFill>
            </a:endParaRP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4"/>
          <p:cNvSpPr txBox="1"/>
          <p:nvPr/>
        </p:nvSpPr>
        <p:spPr>
          <a:xfrm>
            <a:off x="2318512" y="1993375"/>
            <a:ext cx="5023200" cy="9234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 sz="4800" i="0" u="none" strike="noStrike" cap="none" dirty="0">
                <a:solidFill>
                  <a:schemeClr val="lt1"/>
                </a:solidFill>
                <a:latin typeface="Roboto Slab Medium"/>
                <a:ea typeface="Roboto Slab Medium"/>
                <a:cs typeface="Roboto Slab Medium"/>
                <a:sym typeface="Roboto Slab Medium"/>
              </a:rPr>
              <a:t>THANK YOU</a:t>
            </a:r>
            <a:endParaRPr sz="4800" i="0" u="none" strike="noStrike" cap="none" dirty="0">
              <a:solidFill>
                <a:schemeClr val="lt1"/>
              </a:solidFill>
              <a:latin typeface="Roboto Slab Medium"/>
              <a:ea typeface="Roboto Slab Medium"/>
              <a:cs typeface="Roboto Slab Medium"/>
              <a:sym typeface="Roboto Slab Medium"/>
            </a:endParaRPr>
          </a:p>
        </p:txBody>
      </p:sp>
      <p:sp>
        <p:nvSpPr>
          <p:cNvPr id="341" name="Google Shape;341;p44"/>
          <p:cNvSpPr txBox="1"/>
          <p:nvPr/>
        </p:nvSpPr>
        <p:spPr>
          <a:xfrm>
            <a:off x="1330950" y="2455075"/>
            <a:ext cx="6482100" cy="17205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1800"/>
              <a:buFont typeface="Arial"/>
              <a:buNone/>
            </a:pPr>
            <a:endParaRPr sz="1900" b="0" i="0" u="none" strike="noStrike" cap="none" dirty="0">
              <a:solidFill>
                <a:schemeClr val="lt1"/>
              </a:solidFill>
              <a:latin typeface="Roboto Slab"/>
              <a:ea typeface="Roboto Slab"/>
              <a:cs typeface="Roboto Slab"/>
              <a:sym typeface="Roboto Slab"/>
            </a:endParaRPr>
          </a:p>
        </p:txBody>
      </p:sp>
      <p:sp>
        <p:nvSpPr>
          <p:cNvPr id="342" name="Google Shape;34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24</a:t>
            </a:fld>
            <a:endParaRPr>
              <a:solidFill>
                <a:srgbClr val="222222"/>
              </a:solidFill>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ctrTitle"/>
          </p:nvPr>
        </p:nvSpPr>
        <p:spPr>
          <a:xfrm>
            <a:off x="3690480" y="206692"/>
            <a:ext cx="4942980" cy="4672871"/>
          </a:xfrm>
          <a:prstGeom prst="rect">
            <a:avLst/>
          </a:prstGeom>
          <a:noFill/>
          <a:ln>
            <a:noFill/>
          </a:ln>
        </p:spPr>
        <p:txBody>
          <a:bodyPr spcFirstLastPara="1" wrap="square" lIns="91425" tIns="91425" rIns="91425" bIns="91425" anchor="b" anchorCtr="0">
            <a:noAutofit/>
          </a:bodyPr>
          <a:lstStyle/>
          <a:p>
            <a:pPr marL="457200" lvl="0" indent="-342900">
              <a:lnSpc>
                <a:spcPct val="150000"/>
              </a:lnSpc>
              <a:buSzPts val="1800"/>
              <a:buFont typeface="Noto Sans Symbols"/>
              <a:buChar char="▪"/>
            </a:pPr>
            <a:r>
              <a:rPr lang="en-IN" sz="2400" dirty="0">
                <a:solidFill>
                  <a:srgbClr val="002060"/>
                </a:solidFill>
                <a:latin typeface="Times New Roman" pitchFamily="18" charset="0"/>
                <a:cs typeface="Times New Roman" pitchFamily="18" charset="0"/>
              </a:rPr>
              <a:t>PROBLEM  STATEMENT</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INTRODUCTION</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OBJECTIVE</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LITERATURE  SURVEY</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BLOCK DIAGRAM</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METHODOLOGY</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CONCLUSION</a:t>
            </a:r>
            <a:endParaRPr sz="2400" dirty="0">
              <a:solidFill>
                <a:srgbClr val="002060"/>
              </a:solidFill>
              <a:latin typeface="Times New Roman" pitchFamily="18" charset="0"/>
              <a:cs typeface="Times New Roman" pitchFamily="18" charset="0"/>
            </a:endParaRPr>
          </a:p>
          <a:p>
            <a:pPr marL="457200" lvl="0" indent="-342900" algn="l" rtl="0">
              <a:lnSpc>
                <a:spcPct val="150000"/>
              </a:lnSpc>
              <a:spcBef>
                <a:spcPts val="0"/>
              </a:spcBef>
              <a:spcAft>
                <a:spcPts val="0"/>
              </a:spcAft>
              <a:buSzPts val="1800"/>
              <a:buFont typeface="Noto Sans Symbols"/>
              <a:buChar char="▪"/>
            </a:pPr>
            <a:r>
              <a:rPr lang="en-IN" sz="2400" dirty="0">
                <a:solidFill>
                  <a:srgbClr val="002060"/>
                </a:solidFill>
                <a:latin typeface="Times New Roman" pitchFamily="18" charset="0"/>
                <a:cs typeface="Times New Roman" pitchFamily="18" charset="0"/>
              </a:rPr>
              <a:t>REFERENCE</a:t>
            </a:r>
            <a:endParaRPr sz="2400" dirty="0">
              <a:solidFill>
                <a:srgbClr val="002060"/>
              </a:solidFill>
              <a:latin typeface="Times New Roman" pitchFamily="18" charset="0"/>
              <a:cs typeface="Times New Roman" pitchFamily="18" charset="0"/>
            </a:endParaRPr>
          </a:p>
        </p:txBody>
      </p:sp>
      <p:sp>
        <p:nvSpPr>
          <p:cNvPr id="156" name="Google Shape;156;p25"/>
          <p:cNvSpPr txBox="1"/>
          <p:nvPr/>
        </p:nvSpPr>
        <p:spPr>
          <a:xfrm>
            <a:off x="-50007" y="1471200"/>
            <a:ext cx="3586164" cy="2201100"/>
          </a:xfrm>
          <a:prstGeom prst="rect">
            <a:avLst/>
          </a:prstGeom>
          <a:noFill/>
          <a:ln>
            <a:noFill/>
          </a:ln>
        </p:spPr>
        <p:txBody>
          <a:bodyPr spcFirstLastPara="1" wrap="square" lIns="91425" tIns="91425" rIns="91425" bIns="91425" anchor="ctr" anchorCtr="0">
            <a:noAutofit/>
          </a:bodyPr>
          <a:lstStyle/>
          <a:p>
            <a:pPr marL="457200" marR="0" lvl="0" indent="-457200" algn="ctr" rtl="0">
              <a:lnSpc>
                <a:spcPct val="100000"/>
              </a:lnSpc>
              <a:spcBef>
                <a:spcPts val="0"/>
              </a:spcBef>
              <a:spcAft>
                <a:spcPts val="0"/>
              </a:spcAft>
              <a:buClr>
                <a:schemeClr val="lt1"/>
              </a:buClr>
              <a:buSzPts val="4000"/>
              <a:buFont typeface="Roboto Slab"/>
              <a:buChar char="❖"/>
            </a:pPr>
            <a:r>
              <a:rPr lang="en" sz="4000" b="0" i="0" u="none" strike="noStrike" cap="none" dirty="0">
                <a:solidFill>
                  <a:schemeClr val="lt1"/>
                </a:solidFill>
                <a:latin typeface="Roboto Slab"/>
                <a:ea typeface="Roboto Slab"/>
                <a:cs typeface="Roboto Slab"/>
                <a:sym typeface="Roboto Slab"/>
              </a:rPr>
              <a:t>CONTENTS</a:t>
            </a:r>
            <a:endParaRPr sz="4000" b="0" i="0" u="none" strike="noStrike" cap="none" dirty="0">
              <a:solidFill>
                <a:schemeClr val="lt1"/>
              </a:solidFill>
              <a:latin typeface="Roboto Slab"/>
              <a:ea typeface="Roboto Slab"/>
              <a:cs typeface="Roboto Slab"/>
              <a:sym typeface="Roboto Slab"/>
            </a:endParaRPr>
          </a:p>
        </p:txBody>
      </p:sp>
      <p:sp>
        <p:nvSpPr>
          <p:cNvPr id="157" name="Google Shape;15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3</a:t>
            </a:fld>
            <a:endParaRPr>
              <a:solidFill>
                <a:srgbClr val="222222"/>
              </a:solidFill>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1054584" y="262274"/>
            <a:ext cx="3509795" cy="97216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dirty="0"/>
              <a:t>PROBLEM STATEMENT :</a:t>
            </a:r>
            <a:endParaRPr sz="2800" dirty="0"/>
          </a:p>
        </p:txBody>
      </p:sp>
      <p:grpSp>
        <p:nvGrpSpPr>
          <p:cNvPr id="163" name="Google Shape;163;p26"/>
          <p:cNvGrpSpPr/>
          <p:nvPr/>
        </p:nvGrpSpPr>
        <p:grpSpPr>
          <a:xfrm>
            <a:off x="508883" y="486387"/>
            <a:ext cx="366458" cy="366437"/>
            <a:chOff x="1923675" y="1633650"/>
            <a:chExt cx="436000" cy="435975"/>
          </a:xfrm>
        </p:grpSpPr>
        <p:sp>
          <p:nvSpPr>
            <p:cNvPr id="164" name="Google Shape;164;p2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26"/>
          <p:cNvSpPr txBox="1"/>
          <p:nvPr/>
        </p:nvSpPr>
        <p:spPr>
          <a:xfrm>
            <a:off x="669022" y="1906185"/>
            <a:ext cx="8308200" cy="492412"/>
          </a:xfrm>
          <a:prstGeom prst="rect">
            <a:avLst/>
          </a:prstGeom>
          <a:noFill/>
          <a:ln>
            <a:noFill/>
          </a:ln>
        </p:spPr>
        <p:txBody>
          <a:bodyPr spcFirstLastPara="1" wrap="square" lIns="91425" tIns="91425" rIns="91425" bIns="91425" anchor="t" anchorCtr="0">
            <a:spAutoFit/>
          </a:bodyPr>
          <a:lstStyle/>
          <a:p>
            <a:pPr marL="342900" indent="-342900">
              <a:buFont typeface="Arial" panose="020B0604020202020204" pitchFamily="34" charset="0"/>
              <a:buChar char="•"/>
            </a:pPr>
            <a:endParaRPr lang="en-US" sz="2000" dirty="0"/>
          </a:p>
        </p:txBody>
      </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4</a:t>
            </a:fld>
            <a:endParaRPr>
              <a:solidFill>
                <a:srgbClr val="222222"/>
              </a:solidFill>
            </a:endParaRPr>
          </a:p>
        </p:txBody>
      </p:sp>
      <p:sp>
        <p:nvSpPr>
          <p:cNvPr id="12" name="Rectangle 11"/>
          <p:cNvSpPr/>
          <p:nvPr/>
        </p:nvSpPr>
        <p:spPr>
          <a:xfrm>
            <a:off x="990600" y="1727180"/>
            <a:ext cx="7475220" cy="1884700"/>
          </a:xfrm>
          <a:prstGeom prst="rect">
            <a:avLst/>
          </a:prstGeom>
        </p:spPr>
        <p:txBody>
          <a:bodyPr wrap="square">
            <a:spAutoFit/>
          </a:bodyPr>
          <a:lstStyle/>
          <a:p>
            <a:pPr algn="just">
              <a:buFont typeface="Arial" pitchFamily="34" charset="0"/>
              <a:buChar char="•"/>
            </a:pPr>
            <a:r>
              <a:rPr lang="en-US" sz="1600" dirty="0">
                <a:solidFill>
                  <a:srgbClr val="002060"/>
                </a:solidFill>
                <a:latin typeface="Times New Roman" pitchFamily="18" charset="0"/>
                <a:cs typeface="Times New Roman" pitchFamily="18" charset="0"/>
              </a:rPr>
              <a:t> </a:t>
            </a:r>
            <a:r>
              <a:rPr lang="en-US" sz="1600" dirty="0">
                <a:solidFill>
                  <a:schemeClr val="accent3">
                    <a:lumMod val="50000"/>
                  </a:schemeClr>
                </a:solidFill>
                <a:latin typeface="Times New Roman" pitchFamily="18" charset="0"/>
                <a:cs typeface="Times New Roman" pitchFamily="18" charset="0"/>
              </a:rPr>
              <a:t>Traditional home security systems may have limitations, such as requiring expensive </a:t>
            </a:r>
          </a:p>
          <a:p>
            <a:pPr algn="just"/>
            <a:r>
              <a:rPr lang="en-US" sz="1600" dirty="0">
                <a:solidFill>
                  <a:schemeClr val="accent3">
                    <a:lumMod val="50000"/>
                  </a:schemeClr>
                </a:solidFill>
                <a:latin typeface="Times New Roman" pitchFamily="18" charset="0"/>
                <a:cs typeface="Times New Roman" pitchFamily="18" charset="0"/>
              </a:rPr>
              <a:t>   equipment, complex installation processes, and high monthly fees. Additionally, many </a:t>
            </a:r>
          </a:p>
          <a:p>
            <a:pPr algn="just"/>
            <a:r>
              <a:rPr lang="en-US" sz="1600" dirty="0">
                <a:solidFill>
                  <a:schemeClr val="accent3">
                    <a:lumMod val="50000"/>
                  </a:schemeClr>
                </a:solidFill>
                <a:latin typeface="Times New Roman" pitchFamily="18" charset="0"/>
                <a:cs typeface="Times New Roman" pitchFamily="18" charset="0"/>
              </a:rPr>
              <a:t>   security systems rely on manual monitoring or pre-set schedules, which can lead to .</a:t>
            </a:r>
          </a:p>
          <a:p>
            <a:pPr algn="just"/>
            <a:r>
              <a:rPr lang="en-US" sz="1600" dirty="0">
                <a:solidFill>
                  <a:schemeClr val="accent3">
                    <a:lumMod val="50000"/>
                  </a:schemeClr>
                </a:solidFill>
                <a:latin typeface="Times New Roman" pitchFamily="18" charset="0"/>
                <a:cs typeface="Times New Roman" pitchFamily="18" charset="0"/>
              </a:rPr>
              <a:t>   missed alerts or false alarms. </a:t>
            </a:r>
          </a:p>
          <a:p>
            <a:pPr algn="just">
              <a:buFont typeface="Arial" pitchFamily="34" charset="0"/>
              <a:buChar char="•"/>
            </a:pPr>
            <a:endParaRPr lang="en-US" sz="1600" dirty="0">
              <a:solidFill>
                <a:schemeClr val="accent3">
                  <a:lumMod val="50000"/>
                </a:schemeClr>
              </a:solidFill>
              <a:latin typeface="Times New Roman" pitchFamily="18" charset="0"/>
              <a:cs typeface="Times New Roman" pitchFamily="18" charset="0"/>
            </a:endParaRPr>
          </a:p>
          <a:p>
            <a:pPr algn="just">
              <a:buFont typeface="Arial" pitchFamily="34" charset="0"/>
              <a:buChar char="•"/>
            </a:pPr>
            <a:r>
              <a:rPr lang="en-US" sz="1600" dirty="0">
                <a:solidFill>
                  <a:schemeClr val="accent3">
                    <a:lumMod val="50000"/>
                  </a:schemeClr>
                </a:solidFill>
                <a:latin typeface="Times New Roman" pitchFamily="18" charset="0"/>
                <a:cs typeface="Times New Roman" pitchFamily="18" charset="0"/>
              </a:rPr>
              <a:t>  As a result, there is a need for a more efficient and cost-effective solution for </a:t>
            </a:r>
          </a:p>
          <a:p>
            <a:pPr algn="just"/>
            <a:r>
              <a:rPr lang="en-US" sz="1600" dirty="0">
                <a:solidFill>
                  <a:schemeClr val="accent3">
                    <a:lumMod val="50000"/>
                  </a:schemeClr>
                </a:solidFill>
                <a:latin typeface="Times New Roman" pitchFamily="18" charset="0"/>
                <a:cs typeface="Times New Roman" pitchFamily="18" charset="0"/>
              </a:rPr>
              <a:t>   detecting intruders in homes.</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1054584" y="262274"/>
            <a:ext cx="3509795" cy="97216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sz="2800" dirty="0"/>
              <a:t>INTRODUCTION :</a:t>
            </a:r>
            <a:endParaRPr sz="2800" dirty="0"/>
          </a:p>
        </p:txBody>
      </p:sp>
      <p:grpSp>
        <p:nvGrpSpPr>
          <p:cNvPr id="2" name="Google Shape;163;p26"/>
          <p:cNvGrpSpPr/>
          <p:nvPr/>
        </p:nvGrpSpPr>
        <p:grpSpPr>
          <a:xfrm>
            <a:off x="508883" y="486387"/>
            <a:ext cx="366458" cy="366437"/>
            <a:chOff x="1923675" y="1633650"/>
            <a:chExt cx="436000" cy="435975"/>
          </a:xfrm>
        </p:grpSpPr>
        <p:sp>
          <p:nvSpPr>
            <p:cNvPr id="164" name="Google Shape;164;p2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5</a:t>
            </a:fld>
            <a:endParaRPr>
              <a:solidFill>
                <a:srgbClr val="222222"/>
              </a:solidFill>
            </a:endParaRPr>
          </a:p>
        </p:txBody>
      </p:sp>
      <p:sp>
        <p:nvSpPr>
          <p:cNvPr id="11" name="Rectangle 10"/>
          <p:cNvSpPr/>
          <p:nvPr/>
        </p:nvSpPr>
        <p:spPr>
          <a:xfrm>
            <a:off x="601980" y="1714500"/>
            <a:ext cx="8397240" cy="338554"/>
          </a:xfrm>
          <a:prstGeom prst="rect">
            <a:avLst/>
          </a:prstGeom>
        </p:spPr>
        <p:txBody>
          <a:bodyPr wrap="square">
            <a:spAutoFit/>
          </a:bodyPr>
          <a:lstStyle/>
          <a:p>
            <a:pPr>
              <a:buFont typeface="Arial" pitchFamily="34" charset="0"/>
              <a:buChar char="•"/>
            </a:pPr>
            <a:endParaRPr lang="en-US" sz="1600" dirty="0">
              <a:solidFill>
                <a:srgbClr val="00206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8375896-B0EF-C34B-F678-3A814BD0B6BF}"/>
              </a:ext>
            </a:extLst>
          </p:cNvPr>
          <p:cNvSpPr txBox="1"/>
          <p:nvPr/>
        </p:nvSpPr>
        <p:spPr>
          <a:xfrm>
            <a:off x="623102" y="1302156"/>
            <a:ext cx="8279532" cy="3477875"/>
          </a:xfrm>
          <a:prstGeom prst="rect">
            <a:avLst/>
          </a:prstGeom>
          <a:noFill/>
        </p:spPr>
        <p:txBody>
          <a:bodyPr wrap="square">
            <a:spAutoFit/>
          </a:bodyPr>
          <a:lstStyle/>
          <a:p>
            <a:pPr marL="457200" indent="-457200" algn="just">
              <a:buFont typeface="Arial" panose="020B0604020202020204" pitchFamily="34" charset="0"/>
              <a:buChar char="•"/>
            </a:pPr>
            <a:r>
              <a:rPr lang="en-US" sz="2000" b="0" i="0" dirty="0">
                <a:solidFill>
                  <a:schemeClr val="accent3">
                    <a:lumMod val="50000"/>
                  </a:schemeClr>
                </a:solidFill>
                <a:effectLst/>
                <a:latin typeface="Times New Roman" panose="02020603050405020304" pitchFamily="18" charset="0"/>
                <a:cs typeface="Times New Roman" panose="02020603050405020304" pitchFamily="18" charset="0"/>
              </a:rPr>
              <a:t>Automated Intrusion Detection System (AIDS) uses mobile phones and computer vision to enhance security in homes, offices, and public places.</a:t>
            </a:r>
          </a:p>
          <a:p>
            <a:pPr marL="457200" indent="-457200" algn="just">
              <a:buFont typeface="Arial" panose="020B0604020202020204" pitchFamily="34" charset="0"/>
              <a:buChar char="•"/>
            </a:pPr>
            <a:endParaRPr lang="en-US" sz="20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b="0" i="0" dirty="0">
                <a:solidFill>
                  <a:schemeClr val="accent3">
                    <a:lumMod val="50000"/>
                  </a:schemeClr>
                </a:solidFill>
                <a:effectLst/>
                <a:latin typeface="Times New Roman" panose="02020603050405020304" pitchFamily="18" charset="0"/>
                <a:cs typeface="Times New Roman" panose="02020603050405020304" pitchFamily="18" charset="0"/>
              </a:rPr>
              <a:t>It employs computer vision algorithms to detect and recognize human activities captured by mobile phones.</a:t>
            </a:r>
          </a:p>
          <a:p>
            <a:pPr marL="457200" indent="-457200" algn="just">
              <a:buFont typeface="Arial" panose="020B0604020202020204" pitchFamily="34" charset="0"/>
              <a:buChar char="•"/>
            </a:pPr>
            <a:endParaRPr lang="en-US" sz="20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b="0" i="0" dirty="0">
                <a:solidFill>
                  <a:schemeClr val="accent3">
                    <a:lumMod val="50000"/>
                  </a:schemeClr>
                </a:solidFill>
                <a:effectLst/>
                <a:latin typeface="Times New Roman" panose="02020603050405020304" pitchFamily="18" charset="0"/>
                <a:cs typeface="Times New Roman" panose="02020603050405020304" pitchFamily="18" charset="0"/>
              </a:rPr>
              <a:t>The system analyzes the video footage to identify and detect anomalous activities that may pose a security threat.</a:t>
            </a:r>
          </a:p>
          <a:p>
            <a:pPr marL="457200" indent="-457200" algn="just">
              <a:buFont typeface="Arial" panose="020B0604020202020204" pitchFamily="34" charset="0"/>
              <a:buChar char="•"/>
            </a:pPr>
            <a:endParaRPr lang="en-US" sz="20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b="0" i="0" dirty="0">
                <a:solidFill>
                  <a:schemeClr val="accent3">
                    <a:lumMod val="50000"/>
                  </a:schemeClr>
                </a:solidFill>
                <a:effectLst/>
                <a:latin typeface="Times New Roman" panose="02020603050405020304" pitchFamily="18" charset="0"/>
                <a:cs typeface="Times New Roman" panose="02020603050405020304" pitchFamily="18" charset="0"/>
              </a:rPr>
              <a:t>It can be applied in various security scenarios, including detecting intruders, preventing theft, and monitoring suspicious activities.</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1054584" y="262274"/>
            <a:ext cx="3509795" cy="97216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IN" sz="2800" dirty="0"/>
              <a:t>OBJECTIVE :</a:t>
            </a:r>
            <a:endParaRPr sz="2800" dirty="0"/>
          </a:p>
        </p:txBody>
      </p:sp>
      <p:grpSp>
        <p:nvGrpSpPr>
          <p:cNvPr id="2" name="Google Shape;163;p26"/>
          <p:cNvGrpSpPr/>
          <p:nvPr/>
        </p:nvGrpSpPr>
        <p:grpSpPr>
          <a:xfrm>
            <a:off x="508883" y="486387"/>
            <a:ext cx="366458" cy="366437"/>
            <a:chOff x="1923675" y="1633650"/>
            <a:chExt cx="436000" cy="435975"/>
          </a:xfrm>
        </p:grpSpPr>
        <p:sp>
          <p:nvSpPr>
            <p:cNvPr id="164" name="Google Shape;164;p2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6</a:t>
            </a:fld>
            <a:endParaRPr>
              <a:solidFill>
                <a:srgbClr val="222222"/>
              </a:solidFill>
            </a:endParaRPr>
          </a:p>
        </p:txBody>
      </p:sp>
      <p:sp>
        <p:nvSpPr>
          <p:cNvPr id="4" name="TextBox 3">
            <a:extLst>
              <a:ext uri="{FF2B5EF4-FFF2-40B4-BE49-F238E27FC236}">
                <a16:creationId xmlns:a16="http://schemas.microsoft.com/office/drawing/2014/main" id="{0960A785-4614-4C53-0F3E-C7EC6A52FD34}"/>
              </a:ext>
            </a:extLst>
          </p:cNvPr>
          <p:cNvSpPr txBox="1"/>
          <p:nvPr/>
        </p:nvSpPr>
        <p:spPr>
          <a:xfrm>
            <a:off x="392907" y="1548663"/>
            <a:ext cx="8628251" cy="3046988"/>
          </a:xfrm>
          <a:prstGeom prst="rect">
            <a:avLst/>
          </a:prstGeom>
          <a:noFill/>
        </p:spPr>
        <p:txBody>
          <a:bodyPr wrap="square">
            <a:spAutoFit/>
          </a:bodyPr>
          <a:lstStyle/>
          <a:p>
            <a:pPr marL="171450" indent="-171450" algn="just">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Enhance security measures</a:t>
            </a:r>
            <a:r>
              <a:rPr lang="en-US" sz="1200" b="0" i="0" dirty="0">
                <a:solidFill>
                  <a:schemeClr val="tx1"/>
                </a:solidFill>
                <a:effectLst/>
                <a:latin typeface="Times New Roman" panose="02020603050405020304" pitchFamily="18" charset="0"/>
                <a:cs typeface="Times New Roman" panose="02020603050405020304" pitchFamily="18" charset="0"/>
              </a:rPr>
              <a:t>: The primary objective of this technology is to improve security measures in various settings such as homes, offices, and public places by detecting and recognizing human activities that may pose a security threat.</a:t>
            </a:r>
          </a:p>
          <a:p>
            <a:pPr marL="171450" indent="-171450" algn="just">
              <a:buFont typeface="Arial" panose="020B0604020202020204" pitchFamily="34" charset="0"/>
              <a:buChar char="•"/>
            </a:pP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Real-time detection: </a:t>
            </a:r>
            <a:r>
              <a:rPr lang="en-US" sz="1200" b="0" i="0" dirty="0">
                <a:solidFill>
                  <a:schemeClr val="tx1"/>
                </a:solidFill>
                <a:effectLst/>
                <a:latin typeface="Times New Roman" panose="02020603050405020304" pitchFamily="18" charset="0"/>
                <a:cs typeface="Times New Roman" panose="02020603050405020304" pitchFamily="18" charset="0"/>
              </a:rPr>
              <a:t>The system is designed to provide real-time detection of anomalous activities using computer vision algorithms. This feature allows security personnel to respond promptly to potential security breaches and minimize the impact of the breach.</a:t>
            </a:r>
          </a:p>
          <a:p>
            <a:pPr marL="171450" indent="-171450" algn="just">
              <a:buFont typeface="Arial" panose="020B0604020202020204" pitchFamily="34" charset="0"/>
              <a:buChar char="•"/>
            </a:pPr>
            <a:endParaRPr lang="en-US" sz="1200" b="1" i="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Cost-effective solution: </a:t>
            </a:r>
            <a:r>
              <a:rPr lang="en-US" sz="1200" b="0" i="0" dirty="0">
                <a:solidFill>
                  <a:schemeClr val="tx1"/>
                </a:solidFill>
                <a:effectLst/>
                <a:latin typeface="Times New Roman" panose="02020603050405020304" pitchFamily="18" charset="0"/>
                <a:cs typeface="Times New Roman" panose="02020603050405020304" pitchFamily="18" charset="0"/>
              </a:rPr>
              <a:t>The use of mobile phones as the primary device for video capture makes this technology a cost-effective solution for security surveillance. It eliminates the need for expensive equipment and reduces the cost of setting up and maintaining a security system.</a:t>
            </a:r>
          </a:p>
          <a:p>
            <a:pPr marL="171450" indent="-171450" algn="just">
              <a:buFont typeface="Arial" panose="020B0604020202020204" pitchFamily="34" charset="0"/>
              <a:buChar char="•"/>
            </a:pP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Easy to install and use: </a:t>
            </a:r>
            <a:r>
              <a:rPr lang="en-US" sz="1200" b="0" i="0" dirty="0">
                <a:solidFill>
                  <a:schemeClr val="tx1"/>
                </a:solidFill>
                <a:effectLst/>
                <a:latin typeface="Times New Roman" panose="02020603050405020304" pitchFamily="18" charset="0"/>
                <a:cs typeface="Times New Roman" panose="02020603050405020304" pitchFamily="18" charset="0"/>
              </a:rPr>
              <a:t>The system is designed to be easy to install and use, making it accessible to a wider audience. With minimal training, security personnel and end-users can operate and maintain the system effectively.</a:t>
            </a:r>
          </a:p>
          <a:p>
            <a:pPr marL="171450" indent="-171450" algn="just">
              <a:buFont typeface="Arial" panose="020B0604020202020204" pitchFamily="34" charset="0"/>
              <a:buChar char="•"/>
            </a:pP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Continuous learning and improvement: </a:t>
            </a:r>
            <a:r>
              <a:rPr lang="en-US" sz="1200" b="0" i="0" dirty="0">
                <a:solidFill>
                  <a:schemeClr val="tx1"/>
                </a:solidFill>
                <a:effectLst/>
                <a:latin typeface="Times New Roman" panose="02020603050405020304" pitchFamily="18" charset="0"/>
                <a:cs typeface="Times New Roman" panose="02020603050405020304" pitchFamily="18" charset="0"/>
              </a:rPr>
              <a:t>The system is programmed to learn from previous instances of abnormal activities, making it more accurate and effective in detecting security breaches over time. This feature ensures that the system continues to improve and adapt to changing security threats.</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p:nvPr/>
        </p:nvSpPr>
        <p:spPr>
          <a:xfrm>
            <a:off x="298150" y="-2825"/>
            <a:ext cx="6113100" cy="5143500"/>
          </a:xfrm>
          <a:prstGeom prst="flowChartDelay">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7"/>
          <p:cNvSpPr txBox="1"/>
          <p:nvPr/>
        </p:nvSpPr>
        <p:spPr>
          <a:xfrm>
            <a:off x="123550" y="2092930"/>
            <a:ext cx="5994600" cy="738900"/>
          </a:xfrm>
          <a:prstGeom prst="rect">
            <a:avLst/>
          </a:prstGeom>
          <a:noFill/>
          <a:ln>
            <a:noFill/>
          </a:ln>
        </p:spPr>
        <p:txBody>
          <a:bodyPr spcFirstLastPara="1" wrap="square" lIns="91425" tIns="91425" rIns="91425" bIns="91425" anchor="t" anchorCtr="0">
            <a:spAutoFit/>
          </a:bodyPr>
          <a:lstStyle/>
          <a:p>
            <a:pPr marL="457200" marR="0" lvl="0" indent="-425450" algn="ctr" rtl="0">
              <a:lnSpc>
                <a:spcPct val="100000"/>
              </a:lnSpc>
              <a:spcBef>
                <a:spcPts val="0"/>
              </a:spcBef>
              <a:spcAft>
                <a:spcPts val="0"/>
              </a:spcAft>
              <a:buClr>
                <a:schemeClr val="lt1"/>
              </a:buClr>
              <a:buSzPts val="3100"/>
              <a:buFont typeface="Roboto Slab"/>
              <a:buChar char="❖"/>
            </a:pPr>
            <a:r>
              <a:rPr lang="en" sz="3600" b="1" i="0" u="none" strike="noStrike" cap="none">
                <a:solidFill>
                  <a:srgbClr val="002060"/>
                </a:solidFill>
                <a:latin typeface="Roboto Slab"/>
                <a:ea typeface="Roboto Slab"/>
                <a:cs typeface="Roboto Slab"/>
                <a:sym typeface="Roboto Slab"/>
              </a:rPr>
              <a:t>LITERATURE SURVEY</a:t>
            </a:r>
            <a:endParaRPr sz="1400" b="0" i="0" u="none" strike="noStrike" cap="none">
              <a:solidFill>
                <a:srgbClr val="000000"/>
              </a:solidFill>
              <a:latin typeface="Arial"/>
              <a:ea typeface="Arial"/>
              <a:cs typeface="Arial"/>
              <a:sym typeface="Arial"/>
            </a:endParaRPr>
          </a:p>
        </p:txBody>
      </p:sp>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7</a:t>
            </a:fld>
            <a:endParaRPr>
              <a:solidFill>
                <a:srgbClr val="222222"/>
              </a:solidFill>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8</a:t>
            </a:fld>
            <a:endParaRPr>
              <a:solidFill>
                <a:srgbClr val="22222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38010463"/>
              </p:ext>
            </p:extLst>
          </p:nvPr>
        </p:nvGraphicFramePr>
        <p:xfrm>
          <a:off x="259081" y="0"/>
          <a:ext cx="8884919" cy="5143500"/>
        </p:xfrm>
        <a:graphic>
          <a:graphicData uri="http://schemas.openxmlformats.org/drawingml/2006/table">
            <a:tbl>
              <a:tblPr firstRow="1" bandRow="1">
                <a:tableStyleId>{073A0DAA-6AF3-43AB-8588-CEC1D06C72B9}</a:tableStyleId>
              </a:tblPr>
              <a:tblGrid>
                <a:gridCol w="424583">
                  <a:extLst>
                    <a:ext uri="{9D8B030D-6E8A-4147-A177-3AD203B41FA5}">
                      <a16:colId xmlns:a16="http://schemas.microsoft.com/office/drawing/2014/main" val="20000"/>
                    </a:ext>
                  </a:extLst>
                </a:gridCol>
                <a:gridCol w="1461330">
                  <a:extLst>
                    <a:ext uri="{9D8B030D-6E8A-4147-A177-3AD203B41FA5}">
                      <a16:colId xmlns:a16="http://schemas.microsoft.com/office/drawing/2014/main" val="20001"/>
                    </a:ext>
                  </a:extLst>
                </a:gridCol>
                <a:gridCol w="1136591">
                  <a:extLst>
                    <a:ext uri="{9D8B030D-6E8A-4147-A177-3AD203B41FA5}">
                      <a16:colId xmlns:a16="http://schemas.microsoft.com/office/drawing/2014/main" val="20002"/>
                    </a:ext>
                  </a:extLst>
                </a:gridCol>
                <a:gridCol w="1170774">
                  <a:extLst>
                    <a:ext uri="{9D8B030D-6E8A-4147-A177-3AD203B41FA5}">
                      <a16:colId xmlns:a16="http://schemas.microsoft.com/office/drawing/2014/main" val="20003"/>
                    </a:ext>
                  </a:extLst>
                </a:gridCol>
                <a:gridCol w="4691641">
                  <a:extLst>
                    <a:ext uri="{9D8B030D-6E8A-4147-A177-3AD203B41FA5}">
                      <a16:colId xmlns:a16="http://schemas.microsoft.com/office/drawing/2014/main" val="20004"/>
                    </a:ext>
                  </a:extLst>
                </a:gridCol>
              </a:tblGrid>
              <a:tr h="520524">
                <a:tc>
                  <a:txBody>
                    <a:bodyPr/>
                    <a:lstStyle/>
                    <a:p>
                      <a:pPr algn="ctr"/>
                      <a:r>
                        <a:rPr lang="en-IN" sz="1200" dirty="0" err="1">
                          <a:latin typeface="Times New Roman" pitchFamily="18" charset="0"/>
                          <a:cs typeface="Times New Roman" pitchFamily="18" charset="0"/>
                        </a:rPr>
                        <a:t>SR.No</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Paper</a:t>
                      </a:r>
                      <a:r>
                        <a:rPr lang="en-IN" sz="1200" baseline="0" dirty="0">
                          <a:latin typeface="Times New Roman" pitchFamily="18" charset="0"/>
                          <a:cs typeface="Times New Roman" pitchFamily="18" charset="0"/>
                        </a:rPr>
                        <a:t> Title</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Published By/</a:t>
                      </a:r>
                    </a:p>
                    <a:p>
                      <a:pPr algn="ctr"/>
                      <a:r>
                        <a:rPr lang="en-IN" sz="1200" dirty="0">
                          <a:latin typeface="Times New Roman" pitchFamily="18" charset="0"/>
                          <a:cs typeface="Times New Roman" pitchFamily="18" charset="0"/>
                        </a:rPr>
                        <a:t>Year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Author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Summary</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126569">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1</a:t>
                      </a:r>
                      <a:endParaRPr lang="en-US" sz="1200" dirty="0">
                        <a:latin typeface="Times New Roman" pitchFamily="18" charset="0"/>
                        <a:cs typeface="Times New Roman" pitchFamily="18" charset="0"/>
                      </a:endParaRPr>
                    </a:p>
                  </a:txBody>
                  <a:tcPr/>
                </a:tc>
                <a:tc>
                  <a:txBody>
                    <a:bodyPr/>
                    <a:lstStyle/>
                    <a:p>
                      <a:endParaRPr lang="en-US" sz="1200" b="0" i="0" u="none" strike="noStrike" cap="none" dirty="0">
                        <a:solidFill>
                          <a:schemeClr val="dk1"/>
                        </a:solidFill>
                        <a:latin typeface="Times New Roman" pitchFamily="18" charset="0"/>
                        <a:ea typeface="+mn-ea"/>
                        <a:cs typeface="Times New Roman" pitchFamily="18" charset="0"/>
                        <a:sym typeface="Arial"/>
                      </a:endParaRPr>
                    </a:p>
                    <a:p>
                      <a:pPr algn="just"/>
                      <a:r>
                        <a:rPr lang="en-US" sz="1200" dirty="0">
                          <a:latin typeface="Times New Roman" panose="02020603050405020304" pitchFamily="18" charset="0"/>
                          <a:cs typeface="Times New Roman" panose="02020603050405020304" pitchFamily="18" charset="0"/>
                        </a:rPr>
                        <a:t>Survey on SDN based network intrusion detection system using machine learning approaches</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r>
                        <a:rPr lang="en-IN" sz="1200" dirty="0">
                          <a:latin typeface="Times New Roman" pitchFamily="18" charset="0"/>
                          <a:cs typeface="Times New Roman" pitchFamily="18" charset="0"/>
                        </a:rPr>
                        <a:t>     </a:t>
                      </a: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2018</a:t>
                      </a: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Published By</a:t>
                      </a:r>
                      <a:endParaRPr lang="en-US"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Springer</a:t>
                      </a:r>
                    </a:p>
                  </a:txBody>
                  <a:tcPr/>
                </a:tc>
                <a:tc>
                  <a:txBody>
                    <a:bodyPr/>
                    <a:lstStyle/>
                    <a:p>
                      <a:r>
                        <a:rPr lang="en-IN" sz="1200" dirty="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a:p>
                      <a:r>
                        <a:rPr lang="en-US" sz="1200" dirty="0" err="1">
                          <a:latin typeface="Times New Roman" panose="02020603050405020304" pitchFamily="18" charset="0"/>
                          <a:cs typeface="Times New Roman" panose="02020603050405020304" pitchFamily="18" charset="0"/>
                        </a:rPr>
                        <a:t>Nasrin</a:t>
                      </a:r>
                      <a:r>
                        <a:rPr lang="en-US" sz="1200" dirty="0">
                          <a:latin typeface="Times New Roman" panose="02020603050405020304" pitchFamily="18" charset="0"/>
                          <a:cs typeface="Times New Roman" panose="02020603050405020304" pitchFamily="18" charset="0"/>
                        </a:rPr>
                        <a:t> Sultana , Naveen Chilamkurti1</a:t>
                      </a:r>
                      <a:endParaRPr lang="en-IN" sz="1200" dirty="0">
                        <a:latin typeface="Times New Roman" pitchFamily="18" charset="0"/>
                        <a:cs typeface="Times New Roman" pitchFamily="18" charset="0"/>
                      </a:endParaRPr>
                    </a:p>
                    <a:p>
                      <a:pPr algn="ctr"/>
                      <a:endParaRPr lang="en-US" sz="1200" dirty="0">
                        <a:solidFill>
                          <a:schemeClr val="tx1"/>
                        </a:solidFill>
                        <a:latin typeface="Times New Roman" pitchFamily="18" charset="0"/>
                        <a:cs typeface="Times New Roman" pitchFamily="18" charset="0"/>
                      </a:endParaRPr>
                    </a:p>
                  </a:txBody>
                  <a:tcPr/>
                </a:tc>
                <a:tc>
                  <a:txBody>
                    <a:bodyPr/>
                    <a:lstStyle/>
                    <a:p>
                      <a:pPr algn="just" rtl="0"/>
                      <a:r>
                        <a:rPr lang="en-US" sz="1200" dirty="0">
                          <a:latin typeface="Times New Roman" panose="02020603050405020304" pitchFamily="18" charset="0"/>
                          <a:cs typeface="Times New Roman" panose="02020603050405020304" pitchFamily="18" charset="0"/>
                        </a:rPr>
                        <a:t>Nasrin Sultana et al.</a:t>
                      </a:r>
                      <a:r>
                        <a:rPr lang="en-US" sz="1200" b="0" baseline="0" dirty="0">
                          <a:latin typeface="Times New Roman" pitchFamily="18" charset="0"/>
                          <a:cs typeface="Times New Roman" pitchFamily="18" charset="0"/>
                        </a:rPr>
                        <a:t> </a:t>
                      </a:r>
                      <a:r>
                        <a:rPr lang="en-US" sz="1200" b="0" dirty="0">
                          <a:latin typeface="Times New Roman" pitchFamily="18" charset="0"/>
                          <a:cs typeface="Times New Roman" pitchFamily="18" charset="0"/>
                        </a:rPr>
                        <a:t>reviews recent works and discusses ongoing challenges in implementing NIDS using ML/DL. This paper examined the emerging field of Software-Defined Networking (SDN) and outlined various intrusion detections mechanisms using ML/DL approaches. Deep learning has gained importance due to its efficiency in evaluating network security, and various issues need to be considered while implementing NIDS. Developing a feature selection method with classifiers is an ongoing challenge. To design a centralized SDN controller, real-time intrusion detection in high-speed networks is a possible future direction. This survey could help R&amp;D people understand the development of NIDS in SDN context using DL approach.</a:t>
                      </a:r>
                    </a:p>
                  </a:txBody>
                  <a:tcPr/>
                </a:tc>
                <a:extLst>
                  <a:ext uri="{0D108BD9-81ED-4DB2-BD59-A6C34878D82A}">
                    <a16:rowId xmlns:a16="http://schemas.microsoft.com/office/drawing/2014/main" val="10001"/>
                  </a:ext>
                </a:extLst>
              </a:tr>
              <a:tr h="2496407">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2</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chemeClr val="dk1"/>
                        </a:solidFill>
                        <a:latin typeface="Times New Roman" pitchFamily="18" charset="0"/>
                        <a:ea typeface="+mn-ea"/>
                        <a:cs typeface="Times New Roman" pitchFamily="18" charset="0"/>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Smart Border Surveillance System using Wireless Sensor Network and Computer Vision</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endParaRPr lang="en-US" dirty="0"/>
                    </a:p>
                    <a:p>
                      <a:endParaRPr lang="en-US" dirty="0"/>
                    </a:p>
                    <a:p>
                      <a:pPr algn="ctr"/>
                      <a:r>
                        <a:rPr lang="en-US" sz="1200" dirty="0"/>
                        <a:t>2019</a:t>
                      </a:r>
                    </a:p>
                    <a:p>
                      <a:pPr algn="ctr"/>
                      <a:endParaRPr lang="en-US" sz="1200" dirty="0"/>
                    </a:p>
                    <a:p>
                      <a:pPr algn="ctr"/>
                      <a:r>
                        <a:rPr lang="en-IN" sz="1200" dirty="0">
                          <a:latin typeface="Times New Roman" pitchFamily="18" charset="0"/>
                          <a:cs typeface="Times New Roman" pitchFamily="18" charset="0"/>
                        </a:rPr>
                        <a:t>Published By</a:t>
                      </a:r>
                      <a:endParaRPr lang="en-US" sz="1200" dirty="0"/>
                    </a:p>
                    <a:p>
                      <a:pPr algn="ctr"/>
                      <a:r>
                        <a:rPr lang="en-US" sz="1200" dirty="0"/>
                        <a:t>IEEE</a:t>
                      </a:r>
                    </a:p>
                  </a:txBody>
                  <a:tcPr/>
                </a:tc>
                <a:tc>
                  <a:txBody>
                    <a:bodyPr/>
                    <a:lstStyle/>
                    <a:p>
                      <a:endParaRPr lang="en-US" sz="1200" dirty="0"/>
                    </a:p>
                    <a:p>
                      <a:endParaRPr lang="en-US" sz="1200" dirty="0"/>
                    </a:p>
                    <a:p>
                      <a:r>
                        <a:rPr lang="en-US" sz="1200" dirty="0">
                          <a:latin typeface="Times New Roman" panose="02020603050405020304" pitchFamily="18" charset="0"/>
                          <a:cs typeface="Times New Roman" panose="02020603050405020304" pitchFamily="18" charset="0"/>
                        </a:rPr>
                        <a:t>Neha Bhadwal , </a:t>
                      </a:r>
                      <a:r>
                        <a:rPr lang="en-US" sz="1200" dirty="0" err="1">
                          <a:latin typeface="Times New Roman" panose="02020603050405020304" pitchFamily="18" charset="0"/>
                          <a:cs typeface="Times New Roman" panose="02020603050405020304" pitchFamily="18" charset="0"/>
                        </a:rPr>
                        <a:t>Vishu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Madaan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a:latin typeface="Times New Roman" panose="02020603050405020304" pitchFamily="18" charset="0"/>
                          <a:cs typeface="Times New Roman" panose="02020603050405020304" pitchFamily="18" charset="0"/>
                        </a:rPr>
                        <a:t>Neha Bhadwal et al. finds Border surveillance is an important task in national defense and security, as it is necessary to maintain peace and ensure safety of a country's people. Currently, this monitoring is done manually by the border security forces, which takes a lot of manpower and assets. The need is to design an automated border surveillance system which can perform the surveillance task without requiring any human assistance. Central control rooms can be set up at a distance from the border area, and such systems can save resources and reduce the risk to human life. However, complete automation of border surveillance is not yet attainable due to safety constraints. The smart border surveillance system can help enhance the security of border areas and save labor and assets by using advanced technology. It can also help control unwanted and suspicious activities in a better and accurate way.</a:t>
                      </a:r>
                    </a:p>
                  </a:txBody>
                  <a:tcPr/>
                </a:tc>
                <a:extLst>
                  <a:ext uri="{0D108BD9-81ED-4DB2-BD59-A6C34878D82A}">
                    <a16:rowId xmlns:a16="http://schemas.microsoft.com/office/drawing/2014/main" val="10002"/>
                  </a:ext>
                </a:extLst>
              </a:tr>
            </a:tbl>
          </a:graphicData>
        </a:graphic>
      </p:graphicFrame>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222222"/>
                </a:solidFill>
              </a:rPr>
              <a:pPr marL="0" lvl="0" indent="0" algn="ctr" rtl="0">
                <a:spcBef>
                  <a:spcPts val="0"/>
                </a:spcBef>
                <a:spcAft>
                  <a:spcPts val="0"/>
                </a:spcAft>
                <a:buNone/>
              </a:pPr>
              <a:t>9</a:t>
            </a:fld>
            <a:endParaRPr>
              <a:solidFill>
                <a:srgbClr val="22222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376021879"/>
              </p:ext>
            </p:extLst>
          </p:nvPr>
        </p:nvGraphicFramePr>
        <p:xfrm>
          <a:off x="259081" y="1"/>
          <a:ext cx="8884919" cy="5276341"/>
        </p:xfrm>
        <a:graphic>
          <a:graphicData uri="http://schemas.openxmlformats.org/drawingml/2006/table">
            <a:tbl>
              <a:tblPr firstRow="1" bandRow="1">
                <a:tableStyleId>{073A0DAA-6AF3-43AB-8588-CEC1D06C72B9}</a:tableStyleId>
              </a:tblPr>
              <a:tblGrid>
                <a:gridCol w="484403">
                  <a:extLst>
                    <a:ext uri="{9D8B030D-6E8A-4147-A177-3AD203B41FA5}">
                      <a16:colId xmlns:a16="http://schemas.microsoft.com/office/drawing/2014/main" val="20000"/>
                    </a:ext>
                  </a:extLst>
                </a:gridCol>
                <a:gridCol w="1290415">
                  <a:extLst>
                    <a:ext uri="{9D8B030D-6E8A-4147-A177-3AD203B41FA5}">
                      <a16:colId xmlns:a16="http://schemas.microsoft.com/office/drawing/2014/main" val="20001"/>
                    </a:ext>
                  </a:extLst>
                </a:gridCol>
                <a:gridCol w="1093862">
                  <a:extLst>
                    <a:ext uri="{9D8B030D-6E8A-4147-A177-3AD203B41FA5}">
                      <a16:colId xmlns:a16="http://schemas.microsoft.com/office/drawing/2014/main" val="20002"/>
                    </a:ext>
                  </a:extLst>
                </a:gridCol>
                <a:gridCol w="1375873">
                  <a:extLst>
                    <a:ext uri="{9D8B030D-6E8A-4147-A177-3AD203B41FA5}">
                      <a16:colId xmlns:a16="http://schemas.microsoft.com/office/drawing/2014/main" val="20003"/>
                    </a:ext>
                  </a:extLst>
                </a:gridCol>
                <a:gridCol w="4640366">
                  <a:extLst>
                    <a:ext uri="{9D8B030D-6E8A-4147-A177-3AD203B41FA5}">
                      <a16:colId xmlns:a16="http://schemas.microsoft.com/office/drawing/2014/main" val="20004"/>
                    </a:ext>
                  </a:extLst>
                </a:gridCol>
              </a:tblGrid>
              <a:tr h="446490">
                <a:tc>
                  <a:txBody>
                    <a:bodyPr/>
                    <a:lstStyle/>
                    <a:p>
                      <a:pPr algn="ctr"/>
                      <a:r>
                        <a:rPr lang="en-IN" sz="1200" dirty="0" err="1">
                          <a:latin typeface="Times New Roman" pitchFamily="18" charset="0"/>
                          <a:cs typeface="Times New Roman" pitchFamily="18" charset="0"/>
                        </a:rPr>
                        <a:t>SR.No</a:t>
                      </a:r>
                      <a:r>
                        <a:rPr lang="en-IN" sz="1200" dirty="0">
                          <a:latin typeface="Times New Roman" pitchFamily="18" charset="0"/>
                          <a:cs typeface="Times New Roman" pitchFamily="18" charset="0"/>
                        </a:rPr>
                        <a:t>.</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Paper</a:t>
                      </a:r>
                      <a:r>
                        <a:rPr lang="en-IN" sz="1200" baseline="0" dirty="0">
                          <a:latin typeface="Times New Roman" pitchFamily="18" charset="0"/>
                          <a:cs typeface="Times New Roman" pitchFamily="18" charset="0"/>
                        </a:rPr>
                        <a:t> Title</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Published By/</a:t>
                      </a:r>
                    </a:p>
                    <a:p>
                      <a:pPr algn="ctr"/>
                      <a:r>
                        <a:rPr lang="en-IN" sz="1200" dirty="0">
                          <a:latin typeface="Times New Roman" pitchFamily="18" charset="0"/>
                          <a:cs typeface="Times New Roman" pitchFamily="18" charset="0"/>
                        </a:rPr>
                        <a:t>Year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Author</a:t>
                      </a:r>
                      <a:endParaRPr lang="en-US" sz="1200" dirty="0">
                        <a:latin typeface="Times New Roman" pitchFamily="18" charset="0"/>
                        <a:cs typeface="Times New Roman" pitchFamily="18" charset="0"/>
                      </a:endParaRPr>
                    </a:p>
                  </a:txBody>
                  <a:tcPr/>
                </a:tc>
                <a:tc>
                  <a:txBody>
                    <a:bodyPr/>
                    <a:lstStyle/>
                    <a:p>
                      <a:pPr algn="ctr"/>
                      <a:r>
                        <a:rPr lang="en-IN" sz="1200" dirty="0">
                          <a:latin typeface="Times New Roman" pitchFamily="18" charset="0"/>
                          <a:cs typeface="Times New Roman" pitchFamily="18" charset="0"/>
                        </a:rPr>
                        <a:t>Summary</a:t>
                      </a:r>
                      <a:endParaRPr lang="en-US" sz="12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232449">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3</a:t>
                      </a:r>
                      <a:endParaRPr lang="en-US" sz="1200" dirty="0">
                        <a:latin typeface="Times New Roman" pitchFamily="18" charset="0"/>
                        <a:cs typeface="Times New Roman" pitchFamily="18" charset="0"/>
                      </a:endParaRPr>
                    </a:p>
                  </a:txBody>
                  <a:tcPr/>
                </a:tc>
                <a:tc>
                  <a:txBody>
                    <a:bodyPr/>
                    <a:lstStyle/>
                    <a:p>
                      <a:endParaRPr lang="en-US" sz="1200" b="0" i="0" u="none" strike="noStrike" cap="none" dirty="0">
                        <a:solidFill>
                          <a:schemeClr val="dk1"/>
                        </a:solidFill>
                        <a:latin typeface="Times New Roman" pitchFamily="18" charset="0"/>
                        <a:ea typeface="+mn-ea"/>
                        <a:cs typeface="Times New Roman" pitchFamily="18" charset="0"/>
                        <a:sym typeface="Arial"/>
                      </a:endParaRPr>
                    </a:p>
                    <a:p>
                      <a:endParaRPr lang="en-US" sz="1200" dirty="0"/>
                    </a:p>
                    <a:p>
                      <a:r>
                        <a:rPr lang="en-US" sz="1200" dirty="0">
                          <a:latin typeface="Times New Roman" panose="02020603050405020304" pitchFamily="18" charset="0"/>
                          <a:cs typeface="Times New Roman" panose="02020603050405020304" pitchFamily="18" charset="0"/>
                        </a:rPr>
                        <a:t>Intrusion detection system: A comprehensive review</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r>
                        <a:rPr lang="en-IN" sz="1200" dirty="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a:p>
                      <a:endParaRPr lang="en-IN" sz="1200" dirty="0">
                        <a:latin typeface="Times New Roman" pitchFamily="18" charset="0"/>
                        <a:cs typeface="Times New Roman" pitchFamily="18" charset="0"/>
                      </a:endParaRPr>
                    </a:p>
                    <a:p>
                      <a:pPr algn="ctr"/>
                      <a:r>
                        <a:rPr lang="en-US" sz="1200" dirty="0">
                          <a:latin typeface="Times New Roman" panose="02020603050405020304" pitchFamily="18" charset="0"/>
                          <a:cs typeface="Times New Roman" panose="02020603050405020304" pitchFamily="18" charset="0"/>
                        </a:rPr>
                        <a:t>2012 </a:t>
                      </a: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Published By</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Elsevier Ltd.</a:t>
                      </a:r>
                      <a:endParaRPr lang="en-IN" sz="1200" dirty="0">
                        <a:latin typeface="Times New Roman" pitchFamily="18" charset="0"/>
                        <a:cs typeface="Times New Roman" pitchFamily="18" charset="0"/>
                      </a:endParaRPr>
                    </a:p>
                  </a:txBody>
                  <a:tcPr/>
                </a:tc>
                <a:tc>
                  <a:txBody>
                    <a:bodyPr/>
                    <a:lstStyle/>
                    <a:p>
                      <a:r>
                        <a:rPr lang="en-IN" sz="1200" dirty="0">
                          <a:latin typeface="Times New Roman" pitchFamily="18" charset="0"/>
                          <a:cs typeface="Times New Roman" pitchFamily="18" charset="0"/>
                        </a:rPr>
                        <a:t> </a:t>
                      </a:r>
                    </a:p>
                    <a:p>
                      <a:endParaRPr lang="en-IN" sz="1200" dirty="0">
                        <a:latin typeface="Times New Roman" pitchFamily="18" charset="0"/>
                        <a:cs typeface="Times New Roman" pitchFamily="18" charset="0"/>
                      </a:endParaRPr>
                    </a:p>
                    <a:p>
                      <a:r>
                        <a:rPr lang="en-US" sz="1200" dirty="0">
                          <a:latin typeface="Times New Roman" panose="02020603050405020304" pitchFamily="18" charset="0"/>
                          <a:cs typeface="Times New Roman" panose="02020603050405020304" pitchFamily="18" charset="0"/>
                        </a:rPr>
                        <a:t>Hung-Jen Liao a , Chun-Hung Richard Lin </a:t>
                      </a:r>
                      <a:r>
                        <a:rPr lang="en-US" sz="1200" dirty="0" err="1">
                          <a:latin typeface="Times New Roman" panose="02020603050405020304" pitchFamily="18" charset="0"/>
                          <a:cs typeface="Times New Roman" panose="02020603050405020304" pitchFamily="18" charset="0"/>
                        </a:rPr>
                        <a:t>a,n</a:t>
                      </a:r>
                      <a:r>
                        <a:rPr lang="en-US" sz="1200" dirty="0">
                          <a:latin typeface="Times New Roman" panose="02020603050405020304" pitchFamily="18" charset="0"/>
                          <a:cs typeface="Times New Roman" panose="02020603050405020304" pitchFamily="18" charset="0"/>
                        </a:rPr>
                        <a:t> </a:t>
                      </a:r>
                      <a:endParaRPr lang="en-IN" sz="1200" dirty="0">
                        <a:latin typeface="Times New Roman" pitchFamily="18" charset="0"/>
                        <a:cs typeface="Times New Roman" pitchFamily="18" charset="0"/>
                      </a:endParaRPr>
                    </a:p>
                  </a:txBody>
                  <a:tcPr/>
                </a:tc>
                <a:tc>
                  <a:txBody>
                    <a:bodyPr/>
                    <a:lstStyle/>
                    <a:p>
                      <a:pPr algn="just" rtl="0"/>
                      <a:r>
                        <a:rPr lang="en-US" sz="1200" dirty="0">
                          <a:latin typeface="Times New Roman" pitchFamily="18" charset="0"/>
                          <a:cs typeface="Times New Roman" pitchFamily="18" charset="0"/>
                        </a:rPr>
                        <a:t>Richard Lin et al researches Current </a:t>
                      </a:r>
                      <a:r>
                        <a:rPr lang="en-US" sz="1200" b="0" dirty="0">
                          <a:latin typeface="Times New Roman" pitchFamily="18" charset="0"/>
                          <a:cs typeface="Times New Roman" pitchFamily="18" charset="0"/>
                        </a:rPr>
                        <a:t>IDSs pose challenges due to capricious intrusion categories and computational power, so this study proposes a taxonomy to outline modern IDSs. The study of intrusion detection systems (IDSs) has received a lot of attention due to the increasing amount of network throughput and security threat. Each technique has its superiority and limitations, so it is important to be cautious about selecting the approaches. Heuristic-based approaches have the merit of no prior knowledge of attacks, but do not work well in real-time applications due to the high computational complexity. To provide a comprehensive view of IDSs and application requirements, the authors propose a taxonomy to outline modern IDSs, tables and figures to easily grasp the overall picture, and two famous and open source tools for studying IDSs.</a:t>
                      </a:r>
                    </a:p>
                  </a:txBody>
                  <a:tcPr/>
                </a:tc>
                <a:extLst>
                  <a:ext uri="{0D108BD9-81ED-4DB2-BD59-A6C34878D82A}">
                    <a16:rowId xmlns:a16="http://schemas.microsoft.com/office/drawing/2014/main" val="10001"/>
                  </a:ext>
                </a:extLst>
              </a:tr>
              <a:tr h="2350261">
                <a:tc>
                  <a:txBody>
                    <a:bodyPr/>
                    <a:lstStyle/>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endParaRPr lang="en-IN" sz="1200"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4</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b="0" i="0" u="none" strike="noStrike" cap="none" dirty="0">
                        <a:solidFill>
                          <a:schemeClr val="dk1"/>
                        </a:solidFill>
                        <a:latin typeface="Times New Roman" pitchFamily="18" charset="0"/>
                        <a:ea typeface="+mn-ea"/>
                        <a:cs typeface="Times New Roman" pitchFamily="18" charset="0"/>
                        <a:sym typeface="Arial"/>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Anomaly-based intrusion detection system through feature selection analysis and building hybrid efficient model</a:t>
                      </a:r>
                      <a:endParaRPr lang="en-US" sz="12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2017 </a:t>
                      </a:r>
                    </a:p>
                    <a:p>
                      <a:pPr algn="ctr"/>
                      <a:endParaRPr lang="en-US" sz="1200" dirty="0">
                        <a:latin typeface="Times New Roman" panose="02020603050405020304" pitchFamily="18" charset="0"/>
                        <a:cs typeface="Times New Roman" panose="02020603050405020304" pitchFamily="18" charset="0"/>
                      </a:endParaRPr>
                    </a:p>
                    <a:p>
                      <a:pPr algn="ctr"/>
                      <a:r>
                        <a:rPr lang="en-IN" sz="1200" dirty="0">
                          <a:latin typeface="Times New Roman" pitchFamily="18" charset="0"/>
                          <a:cs typeface="Times New Roman" pitchFamily="18" charset="0"/>
                        </a:rPr>
                        <a:t>Published By</a:t>
                      </a: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Elsevier B.V.</a:t>
                      </a: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Shadi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Aljawarneha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Monther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Aldwairi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a,b</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err="1">
                          <a:latin typeface="Times New Roman" panose="02020603050405020304" pitchFamily="18" charset="0"/>
                          <a:cs typeface="Times New Roman" panose="02020603050405020304" pitchFamily="18" charset="0"/>
                        </a:rPr>
                        <a:t>Shadi</a:t>
                      </a:r>
                      <a:r>
                        <a:rPr lang="en-US" sz="1200" dirty="0">
                          <a:latin typeface="Times New Roman" panose="02020603050405020304" pitchFamily="18" charset="0"/>
                          <a:cs typeface="Times New Roman" panose="02020603050405020304" pitchFamily="18" charset="0"/>
                        </a:rPr>
                        <a:t> et al. develops a new hybrid model that can be used to estimate the intrusion scope threshold degree based on the network transaction data's optimal features. The experimental results revealed that the hybrid approach had a significant effect on the minimization of the computational and time complexity involved when determining the feature association impact scale. However, there are issues with obtaining high false and low false negative rates. The hybrid algorithm consists of J48, Meta Paging, Random Tree, </a:t>
                      </a:r>
                      <a:r>
                        <a:rPr lang="en-US" sz="1200" dirty="0" err="1">
                          <a:latin typeface="Times New Roman" pitchFamily="18" charset="0"/>
                          <a:cs typeface="Times New Roman" pitchFamily="18" charset="0"/>
                        </a:rPr>
                        <a:t>REPTree</a:t>
                      </a:r>
                      <a:r>
                        <a:rPr lang="en-US" sz="1200" dirty="0">
                          <a:latin typeface="Times New Roman" pitchFamily="18" charset="0"/>
                          <a:cs typeface="Times New Roman" pitchFamily="18" charset="0"/>
                        </a:rPr>
                        <a:t>, AdaBoostM1, Decision Stump and Naïve </a:t>
                      </a:r>
                      <a:r>
                        <a:rPr lang="en-US" sz="1200" dirty="0" err="1">
                          <a:latin typeface="Times New Roman" pitchFamily="18" charset="0"/>
                          <a:cs typeface="Times New Roman" pitchFamily="18" charset="0"/>
                        </a:rPr>
                        <a:t>Bayes</a:t>
                      </a:r>
                      <a:r>
                        <a:rPr lang="en-US" sz="1200" dirty="0">
                          <a:latin typeface="Times New Roman" pitchFamily="18" charset="0"/>
                          <a:cs typeface="Times New Roman" pitchFamily="18" charset="0"/>
                        </a:rPr>
                        <a:t>, and improved accuracy, high false negative rate, and low false positive rule The NSL-KDD dataset has been used to test and simulate IDS performance, and the proposed hybrid model reduces the accuracy rate and detection time. </a:t>
                      </a:r>
                    </a:p>
                  </a:txBody>
                  <a:tcPr/>
                </a:tc>
                <a:extLst>
                  <a:ext uri="{0D108BD9-81ED-4DB2-BD59-A6C34878D82A}">
                    <a16:rowId xmlns:a16="http://schemas.microsoft.com/office/drawing/2014/main" val="10002"/>
                  </a:ext>
                </a:extLst>
              </a:tr>
            </a:tbl>
          </a:graphicData>
        </a:graphic>
      </p:graphicFrame>
    </p:spTree>
  </p:cSld>
  <p:clrMapOvr>
    <a:masterClrMapping/>
  </p:clrMapOvr>
  <p:transition>
    <p:cut/>
  </p:transition>
</p:sld>
</file>

<file path=ppt/theme/theme1.xml><?xml version="1.0" encoding="utf-8"?>
<a:theme xmlns:a="http://schemas.openxmlformats.org/drawingml/2006/main"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TotalTime>
  <Words>2515</Words>
  <Application>Microsoft Office PowerPoint</Application>
  <PresentationFormat>On-screen Show (16:9)</PresentationFormat>
  <Paragraphs>268</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Roboto Slab</vt:lpstr>
      <vt:lpstr>Roboto Slab Medium</vt:lpstr>
      <vt:lpstr>Calibri</vt:lpstr>
      <vt:lpstr>Noto Sans Symbols</vt:lpstr>
      <vt:lpstr>Impact</vt:lpstr>
      <vt:lpstr>Fira Sans Extra Condensed</vt:lpstr>
      <vt:lpstr>Nixie One</vt:lpstr>
      <vt:lpstr>Times New Roman</vt:lpstr>
      <vt:lpstr>Warwick template</vt:lpstr>
      <vt:lpstr>PowerPoint Presentation</vt:lpstr>
      <vt:lpstr>PowerPoint Presentation</vt:lpstr>
      <vt:lpstr>PROBLEM  STATEMENT INTRODUCTION OBJECTIVE LITERATURE  SURVEY BLOCK DIAGRAM METHODOLOGY CONCLUSION REFERENCE</vt:lpstr>
      <vt:lpstr>PROBLEM STATEMENT :</vt:lpstr>
      <vt:lpstr>INTRODUCTION :</vt:lpstr>
      <vt:lpstr>OBJECTIVE :</vt:lpstr>
      <vt:lpstr>PowerPoint Presentation</vt:lpstr>
      <vt:lpstr>PowerPoint Presentation</vt:lpstr>
      <vt:lpstr>PowerPoint Presentation</vt:lpstr>
      <vt:lpstr>PowerPoint Presentation</vt:lpstr>
      <vt:lpstr>PowerPoint Presentation</vt:lpstr>
      <vt:lpstr>BLOCK DIAGRAM</vt:lpstr>
      <vt:lpstr>Algorithm for record video from IP Webcam</vt:lpstr>
      <vt:lpstr>Flow chart for Presence of person</vt:lpstr>
      <vt:lpstr>Algorithm for Sending Message</vt:lpstr>
      <vt:lpstr>Flow chart for Final Application</vt:lpstr>
      <vt:lpstr>RESULTS</vt:lpstr>
      <vt:lpstr>RESULTS</vt:lpstr>
      <vt:lpstr>ADVANTAGES</vt:lpstr>
      <vt:lpstr>LIMITATIONS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Devyani Ushir</cp:lastModifiedBy>
  <cp:revision>44</cp:revision>
  <dcterms:modified xsi:type="dcterms:W3CDTF">2023-05-22T18:33:44Z</dcterms:modified>
</cp:coreProperties>
</file>