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81" r:id="rId3"/>
    <p:sldId id="259" r:id="rId4"/>
    <p:sldId id="271" r:id="rId5"/>
    <p:sldId id="272" r:id="rId6"/>
    <p:sldId id="267" r:id="rId7"/>
    <p:sldId id="268" r:id="rId8"/>
    <p:sldId id="270" r:id="rId9"/>
    <p:sldId id="265" r:id="rId10"/>
    <p:sldId id="266" r:id="rId11"/>
    <p:sldId id="258" r:id="rId12"/>
    <p:sldId id="273" r:id="rId13"/>
    <p:sldId id="274" r:id="rId14"/>
    <p:sldId id="275" r:id="rId15"/>
    <p:sldId id="276" r:id="rId16"/>
    <p:sldId id="277" r:id="rId17"/>
    <p:sldId id="278" r:id="rId18"/>
    <p:sldId id="279" r:id="rId19"/>
    <p:sldId id="280" r:id="rId20"/>
  </p:sldIdLst>
  <p:sldSz cx="9144000" cy="5143500" type="screen16x9"/>
  <p:notesSz cx="6858000" cy="9144000"/>
  <p:embeddedFontLst>
    <p:embeddedFont>
      <p:font typeface="Bookman Old Style" pitchFamily="18" charset="0"/>
      <p:regular r:id="rId22"/>
      <p:bold r:id="rId23"/>
      <p:italic r:id="rId24"/>
      <p:boldItalic r:id="rId25"/>
    </p:embeddedFont>
    <p:embeddedFont>
      <p:font typeface="Roboto Slab" charset="0"/>
      <p:regular r:id="rId26"/>
      <p:bold r:id="rId27"/>
    </p:embeddedFont>
    <p:embeddedFont>
      <p:font typeface="Nixie One" charset="0"/>
      <p:regular r:id="rId28"/>
    </p:embeddedFont>
    <p:embeddedFont>
      <p:font typeface="Calibri"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404AA87-2594-4996-AC15-7D5035BBC9EF}">
  <a:tblStyle styleId="{3404AA87-2594-4996-AC15-7D5035BBC9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79" autoAdjust="0"/>
  </p:normalViewPr>
  <p:slideViewPr>
    <p:cSldViewPr snapToGrid="0">
      <p:cViewPr>
        <p:scale>
          <a:sx n="110" d="100"/>
          <a:sy n="110" d="100"/>
        </p:scale>
        <p:origin x="-658" y="-19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7df5a0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7df5a0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44a959fff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f44a959fff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4a959fff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f44a959fff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193846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7ddffe1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7ddffe1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44a959ff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f44a959fff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44a959fff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f44a959fff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44a959fff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f44a959fff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xmlns="" val="2101814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44a959fff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f44a959fff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 name="Google Shape;15;p2"/>
          <p:cNvSpPr txBox="1"/>
          <p:nvPr/>
        </p:nvSpPr>
        <p:spPr>
          <a:xfrm>
            <a:off x="33725" y="255375"/>
            <a:ext cx="861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C4587"/>
                </a:solidFill>
              </a:rPr>
              <a:t> </a:t>
            </a:r>
            <a:r>
              <a:rPr lang="en" b="1" u="sng">
                <a:solidFill>
                  <a:srgbClr val="1C4587"/>
                </a:solidFill>
              </a:rPr>
              <a:t>VISHWAKARMA INSTITUTE OF TECHNOLOGY. PUNE</a:t>
            </a:r>
            <a:endParaRPr b="1" u="sng">
              <a:solidFill>
                <a:srgbClr val="1C4587"/>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4113600" y="2878750"/>
            <a:ext cx="4505700" cy="1159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1"/>
              </a:buClr>
              <a:buSzPts val="4800"/>
              <a:buNone/>
              <a:defRPr sz="4800">
                <a:solidFill>
                  <a:schemeClr val="accent1"/>
                </a:solidFill>
              </a:defRPr>
            </a:lvl1pPr>
            <a:lvl2pPr lvl="1" algn="l" rtl="0">
              <a:lnSpc>
                <a:spcPct val="100000"/>
              </a:lnSpc>
              <a:spcBef>
                <a:spcPts val="0"/>
              </a:spcBef>
              <a:spcAft>
                <a:spcPts val="0"/>
              </a:spcAft>
              <a:buClr>
                <a:schemeClr val="accent1"/>
              </a:buClr>
              <a:buSzPts val="4800"/>
              <a:buNone/>
              <a:defRPr sz="4800">
                <a:solidFill>
                  <a:schemeClr val="accent1"/>
                </a:solidFill>
              </a:defRPr>
            </a:lvl2pPr>
            <a:lvl3pPr lvl="2" algn="l" rtl="0">
              <a:lnSpc>
                <a:spcPct val="100000"/>
              </a:lnSpc>
              <a:spcBef>
                <a:spcPts val="0"/>
              </a:spcBef>
              <a:spcAft>
                <a:spcPts val="0"/>
              </a:spcAft>
              <a:buClr>
                <a:schemeClr val="accent1"/>
              </a:buClr>
              <a:buSzPts val="4800"/>
              <a:buNone/>
              <a:defRPr sz="4800">
                <a:solidFill>
                  <a:schemeClr val="accent1"/>
                </a:solidFill>
              </a:defRPr>
            </a:lvl3pPr>
            <a:lvl4pPr lvl="3" algn="l" rtl="0">
              <a:lnSpc>
                <a:spcPct val="100000"/>
              </a:lnSpc>
              <a:spcBef>
                <a:spcPts val="0"/>
              </a:spcBef>
              <a:spcAft>
                <a:spcPts val="0"/>
              </a:spcAft>
              <a:buClr>
                <a:schemeClr val="accent1"/>
              </a:buClr>
              <a:buSzPts val="4800"/>
              <a:buNone/>
              <a:defRPr sz="4800">
                <a:solidFill>
                  <a:schemeClr val="accent1"/>
                </a:solidFill>
              </a:defRPr>
            </a:lvl4pPr>
            <a:lvl5pPr lvl="4" algn="l" rtl="0">
              <a:lnSpc>
                <a:spcPct val="100000"/>
              </a:lnSpc>
              <a:spcBef>
                <a:spcPts val="0"/>
              </a:spcBef>
              <a:spcAft>
                <a:spcPts val="0"/>
              </a:spcAft>
              <a:buClr>
                <a:schemeClr val="accent1"/>
              </a:buClr>
              <a:buSzPts val="4800"/>
              <a:buNone/>
              <a:defRPr sz="4800">
                <a:solidFill>
                  <a:schemeClr val="accent1"/>
                </a:solidFill>
              </a:defRPr>
            </a:lvl5pPr>
            <a:lvl6pPr lvl="5" algn="l" rtl="0">
              <a:lnSpc>
                <a:spcPct val="100000"/>
              </a:lnSpc>
              <a:spcBef>
                <a:spcPts val="0"/>
              </a:spcBef>
              <a:spcAft>
                <a:spcPts val="0"/>
              </a:spcAft>
              <a:buClr>
                <a:schemeClr val="accent1"/>
              </a:buClr>
              <a:buSzPts val="4800"/>
              <a:buNone/>
              <a:defRPr sz="4800">
                <a:solidFill>
                  <a:schemeClr val="accent1"/>
                </a:solidFill>
              </a:defRPr>
            </a:lvl6pPr>
            <a:lvl7pPr lvl="6" algn="l" rtl="0">
              <a:lnSpc>
                <a:spcPct val="100000"/>
              </a:lnSpc>
              <a:spcBef>
                <a:spcPts val="0"/>
              </a:spcBef>
              <a:spcAft>
                <a:spcPts val="0"/>
              </a:spcAft>
              <a:buClr>
                <a:schemeClr val="accent1"/>
              </a:buClr>
              <a:buSzPts val="4800"/>
              <a:buNone/>
              <a:defRPr sz="4800">
                <a:solidFill>
                  <a:schemeClr val="accent1"/>
                </a:solidFill>
              </a:defRPr>
            </a:lvl7pPr>
            <a:lvl8pPr lvl="7" algn="l" rtl="0">
              <a:lnSpc>
                <a:spcPct val="100000"/>
              </a:lnSpc>
              <a:spcBef>
                <a:spcPts val="0"/>
              </a:spcBef>
              <a:spcAft>
                <a:spcPts val="0"/>
              </a:spcAft>
              <a:buClr>
                <a:schemeClr val="accent1"/>
              </a:buClr>
              <a:buSzPts val="4800"/>
              <a:buNone/>
              <a:defRPr sz="4800">
                <a:solidFill>
                  <a:schemeClr val="accent1"/>
                </a:solidFill>
              </a:defRPr>
            </a:lvl8pPr>
            <a:lvl9pPr lvl="8" algn="l" rtl="0">
              <a:lnSpc>
                <a:spcPct val="100000"/>
              </a:lnSpc>
              <a:spcBef>
                <a:spcPts val="0"/>
              </a:spcBef>
              <a:spcAft>
                <a:spcPts val="0"/>
              </a:spcAft>
              <a:buClr>
                <a:schemeClr val="accent1"/>
              </a:buClr>
              <a:buSzPts val="4800"/>
              <a:buNone/>
              <a:defRPr sz="4800">
                <a:solidFill>
                  <a:schemeClr val="accent1"/>
                </a:solidFill>
              </a:defRPr>
            </a:lvl9pPr>
          </a:lstStyle>
          <a:p>
            <a:endParaRPr/>
          </a:p>
        </p:txBody>
      </p:sp>
      <p:sp>
        <p:nvSpPr>
          <p:cNvPr id="63" name="Google Shape;63;p15"/>
          <p:cNvSpPr txBox="1">
            <a:spLocks noGrp="1"/>
          </p:cNvSpPr>
          <p:nvPr>
            <p:ph type="subTitle" idx="1"/>
          </p:nvPr>
        </p:nvSpPr>
        <p:spPr>
          <a:xfrm>
            <a:off x="4113600" y="3983050"/>
            <a:ext cx="4505700" cy="784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6"/>
              </a:buClr>
              <a:buSzPts val="1800"/>
              <a:buNone/>
              <a:defRPr sz="1800" b="1">
                <a:solidFill>
                  <a:schemeClr val="accent6"/>
                </a:solidFill>
              </a:defRPr>
            </a:lvl1pPr>
            <a:lvl2pPr lvl="1" algn="l" rtl="0">
              <a:lnSpc>
                <a:spcPct val="100000"/>
              </a:lnSpc>
              <a:spcBef>
                <a:spcPts val="0"/>
              </a:spcBef>
              <a:spcAft>
                <a:spcPts val="0"/>
              </a:spcAft>
              <a:buClr>
                <a:schemeClr val="accent6"/>
              </a:buClr>
              <a:buSzPts val="1800"/>
              <a:buNone/>
              <a:defRPr sz="1800" b="1">
                <a:solidFill>
                  <a:schemeClr val="accent6"/>
                </a:solidFill>
              </a:defRPr>
            </a:lvl2pPr>
            <a:lvl3pPr lvl="2" algn="l" rtl="0">
              <a:lnSpc>
                <a:spcPct val="100000"/>
              </a:lnSpc>
              <a:spcBef>
                <a:spcPts val="0"/>
              </a:spcBef>
              <a:spcAft>
                <a:spcPts val="0"/>
              </a:spcAft>
              <a:buClr>
                <a:schemeClr val="accent6"/>
              </a:buClr>
              <a:buSzPts val="1800"/>
              <a:buNone/>
              <a:defRPr sz="1800" b="1">
                <a:solidFill>
                  <a:schemeClr val="accent6"/>
                </a:solidFill>
              </a:defRPr>
            </a:lvl3pPr>
            <a:lvl4pPr lvl="3" algn="l" rtl="0">
              <a:lnSpc>
                <a:spcPct val="100000"/>
              </a:lnSpc>
              <a:spcBef>
                <a:spcPts val="0"/>
              </a:spcBef>
              <a:spcAft>
                <a:spcPts val="0"/>
              </a:spcAft>
              <a:buClr>
                <a:schemeClr val="accent6"/>
              </a:buClr>
              <a:buSzPts val="1800"/>
              <a:buNone/>
              <a:defRPr b="1">
                <a:solidFill>
                  <a:schemeClr val="accent6"/>
                </a:solidFill>
              </a:defRPr>
            </a:lvl4pPr>
            <a:lvl5pPr lvl="4" algn="l" rtl="0">
              <a:lnSpc>
                <a:spcPct val="100000"/>
              </a:lnSpc>
              <a:spcBef>
                <a:spcPts val="0"/>
              </a:spcBef>
              <a:spcAft>
                <a:spcPts val="0"/>
              </a:spcAft>
              <a:buClr>
                <a:schemeClr val="accent6"/>
              </a:buClr>
              <a:buSzPts val="1800"/>
              <a:buNone/>
              <a:defRPr b="1">
                <a:solidFill>
                  <a:schemeClr val="accent6"/>
                </a:solidFill>
              </a:defRPr>
            </a:lvl5pPr>
            <a:lvl6pPr lvl="5" algn="l" rtl="0">
              <a:lnSpc>
                <a:spcPct val="100000"/>
              </a:lnSpc>
              <a:spcBef>
                <a:spcPts val="0"/>
              </a:spcBef>
              <a:spcAft>
                <a:spcPts val="0"/>
              </a:spcAft>
              <a:buClr>
                <a:schemeClr val="accent6"/>
              </a:buClr>
              <a:buSzPts val="1800"/>
              <a:buNone/>
              <a:defRPr b="1">
                <a:solidFill>
                  <a:schemeClr val="accent6"/>
                </a:solidFill>
              </a:defRPr>
            </a:lvl6pPr>
            <a:lvl7pPr lvl="6" algn="l" rtl="0">
              <a:lnSpc>
                <a:spcPct val="100000"/>
              </a:lnSpc>
              <a:spcBef>
                <a:spcPts val="0"/>
              </a:spcBef>
              <a:spcAft>
                <a:spcPts val="0"/>
              </a:spcAft>
              <a:buClr>
                <a:schemeClr val="accent6"/>
              </a:buClr>
              <a:buSzPts val="1800"/>
              <a:buNone/>
              <a:defRPr b="1">
                <a:solidFill>
                  <a:schemeClr val="accent6"/>
                </a:solidFill>
              </a:defRPr>
            </a:lvl7pPr>
            <a:lvl8pPr lvl="7" algn="l" rtl="0">
              <a:lnSpc>
                <a:spcPct val="100000"/>
              </a:lnSpc>
              <a:spcBef>
                <a:spcPts val="0"/>
              </a:spcBef>
              <a:spcAft>
                <a:spcPts val="0"/>
              </a:spcAft>
              <a:buClr>
                <a:schemeClr val="accent6"/>
              </a:buClr>
              <a:buSzPts val="1800"/>
              <a:buNone/>
              <a:defRPr b="1">
                <a:solidFill>
                  <a:schemeClr val="accent6"/>
                </a:solidFill>
              </a:defRPr>
            </a:lvl8pPr>
            <a:lvl9pPr lvl="8" algn="l" rtl="0">
              <a:lnSpc>
                <a:spcPct val="100000"/>
              </a:lnSpc>
              <a:spcBef>
                <a:spcPts val="0"/>
              </a:spcBef>
              <a:spcAft>
                <a:spcPts val="0"/>
              </a:spcAft>
              <a:buClr>
                <a:schemeClr val="accent6"/>
              </a:buClr>
              <a:buSzPts val="1800"/>
              <a:buNone/>
              <a:defRPr b="1">
                <a:solidFill>
                  <a:schemeClr val="accent6"/>
                </a:solidFill>
              </a:defRPr>
            </a:lvl9pPr>
          </a:lstStyle>
          <a:p>
            <a:endParaRPr/>
          </a:p>
        </p:txBody>
      </p:sp>
      <p:sp>
        <p:nvSpPr>
          <p:cNvPr id="64" name="Google Shape;64;p15"/>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66" name="Google Shape;66;p15"/>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a:blip r:embed="rId13">
            <a:alphaModFix/>
          </a:blip>
          <a:stretch>
            <a:fillRect/>
          </a:stretch>
        </p:blipFill>
        <p:spPr>
          <a:xfrm>
            <a:off x="312025" y="26450"/>
            <a:ext cx="998593" cy="858050"/>
          </a:xfrm>
          <a:prstGeom prst="rect">
            <a:avLst/>
          </a:prstGeom>
          <a:noFill/>
          <a:ln>
            <a:noFill/>
          </a:ln>
        </p:spPr>
      </p:pic>
      <p:cxnSp>
        <p:nvCxnSpPr>
          <p:cNvPr id="10" name="Google Shape;10;p1"/>
          <p:cNvCxnSpPr/>
          <p:nvPr/>
        </p:nvCxnSpPr>
        <p:spPr>
          <a:xfrm rot="10800000">
            <a:off x="258150" y="924725"/>
            <a:ext cx="8511900" cy="4200"/>
          </a:xfrm>
          <a:prstGeom prst="straightConnector1">
            <a:avLst/>
          </a:prstGeom>
          <a:noFill/>
          <a:ln w="19050" cap="flat" cmpd="sng">
            <a:solidFill>
              <a:srgbClr val="0B5394"/>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cxnSp>
        <p:nvCxnSpPr>
          <p:cNvPr id="57" name="Google Shape;57;p13"/>
          <p:cNvCxnSpPr/>
          <p:nvPr/>
        </p:nvCxnSpPr>
        <p:spPr>
          <a:xfrm rot="10800000">
            <a:off x="312025" y="3971000"/>
            <a:ext cx="8711400" cy="1800"/>
          </a:xfrm>
          <a:prstGeom prst="straightConnector1">
            <a:avLst/>
          </a:prstGeom>
          <a:noFill/>
          <a:ln w="19050" cap="flat" cmpd="sng">
            <a:solidFill>
              <a:srgbClr val="0B5394"/>
            </a:solidFill>
            <a:prstDash val="solid"/>
            <a:round/>
            <a:headEnd type="none" w="med" len="med"/>
            <a:tailEnd type="none" w="med" len="med"/>
          </a:ln>
        </p:spPr>
      </p:cxnSp>
      <p:sp>
        <p:nvSpPr>
          <p:cNvPr id="58" name="Google Shape;58;p13"/>
          <p:cNvSpPr txBox="1"/>
          <p:nvPr/>
        </p:nvSpPr>
        <p:spPr>
          <a:xfrm>
            <a:off x="2183700" y="4266825"/>
            <a:ext cx="5013736" cy="4462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dirty="0">
                <a:solidFill>
                  <a:srgbClr val="236292"/>
                </a:solidFill>
                <a:latin typeface="Bookman Old Style"/>
                <a:ea typeface="Bookman Old Style"/>
                <a:cs typeface="Bookman Old Style"/>
                <a:sym typeface="Bookman Old Style"/>
              </a:rPr>
              <a:t>Under the Guidance of : </a:t>
            </a:r>
            <a:r>
              <a:rPr lang="en" sz="1700" b="1" dirty="0">
                <a:solidFill>
                  <a:srgbClr val="236292"/>
                </a:solidFill>
                <a:latin typeface="Bookman Old Style"/>
                <a:ea typeface="Bookman Old Style"/>
                <a:cs typeface="Bookman Old Style"/>
                <a:sym typeface="Bookman Old Style"/>
              </a:rPr>
              <a:t>Prof. </a:t>
            </a:r>
            <a:r>
              <a:rPr lang="en" sz="1700" b="1" dirty="0" smtClean="0">
                <a:solidFill>
                  <a:srgbClr val="236292"/>
                </a:solidFill>
                <a:latin typeface="Bookman Old Style"/>
                <a:ea typeface="Bookman Old Style"/>
                <a:cs typeface="Bookman Old Style"/>
                <a:sym typeface="Bookman Old Style"/>
              </a:rPr>
              <a:t>A</a:t>
            </a:r>
            <a:r>
              <a:rPr lang="en-US" sz="1700" b="1" dirty="0" smtClean="0">
                <a:solidFill>
                  <a:srgbClr val="236292"/>
                </a:solidFill>
                <a:latin typeface="Bookman Old Style"/>
                <a:ea typeface="Bookman Old Style"/>
                <a:cs typeface="Bookman Old Style"/>
                <a:sym typeface="Bookman Old Style"/>
              </a:rPr>
              <a:t>b</a:t>
            </a:r>
            <a:r>
              <a:rPr lang="en" sz="1700" b="1" dirty="0" smtClean="0">
                <a:solidFill>
                  <a:srgbClr val="236292"/>
                </a:solidFill>
                <a:latin typeface="Bookman Old Style"/>
                <a:ea typeface="Bookman Old Style"/>
                <a:cs typeface="Bookman Old Style"/>
                <a:sym typeface="Bookman Old Style"/>
              </a:rPr>
              <a:t>hya Chopde</a:t>
            </a:r>
            <a:endParaRPr sz="1900" b="1" dirty="0">
              <a:latin typeface="Bookman Old Style"/>
              <a:ea typeface="Bookman Old Style"/>
              <a:cs typeface="Bookman Old Style"/>
              <a:sym typeface="Bookman Old Style"/>
            </a:endParaRPr>
          </a:p>
        </p:txBody>
      </p:sp>
      <p:sp>
        <p:nvSpPr>
          <p:cNvPr id="59" name="Google Shape;59;p13"/>
          <p:cNvSpPr txBox="1"/>
          <p:nvPr/>
        </p:nvSpPr>
        <p:spPr>
          <a:xfrm>
            <a:off x="404100" y="2621175"/>
            <a:ext cx="8335800" cy="13849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b="1" dirty="0" smtClean="0">
                <a:solidFill>
                  <a:srgbClr val="1C4587"/>
                </a:solidFill>
                <a:latin typeface="Bookman Old Style"/>
                <a:ea typeface="Bookman Old Style"/>
                <a:cs typeface="Bookman Old Style"/>
                <a:sym typeface="Bookman Old Style"/>
              </a:rPr>
              <a:t>DIGITAL COMPARATOR WITH MULTIPLE INPUTS</a:t>
            </a:r>
            <a:endParaRPr sz="3900" b="1" dirty="0">
              <a:solidFill>
                <a:srgbClr val="1C4587"/>
              </a:solidFill>
              <a:latin typeface="Bookman Old Style"/>
              <a:ea typeface="Bookman Old Style"/>
              <a:cs typeface="Bookman Old Style"/>
              <a:sym typeface="Bookman Old Style"/>
            </a:endParaRPr>
          </a:p>
        </p:txBody>
      </p:sp>
      <p:sp>
        <p:nvSpPr>
          <p:cNvPr id="60" name="Google Shape;60;p13"/>
          <p:cNvSpPr txBox="1"/>
          <p:nvPr/>
        </p:nvSpPr>
        <p:spPr>
          <a:xfrm>
            <a:off x="2639750" y="2138238"/>
            <a:ext cx="3654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1C4587"/>
                </a:solidFill>
                <a:latin typeface="Bookman Old Style"/>
                <a:ea typeface="Bookman Old Style"/>
                <a:cs typeface="Bookman Old Style"/>
                <a:sym typeface="Bookman Old Style"/>
              </a:rPr>
              <a:t>SEMINAR PRESENTATION</a:t>
            </a:r>
            <a:endParaRPr sz="1800" b="1">
              <a:solidFill>
                <a:srgbClr val="1C4587"/>
              </a:solidFill>
              <a:latin typeface="Bookman Old Style"/>
              <a:ea typeface="Bookman Old Style"/>
              <a:cs typeface="Bookman Old Style"/>
              <a:sym typeface="Bookman Old Style"/>
            </a:endParaRPr>
          </a:p>
        </p:txBody>
      </p:sp>
      <p:sp>
        <p:nvSpPr>
          <p:cNvPr id="61" name="Google Shape;61;p13"/>
          <p:cNvSpPr txBox="1"/>
          <p:nvPr/>
        </p:nvSpPr>
        <p:spPr>
          <a:xfrm>
            <a:off x="1678800" y="978201"/>
            <a:ext cx="5786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1C4587"/>
                </a:solidFill>
                <a:latin typeface="Bookman Old Style"/>
                <a:ea typeface="Bookman Old Style"/>
                <a:cs typeface="Bookman Old Style"/>
                <a:sym typeface="Bookman Old Style"/>
              </a:rPr>
              <a:t>Third Year Electronic and Telecommunication</a:t>
            </a:r>
            <a:endParaRPr sz="1800" b="1">
              <a:solidFill>
                <a:srgbClr val="1C4587"/>
              </a:solidFill>
              <a:latin typeface="Bookman Old Style"/>
              <a:ea typeface="Bookman Old Style"/>
              <a:cs typeface="Bookman Old Style"/>
              <a:sym typeface="Bookman Old Style"/>
            </a:endParaRPr>
          </a:p>
        </p:txBody>
      </p:sp>
      <p:sp>
        <p:nvSpPr>
          <p:cNvPr id="62" name="Google Shape;62;p13"/>
          <p:cNvSpPr txBox="1"/>
          <p:nvPr/>
        </p:nvSpPr>
        <p:spPr>
          <a:xfrm>
            <a:off x="1637375" y="1439901"/>
            <a:ext cx="5786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1C4587"/>
                </a:solidFill>
                <a:latin typeface="Bookman Old Style"/>
                <a:ea typeface="Bookman Old Style"/>
                <a:cs typeface="Bookman Old Style"/>
                <a:sym typeface="Bookman Old Style"/>
              </a:rPr>
              <a:t>Digital Design </a:t>
            </a:r>
            <a:endParaRPr sz="3000" b="1">
              <a:solidFill>
                <a:srgbClr val="1C4587"/>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273375" y="278375"/>
            <a:ext cx="7589400" cy="572700"/>
          </a:xfrm>
          <a:prstGeom prst="rect">
            <a:avLst/>
          </a:prstGeom>
        </p:spPr>
        <p:txBody>
          <a:bodyPr spcFirstLastPara="1" wrap="square" lIns="91425" tIns="91425" rIns="91425" bIns="91425" anchor="t" anchorCtr="0">
            <a:normAutofit fontScale="90000"/>
          </a:bodyPr>
          <a:lstStyle/>
          <a:p>
            <a:pPr lvl="0"/>
            <a:r>
              <a:rPr lang="en-US" b="1" dirty="0" smtClean="0">
                <a:solidFill>
                  <a:srgbClr val="002060"/>
                </a:solidFill>
                <a:latin typeface="Roboto Slab" charset="0"/>
                <a:ea typeface="Roboto Slab" charset="0"/>
                <a:cs typeface="Roboto Slab" charset="0"/>
              </a:rPr>
              <a:t>Block Diagram :</a:t>
            </a:r>
            <a:endParaRPr b="1" dirty="0">
              <a:solidFill>
                <a:srgbClr val="002060"/>
              </a:solidFill>
              <a:latin typeface="Roboto Slab" charset="0"/>
              <a:ea typeface="Roboto Slab" charset="0"/>
              <a:cs typeface="Roboto Slab" charset="0"/>
              <a:sym typeface="Times New Roman"/>
            </a:endParaRPr>
          </a:p>
        </p:txBody>
      </p:sp>
      <p:sp>
        <p:nvSpPr>
          <p:cNvPr id="75" name="Google Shape;75;p15"/>
          <p:cNvSpPr txBox="1">
            <a:spLocks noGrp="1"/>
          </p:cNvSpPr>
          <p:nvPr>
            <p:ph type="body" idx="1"/>
          </p:nvPr>
        </p:nvSpPr>
        <p:spPr>
          <a:xfrm>
            <a:off x="957450" y="991300"/>
            <a:ext cx="7905300" cy="4152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200" dirty="0">
              <a:solidFill>
                <a:schemeClr val="dk1"/>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5" name="Rectangle 4"/>
          <p:cNvSpPr/>
          <p:nvPr/>
        </p:nvSpPr>
        <p:spPr>
          <a:xfrm>
            <a:off x="3196963" y="1574418"/>
            <a:ext cx="2310063" cy="25781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smtClean="0">
                <a:solidFill>
                  <a:srgbClr val="002060"/>
                </a:solidFill>
                <a:latin typeface="Roboto Slab" charset="0"/>
                <a:ea typeface="Roboto Slab" charset="0"/>
                <a:cs typeface="Roboto Slab" charset="0"/>
              </a:rPr>
              <a:t>4-Bit 4-I/P Digital Comparator</a:t>
            </a:r>
            <a:endParaRPr lang="en-US" sz="2000" b="1" dirty="0">
              <a:solidFill>
                <a:srgbClr val="002060"/>
              </a:solidFill>
              <a:latin typeface="Roboto Slab" charset="0"/>
              <a:ea typeface="Roboto Slab" charset="0"/>
              <a:cs typeface="Roboto Slab" charset="0"/>
            </a:endParaRPr>
          </a:p>
        </p:txBody>
      </p:sp>
      <p:cxnSp>
        <p:nvCxnSpPr>
          <p:cNvPr id="7" name="Straight Connector 6"/>
          <p:cNvCxnSpPr/>
          <p:nvPr/>
        </p:nvCxnSpPr>
        <p:spPr>
          <a:xfrm flipH="1">
            <a:off x="2186310" y="2110682"/>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187456" y="2620591"/>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173705" y="3184354"/>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73705" y="3693120"/>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521922" y="2104954"/>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521922" y="2593089"/>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528797" y="3101857"/>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521922" y="3576244"/>
            <a:ext cx="996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43789" y="1980054"/>
            <a:ext cx="742521" cy="2475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A[3:0]</a:t>
            </a:r>
            <a:endParaRPr lang="en-US" dirty="0"/>
          </a:p>
        </p:txBody>
      </p:sp>
      <p:sp>
        <p:nvSpPr>
          <p:cNvPr id="17" name="Rectangle 16"/>
          <p:cNvSpPr/>
          <p:nvPr/>
        </p:nvSpPr>
        <p:spPr>
          <a:xfrm>
            <a:off x="1403685" y="2455587"/>
            <a:ext cx="770021" cy="3368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B</a:t>
            </a:r>
            <a:r>
              <a:rPr lang="en-IN" dirty="0" smtClean="0"/>
              <a:t>[3:0]</a:t>
            </a:r>
            <a:endParaRPr lang="en-US" dirty="0"/>
          </a:p>
        </p:txBody>
      </p:sp>
      <p:sp>
        <p:nvSpPr>
          <p:cNvPr id="18" name="Rectangle 17"/>
          <p:cNvSpPr/>
          <p:nvPr/>
        </p:nvSpPr>
        <p:spPr>
          <a:xfrm>
            <a:off x="1381912" y="2970080"/>
            <a:ext cx="770021" cy="2956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a:t>
            </a:r>
            <a:r>
              <a:rPr lang="en-IN" dirty="0" smtClean="0"/>
              <a:t>[3:0]</a:t>
            </a:r>
            <a:endParaRPr lang="en-US" dirty="0"/>
          </a:p>
        </p:txBody>
      </p:sp>
      <p:sp>
        <p:nvSpPr>
          <p:cNvPr id="19" name="Rectangle 18"/>
          <p:cNvSpPr/>
          <p:nvPr/>
        </p:nvSpPr>
        <p:spPr>
          <a:xfrm>
            <a:off x="1402538" y="3506345"/>
            <a:ext cx="770021" cy="2887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D</a:t>
            </a:r>
            <a:r>
              <a:rPr lang="en-IN" dirty="0" smtClean="0"/>
              <a:t>[3:0]</a:t>
            </a:r>
            <a:endParaRPr lang="en-US" dirty="0"/>
          </a:p>
        </p:txBody>
      </p:sp>
      <p:sp>
        <p:nvSpPr>
          <p:cNvPr id="20" name="Rectangle 19"/>
          <p:cNvSpPr/>
          <p:nvPr/>
        </p:nvSpPr>
        <p:spPr>
          <a:xfrm>
            <a:off x="6552054" y="1938802"/>
            <a:ext cx="770021" cy="2956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smtClean="0"/>
              <a:t>A_gt</a:t>
            </a:r>
            <a:endParaRPr lang="en-US" dirty="0"/>
          </a:p>
        </p:txBody>
      </p:sp>
      <p:sp>
        <p:nvSpPr>
          <p:cNvPr id="23" name="Rectangle 22"/>
          <p:cNvSpPr/>
          <p:nvPr/>
        </p:nvSpPr>
        <p:spPr>
          <a:xfrm>
            <a:off x="6560075" y="2420065"/>
            <a:ext cx="770021" cy="2967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smtClean="0"/>
              <a:t>B</a:t>
            </a:r>
            <a:r>
              <a:rPr lang="en-IN" dirty="0" err="1" smtClean="0"/>
              <a:t>_gt</a:t>
            </a:r>
            <a:endParaRPr lang="en-US" dirty="0"/>
          </a:p>
        </p:txBody>
      </p:sp>
      <p:sp>
        <p:nvSpPr>
          <p:cNvPr id="24" name="Rectangle 23"/>
          <p:cNvSpPr/>
          <p:nvPr/>
        </p:nvSpPr>
        <p:spPr>
          <a:xfrm>
            <a:off x="6553200" y="2936852"/>
            <a:ext cx="770021" cy="2669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smtClean="0"/>
              <a:t>C</a:t>
            </a:r>
            <a:r>
              <a:rPr lang="en-IN" dirty="0" err="1" smtClean="0"/>
              <a:t>_gt</a:t>
            </a:r>
            <a:endParaRPr lang="en-US" dirty="0"/>
          </a:p>
        </p:txBody>
      </p:sp>
      <p:sp>
        <p:nvSpPr>
          <p:cNvPr id="25" name="Rectangle 24"/>
          <p:cNvSpPr/>
          <p:nvPr/>
        </p:nvSpPr>
        <p:spPr>
          <a:xfrm>
            <a:off x="6553200" y="3451344"/>
            <a:ext cx="770021" cy="2761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smtClean="0"/>
              <a:t>D</a:t>
            </a:r>
            <a:r>
              <a:rPr lang="en-IN" dirty="0" err="1" smtClean="0"/>
              <a:t>_gt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273375" y="278375"/>
            <a:ext cx="7589400" cy="572700"/>
          </a:xfrm>
          <a:prstGeom prst="rect">
            <a:avLst/>
          </a:prstGeom>
        </p:spPr>
        <p:txBody>
          <a:bodyPr spcFirstLastPara="1" wrap="square" lIns="91425" tIns="91425" rIns="91425" bIns="91425" anchor="t" anchorCtr="0">
            <a:normAutofit fontScale="90000"/>
          </a:bodyPr>
          <a:lstStyle/>
          <a:p>
            <a:pPr lvl="0"/>
            <a:r>
              <a:rPr lang="en" b="1" dirty="0" smtClean="0">
                <a:solidFill>
                  <a:srgbClr val="002060"/>
                </a:solidFill>
                <a:latin typeface="Roboto Slab" charset="0"/>
                <a:ea typeface="Roboto Slab" charset="0"/>
                <a:cs typeface="Roboto Slab" charset="0"/>
              </a:rPr>
              <a:t>Functional Diagram </a:t>
            </a:r>
            <a:r>
              <a:rPr lang="en" b="1" dirty="0" smtClean="0">
                <a:solidFill>
                  <a:srgbClr val="002060"/>
                </a:solidFill>
                <a:latin typeface="Roboto Slab" charset="0"/>
                <a:ea typeface="Roboto Slab" charset="0"/>
                <a:cs typeface="Roboto Slab" charset="0"/>
              </a:rPr>
              <a:t>: </a:t>
            </a:r>
            <a:r>
              <a:rPr lang="en-IN" b="1" dirty="0" smtClean="0">
                <a:solidFill>
                  <a:srgbClr val="002060"/>
                </a:solidFill>
                <a:latin typeface="Roboto Slab" charset="0"/>
                <a:ea typeface="Roboto Slab" charset="0"/>
                <a:cs typeface="Roboto Slab" charset="0"/>
                <a:sym typeface="Times New Roman"/>
              </a:rPr>
              <a:t>Algorithm 1</a:t>
            </a:r>
            <a:endParaRPr b="1" dirty="0">
              <a:solidFill>
                <a:srgbClr val="002060"/>
              </a:solidFill>
              <a:latin typeface="Roboto Slab" charset="0"/>
              <a:ea typeface="Roboto Slab" charset="0"/>
              <a:cs typeface="Roboto Slab" charset="0"/>
              <a:sym typeface="Times New Roman"/>
            </a:endParaRPr>
          </a:p>
        </p:txBody>
      </p:sp>
      <p:sp>
        <p:nvSpPr>
          <p:cNvPr id="75" name="Google Shape;75;p15"/>
          <p:cNvSpPr txBox="1">
            <a:spLocks noGrp="1"/>
          </p:cNvSpPr>
          <p:nvPr>
            <p:ph type="body" idx="1"/>
          </p:nvPr>
        </p:nvSpPr>
        <p:spPr>
          <a:xfrm>
            <a:off x="957450" y="991300"/>
            <a:ext cx="7905300" cy="4152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200" dirty="0">
              <a:solidFill>
                <a:schemeClr val="dk1"/>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7" name="Picture 2" descr="C:\Users\Lenovo\Desktop\123.png"/>
          <p:cNvPicPr>
            <a:picLocks noChangeAspect="1" noChangeArrowheads="1"/>
          </p:cNvPicPr>
          <p:nvPr/>
        </p:nvPicPr>
        <p:blipFill>
          <a:blip r:embed="rId3"/>
          <a:srcRect/>
          <a:stretch>
            <a:fillRect/>
          </a:stretch>
        </p:blipFill>
        <p:spPr bwMode="auto">
          <a:xfrm>
            <a:off x="1863624" y="976277"/>
            <a:ext cx="4612803" cy="41123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 b="1" dirty="0" smtClean="0">
                <a:solidFill>
                  <a:srgbClr val="002060"/>
                </a:solidFill>
                <a:latin typeface="Roboto Slab" charset="0"/>
                <a:ea typeface="Roboto Slab" charset="0"/>
                <a:cs typeface="Roboto Slab" charset="0"/>
              </a:rPr>
              <a:t>Functional Diagram </a:t>
            </a:r>
            <a:r>
              <a:rPr lang="en" b="1" dirty="0" smtClean="0">
                <a:solidFill>
                  <a:srgbClr val="002060"/>
                </a:solidFill>
                <a:latin typeface="Roboto Slab" charset="0"/>
                <a:ea typeface="Roboto Slab" charset="0"/>
                <a:cs typeface="Roboto Slab" charset="0"/>
              </a:rPr>
              <a:t>: </a:t>
            </a:r>
            <a:r>
              <a:rPr lang="en-IN" b="1" dirty="0" smtClean="0">
                <a:solidFill>
                  <a:srgbClr val="002060"/>
                </a:solidFill>
                <a:latin typeface="Roboto Slab" charset="0"/>
                <a:ea typeface="Roboto Slab" charset="0"/>
                <a:cs typeface="Roboto Slab" charset="0"/>
                <a:sym typeface="Times New Roman"/>
              </a:rPr>
              <a:t>Algorithm 2</a:t>
            </a:r>
            <a:endParaRPr b="1" dirty="0">
              <a:solidFill>
                <a:srgbClr val="002060"/>
              </a:solidFill>
              <a:latin typeface="Roboto Slab" charset="0"/>
              <a:ea typeface="Roboto Slab" charset="0"/>
              <a:cs typeface="Roboto Slab" charset="0"/>
              <a:sym typeface="Times New Roman"/>
            </a:endParaRPr>
          </a:p>
        </p:txBody>
      </p:sp>
      <p:pic>
        <p:nvPicPr>
          <p:cNvPr id="28" name="Picture 2"/>
          <p:cNvPicPr>
            <a:picLocks noChangeAspect="1" noChangeArrowheads="1"/>
          </p:cNvPicPr>
          <p:nvPr/>
        </p:nvPicPr>
        <p:blipFill>
          <a:blip r:embed="rId3"/>
          <a:srcRect/>
          <a:stretch>
            <a:fillRect/>
          </a:stretch>
        </p:blipFill>
        <p:spPr bwMode="auto">
          <a:xfrm>
            <a:off x="2261937" y="955651"/>
            <a:ext cx="4145737" cy="418784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 b="1" dirty="0" smtClean="0">
                <a:solidFill>
                  <a:srgbClr val="002060"/>
                </a:solidFill>
                <a:latin typeface="Roboto Slab" charset="0"/>
                <a:ea typeface="Roboto Slab" charset="0"/>
                <a:cs typeface="Roboto Slab" charset="0"/>
              </a:rPr>
              <a:t>Functional Diagram </a:t>
            </a:r>
            <a:r>
              <a:rPr lang="en" b="1" dirty="0" smtClean="0">
                <a:solidFill>
                  <a:srgbClr val="002060"/>
                </a:solidFill>
                <a:latin typeface="Roboto Slab" charset="0"/>
                <a:ea typeface="Roboto Slab" charset="0"/>
                <a:cs typeface="Roboto Slab" charset="0"/>
              </a:rPr>
              <a:t>: </a:t>
            </a:r>
            <a:r>
              <a:rPr lang="en-IN" b="1" dirty="0" smtClean="0">
                <a:solidFill>
                  <a:srgbClr val="002060"/>
                </a:solidFill>
                <a:latin typeface="Roboto Slab" charset="0"/>
                <a:ea typeface="Roboto Slab" charset="0"/>
                <a:cs typeface="Roboto Slab" charset="0"/>
                <a:sym typeface="Times New Roman"/>
              </a:rPr>
              <a:t>Algorithm 3 </a:t>
            </a:r>
            <a:endParaRPr b="1" dirty="0">
              <a:solidFill>
                <a:srgbClr val="002060"/>
              </a:solidFill>
              <a:latin typeface="Roboto Slab" charset="0"/>
              <a:ea typeface="Roboto Slab" charset="0"/>
              <a:cs typeface="Roboto Slab" charset="0"/>
              <a:sym typeface="Times New Roman"/>
            </a:endParaRPr>
          </a:p>
        </p:txBody>
      </p:sp>
      <p:pic>
        <p:nvPicPr>
          <p:cNvPr id="2051" name="Picture 3"/>
          <p:cNvPicPr>
            <a:picLocks noChangeAspect="1" noChangeArrowheads="1"/>
          </p:cNvPicPr>
          <p:nvPr/>
        </p:nvPicPr>
        <p:blipFill>
          <a:blip r:embed="rId3"/>
          <a:srcRect/>
          <a:stretch>
            <a:fillRect/>
          </a:stretch>
        </p:blipFill>
        <p:spPr bwMode="auto">
          <a:xfrm>
            <a:off x="1970581" y="966864"/>
            <a:ext cx="4767497" cy="417663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332526" y="955650"/>
            <a:ext cx="5662638" cy="4050245"/>
          </a:xfrm>
          <a:prstGeom prst="flowChartDelay">
            <a:avLst/>
          </a:prstGeom>
          <a:solidFill>
            <a:schemeClr val="accent3">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p:nvPr/>
        </p:nvSpPr>
        <p:spPr>
          <a:xfrm>
            <a:off x="-172290" y="2021184"/>
            <a:ext cx="5415000" cy="1292631"/>
          </a:xfrm>
          <a:prstGeom prst="rect">
            <a:avLst/>
          </a:prstGeom>
          <a:noFill/>
          <a:ln>
            <a:noFill/>
          </a:ln>
        </p:spPr>
        <p:txBody>
          <a:bodyPr spcFirstLastPara="1" wrap="square" lIns="91425" tIns="91425" rIns="91425" bIns="91425" anchor="t" anchorCtr="0">
            <a:spAutoFit/>
          </a:bodyPr>
          <a:lstStyle/>
          <a:p>
            <a:pPr marL="457200" marR="0" lvl="0" indent="-425450" algn="ctr" rtl="0">
              <a:lnSpc>
                <a:spcPct val="100000"/>
              </a:lnSpc>
              <a:spcBef>
                <a:spcPts val="0"/>
              </a:spcBef>
              <a:spcAft>
                <a:spcPts val="0"/>
              </a:spcAft>
              <a:buClr>
                <a:schemeClr val="lt1"/>
              </a:buClr>
              <a:buSzPts val="3100"/>
              <a:buFont typeface="Roboto Slab"/>
              <a:buChar char="❖"/>
            </a:pPr>
            <a:r>
              <a:rPr lang="en" sz="3600" b="1" i="0" u="none" strike="noStrike" cap="none" dirty="0" smtClean="0">
                <a:solidFill>
                  <a:schemeClr val="bg1"/>
                </a:solidFill>
                <a:latin typeface="Roboto Slab"/>
                <a:ea typeface="Roboto Slab"/>
                <a:cs typeface="Roboto Slab"/>
                <a:sym typeface="Roboto Slab"/>
              </a:rPr>
              <a:t>RESULT AND DISCUSSION</a:t>
            </a:r>
            <a:endParaRPr sz="3600" b="1" i="0" u="none" strike="noStrike" cap="none" dirty="0">
              <a:solidFill>
                <a:schemeClr val="bg1"/>
              </a:solidFill>
              <a:latin typeface="Roboto Slab"/>
              <a:ea typeface="Roboto Slab"/>
              <a:cs typeface="Roboto Slab"/>
              <a:sym typeface="Roboto Slab"/>
            </a:endParaRPr>
          </a:p>
        </p:txBody>
      </p:sp>
      <p:sp>
        <p:nvSpPr>
          <p:cNvPr id="231" name="Google Shape;2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14</a:t>
            </a:fld>
            <a:endParaRPr>
              <a:solidFill>
                <a:srgbClr val="222222"/>
              </a:solidFill>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IN" b="1" dirty="0" smtClean="0">
                <a:solidFill>
                  <a:srgbClr val="002060"/>
                </a:solidFill>
                <a:latin typeface="Roboto Slab" charset="0"/>
                <a:ea typeface="Roboto Slab" charset="0"/>
                <a:cs typeface="Roboto Slab" charset="0"/>
                <a:sym typeface="Times New Roman"/>
              </a:rPr>
              <a:t>Test Bench Waveform :</a:t>
            </a:r>
            <a:endParaRPr b="1" dirty="0">
              <a:solidFill>
                <a:srgbClr val="002060"/>
              </a:solidFill>
              <a:latin typeface="Roboto Slab" charset="0"/>
              <a:ea typeface="Roboto Slab" charset="0"/>
              <a:cs typeface="Roboto Slab" charset="0"/>
              <a:sym typeface="Times New Roman"/>
            </a:endParaRPr>
          </a:p>
        </p:txBody>
      </p:sp>
      <p:sp>
        <p:nvSpPr>
          <p:cNvPr id="7" name="Google Shape;74;p15"/>
          <p:cNvSpPr txBox="1">
            <a:spLocks/>
          </p:cNvSpPr>
          <p:nvPr/>
        </p:nvSpPr>
        <p:spPr>
          <a:xfrm>
            <a:off x="403140" y="1191613"/>
            <a:ext cx="8520600" cy="572700"/>
          </a:xfrm>
          <a:prstGeom prst="rect">
            <a:avLst/>
          </a:prstGeom>
          <a:noFill/>
          <a:ln>
            <a:noFill/>
          </a:ln>
        </p:spPr>
        <p:txBody>
          <a:bodyPr spcFirstLastPara="1" wrap="square" lIns="91425" tIns="91425" rIns="91425" bIns="91425" anchor="t" anchorCtr="0">
            <a:normAutofit fontScale="97500" lnSpcReduction="10000"/>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IN" sz="28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Times New Roman"/>
              </a:rPr>
              <a:t>Algorithm 1 :</a:t>
            </a:r>
            <a:endParaRPr kumimoji="0" lang="en-IN" sz="2800" b="1" i="0" u="none" strike="noStrike" kern="0" cap="none" spc="0" normalizeH="0" baseline="0" noProof="0" dirty="0">
              <a:ln>
                <a:noFill/>
              </a:ln>
              <a:solidFill>
                <a:srgbClr val="002060"/>
              </a:solidFill>
              <a:effectLst/>
              <a:uLnTx/>
              <a:uFillTx/>
              <a:latin typeface="Roboto Slab" charset="0"/>
              <a:ea typeface="Roboto Slab" charset="0"/>
              <a:cs typeface="Roboto Slab" charset="0"/>
              <a:sym typeface="Times New Roman"/>
            </a:endParaRPr>
          </a:p>
        </p:txBody>
      </p:sp>
      <p:pic>
        <p:nvPicPr>
          <p:cNvPr id="3075" name="Picture 3"/>
          <p:cNvPicPr>
            <a:picLocks noChangeAspect="1" noChangeArrowheads="1"/>
          </p:cNvPicPr>
          <p:nvPr/>
        </p:nvPicPr>
        <p:blipFill>
          <a:blip r:embed="rId3"/>
          <a:srcRect/>
          <a:stretch>
            <a:fillRect/>
          </a:stretch>
        </p:blipFill>
        <p:spPr bwMode="auto">
          <a:xfrm>
            <a:off x="0" y="1654896"/>
            <a:ext cx="9177378" cy="34886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4" name="Google Shape;74;p15"/>
          <p:cNvSpPr txBox="1">
            <a:spLocks noGrp="1"/>
          </p:cNvSpPr>
          <p:nvPr>
            <p:ph type="title"/>
          </p:nvPr>
        </p:nvSpPr>
        <p:spPr>
          <a:xfrm>
            <a:off x="1225550" y="376238"/>
            <a:ext cx="8521700" cy="573087"/>
          </a:xfrm>
          <a:prstGeom prst="rect">
            <a:avLst/>
          </a:prstGeom>
        </p:spPr>
        <p:txBody>
          <a:bodyPr spcFirstLastPara="1" wrap="square" lIns="91425" tIns="91425" rIns="91425" bIns="91425" anchor="t" anchorCtr="0">
            <a:normAutofit fontScale="90000"/>
          </a:bodyPr>
          <a:lstStyle/>
          <a:p>
            <a:pPr lvl="0"/>
            <a:r>
              <a:rPr lang="en-IN" b="1" dirty="0" smtClean="0">
                <a:solidFill>
                  <a:srgbClr val="002060"/>
                </a:solidFill>
                <a:latin typeface="Roboto Slab" charset="0"/>
                <a:ea typeface="Roboto Slab" charset="0"/>
                <a:cs typeface="Roboto Slab" charset="0"/>
                <a:sym typeface="Times New Roman"/>
              </a:rPr>
              <a:t>Test Bench Waveform :</a:t>
            </a:r>
            <a:endParaRPr b="1" dirty="0">
              <a:solidFill>
                <a:srgbClr val="002060"/>
              </a:solidFill>
              <a:latin typeface="Roboto Slab" charset="0"/>
              <a:ea typeface="Roboto Slab" charset="0"/>
              <a:cs typeface="Roboto Slab" charset="0"/>
              <a:sym typeface="Times New Roman"/>
            </a:endParaRPr>
          </a:p>
        </p:txBody>
      </p:sp>
      <p:sp>
        <p:nvSpPr>
          <p:cNvPr id="5" name="Google Shape;74;p15"/>
          <p:cNvSpPr txBox="1">
            <a:spLocks/>
          </p:cNvSpPr>
          <p:nvPr/>
        </p:nvSpPr>
        <p:spPr>
          <a:xfrm>
            <a:off x="395520" y="955393"/>
            <a:ext cx="4641300" cy="370487"/>
          </a:xfrm>
          <a:prstGeom prst="rect">
            <a:avLst/>
          </a:prstGeom>
          <a:noFill/>
          <a:ln>
            <a:noFill/>
          </a:ln>
        </p:spPr>
        <p:txBody>
          <a:bodyPr spcFirstLastPara="1" wrap="square" lIns="91425" tIns="91425" rIns="91425" bIns="91425" anchor="t" anchorCtr="0">
            <a:normAutofit fontScale="52500" lnSpcReduction="20000"/>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IN" sz="28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Times New Roman"/>
              </a:rPr>
              <a:t>Algorithm 2 :</a:t>
            </a:r>
            <a:endParaRPr kumimoji="0" lang="en-IN" sz="2800" b="1" i="0" u="none" strike="noStrike" kern="0" cap="none" spc="0" normalizeH="0" baseline="0" noProof="0" dirty="0">
              <a:ln>
                <a:noFill/>
              </a:ln>
              <a:solidFill>
                <a:srgbClr val="002060"/>
              </a:solidFill>
              <a:effectLst/>
              <a:uLnTx/>
              <a:uFillTx/>
              <a:latin typeface="Roboto Slab" charset="0"/>
              <a:ea typeface="Roboto Slab" charset="0"/>
              <a:cs typeface="Roboto Slab" charset="0"/>
              <a:sym typeface="Times New Roman"/>
            </a:endParaRPr>
          </a:p>
        </p:txBody>
      </p:sp>
      <p:sp>
        <p:nvSpPr>
          <p:cNvPr id="6" name="Google Shape;74;p15"/>
          <p:cNvSpPr txBox="1">
            <a:spLocks/>
          </p:cNvSpPr>
          <p:nvPr/>
        </p:nvSpPr>
        <p:spPr>
          <a:xfrm>
            <a:off x="403140" y="2791813"/>
            <a:ext cx="4641300" cy="370487"/>
          </a:xfrm>
          <a:prstGeom prst="rect">
            <a:avLst/>
          </a:prstGeom>
          <a:noFill/>
          <a:ln>
            <a:noFill/>
          </a:ln>
        </p:spPr>
        <p:txBody>
          <a:bodyPr spcFirstLastPara="1" wrap="square" lIns="91425" tIns="91425" rIns="91425" bIns="91425" anchor="t" anchorCtr="0">
            <a:normAutofit fontScale="52500" lnSpcReduction="20000"/>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kumimoji="0" lang="en-IN" sz="28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Times New Roman"/>
              </a:rPr>
              <a:t>Algorithm 3 :</a:t>
            </a:r>
            <a:endParaRPr kumimoji="0" lang="en-IN" sz="2800" b="1" i="0" u="none" strike="noStrike" kern="0" cap="none" spc="0" normalizeH="0" baseline="0" noProof="0" dirty="0">
              <a:ln>
                <a:noFill/>
              </a:ln>
              <a:solidFill>
                <a:srgbClr val="002060"/>
              </a:solidFill>
              <a:effectLst/>
              <a:uLnTx/>
              <a:uFillTx/>
              <a:latin typeface="Roboto Slab" charset="0"/>
              <a:ea typeface="Roboto Slab" charset="0"/>
              <a:cs typeface="Roboto Slab" charset="0"/>
              <a:sym typeface="Times New Roman"/>
            </a:endParaRPr>
          </a:p>
        </p:txBody>
      </p:sp>
      <p:pic>
        <p:nvPicPr>
          <p:cNvPr id="4099" name="Picture 3"/>
          <p:cNvPicPr>
            <a:picLocks noChangeAspect="1" noChangeArrowheads="1"/>
          </p:cNvPicPr>
          <p:nvPr/>
        </p:nvPicPr>
        <p:blipFill>
          <a:blip r:embed="rId3"/>
          <a:srcRect/>
          <a:stretch>
            <a:fillRect/>
          </a:stretch>
        </p:blipFill>
        <p:spPr bwMode="auto">
          <a:xfrm>
            <a:off x="0" y="3131127"/>
            <a:ext cx="9144000" cy="1978517"/>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a:stretch>
            <a:fillRect/>
          </a:stretch>
        </p:blipFill>
        <p:spPr bwMode="auto">
          <a:xfrm>
            <a:off x="0" y="1243628"/>
            <a:ext cx="9129952" cy="1534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IN" b="1" dirty="0" smtClean="0">
                <a:solidFill>
                  <a:srgbClr val="002060"/>
                </a:solidFill>
                <a:latin typeface="Roboto Slab" charset="0"/>
                <a:ea typeface="Roboto Slab" charset="0"/>
                <a:cs typeface="Roboto Slab" charset="0"/>
                <a:sym typeface="Times New Roman"/>
              </a:rPr>
              <a:t>Parameters</a:t>
            </a:r>
            <a:endParaRPr b="1" dirty="0">
              <a:solidFill>
                <a:srgbClr val="002060"/>
              </a:solidFill>
              <a:latin typeface="Roboto Slab" charset="0"/>
              <a:ea typeface="Roboto Slab" charset="0"/>
              <a:cs typeface="Roboto Slab" charset="0"/>
              <a:sym typeface="Times New Roman"/>
            </a:endParaRPr>
          </a:p>
        </p:txBody>
      </p:sp>
      <p:graphicFrame>
        <p:nvGraphicFramePr>
          <p:cNvPr id="4" name="Table 3"/>
          <p:cNvGraphicFramePr>
            <a:graphicFrameLocks noGrp="1"/>
          </p:cNvGraphicFramePr>
          <p:nvPr/>
        </p:nvGraphicFramePr>
        <p:xfrm>
          <a:off x="1205343" y="1246330"/>
          <a:ext cx="6899568" cy="3595833"/>
        </p:xfrm>
        <a:graphic>
          <a:graphicData uri="http://schemas.openxmlformats.org/drawingml/2006/table">
            <a:tbl>
              <a:tblPr firstRow="1" bandRow="1">
                <a:tableStyleId>{3404AA87-2594-4996-AC15-7D5035BBC9EF}</a:tableStyleId>
              </a:tblPr>
              <a:tblGrid>
                <a:gridCol w="1724892"/>
                <a:gridCol w="1724892"/>
                <a:gridCol w="1724892"/>
                <a:gridCol w="1724892"/>
              </a:tblGrid>
              <a:tr h="784759">
                <a:tc>
                  <a:txBody>
                    <a:bodyPr/>
                    <a:lstStyle/>
                    <a:p>
                      <a:endParaRPr lang="en-US" dirty="0"/>
                    </a:p>
                  </a:txBody>
                  <a:tcPr/>
                </a:tc>
                <a:tc>
                  <a:txBody>
                    <a:bodyPr/>
                    <a:lstStyle/>
                    <a:p>
                      <a:pPr algn="ctr"/>
                      <a:r>
                        <a:rPr lang="en-IN" b="1" dirty="0" smtClean="0">
                          <a:solidFill>
                            <a:srgbClr val="002060"/>
                          </a:solidFill>
                          <a:latin typeface="Roboto Slab" charset="0"/>
                          <a:ea typeface="Roboto Slab" charset="0"/>
                          <a:cs typeface="Roboto Slab" charset="0"/>
                        </a:rPr>
                        <a:t>Algorithm 1</a:t>
                      </a:r>
                      <a:endParaRPr lang="en-US" b="1" dirty="0">
                        <a:solidFill>
                          <a:srgbClr val="002060"/>
                        </a:solidFill>
                        <a:latin typeface="Roboto Slab" charset="0"/>
                        <a:ea typeface="Roboto Slab" charset="0"/>
                        <a:cs typeface="Roboto Slab"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solidFill>
                            <a:srgbClr val="002060"/>
                          </a:solidFill>
                          <a:latin typeface="Roboto Slab" charset="0"/>
                          <a:ea typeface="Roboto Slab" charset="0"/>
                          <a:cs typeface="Roboto Slab" charset="0"/>
                        </a:rPr>
                        <a:t>Algorithm 2</a:t>
                      </a:r>
                      <a:endParaRPr lang="en-US" b="1" dirty="0" smtClean="0">
                        <a:solidFill>
                          <a:srgbClr val="002060"/>
                        </a:solidFill>
                        <a:latin typeface="Roboto Slab" charset="0"/>
                        <a:ea typeface="Roboto Slab" charset="0"/>
                        <a:cs typeface="Roboto Slab" charset="0"/>
                      </a:endParaRPr>
                    </a:p>
                    <a:p>
                      <a:pPr algn="ctr"/>
                      <a:endParaRPr lang="en-US" b="1" dirty="0">
                        <a:solidFill>
                          <a:srgbClr val="002060"/>
                        </a:solidFill>
                        <a:latin typeface="Roboto Slab" charset="0"/>
                        <a:ea typeface="Roboto Slab" charset="0"/>
                        <a:cs typeface="Roboto Slab"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solidFill>
                            <a:srgbClr val="002060"/>
                          </a:solidFill>
                          <a:latin typeface="Roboto Slab" charset="0"/>
                          <a:ea typeface="Roboto Slab" charset="0"/>
                          <a:cs typeface="Roboto Slab" charset="0"/>
                        </a:rPr>
                        <a:t>Algorithm 3</a:t>
                      </a:r>
                      <a:endParaRPr lang="en-US" b="1" dirty="0" smtClean="0">
                        <a:solidFill>
                          <a:srgbClr val="002060"/>
                        </a:solidFill>
                        <a:latin typeface="Roboto Slab" charset="0"/>
                        <a:ea typeface="Roboto Slab" charset="0"/>
                        <a:cs typeface="Roboto Slab" charset="0"/>
                      </a:endParaRPr>
                    </a:p>
                    <a:p>
                      <a:pPr algn="ctr"/>
                      <a:endParaRPr lang="en-US" b="1" dirty="0">
                        <a:solidFill>
                          <a:srgbClr val="002060"/>
                        </a:solidFill>
                        <a:latin typeface="Roboto Slab" charset="0"/>
                        <a:ea typeface="Roboto Slab" charset="0"/>
                        <a:cs typeface="Roboto Slab" charset="0"/>
                      </a:endParaRPr>
                    </a:p>
                  </a:txBody>
                  <a:tcPr/>
                </a:tc>
              </a:tr>
              <a:tr h="561641">
                <a:tc>
                  <a:txBody>
                    <a:bodyPr/>
                    <a:lstStyle/>
                    <a:p>
                      <a:pPr algn="ctr"/>
                      <a:r>
                        <a:rPr lang="en-IN" b="1" dirty="0" smtClean="0">
                          <a:solidFill>
                            <a:srgbClr val="002060"/>
                          </a:solidFill>
                          <a:latin typeface="Roboto Slab"/>
                        </a:rPr>
                        <a:t>Comparator</a:t>
                      </a:r>
                      <a:endParaRPr lang="en-US" b="1" dirty="0">
                        <a:solidFill>
                          <a:srgbClr val="002060"/>
                        </a:solidFill>
                        <a:latin typeface="Roboto Slab"/>
                      </a:endParaRPr>
                    </a:p>
                  </a:txBody>
                  <a:tcPr/>
                </a:tc>
                <a:tc>
                  <a:txBody>
                    <a:bodyPr/>
                    <a:lstStyle/>
                    <a:p>
                      <a:pPr algn="ctr"/>
                      <a:r>
                        <a:rPr lang="en-IN" dirty="0" smtClean="0">
                          <a:solidFill>
                            <a:srgbClr val="002060"/>
                          </a:solidFill>
                          <a:latin typeface="Roboto Slab"/>
                        </a:rPr>
                        <a:t>10</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7</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6</a:t>
                      </a:r>
                      <a:endParaRPr lang="en-US" dirty="0">
                        <a:solidFill>
                          <a:srgbClr val="002060"/>
                        </a:solidFill>
                        <a:latin typeface="Roboto Slab"/>
                      </a:endParaRPr>
                    </a:p>
                  </a:txBody>
                  <a:tcPr/>
                </a:tc>
              </a:tr>
              <a:tr h="561641">
                <a:tc>
                  <a:txBody>
                    <a:bodyPr/>
                    <a:lstStyle/>
                    <a:p>
                      <a:pPr algn="ctr"/>
                      <a:r>
                        <a:rPr lang="en-IN" b="1" dirty="0" smtClean="0">
                          <a:solidFill>
                            <a:srgbClr val="002060"/>
                          </a:solidFill>
                          <a:latin typeface="Roboto Slab"/>
                        </a:rPr>
                        <a:t>Latches </a:t>
                      </a:r>
                      <a:endParaRPr lang="en-US" b="1" dirty="0">
                        <a:solidFill>
                          <a:srgbClr val="002060"/>
                        </a:solidFill>
                        <a:latin typeface="Roboto Slab"/>
                      </a:endParaRPr>
                    </a:p>
                  </a:txBody>
                  <a:tcPr/>
                </a:tc>
                <a:tc>
                  <a:txBody>
                    <a:bodyPr/>
                    <a:lstStyle/>
                    <a:p>
                      <a:pPr algn="ctr"/>
                      <a:r>
                        <a:rPr lang="en-IN" dirty="0" smtClean="0">
                          <a:solidFill>
                            <a:srgbClr val="002060"/>
                          </a:solidFill>
                          <a:latin typeface="Roboto Slab"/>
                        </a:rPr>
                        <a:t>4</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0</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0</a:t>
                      </a:r>
                      <a:endParaRPr lang="en-US" dirty="0">
                        <a:solidFill>
                          <a:srgbClr val="002060"/>
                        </a:solidFill>
                        <a:latin typeface="Roboto Slab"/>
                      </a:endParaRPr>
                    </a:p>
                  </a:txBody>
                  <a:tcPr/>
                </a:tc>
              </a:tr>
              <a:tr h="561641">
                <a:tc>
                  <a:txBody>
                    <a:bodyPr/>
                    <a:lstStyle/>
                    <a:p>
                      <a:pPr algn="ctr"/>
                      <a:r>
                        <a:rPr lang="en-IN" b="1" dirty="0" smtClean="0">
                          <a:solidFill>
                            <a:srgbClr val="002060"/>
                          </a:solidFill>
                          <a:latin typeface="Roboto Slab"/>
                        </a:rPr>
                        <a:t>Delay </a:t>
                      </a:r>
                      <a:endParaRPr lang="en-US" b="1" dirty="0">
                        <a:solidFill>
                          <a:srgbClr val="002060"/>
                        </a:solidFill>
                        <a:latin typeface="Roboto Slab"/>
                      </a:endParaRPr>
                    </a:p>
                  </a:txBody>
                  <a:tcPr/>
                </a:tc>
                <a:tc>
                  <a:txBody>
                    <a:bodyPr/>
                    <a:lstStyle/>
                    <a:p>
                      <a:pPr algn="ctr"/>
                      <a:r>
                        <a:rPr lang="en-IN" dirty="0" smtClean="0">
                          <a:solidFill>
                            <a:srgbClr val="002060"/>
                          </a:solidFill>
                          <a:latin typeface="Roboto Slab"/>
                        </a:rPr>
                        <a:t>9.666ns</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22.098ns</a:t>
                      </a:r>
                      <a:endParaRPr lang="en-US" dirty="0">
                        <a:solidFill>
                          <a:srgbClr val="002060"/>
                        </a:solidFill>
                        <a:latin typeface="Roboto Slab"/>
                      </a:endParaRPr>
                    </a:p>
                  </a:txBody>
                  <a:tcPr/>
                </a:tc>
                <a:tc>
                  <a:txBody>
                    <a:bodyPr/>
                    <a:lstStyle/>
                    <a:p>
                      <a:pPr algn="ctr"/>
                      <a:r>
                        <a:rPr lang="en-US" dirty="0" smtClean="0">
                          <a:solidFill>
                            <a:srgbClr val="002060"/>
                          </a:solidFill>
                          <a:latin typeface="Roboto Slab"/>
                        </a:rPr>
                        <a:t>20.365ns</a:t>
                      </a:r>
                      <a:endParaRPr lang="en-US" dirty="0">
                        <a:solidFill>
                          <a:srgbClr val="002060"/>
                        </a:solidFill>
                        <a:latin typeface="Roboto Slab"/>
                      </a:endParaRPr>
                    </a:p>
                  </a:txBody>
                  <a:tcPr/>
                </a:tc>
              </a:tr>
              <a:tr h="561641">
                <a:tc>
                  <a:txBody>
                    <a:bodyPr/>
                    <a:lstStyle/>
                    <a:p>
                      <a:pPr algn="ctr"/>
                      <a:r>
                        <a:rPr lang="en-IN" b="1" dirty="0" smtClean="0">
                          <a:solidFill>
                            <a:srgbClr val="002060"/>
                          </a:solidFill>
                          <a:latin typeface="Roboto Slab"/>
                        </a:rPr>
                        <a:t>Total Power </a:t>
                      </a:r>
                      <a:endParaRPr lang="en-US" b="1" dirty="0">
                        <a:solidFill>
                          <a:srgbClr val="002060"/>
                        </a:solidFill>
                        <a:latin typeface="Roboto Slab"/>
                      </a:endParaRPr>
                    </a:p>
                  </a:txBody>
                  <a:tcPr/>
                </a:tc>
                <a:tc>
                  <a:txBody>
                    <a:bodyPr/>
                    <a:lstStyle/>
                    <a:p>
                      <a:pPr algn="ctr"/>
                      <a:r>
                        <a:rPr lang="en-IN" dirty="0" smtClean="0">
                          <a:solidFill>
                            <a:srgbClr val="002060"/>
                          </a:solidFill>
                          <a:latin typeface="Roboto Slab"/>
                        </a:rPr>
                        <a:t>37.00 </a:t>
                      </a:r>
                      <a:r>
                        <a:rPr lang="en-IN" dirty="0" err="1" smtClean="0">
                          <a:solidFill>
                            <a:srgbClr val="002060"/>
                          </a:solidFill>
                          <a:latin typeface="Roboto Slab"/>
                        </a:rPr>
                        <a:t>mW</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37.00mW</a:t>
                      </a:r>
                      <a:endParaRPr lang="en-US" dirty="0">
                        <a:solidFill>
                          <a:srgbClr val="002060"/>
                        </a:solidFill>
                        <a:latin typeface="Roboto Slab"/>
                      </a:endParaRPr>
                    </a:p>
                  </a:txBody>
                  <a:tcPr/>
                </a:tc>
                <a:tc>
                  <a:txBody>
                    <a:bodyPr/>
                    <a:lstStyle/>
                    <a:p>
                      <a:pPr algn="ctr"/>
                      <a:r>
                        <a:rPr lang="en-IN" dirty="0" smtClean="0">
                          <a:solidFill>
                            <a:srgbClr val="002060"/>
                          </a:solidFill>
                          <a:latin typeface="Roboto Slab"/>
                        </a:rPr>
                        <a:t>37.00mW</a:t>
                      </a:r>
                      <a:endParaRPr lang="en-US" dirty="0">
                        <a:solidFill>
                          <a:srgbClr val="002060"/>
                        </a:solidFill>
                        <a:latin typeface="Roboto Slab"/>
                      </a:endParaRPr>
                    </a:p>
                  </a:txBody>
                  <a:tcPr/>
                </a:tc>
              </a:tr>
              <a:tr h="564510">
                <a:tc>
                  <a:txBody>
                    <a:bodyPr/>
                    <a:lstStyle/>
                    <a:p>
                      <a:pPr algn="ctr"/>
                      <a:r>
                        <a:rPr lang="en-US" b="1" dirty="0" smtClean="0">
                          <a:solidFill>
                            <a:srgbClr val="002060"/>
                          </a:solidFill>
                          <a:latin typeface="Roboto Slab"/>
                          <a:ea typeface="Roboto Slab" charset="0"/>
                          <a:cs typeface="Roboto Slab" charset="0"/>
                        </a:rPr>
                        <a:t>Total memory</a:t>
                      </a:r>
                    </a:p>
                    <a:p>
                      <a:pPr algn="ctr"/>
                      <a:r>
                        <a:rPr lang="en-US" b="1" dirty="0" smtClean="0">
                          <a:solidFill>
                            <a:srgbClr val="002060"/>
                          </a:solidFill>
                          <a:latin typeface="Roboto Slab"/>
                          <a:ea typeface="Roboto Slab" charset="0"/>
                          <a:cs typeface="Roboto Slab" charset="0"/>
                        </a:rPr>
                        <a:t>usage</a:t>
                      </a:r>
                      <a:endParaRPr lang="en-US" b="1" dirty="0">
                        <a:solidFill>
                          <a:srgbClr val="002060"/>
                        </a:solidFill>
                        <a:latin typeface="Roboto Slab"/>
                        <a:ea typeface="Roboto Slab" charset="0"/>
                        <a:cs typeface="Roboto Slab" charset="0"/>
                      </a:endParaRPr>
                    </a:p>
                  </a:txBody>
                  <a:tcPr/>
                </a:tc>
                <a:tc>
                  <a:txBody>
                    <a:bodyPr/>
                    <a:lstStyle/>
                    <a:p>
                      <a:pPr algn="ctr"/>
                      <a:r>
                        <a:rPr lang="en-US" dirty="0" smtClean="0">
                          <a:solidFill>
                            <a:srgbClr val="002060"/>
                          </a:solidFill>
                          <a:latin typeface="Roboto Slab"/>
                          <a:ea typeface="Roboto Slab" charset="0"/>
                          <a:cs typeface="Roboto Slab" charset="0"/>
                        </a:rPr>
                        <a:t>157636 KB</a:t>
                      </a:r>
                      <a:endParaRPr lang="en-US" dirty="0">
                        <a:solidFill>
                          <a:srgbClr val="002060"/>
                        </a:solidFill>
                        <a:latin typeface="Roboto Slab"/>
                        <a:ea typeface="Roboto Slab" charset="0"/>
                        <a:cs typeface="Roboto Slab" charset="0"/>
                      </a:endParaRPr>
                    </a:p>
                  </a:txBody>
                  <a:tcPr/>
                </a:tc>
                <a:tc>
                  <a:txBody>
                    <a:bodyPr/>
                    <a:lstStyle/>
                    <a:p>
                      <a:pPr algn="ctr"/>
                      <a:r>
                        <a:rPr lang="en-US" dirty="0" smtClean="0">
                          <a:solidFill>
                            <a:srgbClr val="002060"/>
                          </a:solidFill>
                          <a:latin typeface="Roboto Slab"/>
                        </a:rPr>
                        <a:t>157316 KB</a:t>
                      </a:r>
                      <a:endParaRPr lang="en-US" dirty="0">
                        <a:solidFill>
                          <a:srgbClr val="002060"/>
                        </a:solidFill>
                        <a:latin typeface="Roboto Slab"/>
                      </a:endParaRPr>
                    </a:p>
                  </a:txBody>
                  <a:tcPr/>
                </a:tc>
                <a:tc>
                  <a:txBody>
                    <a:bodyPr/>
                    <a:lstStyle/>
                    <a:p>
                      <a:pPr algn="ctr"/>
                      <a:r>
                        <a:rPr lang="en-US" dirty="0" smtClean="0">
                          <a:solidFill>
                            <a:srgbClr val="002060"/>
                          </a:solidFill>
                          <a:latin typeface="Roboto Slab"/>
                        </a:rPr>
                        <a:t>157380 KB</a:t>
                      </a:r>
                      <a:endParaRPr lang="en-US" dirty="0">
                        <a:solidFill>
                          <a:srgbClr val="002060"/>
                        </a:solidFill>
                        <a:latin typeface="Roboto Slab"/>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IN" b="1" dirty="0" smtClean="0">
                <a:solidFill>
                  <a:srgbClr val="002060"/>
                </a:solidFill>
                <a:latin typeface="Roboto Slab" charset="0"/>
                <a:ea typeface="Roboto Slab" charset="0"/>
                <a:cs typeface="Roboto Slab" charset="0"/>
                <a:sym typeface="Times New Roman"/>
              </a:rPr>
              <a:t>CONCLUSION</a:t>
            </a:r>
            <a:endParaRPr b="1" dirty="0">
              <a:solidFill>
                <a:srgbClr val="002060"/>
              </a:solidFill>
              <a:latin typeface="Roboto Slab" charset="0"/>
              <a:ea typeface="Roboto Slab" charset="0"/>
              <a:cs typeface="Roboto Slab" charset="0"/>
              <a:sym typeface="Times New Roman"/>
            </a:endParaRPr>
          </a:p>
        </p:txBody>
      </p:sp>
      <p:sp>
        <p:nvSpPr>
          <p:cNvPr id="5" name="Rectangle 4"/>
          <p:cNvSpPr/>
          <p:nvPr/>
        </p:nvSpPr>
        <p:spPr>
          <a:xfrm>
            <a:off x="1129146" y="1294247"/>
            <a:ext cx="6359236" cy="2554545"/>
          </a:xfrm>
          <a:prstGeom prst="rect">
            <a:avLst/>
          </a:prstGeom>
        </p:spPr>
        <p:txBody>
          <a:bodyPr wrap="square">
            <a:spAutoFit/>
          </a:bodyPr>
          <a:lstStyle/>
          <a:p>
            <a:pPr>
              <a:buFont typeface="Arial" pitchFamily="34" charset="0"/>
              <a:buChar char="•"/>
            </a:pPr>
            <a:r>
              <a:rPr lang="en-US" sz="2000" b="1" dirty="0" smtClean="0">
                <a:solidFill>
                  <a:srgbClr val="002060"/>
                </a:solidFill>
                <a:latin typeface="Roboto Slab" charset="0"/>
                <a:ea typeface="Roboto Slab" charset="0"/>
                <a:cs typeface="Roboto Slab" charset="0"/>
              </a:rPr>
              <a:t>   We </a:t>
            </a:r>
            <a:r>
              <a:rPr lang="en-US" sz="2000" b="1" dirty="0" smtClean="0">
                <a:solidFill>
                  <a:srgbClr val="002060"/>
                </a:solidFill>
                <a:latin typeface="Roboto Slab" charset="0"/>
                <a:ea typeface="Roboto Slab" charset="0"/>
                <a:cs typeface="Roboto Slab" charset="0"/>
              </a:rPr>
              <a:t>anticipate that by successfully completing </a:t>
            </a:r>
            <a:r>
              <a:rPr lang="en-US" sz="2000" b="1" dirty="0" smtClean="0">
                <a:solidFill>
                  <a:srgbClr val="002060"/>
                </a:solidFill>
                <a:latin typeface="Roboto Slab" charset="0"/>
                <a:ea typeface="Roboto Slab" charset="0"/>
                <a:cs typeface="Roboto Slab" charset="0"/>
              </a:rPr>
              <a:t>  </a:t>
            </a:r>
          </a:p>
          <a:p>
            <a:r>
              <a:rPr lang="en-US" sz="2000" b="1" dirty="0" smtClean="0">
                <a:solidFill>
                  <a:srgbClr val="002060"/>
                </a:solidFill>
                <a:latin typeface="Roboto Slab" charset="0"/>
                <a:ea typeface="Roboto Slab" charset="0"/>
                <a:cs typeface="Roboto Slab" charset="0"/>
              </a:rPr>
              <a:t>     this project.</a:t>
            </a:r>
          </a:p>
          <a:p>
            <a:endParaRPr lang="en-US" sz="2000" b="1" dirty="0" smtClean="0">
              <a:solidFill>
                <a:srgbClr val="002060"/>
              </a:solidFill>
              <a:latin typeface="Roboto Slab" charset="0"/>
              <a:ea typeface="Roboto Slab" charset="0"/>
              <a:cs typeface="Roboto Slab" charset="0"/>
            </a:endParaRPr>
          </a:p>
          <a:p>
            <a:pPr>
              <a:buFont typeface="Arial" pitchFamily="34" charset="0"/>
              <a:buChar char="•"/>
            </a:pPr>
            <a:r>
              <a:rPr lang="en-US" sz="2000" b="1" dirty="0" smtClean="0">
                <a:solidFill>
                  <a:srgbClr val="002060"/>
                </a:solidFill>
                <a:latin typeface="Roboto Slab" charset="0"/>
                <a:ea typeface="Roboto Slab" charset="0"/>
                <a:cs typeface="Roboto Slab" charset="0"/>
              </a:rPr>
              <a:t>   </a:t>
            </a:r>
            <a:r>
              <a:rPr lang="en-US" sz="2000" b="1" dirty="0" smtClean="0">
                <a:solidFill>
                  <a:srgbClr val="002060"/>
                </a:solidFill>
                <a:latin typeface="Roboto Slab" charset="0"/>
                <a:ea typeface="Roboto Slab" charset="0"/>
                <a:cs typeface="Roboto Slab" charset="0"/>
              </a:rPr>
              <a:t>we will have a better understanding of the </a:t>
            </a:r>
            <a:r>
              <a:rPr lang="en-US" sz="2000" b="1" dirty="0" smtClean="0">
                <a:solidFill>
                  <a:srgbClr val="002060"/>
                </a:solidFill>
                <a:latin typeface="Roboto Slab" charset="0"/>
                <a:ea typeface="Roboto Slab" charset="0"/>
                <a:cs typeface="Roboto Slab" charset="0"/>
              </a:rPr>
              <a:t> </a:t>
            </a:r>
          </a:p>
          <a:p>
            <a:r>
              <a:rPr lang="en-US" sz="2000" b="1" dirty="0" smtClean="0">
                <a:solidFill>
                  <a:srgbClr val="002060"/>
                </a:solidFill>
                <a:latin typeface="Roboto Slab" charset="0"/>
                <a:ea typeface="Roboto Slab" charset="0"/>
                <a:cs typeface="Roboto Slab" charset="0"/>
              </a:rPr>
              <a:t>    design </a:t>
            </a:r>
            <a:r>
              <a:rPr lang="en-US" sz="2000" b="1" dirty="0" smtClean="0">
                <a:solidFill>
                  <a:srgbClr val="002060"/>
                </a:solidFill>
                <a:latin typeface="Roboto Slab" charset="0"/>
                <a:ea typeface="Roboto Slab" charset="0"/>
                <a:cs typeface="Roboto Slab" charset="0"/>
              </a:rPr>
              <a:t>of digital </a:t>
            </a:r>
            <a:r>
              <a:rPr lang="en-US" sz="2000" b="1" dirty="0" smtClean="0">
                <a:solidFill>
                  <a:srgbClr val="002060"/>
                </a:solidFill>
                <a:latin typeface="Roboto Slab" charset="0"/>
                <a:ea typeface="Roboto Slab" charset="0"/>
                <a:cs typeface="Roboto Slab" charset="0"/>
              </a:rPr>
              <a:t>comparators .</a:t>
            </a:r>
          </a:p>
          <a:p>
            <a:endParaRPr lang="en-US" sz="2000" b="1" dirty="0" smtClean="0">
              <a:solidFill>
                <a:srgbClr val="002060"/>
              </a:solidFill>
              <a:latin typeface="Roboto Slab" charset="0"/>
              <a:ea typeface="Roboto Slab" charset="0"/>
              <a:cs typeface="Roboto Slab" charset="0"/>
            </a:endParaRPr>
          </a:p>
          <a:p>
            <a:pPr>
              <a:buFont typeface="Arial" pitchFamily="34" charset="0"/>
              <a:buChar char="•"/>
            </a:pPr>
            <a:r>
              <a:rPr lang="en-US" sz="2000" b="1" dirty="0" smtClean="0">
                <a:solidFill>
                  <a:srgbClr val="002060"/>
                </a:solidFill>
                <a:latin typeface="Roboto Slab" charset="0"/>
                <a:ea typeface="Roboto Slab" charset="0"/>
                <a:cs typeface="Roboto Slab" charset="0"/>
              </a:rPr>
              <a:t>   will </a:t>
            </a:r>
            <a:r>
              <a:rPr lang="en-US" sz="2000" b="1" dirty="0" smtClean="0">
                <a:solidFill>
                  <a:srgbClr val="002060"/>
                </a:solidFill>
                <a:latin typeface="Roboto Slab" charset="0"/>
                <a:ea typeface="Roboto Slab" charset="0"/>
                <a:cs typeface="Roboto Slab" charset="0"/>
              </a:rPr>
              <a:t>have honed crucial abilities in the design, </a:t>
            </a:r>
            <a:endParaRPr lang="en-US" sz="2000" b="1" dirty="0" smtClean="0">
              <a:solidFill>
                <a:srgbClr val="002060"/>
              </a:solidFill>
              <a:latin typeface="Roboto Slab" charset="0"/>
              <a:ea typeface="Roboto Slab" charset="0"/>
              <a:cs typeface="Roboto Slab" charset="0"/>
            </a:endParaRPr>
          </a:p>
          <a:p>
            <a:r>
              <a:rPr lang="en-US" sz="2000" b="1" dirty="0" smtClean="0">
                <a:solidFill>
                  <a:srgbClr val="002060"/>
                </a:solidFill>
                <a:latin typeface="Roboto Slab" charset="0"/>
                <a:ea typeface="Roboto Slab" charset="0"/>
                <a:cs typeface="Roboto Slab" charset="0"/>
              </a:rPr>
              <a:t> </a:t>
            </a:r>
            <a:r>
              <a:rPr lang="en-US" sz="2000" b="1" dirty="0" smtClean="0">
                <a:solidFill>
                  <a:srgbClr val="002060"/>
                </a:solidFill>
                <a:latin typeface="Roboto Slab" charset="0"/>
                <a:ea typeface="Roboto Slab" charset="0"/>
                <a:cs typeface="Roboto Slab" charset="0"/>
              </a:rPr>
              <a:t>    simulation</a:t>
            </a:r>
            <a:r>
              <a:rPr lang="en-US" sz="2000" b="1" dirty="0" smtClean="0">
                <a:solidFill>
                  <a:srgbClr val="002060"/>
                </a:solidFill>
                <a:latin typeface="Roboto Slab" charset="0"/>
                <a:ea typeface="Roboto Slab" charset="0"/>
                <a:cs typeface="Roboto Slab" charset="0"/>
              </a:rPr>
              <a:t>, </a:t>
            </a:r>
            <a:r>
              <a:rPr lang="en-US" sz="2000" b="1" dirty="0" smtClean="0">
                <a:solidFill>
                  <a:srgbClr val="002060"/>
                </a:solidFill>
                <a:latin typeface="Roboto Slab" charset="0"/>
                <a:ea typeface="Roboto Slab" charset="0"/>
                <a:cs typeface="Roboto Slab" charset="0"/>
              </a:rPr>
              <a:t>and implementation </a:t>
            </a:r>
            <a:r>
              <a:rPr lang="en-US" sz="2000" b="1" dirty="0" smtClean="0">
                <a:solidFill>
                  <a:srgbClr val="002060"/>
                </a:solidFill>
                <a:latin typeface="Roboto Slab" charset="0"/>
                <a:ea typeface="Roboto Slab" charset="0"/>
                <a:cs typeface="Roboto Slab" charset="0"/>
              </a:rPr>
              <a:t>of digital logic.</a:t>
            </a:r>
            <a:endParaRPr lang="en-US" sz="2000" b="1" dirty="0">
              <a:solidFill>
                <a:srgbClr val="002060"/>
              </a:solidFill>
              <a:latin typeface="Roboto Slab" charset="0"/>
              <a:ea typeface="Roboto Slab" charset="0"/>
              <a:cs typeface="Roboto Slab"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7" name="Google Shape;74;p15"/>
          <p:cNvSpPr txBox="1">
            <a:spLocks noGrp="1"/>
          </p:cNvSpPr>
          <p:nvPr>
            <p:ph type="title"/>
          </p:nvPr>
        </p:nvSpPr>
        <p:spPr>
          <a:xfrm>
            <a:off x="1226100" y="376273"/>
            <a:ext cx="8520600" cy="572700"/>
          </a:xfrm>
          <a:prstGeom prst="rect">
            <a:avLst/>
          </a:prstGeom>
        </p:spPr>
        <p:txBody>
          <a:bodyPr spcFirstLastPara="1" wrap="square" lIns="91425" tIns="91425" rIns="91425" bIns="91425" anchor="t" anchorCtr="0">
            <a:normAutofit fontScale="90000"/>
          </a:bodyPr>
          <a:lstStyle/>
          <a:p>
            <a:pPr lvl="0"/>
            <a:r>
              <a:rPr lang="en-IN" b="1" dirty="0" smtClean="0">
                <a:solidFill>
                  <a:srgbClr val="002060"/>
                </a:solidFill>
                <a:latin typeface="Roboto Slab" charset="0"/>
                <a:ea typeface="Roboto Slab" charset="0"/>
                <a:cs typeface="Roboto Slab" charset="0"/>
                <a:sym typeface="Times New Roman"/>
              </a:rPr>
              <a:t>REFERENCE</a:t>
            </a:r>
            <a:endParaRPr b="1" dirty="0">
              <a:solidFill>
                <a:srgbClr val="002060"/>
              </a:solidFill>
              <a:latin typeface="Roboto Slab" charset="0"/>
              <a:ea typeface="Roboto Slab" charset="0"/>
              <a:cs typeface="Roboto Slab" charset="0"/>
              <a:sym typeface="Times New Roman"/>
            </a:endParaRPr>
          </a:p>
        </p:txBody>
      </p:sp>
      <p:sp>
        <p:nvSpPr>
          <p:cNvPr id="5" name="Rectangle 4"/>
          <p:cNvSpPr/>
          <p:nvPr/>
        </p:nvSpPr>
        <p:spPr>
          <a:xfrm>
            <a:off x="879764" y="934027"/>
            <a:ext cx="7883235" cy="4616648"/>
          </a:xfrm>
          <a:prstGeom prst="rect">
            <a:avLst/>
          </a:prstGeom>
        </p:spPr>
        <p:txBody>
          <a:bodyPr wrap="square">
            <a:spAutoFit/>
          </a:bodyPr>
          <a:lstStyle/>
          <a:p>
            <a:r>
              <a:rPr lang="en-US" dirty="0" smtClean="0">
                <a:solidFill>
                  <a:srgbClr val="002060"/>
                </a:solidFill>
                <a:latin typeface="Roboto Slab" charset="0"/>
                <a:ea typeface="Roboto Slab" charset="0"/>
                <a:cs typeface="Roboto Slab" charset="0"/>
              </a:rPr>
              <a:t> </a:t>
            </a:r>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[1] </a:t>
            </a:r>
            <a:r>
              <a:rPr lang="en-US" dirty="0" err="1" smtClean="0">
                <a:solidFill>
                  <a:srgbClr val="002060"/>
                </a:solidFill>
                <a:latin typeface="Roboto Slab" charset="0"/>
                <a:ea typeface="Roboto Slab" charset="0"/>
                <a:cs typeface="Roboto Slab" charset="0"/>
              </a:rPr>
              <a:t>Mukherjee</a:t>
            </a:r>
            <a:r>
              <a:rPr lang="en-US" dirty="0" smtClean="0">
                <a:solidFill>
                  <a:srgbClr val="002060"/>
                </a:solidFill>
                <a:latin typeface="Roboto Slab" charset="0"/>
                <a:ea typeface="Roboto Slab" charset="0"/>
                <a:cs typeface="Roboto Slab" charset="0"/>
              </a:rPr>
              <a:t>, D. N., Panda, S., &amp; </a:t>
            </a:r>
            <a:r>
              <a:rPr lang="en-US" dirty="0" err="1" smtClean="0">
                <a:solidFill>
                  <a:srgbClr val="002060"/>
                </a:solidFill>
                <a:latin typeface="Roboto Slab" charset="0"/>
                <a:ea typeface="Roboto Slab" charset="0"/>
                <a:cs typeface="Roboto Slab" charset="0"/>
              </a:rPr>
              <a:t>Maji</a:t>
            </a:r>
            <a:r>
              <a:rPr lang="en-US" dirty="0" smtClean="0">
                <a:solidFill>
                  <a:srgbClr val="002060"/>
                </a:solidFill>
                <a:latin typeface="Roboto Slab" charset="0"/>
                <a:ea typeface="Roboto Slab" charset="0"/>
                <a:cs typeface="Roboto Slab" charset="0"/>
              </a:rPr>
              <a:t>, B. (2018). Performance evaluation of digital comparator </a:t>
            </a:r>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 </a:t>
            </a:r>
            <a:r>
              <a:rPr lang="en-US" dirty="0" smtClean="0">
                <a:solidFill>
                  <a:srgbClr val="002060"/>
                </a:solidFill>
                <a:latin typeface="Roboto Slab" charset="0"/>
                <a:ea typeface="Roboto Slab" charset="0"/>
                <a:cs typeface="Roboto Slab" charset="0"/>
              </a:rPr>
              <a:t>    using </a:t>
            </a:r>
            <a:r>
              <a:rPr lang="en-US" dirty="0" smtClean="0">
                <a:solidFill>
                  <a:srgbClr val="002060"/>
                </a:solidFill>
                <a:latin typeface="Roboto Slab" charset="0"/>
                <a:ea typeface="Roboto Slab" charset="0"/>
                <a:cs typeface="Roboto Slab" charset="0"/>
              </a:rPr>
              <a:t>different logic styles. </a:t>
            </a:r>
            <a:r>
              <a:rPr lang="en-US" i="1" dirty="0" smtClean="0">
                <a:solidFill>
                  <a:srgbClr val="002060"/>
                </a:solidFill>
                <a:latin typeface="Roboto Slab" charset="0"/>
                <a:ea typeface="Roboto Slab" charset="0"/>
                <a:cs typeface="Roboto Slab" charset="0"/>
              </a:rPr>
              <a:t>IETE Journal of Research, 64(3), 422-429 </a:t>
            </a:r>
          </a:p>
          <a:p>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[2] </a:t>
            </a:r>
            <a:r>
              <a:rPr lang="en-US" dirty="0" err="1" smtClean="0">
                <a:solidFill>
                  <a:srgbClr val="002060"/>
                </a:solidFill>
                <a:latin typeface="Roboto Slab" charset="0"/>
                <a:ea typeface="Roboto Slab" charset="0"/>
                <a:cs typeface="Roboto Slab" charset="0"/>
              </a:rPr>
              <a:t>Mukherjee</a:t>
            </a:r>
            <a:r>
              <a:rPr lang="en-US" dirty="0" smtClean="0">
                <a:solidFill>
                  <a:srgbClr val="002060"/>
                </a:solidFill>
                <a:latin typeface="Roboto Slab" charset="0"/>
                <a:ea typeface="Roboto Slab" charset="0"/>
                <a:cs typeface="Roboto Slab" charset="0"/>
              </a:rPr>
              <a:t>, D. N., Panda, S., &amp; </a:t>
            </a:r>
            <a:r>
              <a:rPr lang="en-US" dirty="0" err="1" smtClean="0">
                <a:solidFill>
                  <a:srgbClr val="002060"/>
                </a:solidFill>
                <a:latin typeface="Roboto Slab" charset="0"/>
                <a:ea typeface="Roboto Slab" charset="0"/>
                <a:cs typeface="Roboto Slab" charset="0"/>
              </a:rPr>
              <a:t>Maji</a:t>
            </a:r>
            <a:r>
              <a:rPr lang="en-US" dirty="0" smtClean="0">
                <a:solidFill>
                  <a:srgbClr val="002060"/>
                </a:solidFill>
                <a:latin typeface="Roboto Slab" charset="0"/>
                <a:ea typeface="Roboto Slab" charset="0"/>
                <a:cs typeface="Roboto Slab" charset="0"/>
              </a:rPr>
              <a:t>, B. (2022). A novel design of 12-bit digital comparator </a:t>
            </a:r>
            <a:r>
              <a:rPr lang="en-US" dirty="0" smtClean="0">
                <a:solidFill>
                  <a:srgbClr val="002060"/>
                </a:solidFill>
                <a:latin typeface="Roboto Slab" charset="0"/>
                <a:ea typeface="Roboto Slab" charset="0"/>
                <a:cs typeface="Roboto Slab" charset="0"/>
              </a:rPr>
              <a:t>         </a:t>
            </a:r>
          </a:p>
          <a:p>
            <a:r>
              <a:rPr lang="en-US" dirty="0" smtClean="0">
                <a:solidFill>
                  <a:srgbClr val="002060"/>
                </a:solidFill>
                <a:latin typeface="Roboto Slab" charset="0"/>
                <a:ea typeface="Roboto Slab" charset="0"/>
                <a:cs typeface="Roboto Slab" charset="0"/>
              </a:rPr>
              <a:t> </a:t>
            </a:r>
            <a:r>
              <a:rPr lang="en-US" dirty="0" smtClean="0">
                <a:solidFill>
                  <a:srgbClr val="002060"/>
                </a:solidFill>
                <a:latin typeface="Roboto Slab" charset="0"/>
                <a:ea typeface="Roboto Slab" charset="0"/>
                <a:cs typeface="Roboto Slab" charset="0"/>
              </a:rPr>
              <a:t>    using </a:t>
            </a:r>
            <a:r>
              <a:rPr lang="en-US" dirty="0" smtClean="0">
                <a:solidFill>
                  <a:srgbClr val="002060"/>
                </a:solidFill>
                <a:latin typeface="Roboto Slab" charset="0"/>
                <a:ea typeface="Roboto Slab" charset="0"/>
                <a:cs typeface="Roboto Slab" charset="0"/>
              </a:rPr>
              <a:t>multiplexer for high speed application in 32-nm </a:t>
            </a:r>
            <a:r>
              <a:rPr lang="en-US" dirty="0" err="1" smtClean="0">
                <a:solidFill>
                  <a:srgbClr val="002060"/>
                </a:solidFill>
                <a:latin typeface="Roboto Slab" charset="0"/>
                <a:ea typeface="Roboto Slab" charset="0"/>
                <a:cs typeface="Roboto Slab" charset="0"/>
              </a:rPr>
              <a:t>cmos</a:t>
            </a:r>
            <a:r>
              <a:rPr lang="en-US" dirty="0" smtClean="0">
                <a:solidFill>
                  <a:srgbClr val="002060"/>
                </a:solidFill>
                <a:latin typeface="Roboto Slab" charset="0"/>
                <a:ea typeface="Roboto Slab" charset="0"/>
                <a:cs typeface="Roboto Slab" charset="0"/>
              </a:rPr>
              <a:t> technology. </a:t>
            </a:r>
            <a:r>
              <a:rPr lang="en-US" i="1" dirty="0" smtClean="0">
                <a:solidFill>
                  <a:srgbClr val="002060"/>
                </a:solidFill>
                <a:latin typeface="Roboto Slab" charset="0"/>
                <a:ea typeface="Roboto Slab" charset="0"/>
                <a:cs typeface="Roboto Slab" charset="0"/>
              </a:rPr>
              <a:t>IETE Journal of </a:t>
            </a:r>
            <a:endParaRPr lang="en-US" i="1" dirty="0" smtClean="0">
              <a:solidFill>
                <a:srgbClr val="002060"/>
              </a:solidFill>
              <a:latin typeface="Roboto Slab" charset="0"/>
              <a:ea typeface="Roboto Slab" charset="0"/>
              <a:cs typeface="Roboto Slab" charset="0"/>
            </a:endParaRPr>
          </a:p>
          <a:p>
            <a:r>
              <a:rPr lang="en-US" i="1" dirty="0" smtClean="0">
                <a:solidFill>
                  <a:srgbClr val="002060"/>
                </a:solidFill>
                <a:latin typeface="Roboto Slab" charset="0"/>
                <a:ea typeface="Roboto Slab" charset="0"/>
                <a:cs typeface="Roboto Slab" charset="0"/>
              </a:rPr>
              <a:t> </a:t>
            </a:r>
            <a:r>
              <a:rPr lang="en-US" i="1" dirty="0" smtClean="0">
                <a:solidFill>
                  <a:srgbClr val="002060"/>
                </a:solidFill>
                <a:latin typeface="Roboto Slab" charset="0"/>
                <a:ea typeface="Roboto Slab" charset="0"/>
                <a:cs typeface="Roboto Slab" charset="0"/>
              </a:rPr>
              <a:t>    Research</a:t>
            </a:r>
            <a:r>
              <a:rPr lang="en-US" i="1" dirty="0" smtClean="0">
                <a:solidFill>
                  <a:srgbClr val="002060"/>
                </a:solidFill>
                <a:latin typeface="Roboto Slab" charset="0"/>
                <a:ea typeface="Roboto Slab" charset="0"/>
                <a:cs typeface="Roboto Slab" charset="0"/>
              </a:rPr>
              <a:t>, 68(2), 1350-1357. </a:t>
            </a:r>
          </a:p>
          <a:p>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[3] </a:t>
            </a:r>
            <a:r>
              <a:rPr lang="en-US" dirty="0" err="1" smtClean="0">
                <a:solidFill>
                  <a:srgbClr val="002060"/>
                </a:solidFill>
                <a:latin typeface="Roboto Slab" charset="0"/>
                <a:ea typeface="Roboto Slab" charset="0"/>
                <a:cs typeface="Roboto Slab" charset="0"/>
              </a:rPr>
              <a:t>Seo</a:t>
            </a:r>
            <a:r>
              <a:rPr lang="en-US" dirty="0" smtClean="0">
                <a:solidFill>
                  <a:srgbClr val="002060"/>
                </a:solidFill>
                <a:latin typeface="Roboto Slab" charset="0"/>
                <a:ea typeface="Roboto Slab" charset="0"/>
                <a:cs typeface="Roboto Slab" charset="0"/>
              </a:rPr>
              <a:t>, Y. H., Park, S. H., &amp; Kim, D. W. (2019). High-level hardware design of digital comparator </a:t>
            </a:r>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 </a:t>
            </a:r>
            <a:r>
              <a:rPr lang="en-US" dirty="0" smtClean="0">
                <a:solidFill>
                  <a:srgbClr val="002060"/>
                </a:solidFill>
                <a:latin typeface="Roboto Slab" charset="0"/>
                <a:ea typeface="Roboto Slab" charset="0"/>
                <a:cs typeface="Roboto Slab" charset="0"/>
              </a:rPr>
              <a:t>     with </a:t>
            </a:r>
            <a:r>
              <a:rPr lang="en-US" dirty="0" smtClean="0">
                <a:solidFill>
                  <a:srgbClr val="002060"/>
                </a:solidFill>
                <a:latin typeface="Roboto Slab" charset="0"/>
                <a:ea typeface="Roboto Slab" charset="0"/>
                <a:cs typeface="Roboto Slab" charset="0"/>
              </a:rPr>
              <a:t>multiple inputs. </a:t>
            </a:r>
            <a:r>
              <a:rPr lang="en-US" i="1" dirty="0" smtClean="0">
                <a:solidFill>
                  <a:srgbClr val="002060"/>
                </a:solidFill>
                <a:latin typeface="Roboto Slab" charset="0"/>
                <a:ea typeface="Roboto Slab" charset="0"/>
                <a:cs typeface="Roboto Slab" charset="0"/>
              </a:rPr>
              <a:t>Integration, 68, 157-165. </a:t>
            </a:r>
          </a:p>
          <a:p>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[4] </a:t>
            </a:r>
            <a:r>
              <a:rPr lang="en-US" dirty="0" err="1" smtClean="0">
                <a:solidFill>
                  <a:srgbClr val="002060"/>
                </a:solidFill>
                <a:latin typeface="Roboto Slab" charset="0"/>
                <a:ea typeface="Roboto Slab" charset="0"/>
                <a:cs typeface="Roboto Slab" charset="0"/>
              </a:rPr>
              <a:t>Dibal</a:t>
            </a:r>
            <a:r>
              <a:rPr lang="en-US" dirty="0" smtClean="0">
                <a:solidFill>
                  <a:srgbClr val="002060"/>
                </a:solidFill>
                <a:latin typeface="Roboto Slab" charset="0"/>
                <a:ea typeface="Roboto Slab" charset="0"/>
                <a:cs typeface="Roboto Slab" charset="0"/>
              </a:rPr>
              <a:t>, P. Y. Design of a 4-bit Magnitude Comparator using </a:t>
            </a:r>
            <a:r>
              <a:rPr lang="en-US" dirty="0" err="1" smtClean="0">
                <a:solidFill>
                  <a:srgbClr val="002060"/>
                </a:solidFill>
                <a:latin typeface="Roboto Slab" charset="0"/>
                <a:ea typeface="Roboto Slab" charset="0"/>
                <a:cs typeface="Roboto Slab" charset="0"/>
              </a:rPr>
              <a:t>Simulink</a:t>
            </a:r>
            <a:r>
              <a:rPr lang="en-US" dirty="0" smtClean="0">
                <a:solidFill>
                  <a:srgbClr val="002060"/>
                </a:solidFill>
                <a:latin typeface="Roboto Slab" charset="0"/>
                <a:ea typeface="Roboto Slab" charset="0"/>
                <a:cs typeface="Roboto Slab" charset="0"/>
              </a:rPr>
              <a:t>. </a:t>
            </a:r>
            <a:r>
              <a:rPr lang="en-US" i="1" dirty="0" smtClean="0">
                <a:solidFill>
                  <a:srgbClr val="002060"/>
                </a:solidFill>
                <a:latin typeface="Roboto Slab" charset="0"/>
                <a:ea typeface="Roboto Slab" charset="0"/>
                <a:cs typeface="Roboto Slab" charset="0"/>
              </a:rPr>
              <a:t>Arid Zone Journal of </a:t>
            </a:r>
            <a:endParaRPr lang="en-US" i="1" dirty="0" smtClean="0">
              <a:solidFill>
                <a:srgbClr val="002060"/>
              </a:solidFill>
              <a:latin typeface="Roboto Slab" charset="0"/>
              <a:ea typeface="Roboto Slab" charset="0"/>
              <a:cs typeface="Roboto Slab" charset="0"/>
            </a:endParaRPr>
          </a:p>
          <a:p>
            <a:r>
              <a:rPr lang="en-US" i="1" dirty="0" smtClean="0">
                <a:solidFill>
                  <a:srgbClr val="002060"/>
                </a:solidFill>
                <a:latin typeface="Roboto Slab" charset="0"/>
                <a:ea typeface="Roboto Slab" charset="0"/>
                <a:cs typeface="Roboto Slab" charset="0"/>
              </a:rPr>
              <a:t> </a:t>
            </a:r>
            <a:r>
              <a:rPr lang="en-US" i="1" dirty="0" smtClean="0">
                <a:solidFill>
                  <a:srgbClr val="002060"/>
                </a:solidFill>
                <a:latin typeface="Roboto Slab" charset="0"/>
                <a:ea typeface="Roboto Slab" charset="0"/>
                <a:cs typeface="Roboto Slab" charset="0"/>
              </a:rPr>
              <a:t>    Engineering</a:t>
            </a:r>
            <a:r>
              <a:rPr lang="en-US" i="1" dirty="0" smtClean="0">
                <a:solidFill>
                  <a:srgbClr val="002060"/>
                </a:solidFill>
                <a:latin typeface="Roboto Slab" charset="0"/>
                <a:ea typeface="Roboto Slab" charset="0"/>
                <a:cs typeface="Roboto Slab" charset="0"/>
              </a:rPr>
              <a:t>, Technology and Environment, 9. </a:t>
            </a:r>
          </a:p>
          <a:p>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[5] </a:t>
            </a:r>
            <a:r>
              <a:rPr lang="en-US" dirty="0" err="1" smtClean="0">
                <a:solidFill>
                  <a:srgbClr val="002060"/>
                </a:solidFill>
                <a:latin typeface="Roboto Slab" charset="0"/>
                <a:ea typeface="Roboto Slab" charset="0"/>
                <a:cs typeface="Roboto Slab" charset="0"/>
              </a:rPr>
              <a:t>Mukherjee</a:t>
            </a:r>
            <a:r>
              <a:rPr lang="en-US" dirty="0" smtClean="0">
                <a:solidFill>
                  <a:srgbClr val="002060"/>
                </a:solidFill>
                <a:latin typeface="Roboto Slab" charset="0"/>
                <a:ea typeface="Roboto Slab" charset="0"/>
                <a:cs typeface="Roboto Slab" charset="0"/>
              </a:rPr>
              <a:t>, D. N., Panda, S., &amp; </a:t>
            </a:r>
            <a:r>
              <a:rPr lang="en-US" dirty="0" err="1" smtClean="0">
                <a:solidFill>
                  <a:srgbClr val="002060"/>
                </a:solidFill>
                <a:latin typeface="Roboto Slab" charset="0"/>
                <a:ea typeface="Roboto Slab" charset="0"/>
                <a:cs typeface="Roboto Slab" charset="0"/>
              </a:rPr>
              <a:t>Maji</a:t>
            </a:r>
            <a:r>
              <a:rPr lang="en-US" dirty="0" smtClean="0">
                <a:solidFill>
                  <a:srgbClr val="002060"/>
                </a:solidFill>
                <a:latin typeface="Roboto Slab" charset="0"/>
                <a:ea typeface="Roboto Slab" charset="0"/>
                <a:cs typeface="Roboto Slab" charset="0"/>
              </a:rPr>
              <a:t>, B. (2016). Optimization of digital comparator using </a:t>
            </a:r>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 </a:t>
            </a:r>
            <a:r>
              <a:rPr lang="en-US" dirty="0" smtClean="0">
                <a:solidFill>
                  <a:srgbClr val="002060"/>
                </a:solidFill>
                <a:latin typeface="Roboto Slab" charset="0"/>
                <a:ea typeface="Roboto Slab" charset="0"/>
                <a:cs typeface="Roboto Slab" charset="0"/>
              </a:rPr>
              <a:t>    transmission </a:t>
            </a:r>
            <a:r>
              <a:rPr lang="en-US" dirty="0" smtClean="0">
                <a:solidFill>
                  <a:srgbClr val="002060"/>
                </a:solidFill>
                <a:latin typeface="Roboto Slab" charset="0"/>
                <a:ea typeface="Roboto Slab" charset="0"/>
                <a:cs typeface="Roboto Slab" charset="0"/>
              </a:rPr>
              <a:t>gate logic style. </a:t>
            </a:r>
            <a:r>
              <a:rPr lang="en-US" i="1" dirty="0" smtClean="0">
                <a:solidFill>
                  <a:srgbClr val="002060"/>
                </a:solidFill>
                <a:latin typeface="Roboto Slab" charset="0"/>
                <a:ea typeface="Roboto Slab" charset="0"/>
                <a:cs typeface="Roboto Slab" charset="0"/>
              </a:rPr>
              <a:t>Int. J. Adv. Res. Eng. </a:t>
            </a:r>
            <a:r>
              <a:rPr lang="en-US" i="1" dirty="0" err="1" smtClean="0">
                <a:solidFill>
                  <a:srgbClr val="002060"/>
                </a:solidFill>
                <a:latin typeface="Roboto Slab" charset="0"/>
                <a:ea typeface="Roboto Slab" charset="0"/>
                <a:cs typeface="Roboto Slab" charset="0"/>
              </a:rPr>
              <a:t>Technol</a:t>
            </a:r>
            <a:r>
              <a:rPr lang="en-US" i="1" dirty="0" smtClean="0">
                <a:solidFill>
                  <a:srgbClr val="002060"/>
                </a:solidFill>
                <a:latin typeface="Roboto Slab" charset="0"/>
                <a:ea typeface="Roboto Slab" charset="0"/>
                <a:cs typeface="Roboto Slab" charset="0"/>
              </a:rPr>
              <a:t>, 7(4), 06-16. </a:t>
            </a:r>
          </a:p>
          <a:p>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[6] </a:t>
            </a:r>
            <a:r>
              <a:rPr lang="en-US" dirty="0" err="1" smtClean="0">
                <a:solidFill>
                  <a:srgbClr val="002060"/>
                </a:solidFill>
                <a:latin typeface="Roboto Slab" charset="0"/>
                <a:ea typeface="Roboto Slab" charset="0"/>
                <a:cs typeface="Roboto Slab" charset="0"/>
              </a:rPr>
              <a:t>Anjuli</a:t>
            </a:r>
            <a:r>
              <a:rPr lang="en-US" dirty="0" smtClean="0">
                <a:solidFill>
                  <a:srgbClr val="002060"/>
                </a:solidFill>
                <a:latin typeface="Roboto Slab" charset="0"/>
                <a:ea typeface="Roboto Slab" charset="0"/>
                <a:cs typeface="Roboto Slab" charset="0"/>
              </a:rPr>
              <a:t>, S. A., &amp; </a:t>
            </a:r>
            <a:r>
              <a:rPr lang="en-US" dirty="0" err="1" smtClean="0">
                <a:solidFill>
                  <a:srgbClr val="002060"/>
                </a:solidFill>
                <a:latin typeface="Roboto Slab" charset="0"/>
                <a:ea typeface="Roboto Slab" charset="0"/>
                <a:cs typeface="Roboto Slab" charset="0"/>
              </a:rPr>
              <a:t>Satjajit</a:t>
            </a:r>
            <a:r>
              <a:rPr lang="en-US" dirty="0" smtClean="0">
                <a:solidFill>
                  <a:srgbClr val="002060"/>
                </a:solidFill>
                <a:latin typeface="Roboto Slab" charset="0"/>
                <a:ea typeface="Roboto Slab" charset="0"/>
                <a:cs typeface="Roboto Slab" charset="0"/>
              </a:rPr>
              <a:t>, A. (2013). 2-bit magnitude comparator </a:t>
            </a:r>
            <a:r>
              <a:rPr lang="en-US" dirty="0" smtClean="0">
                <a:solidFill>
                  <a:srgbClr val="002060"/>
                </a:solidFill>
                <a:latin typeface="Roboto Slab" charset="0"/>
                <a:ea typeface="Roboto Slab" charset="0"/>
                <a:cs typeface="Roboto Slab" charset="0"/>
              </a:rPr>
              <a:t>design </a:t>
            </a:r>
            <a:r>
              <a:rPr lang="en-US" dirty="0" smtClean="0">
                <a:solidFill>
                  <a:srgbClr val="002060"/>
                </a:solidFill>
                <a:latin typeface="Roboto Slab" charset="0"/>
                <a:ea typeface="Roboto Slab" charset="0"/>
                <a:cs typeface="Roboto Slab" charset="0"/>
              </a:rPr>
              <a:t>using different logic </a:t>
            </a:r>
            <a:endParaRPr lang="en-US" dirty="0" smtClean="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 </a:t>
            </a:r>
            <a:r>
              <a:rPr lang="en-US" dirty="0" smtClean="0">
                <a:solidFill>
                  <a:srgbClr val="002060"/>
                </a:solidFill>
                <a:latin typeface="Roboto Slab" charset="0"/>
                <a:ea typeface="Roboto Slab" charset="0"/>
                <a:cs typeface="Roboto Slab" charset="0"/>
              </a:rPr>
              <a:t>    styles</a:t>
            </a:r>
            <a:r>
              <a:rPr lang="en-US" dirty="0" smtClean="0">
                <a:solidFill>
                  <a:srgbClr val="002060"/>
                </a:solidFill>
                <a:latin typeface="Roboto Slab" charset="0"/>
                <a:ea typeface="Roboto Slab" charset="0"/>
                <a:cs typeface="Roboto Slab" charset="0"/>
              </a:rPr>
              <a:t>. </a:t>
            </a:r>
            <a:r>
              <a:rPr lang="en-US" i="1" dirty="0" smtClean="0">
                <a:solidFill>
                  <a:srgbClr val="002060"/>
                </a:solidFill>
                <a:latin typeface="Roboto Slab" charset="0"/>
                <a:ea typeface="Roboto Slab" charset="0"/>
                <a:cs typeface="Roboto Slab" charset="0"/>
              </a:rPr>
              <a:t>International Journal of Engineering Science Invention, 2(1), 13-24. </a:t>
            </a:r>
          </a:p>
          <a:p>
            <a:endParaRPr lang="en-US" dirty="0" smtClean="0">
              <a:solidFill>
                <a:srgbClr val="002060"/>
              </a:solidFill>
              <a:latin typeface="Roboto Slab" charset="0"/>
              <a:ea typeface="Roboto Slab" charset="0"/>
              <a:cs typeface="Roboto Slab" charset="0"/>
            </a:endParaRPr>
          </a:p>
          <a:p>
            <a:pPr>
              <a:buFont typeface="Arial" pitchFamily="34" charset="0"/>
              <a:buChar char="•"/>
            </a:pPr>
            <a:endParaRPr lang="en-US" dirty="0">
              <a:solidFill>
                <a:srgbClr val="002060"/>
              </a:solidFill>
              <a:latin typeface="Roboto Slab" charset="0"/>
              <a:ea typeface="Roboto Slab" charset="0"/>
              <a:cs typeface="Roboto Slab"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ctrTitle"/>
          </p:nvPr>
        </p:nvSpPr>
        <p:spPr>
          <a:xfrm>
            <a:off x="3581702" y="669211"/>
            <a:ext cx="5368626" cy="4211393"/>
          </a:xfrm>
          <a:prstGeom prst="rect">
            <a:avLst/>
          </a:prstGeom>
          <a:noFill/>
          <a:ln>
            <a:noFill/>
          </a:ln>
        </p:spPr>
        <p:txBody>
          <a:bodyPr spcFirstLastPara="1" wrap="square" lIns="91425" tIns="91425" rIns="91425" bIns="91425" anchor="b" anchorCtr="0">
            <a:noAutofit/>
          </a:bodyPr>
          <a:lstStyle/>
          <a:p>
            <a:pPr marL="457200" lvl="0" indent="-342900" algn="l" rtl="0">
              <a:lnSpc>
                <a:spcPct val="150000"/>
              </a:lnSpc>
              <a:spcBef>
                <a:spcPts val="0"/>
              </a:spcBef>
              <a:spcAft>
                <a:spcPts val="0"/>
              </a:spcAft>
              <a:buSzPts val="1800"/>
              <a:buFont typeface="Wingdings" panose="05000000000000000000" pitchFamily="2" charset="2"/>
              <a:buChar char="§"/>
            </a:pPr>
            <a:r>
              <a:rPr lang="en" sz="2400" dirty="0" smtClean="0">
                <a:latin typeface="Roboto Slab" charset="0"/>
                <a:ea typeface="Roboto Slab" charset="0"/>
                <a:cs typeface="Roboto Slab" charset="0"/>
              </a:rPr>
              <a:t>Introduction</a:t>
            </a:r>
            <a:endParaRPr lang="en-US"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Wingdings" panose="05000000000000000000" pitchFamily="2" charset="2"/>
              <a:buChar char="§"/>
            </a:pPr>
            <a:r>
              <a:rPr lang="en-IN" sz="2400" dirty="0" smtClean="0">
                <a:latin typeface="Roboto Slab" charset="0"/>
                <a:ea typeface="Roboto Slab" charset="0"/>
                <a:cs typeface="Roboto Slab" charset="0"/>
              </a:rPr>
              <a:t>Problem Statement</a:t>
            </a:r>
            <a:endParaRPr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Noto Sans Symbols"/>
              <a:buChar char="▪"/>
            </a:pPr>
            <a:r>
              <a:rPr lang="en" sz="2400" dirty="0" smtClean="0">
                <a:latin typeface="Roboto Slab" charset="0"/>
                <a:ea typeface="Roboto Slab" charset="0"/>
                <a:cs typeface="Roboto Slab" charset="0"/>
              </a:rPr>
              <a:t>Objective</a:t>
            </a:r>
            <a:endParaRPr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Noto Sans Symbols"/>
              <a:buChar char="▪"/>
            </a:pPr>
            <a:r>
              <a:rPr lang="en" sz="2400" dirty="0" smtClean="0">
                <a:latin typeface="Roboto Slab" charset="0"/>
                <a:ea typeface="Roboto Slab" charset="0"/>
                <a:cs typeface="Roboto Slab" charset="0"/>
              </a:rPr>
              <a:t>Literature Survey</a:t>
            </a:r>
            <a:endParaRPr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Noto Sans Symbols"/>
              <a:buChar char="▪"/>
            </a:pPr>
            <a:r>
              <a:rPr lang="en" sz="2400" dirty="0" smtClean="0">
                <a:latin typeface="Roboto Slab" charset="0"/>
                <a:ea typeface="Roboto Slab" charset="0"/>
                <a:cs typeface="Roboto Slab" charset="0"/>
              </a:rPr>
              <a:t>Methodology</a:t>
            </a:r>
            <a:endParaRPr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Noto Sans Symbols"/>
              <a:buChar char="▪"/>
            </a:pPr>
            <a:r>
              <a:rPr lang="en-IN" sz="2400" dirty="0" smtClean="0">
                <a:latin typeface="Roboto Slab" charset="0"/>
                <a:ea typeface="Roboto Slab" charset="0"/>
                <a:cs typeface="Roboto Slab" charset="0"/>
              </a:rPr>
              <a:t>Result And Discussion</a:t>
            </a:r>
            <a:endParaRPr sz="2400" dirty="0">
              <a:latin typeface="Roboto Slab" charset="0"/>
              <a:ea typeface="Roboto Slab" charset="0"/>
              <a:cs typeface="Roboto Slab" charset="0"/>
            </a:endParaRPr>
          </a:p>
          <a:p>
            <a:pPr marL="457200" lvl="0" indent="-342900" algn="l" rtl="0">
              <a:lnSpc>
                <a:spcPct val="150000"/>
              </a:lnSpc>
              <a:spcBef>
                <a:spcPts val="0"/>
              </a:spcBef>
              <a:spcAft>
                <a:spcPts val="0"/>
              </a:spcAft>
              <a:buSzPts val="1800"/>
              <a:buFont typeface="Noto Sans Symbols"/>
              <a:buChar char="▪"/>
            </a:pPr>
            <a:r>
              <a:rPr lang="en" sz="2400" dirty="0" smtClean="0">
                <a:latin typeface="Roboto Slab" charset="0"/>
                <a:ea typeface="Roboto Slab" charset="0"/>
                <a:cs typeface="Roboto Slab" charset="0"/>
              </a:rPr>
              <a:t>Conclusion</a:t>
            </a:r>
            <a:endParaRPr sz="2400" dirty="0">
              <a:latin typeface="Roboto Slab" charset="0"/>
              <a:ea typeface="Roboto Slab" charset="0"/>
              <a:cs typeface="Roboto Slab" charset="0"/>
            </a:endParaRPr>
          </a:p>
        </p:txBody>
      </p:sp>
      <p:sp>
        <p:nvSpPr>
          <p:cNvPr id="156" name="Google Shape;156;p25"/>
          <p:cNvSpPr txBox="1"/>
          <p:nvPr/>
        </p:nvSpPr>
        <p:spPr>
          <a:xfrm>
            <a:off x="0" y="-1"/>
            <a:ext cx="3470856" cy="5143501"/>
          </a:xfrm>
          <a:prstGeom prst="rect">
            <a:avLst/>
          </a:prstGeom>
          <a:solidFill>
            <a:schemeClr val="tx1">
              <a:lumMod val="75000"/>
              <a:lumOff val="25000"/>
            </a:schemeClr>
          </a:solidFill>
          <a:ln>
            <a:noFill/>
          </a:ln>
        </p:spPr>
        <p:txBody>
          <a:bodyPr spcFirstLastPara="1" wrap="square" lIns="91425" tIns="91425" rIns="91425" bIns="91425" anchor="ctr" anchorCtr="0">
            <a:noAutofit/>
          </a:bodyPr>
          <a:lstStyle/>
          <a:p>
            <a:pPr marL="457200" marR="0" lvl="0" indent="-457200" algn="ctr" rtl="0">
              <a:lnSpc>
                <a:spcPct val="100000"/>
              </a:lnSpc>
              <a:spcBef>
                <a:spcPts val="0"/>
              </a:spcBef>
              <a:spcAft>
                <a:spcPts val="0"/>
              </a:spcAft>
              <a:buClr>
                <a:schemeClr val="lt1"/>
              </a:buClr>
              <a:buSzPts val="4000"/>
              <a:buFont typeface="Roboto Slab"/>
              <a:buChar char="❖"/>
            </a:pPr>
            <a:r>
              <a:rPr lang="en" sz="4000" b="0" i="0" u="none" strike="noStrike" cap="none" dirty="0">
                <a:solidFill>
                  <a:schemeClr val="bg1"/>
                </a:solidFill>
                <a:latin typeface="Roboto Slab"/>
                <a:ea typeface="Roboto Slab"/>
                <a:cs typeface="Roboto Slab"/>
                <a:sym typeface="Roboto Slab"/>
              </a:rPr>
              <a:t>Contents</a:t>
            </a:r>
            <a:endParaRPr sz="4000" b="0" i="0" u="none" strike="noStrike" cap="none" dirty="0">
              <a:solidFill>
                <a:schemeClr val="bg1"/>
              </a:solidFill>
              <a:latin typeface="Roboto Slab"/>
              <a:ea typeface="Roboto Slab"/>
              <a:cs typeface="Roboto Slab"/>
              <a:sym typeface="Roboto Slab"/>
            </a:endParaRPr>
          </a:p>
        </p:txBody>
      </p:sp>
      <p:sp>
        <p:nvSpPr>
          <p:cNvPr id="157" name="Google Shape;15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2</a:t>
            </a:fld>
            <a:endParaRPr>
              <a:solidFill>
                <a:srgbClr val="222222"/>
              </a:solidFill>
            </a:endParaRPr>
          </a:p>
        </p:txBody>
      </p:sp>
    </p:spTree>
    <p:extLst>
      <p:ext uri="{BB962C8B-B14F-4D97-AF65-F5344CB8AC3E}">
        <p14:creationId xmlns:p14="http://schemas.microsoft.com/office/powerpoint/2010/main" xmlns="" val="208978667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273375" y="27837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73763"/>
                </a:solidFill>
                <a:latin typeface="Times New Roman"/>
                <a:ea typeface="Times New Roman"/>
                <a:cs typeface="Times New Roman"/>
                <a:sym typeface="Times New Roman"/>
              </a:rPr>
              <a:t>INTRODUCTION</a:t>
            </a:r>
            <a:endParaRPr dirty="0">
              <a:solidFill>
                <a:srgbClr val="073763"/>
              </a:solidFill>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957450" y="991300"/>
            <a:ext cx="7905300" cy="4152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200" dirty="0">
              <a:solidFill>
                <a:schemeClr val="dk1"/>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5" name="TextBox 4">
            <a:extLst>
              <a:ext uri="{FF2B5EF4-FFF2-40B4-BE49-F238E27FC236}">
                <a16:creationId xmlns:a16="http://schemas.microsoft.com/office/drawing/2014/main" xmlns="" id="{33EC4A3C-61C1-7D2D-0E4B-A18BF9BFBE65}"/>
              </a:ext>
            </a:extLst>
          </p:cNvPr>
          <p:cNvSpPr txBox="1"/>
          <p:nvPr/>
        </p:nvSpPr>
        <p:spPr>
          <a:xfrm>
            <a:off x="761813" y="1137090"/>
            <a:ext cx="7911132" cy="2800767"/>
          </a:xfrm>
          <a:prstGeom prst="rect">
            <a:avLst/>
          </a:prstGeom>
          <a:noFill/>
        </p:spPr>
        <p:txBody>
          <a:bodyPr wrap="square">
            <a:spAutoFit/>
          </a:bodyPr>
          <a:lstStyle/>
          <a:p>
            <a:pPr marL="342900" indent="-342900" algn="just">
              <a:buFont typeface="Wingdings" panose="05000000000000000000" pitchFamily="2" charset="2"/>
              <a:buChar char="§"/>
            </a:pPr>
            <a:r>
              <a:rPr lang="en-US" sz="1600" b="1" dirty="0" smtClean="0">
                <a:solidFill>
                  <a:srgbClr val="002060"/>
                </a:solidFill>
                <a:latin typeface="Roboto Slab" charset="0"/>
                <a:ea typeface="Roboto Slab" charset="0"/>
                <a:cs typeface="Roboto Slab" charset="0"/>
              </a:rPr>
              <a:t>A digital comparator with multiple inputs is a fundamental building block in digital design that compares two or more digital values to determine their relationship to each other.</a:t>
            </a:r>
            <a:endParaRPr lang="en-US" sz="16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endParaRPr lang="en-IN" sz="1600" b="1" dirty="0" smtClean="0">
              <a:solidFill>
                <a:srgbClr val="002060"/>
              </a:solidFill>
              <a:latin typeface="Roboto Slab" charset="0"/>
              <a:ea typeface="Roboto Slab" charset="0"/>
              <a:cs typeface="Roboto Slab" charset="0"/>
            </a:endParaRPr>
          </a:p>
          <a:p>
            <a:pPr marL="342900" lvl="0" indent="-342900" algn="just">
              <a:buFont typeface="Wingdings" panose="05000000000000000000" pitchFamily="2" charset="2"/>
              <a:buChar char="§"/>
            </a:pPr>
            <a:r>
              <a:rPr lang="en-US" sz="1600" b="1" dirty="0" smtClean="0">
                <a:solidFill>
                  <a:srgbClr val="002060"/>
                </a:solidFill>
                <a:latin typeface="Roboto Slab" charset="0"/>
                <a:ea typeface="Roboto Slab" charset="0"/>
                <a:cs typeface="Roboto Slab" charset="0"/>
              </a:rPr>
              <a:t>The increasing number and width of inputs can make designing an efficient and effective comparator circuit challenging</a:t>
            </a:r>
            <a:r>
              <a:rPr lang="en-US" sz="1600" b="1" dirty="0" smtClean="0">
                <a:solidFill>
                  <a:srgbClr val="002060"/>
                </a:solidFill>
                <a:latin typeface="Roboto Slab" charset="0"/>
                <a:ea typeface="Roboto Slab" charset="0"/>
                <a:cs typeface="Roboto Slab" charset="0"/>
              </a:rPr>
              <a:t>.</a:t>
            </a:r>
          </a:p>
          <a:p>
            <a:pPr marL="342900" lvl="0" indent="-342900" algn="just">
              <a:buFont typeface="Wingdings" panose="05000000000000000000" pitchFamily="2" charset="2"/>
              <a:buChar char="§"/>
            </a:pPr>
            <a:endParaRPr lang="en-IN" sz="1600" b="1" dirty="0" smtClean="0">
              <a:solidFill>
                <a:srgbClr val="002060"/>
              </a:solidFill>
              <a:latin typeface="Roboto Slab" charset="0"/>
              <a:ea typeface="Roboto Slab" charset="0"/>
              <a:cs typeface="Roboto Slab" charset="0"/>
            </a:endParaRPr>
          </a:p>
          <a:p>
            <a:pPr marL="342900" lvl="0" indent="-342900" algn="just">
              <a:buFont typeface="Wingdings" panose="05000000000000000000" pitchFamily="2" charset="2"/>
              <a:buChar char="§"/>
            </a:pPr>
            <a:r>
              <a:rPr lang="en-US" sz="1600" b="1" dirty="0" smtClean="0">
                <a:solidFill>
                  <a:srgbClr val="002060"/>
                </a:solidFill>
                <a:latin typeface="Roboto Slab" charset="0"/>
                <a:ea typeface="Roboto Slab" charset="0"/>
                <a:cs typeface="Roboto Slab" charset="0"/>
              </a:rPr>
              <a:t> To address this issue, we implemented a 4-bit digital comparator using Xilinx ISE and performed three different algorithms to compare four input values simultaneously and determine the largest input value.</a:t>
            </a:r>
            <a:endParaRPr lang="en-US" sz="1600" b="1" dirty="0" smtClean="0">
              <a:solidFill>
                <a:srgbClr val="002060"/>
              </a:solidFill>
              <a:latin typeface="Roboto Slab" charset="0"/>
              <a:ea typeface="Roboto Slab" charset="0"/>
              <a:cs typeface="Roboto Slab" charset="0"/>
            </a:endParaRPr>
          </a:p>
          <a:p>
            <a:pPr marL="342900" lvl="0" indent="-342900" algn="just">
              <a:buFont typeface="Wingdings" panose="05000000000000000000" pitchFamily="2" charset="2"/>
              <a:buChar char="§"/>
            </a:pPr>
            <a:endParaRPr lang="en-IN" sz="1600" b="1" dirty="0" smtClean="0">
              <a:solidFill>
                <a:srgbClr val="002060"/>
              </a:solidFill>
              <a:latin typeface="Roboto Slab" charset="0"/>
              <a:ea typeface="Roboto Slab" charset="0"/>
              <a:cs typeface="Roboto Slab"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273375" y="27837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smtClean="0">
                <a:solidFill>
                  <a:srgbClr val="073763"/>
                </a:solidFill>
                <a:latin typeface="Times New Roman"/>
                <a:ea typeface="Times New Roman"/>
                <a:cs typeface="Times New Roman"/>
                <a:sym typeface="Times New Roman"/>
              </a:rPr>
              <a:t>PROBLEM STATEMENT :</a:t>
            </a:r>
            <a:endParaRPr dirty="0">
              <a:solidFill>
                <a:srgbClr val="073763"/>
              </a:solidFill>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957450" y="991300"/>
            <a:ext cx="7905300" cy="4152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200" dirty="0">
              <a:solidFill>
                <a:schemeClr val="dk1"/>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5" name="TextBox 4">
            <a:extLst>
              <a:ext uri="{FF2B5EF4-FFF2-40B4-BE49-F238E27FC236}">
                <a16:creationId xmlns:a16="http://schemas.microsoft.com/office/drawing/2014/main" xmlns="" id="{33EC4A3C-61C1-7D2D-0E4B-A18BF9BFBE65}"/>
              </a:ext>
            </a:extLst>
          </p:cNvPr>
          <p:cNvSpPr txBox="1"/>
          <p:nvPr/>
        </p:nvSpPr>
        <p:spPr>
          <a:xfrm>
            <a:off x="796502" y="1232352"/>
            <a:ext cx="7460599" cy="4247317"/>
          </a:xfrm>
          <a:prstGeom prst="rect">
            <a:avLst/>
          </a:prstGeom>
          <a:noFill/>
        </p:spPr>
        <p:txBody>
          <a:bodyPr wrap="square">
            <a:spAutoFit/>
          </a:bodyPr>
          <a:lstStyle/>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Design and implement a 4-bit digital comparator with multiple inputs using Xilinx ISE </a:t>
            </a:r>
          </a:p>
          <a:p>
            <a:pPr marL="342900" indent="-342900" algn="just">
              <a:buFont typeface="Wingdings" panose="05000000000000000000" pitchFamily="2" charset="2"/>
              <a:buChar char="§"/>
            </a:pP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E</a:t>
            </a:r>
            <a:r>
              <a:rPr lang="en-US" sz="1800" b="1" dirty="0" smtClean="0">
                <a:solidFill>
                  <a:srgbClr val="002060"/>
                </a:solidFill>
                <a:latin typeface="Roboto Slab" charset="0"/>
                <a:ea typeface="Roboto Slab" charset="0"/>
                <a:cs typeface="Roboto Slab" charset="0"/>
              </a:rPr>
              <a:t>valuate </a:t>
            </a:r>
            <a:r>
              <a:rPr lang="en-US" sz="1800" b="1" dirty="0" smtClean="0">
                <a:solidFill>
                  <a:srgbClr val="002060"/>
                </a:solidFill>
                <a:latin typeface="Roboto Slab" charset="0"/>
                <a:ea typeface="Roboto Slab" charset="0"/>
                <a:cs typeface="Roboto Slab" charset="0"/>
              </a:rPr>
              <a:t>three algorithms for finding the largest input value. </a:t>
            </a: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The </a:t>
            </a:r>
            <a:r>
              <a:rPr lang="en-US" sz="1800" b="1" dirty="0" smtClean="0">
                <a:solidFill>
                  <a:srgbClr val="002060"/>
                </a:solidFill>
                <a:latin typeface="Roboto Slab" charset="0"/>
                <a:ea typeface="Roboto Slab" charset="0"/>
                <a:cs typeface="Roboto Slab" charset="0"/>
              </a:rPr>
              <a:t>existing algorithms for comparing multiple input numbers and determining the greatest value lack optimization and may exhibit redundancy, impacting computational efficiency</a:t>
            </a:r>
            <a:r>
              <a:rPr lang="en-US" sz="1800" b="1" dirty="0" smtClean="0">
                <a:solidFill>
                  <a:srgbClr val="002060"/>
                </a:solidFill>
                <a:latin typeface="Roboto Slab" charset="0"/>
                <a:ea typeface="Roboto Slab" charset="0"/>
                <a:cs typeface="Roboto Slab" charset="0"/>
              </a:rPr>
              <a:t>.</a:t>
            </a:r>
          </a:p>
          <a:p>
            <a:pPr marL="342900" indent="-342900" algn="just">
              <a:buFont typeface="Wingdings" panose="05000000000000000000" pitchFamily="2" charset="2"/>
              <a:buChar char="§"/>
            </a:pPr>
            <a:endParaRPr lang="en-IN"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There is a need to develop efficient algorithms that can handle a variable number of inputs and provide accurate comparison results while considering tie-breaking strategies and equal values.</a:t>
            </a:r>
          </a:p>
          <a:p>
            <a:pPr marL="342900" indent="-342900" algn="just">
              <a:buFont typeface="Wingdings" panose="05000000000000000000" pitchFamily="2" charset="2"/>
              <a:buChar char="§"/>
            </a:pP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endParaRPr lang="en-IN" sz="1800" b="1" dirty="0" smtClean="0">
              <a:solidFill>
                <a:srgbClr val="002060"/>
              </a:solidFill>
              <a:latin typeface="Roboto Slab" charset="0"/>
              <a:ea typeface="Roboto Slab" charset="0"/>
              <a:cs typeface="Roboto Slab"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273375" y="278375"/>
            <a:ext cx="758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smtClean="0">
                <a:solidFill>
                  <a:srgbClr val="073763"/>
                </a:solidFill>
                <a:latin typeface="Times New Roman"/>
                <a:ea typeface="Times New Roman"/>
                <a:cs typeface="Times New Roman"/>
                <a:sym typeface="Times New Roman"/>
              </a:rPr>
              <a:t>OBJECTIVE</a:t>
            </a:r>
            <a:endParaRPr dirty="0">
              <a:solidFill>
                <a:srgbClr val="073763"/>
              </a:solidFill>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957450" y="991300"/>
            <a:ext cx="7905300" cy="4152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200" dirty="0">
              <a:solidFill>
                <a:schemeClr val="dk1"/>
              </a:solidFill>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5" name="TextBox 4">
            <a:extLst>
              <a:ext uri="{FF2B5EF4-FFF2-40B4-BE49-F238E27FC236}">
                <a16:creationId xmlns:a16="http://schemas.microsoft.com/office/drawing/2014/main" xmlns="" id="{33EC4A3C-61C1-7D2D-0E4B-A18BF9BFBE65}"/>
              </a:ext>
            </a:extLst>
          </p:cNvPr>
          <p:cNvSpPr txBox="1"/>
          <p:nvPr/>
        </p:nvSpPr>
        <p:spPr>
          <a:xfrm>
            <a:off x="796502" y="1101725"/>
            <a:ext cx="7886859" cy="584775"/>
          </a:xfrm>
          <a:prstGeom prst="rect">
            <a:avLst/>
          </a:prstGeom>
          <a:noFill/>
        </p:spPr>
        <p:txBody>
          <a:bodyPr wrap="square">
            <a:spAutoFit/>
          </a:bodyPr>
          <a:lstStyle/>
          <a:p>
            <a:pPr marL="342900" indent="-342900" algn="just">
              <a:buFont typeface="Wingdings" panose="05000000000000000000" pitchFamily="2" charset="2"/>
              <a:buChar char="§"/>
            </a:pPr>
            <a:endParaRPr lang="en-US" sz="16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endParaRPr lang="en-IN" sz="1600" b="1" dirty="0" smtClean="0">
              <a:solidFill>
                <a:srgbClr val="002060"/>
              </a:solidFill>
              <a:latin typeface="Roboto Slab" charset="0"/>
              <a:ea typeface="Roboto Slab" charset="0"/>
              <a:cs typeface="Roboto Slab" charset="0"/>
            </a:endParaRPr>
          </a:p>
        </p:txBody>
      </p:sp>
      <p:sp>
        <p:nvSpPr>
          <p:cNvPr id="6" name="TextBox 5">
            <a:extLst>
              <a:ext uri="{FF2B5EF4-FFF2-40B4-BE49-F238E27FC236}">
                <a16:creationId xmlns:a16="http://schemas.microsoft.com/office/drawing/2014/main" xmlns="" id="{33EC4A3C-61C1-7D2D-0E4B-A18BF9BFBE65}"/>
              </a:ext>
            </a:extLst>
          </p:cNvPr>
          <p:cNvSpPr txBox="1"/>
          <p:nvPr/>
        </p:nvSpPr>
        <p:spPr>
          <a:xfrm>
            <a:off x="796502" y="1232352"/>
            <a:ext cx="7460599" cy="3970318"/>
          </a:xfrm>
          <a:prstGeom prst="rect">
            <a:avLst/>
          </a:prstGeom>
          <a:noFill/>
        </p:spPr>
        <p:txBody>
          <a:bodyPr wrap="square">
            <a:spAutoFit/>
          </a:bodyPr>
          <a:lstStyle/>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Optimize the computational efficiency of the algorithms to minimize processing time and improve overall performance.</a:t>
            </a:r>
          </a:p>
          <a:p>
            <a:pPr marL="342900" indent="-342900" algn="just">
              <a:buFont typeface="Wingdings" panose="05000000000000000000" pitchFamily="2" charset="2"/>
              <a:buChar char="§"/>
            </a:pPr>
            <a:endParaRPr lang="en-IN"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Minimize redundancy in the algorithms by streamlining the code structure and eliminating unnecessary comparisons.</a:t>
            </a:r>
          </a:p>
          <a:p>
            <a:pPr marL="342900" indent="-342900" algn="just">
              <a:buFont typeface="Wingdings" panose="05000000000000000000" pitchFamily="2" charset="2"/>
              <a:buChar char="§"/>
            </a:pPr>
            <a:endParaRPr lang="en-IN"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Enhance the scalability of the algorithms to handle a variable number of input numbers, allowing for flexibility in different application scenarios</a:t>
            </a:r>
            <a:r>
              <a:rPr lang="en-US" sz="1800" b="1" dirty="0" smtClean="0">
                <a:solidFill>
                  <a:srgbClr val="002060"/>
                </a:solidFill>
                <a:latin typeface="Roboto Slab" charset="0"/>
                <a:ea typeface="Roboto Slab" charset="0"/>
                <a:cs typeface="Roboto Slab" charset="0"/>
              </a:rPr>
              <a:t>.</a:t>
            </a: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endParaRPr lang="en-US" sz="1800" b="1" dirty="0" smtClean="0">
              <a:solidFill>
                <a:srgbClr val="002060"/>
              </a:solidFill>
              <a:latin typeface="Roboto Slab" charset="0"/>
              <a:ea typeface="Roboto Slab" charset="0"/>
              <a:cs typeface="Roboto Slab" charset="0"/>
            </a:endParaRPr>
          </a:p>
          <a:p>
            <a:pPr marL="342900" indent="-342900" algn="just">
              <a:buFont typeface="Wingdings" panose="05000000000000000000" pitchFamily="2" charset="2"/>
              <a:buChar char="§"/>
            </a:pPr>
            <a:r>
              <a:rPr lang="en-US" sz="1800" b="1" dirty="0" smtClean="0">
                <a:solidFill>
                  <a:srgbClr val="002060"/>
                </a:solidFill>
                <a:latin typeface="Roboto Slab" charset="0"/>
                <a:ea typeface="Roboto Slab" charset="0"/>
                <a:cs typeface="Roboto Slab" charset="0"/>
              </a:rPr>
              <a:t>Ensure accurate comparison results by considering tie-breaking strategies and handling cases of equal values among the input numbers.</a:t>
            </a:r>
          </a:p>
          <a:p>
            <a:pPr marL="342900" indent="-342900" algn="just">
              <a:buFont typeface="Wingdings" panose="05000000000000000000" pitchFamily="2" charset="2"/>
              <a:buChar char="§"/>
            </a:pPr>
            <a:endParaRPr lang="en-IN" sz="1800" b="1" dirty="0" smtClean="0">
              <a:solidFill>
                <a:srgbClr val="002060"/>
              </a:solidFill>
              <a:latin typeface="Roboto Slab" charset="0"/>
              <a:ea typeface="Roboto Slab" charset="0"/>
              <a:cs typeface="Roboto Slab"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p:nvPr/>
        </p:nvSpPr>
        <p:spPr>
          <a:xfrm>
            <a:off x="318775" y="962524"/>
            <a:ext cx="6113100" cy="4143772"/>
          </a:xfrm>
          <a:prstGeom prst="flowChartDelay">
            <a:avLst/>
          </a:prstGeom>
          <a:solidFill>
            <a:schemeClr val="accent3">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7"/>
          <p:cNvSpPr txBox="1"/>
          <p:nvPr/>
        </p:nvSpPr>
        <p:spPr>
          <a:xfrm>
            <a:off x="123550" y="2092930"/>
            <a:ext cx="5994600" cy="738900"/>
          </a:xfrm>
          <a:prstGeom prst="rect">
            <a:avLst/>
          </a:prstGeom>
          <a:noFill/>
          <a:ln>
            <a:noFill/>
          </a:ln>
        </p:spPr>
        <p:txBody>
          <a:bodyPr spcFirstLastPara="1" wrap="square" lIns="91425" tIns="91425" rIns="91425" bIns="91425" anchor="t" anchorCtr="0">
            <a:spAutoFit/>
          </a:bodyPr>
          <a:lstStyle/>
          <a:p>
            <a:pPr marL="457200" marR="0" lvl="0" indent="-425450" algn="ctr" rtl="0">
              <a:lnSpc>
                <a:spcPct val="100000"/>
              </a:lnSpc>
              <a:spcBef>
                <a:spcPts val="0"/>
              </a:spcBef>
              <a:spcAft>
                <a:spcPts val="0"/>
              </a:spcAft>
              <a:buClr>
                <a:schemeClr val="lt1"/>
              </a:buClr>
              <a:buSzPts val="3100"/>
              <a:buFont typeface="Roboto Slab"/>
              <a:buChar char="❖"/>
            </a:pPr>
            <a:r>
              <a:rPr lang="en" sz="3600" b="1" i="0" u="none" strike="noStrike" cap="none" dirty="0">
                <a:solidFill>
                  <a:schemeClr val="bg1"/>
                </a:solidFill>
                <a:latin typeface="Roboto Slab"/>
                <a:ea typeface="Roboto Slab"/>
                <a:cs typeface="Roboto Slab"/>
                <a:sym typeface="Roboto Slab"/>
              </a:rPr>
              <a:t>LITERATURE SURVEY</a:t>
            </a:r>
            <a:endParaRPr sz="1400" b="0" i="0" u="none" strike="noStrike" cap="none" dirty="0">
              <a:solidFill>
                <a:schemeClr val="bg1"/>
              </a:solidFill>
              <a:latin typeface="Arial"/>
              <a:ea typeface="Arial"/>
              <a:cs typeface="Arial"/>
              <a:sym typeface="Arial"/>
            </a:endParaRPr>
          </a:p>
        </p:txBody>
      </p:sp>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6</a:t>
            </a:fld>
            <a:endParaRPr>
              <a:solidFill>
                <a:srgbClr val="222222"/>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7</a:t>
            </a:fld>
            <a:endParaRPr>
              <a:solidFill>
                <a:srgbClr val="222222"/>
              </a:solidFill>
            </a:endParaRPr>
          </a:p>
        </p:txBody>
      </p:sp>
      <p:sp>
        <p:nvSpPr>
          <p:cNvPr id="9" name="Google Shape;185;p28"/>
          <p:cNvSpPr txBox="1">
            <a:spLocks/>
          </p:cNvSpPr>
          <p:nvPr/>
        </p:nvSpPr>
        <p:spPr>
          <a:xfrm>
            <a:off x="500250" y="1038153"/>
            <a:ext cx="2668800" cy="393008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US" sz="1600" b="1" dirty="0" smtClean="0">
                <a:solidFill>
                  <a:srgbClr val="002060"/>
                </a:solidFill>
                <a:latin typeface="Roboto Slab" charset="0"/>
                <a:ea typeface="Roboto Slab" charset="0"/>
                <a:cs typeface="Roboto Slab" charset="0"/>
              </a:rPr>
              <a:t>Performance </a:t>
            </a:r>
            <a:r>
              <a:rPr lang="en-US" sz="1600" b="1" dirty="0" smtClean="0">
                <a:solidFill>
                  <a:srgbClr val="002060"/>
                </a:solidFill>
                <a:latin typeface="Roboto Slab" charset="0"/>
                <a:ea typeface="Roboto Slab" charset="0"/>
                <a:cs typeface="Roboto Slab" charset="0"/>
              </a:rPr>
              <a:t>Evaluation of Digital Comparator Using Different Logic </a:t>
            </a:r>
            <a:r>
              <a:rPr lang="en-US" sz="1600" b="1" dirty="0" smtClean="0">
                <a:solidFill>
                  <a:srgbClr val="002060"/>
                </a:solidFill>
                <a:latin typeface="Roboto Slab" charset="0"/>
                <a:ea typeface="Roboto Slab" charset="0"/>
                <a:cs typeface="Roboto Slab" charset="0"/>
              </a:rPr>
              <a:t>Circuits</a:t>
            </a:r>
            <a:endParaRPr kumimoji="0" lang="en-US" sz="16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ctr" defTabSz="914400" rtl="0" eaLnBrk="1" fontAlgn="auto" latinLnBrk="0" hangingPunct="1">
              <a:lnSpc>
                <a:spcPct val="107000"/>
              </a:lnSpc>
              <a:spcBef>
                <a:spcPts val="0"/>
              </a:spcBef>
              <a:spcAft>
                <a:spcPts val="800"/>
              </a:spcAft>
              <a:buClr>
                <a:schemeClr val="accent2"/>
              </a:buClr>
              <a:buSzPts val="3000"/>
              <a:buFont typeface="Nixie One"/>
              <a:buNone/>
              <a:tabLst/>
              <a:defRPr/>
            </a:pPr>
            <a:r>
              <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rPr>
              <a:t>[1]</a:t>
            </a:r>
          </a:p>
          <a:p>
            <a:pPr marL="285750" lvl="0" indent="-285750" algn="just">
              <a:lnSpc>
                <a:spcPct val="115000"/>
              </a:lnSpc>
              <a:buClr>
                <a:schemeClr val="accent2"/>
              </a:buClr>
              <a:buSzPts val="1806"/>
              <a:buFont typeface="Arial"/>
              <a:buChar char="•"/>
            </a:pPr>
            <a:r>
              <a:rPr lang="en-US" sz="1000" dirty="0" smtClean="0">
                <a:solidFill>
                  <a:srgbClr val="002060"/>
                </a:solidFill>
              </a:rPr>
              <a:t>D</a:t>
            </a:r>
            <a:r>
              <a:rPr lang="en-US" sz="1000" dirty="0" smtClean="0">
                <a:solidFill>
                  <a:srgbClr val="002060"/>
                </a:solidFill>
              </a:rPr>
              <a:t>esign </a:t>
            </a:r>
            <a:r>
              <a:rPr lang="en-US" sz="1000" dirty="0" smtClean="0">
                <a:solidFill>
                  <a:srgbClr val="002060"/>
                </a:solidFill>
              </a:rPr>
              <a:t>and implement a digital comparator with </a:t>
            </a:r>
            <a:r>
              <a:rPr lang="en-US" sz="1000" dirty="0" smtClean="0">
                <a:solidFill>
                  <a:srgbClr val="002060"/>
                </a:solidFill>
              </a:rPr>
              <a:t>including </a:t>
            </a:r>
            <a:r>
              <a:rPr lang="en-US" sz="1000" dirty="0" smtClean="0">
                <a:solidFill>
                  <a:srgbClr val="002060"/>
                </a:solidFill>
              </a:rPr>
              <a:t>low power consumption, higher packing densities, and high-speed interface applications.</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285750" lvl="0" indent="-285750" algn="just">
              <a:lnSpc>
                <a:spcPct val="115000"/>
              </a:lnSpc>
              <a:buClr>
                <a:schemeClr val="accent2"/>
              </a:buClr>
              <a:buSzPts val="1806"/>
              <a:buFont typeface="Arial"/>
              <a:buChar char="•"/>
            </a:pPr>
            <a:r>
              <a:rPr lang="en-US" sz="1000" dirty="0" smtClean="0">
                <a:solidFill>
                  <a:srgbClr val="002060"/>
                </a:solidFill>
              </a:rPr>
              <a:t>A </a:t>
            </a:r>
            <a:r>
              <a:rPr lang="en-US" sz="1000" dirty="0" smtClean="0">
                <a:solidFill>
                  <a:srgbClr val="002060"/>
                </a:solidFill>
              </a:rPr>
              <a:t>modified transmission gate-based two-bit digital comparator, which utilizes only 30 transistors, significantly reducing the transistor count compared to existing transmission gate logic-based comparators. The design incorporates a half-adder logic circuit, resulting in reduced power consumption by 74.46%.</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10" name="Google Shape;185;p28"/>
          <p:cNvSpPr txBox="1">
            <a:spLocks/>
          </p:cNvSpPr>
          <p:nvPr/>
        </p:nvSpPr>
        <p:spPr>
          <a:xfrm>
            <a:off x="3279940" y="1038153"/>
            <a:ext cx="2668800" cy="392149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US" sz="1600" b="1" dirty="0" smtClean="0">
                <a:solidFill>
                  <a:srgbClr val="002060"/>
                </a:solidFill>
                <a:latin typeface="Roboto Slab" charset="0"/>
                <a:ea typeface="Roboto Slab" charset="0"/>
                <a:cs typeface="Roboto Slab" charset="0"/>
              </a:rPr>
              <a:t>High-level Hardware Design of Digital Comparator With multiple inputs</a:t>
            </a:r>
            <a:r>
              <a:rPr lang="en" sz="1600" b="1" dirty="0" smtClean="0">
                <a:solidFill>
                  <a:srgbClr val="002060"/>
                </a:solidFill>
                <a:latin typeface="Roboto Slab" charset="0"/>
                <a:ea typeface="Roboto Slab" charset="0"/>
                <a:cs typeface="Roboto Slab" charset="0"/>
              </a:rPr>
              <a:t>            </a:t>
            </a:r>
          </a:p>
          <a:p>
            <a:pPr marL="0" marR="0" lvl="0" indent="0" algn="ctr" defTabSz="914400" rtl="0" eaLnBrk="1" fontAlgn="auto" latinLnBrk="0" hangingPunct="1">
              <a:lnSpc>
                <a:spcPct val="107000"/>
              </a:lnSpc>
              <a:spcBef>
                <a:spcPts val="0"/>
              </a:spcBef>
              <a:spcAft>
                <a:spcPts val="800"/>
              </a:spcAft>
              <a:buClr>
                <a:schemeClr val="accent2"/>
              </a:buClr>
              <a:buSzPts val="3000"/>
              <a:buFont typeface="Nixie One"/>
              <a:buNone/>
              <a:tabLst/>
              <a:defRPr/>
            </a:pPr>
            <a:r>
              <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rPr>
              <a:t>[2]</a:t>
            </a:r>
          </a:p>
          <a:p>
            <a:pPr marL="28575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The </a:t>
            </a:r>
            <a:r>
              <a:rPr lang="en-US" sz="1000" dirty="0" smtClean="0">
                <a:solidFill>
                  <a:srgbClr val="002060"/>
                </a:solidFill>
                <a:latin typeface="Roboto Slab" charset="0"/>
                <a:ea typeface="Roboto Slab" charset="0"/>
                <a:cs typeface="Roboto Slab" charset="0"/>
              </a:rPr>
              <a:t>method utilizes a simple digital logic function to identify the largest or smallest value and its corresponding position among the inputs.</a:t>
            </a:r>
            <a:endParaRPr lang="en" sz="1000" dirty="0" smtClean="0">
              <a:solidFill>
                <a:srgbClr val="002060"/>
              </a:solidFill>
              <a:latin typeface="Roboto Slab" charset="0"/>
              <a:ea typeface="Roboto Slab" charset="0"/>
              <a:cs typeface="Roboto Slab" charset="0"/>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While the proposed method offers increased operating clock frequency by up to 3.45 times for 32 input signals, it comes at the cost of increased hardware resources. The implementation of the method using </a:t>
            </a:r>
            <a:r>
              <a:rPr lang="en-US" sz="1000" dirty="0" err="1" smtClean="0">
                <a:solidFill>
                  <a:srgbClr val="002060"/>
                </a:solidFill>
                <a:latin typeface="Roboto Slab" charset="0"/>
                <a:ea typeface="Roboto Slab" charset="0"/>
                <a:cs typeface="Roboto Slab" charset="0"/>
              </a:rPr>
              <a:t>Verilog</a:t>
            </a:r>
            <a:r>
              <a:rPr lang="en-US" sz="1000" dirty="0" smtClean="0">
                <a:solidFill>
                  <a:srgbClr val="002060"/>
                </a:solidFill>
                <a:latin typeface="Roboto Slab" charset="0"/>
                <a:ea typeface="Roboto Slab" charset="0"/>
                <a:cs typeface="Roboto Slab" charset="0"/>
              </a:rPr>
              <a:t>-HDL and testing with a 28 nm CMOS library resulted in hardware resource requirements up to 4.26 times higher than traditional methods.</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14" name="Google Shape;185;p28"/>
          <p:cNvSpPr txBox="1">
            <a:spLocks/>
          </p:cNvSpPr>
          <p:nvPr/>
        </p:nvSpPr>
        <p:spPr>
          <a:xfrm>
            <a:off x="6143343" y="1031278"/>
            <a:ext cx="2668800" cy="39069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buNone/>
            </a:pPr>
            <a:r>
              <a:rPr lang="en-US" sz="1600" b="1" dirty="0" smtClean="0">
                <a:solidFill>
                  <a:srgbClr val="002060"/>
                </a:solidFill>
                <a:latin typeface="Roboto Slab" charset="0"/>
                <a:ea typeface="Roboto Slab" charset="0"/>
                <a:cs typeface="Roboto Slab" charset="0"/>
              </a:rPr>
              <a:t>Design of a Analog and digital comparator using FGMOS</a:t>
            </a:r>
          </a:p>
          <a:p>
            <a:pPr algn="ctr">
              <a:buNone/>
            </a:pPr>
            <a:r>
              <a:rPr lang="en" sz="1600" dirty="0" smtClean="0">
                <a:solidFill>
                  <a:srgbClr val="002060"/>
                </a:solidFill>
                <a:latin typeface="Roboto Slab" charset="0"/>
                <a:ea typeface="Roboto Slab" charset="0"/>
                <a:cs typeface="Roboto Slab" charset="0"/>
              </a:rPr>
              <a:t>[3</a:t>
            </a:r>
            <a:r>
              <a:rPr lang="en" sz="1600" dirty="0" smtClean="0">
                <a:solidFill>
                  <a:srgbClr val="002060"/>
                </a:solidFill>
                <a:latin typeface="Roboto Slab" charset="0"/>
                <a:ea typeface="Roboto Slab" charset="0"/>
                <a:cs typeface="Roboto Slab" charset="0"/>
              </a:rPr>
              <a:t>]</a:t>
            </a:r>
          </a:p>
          <a:p>
            <a:pPr algn="ctr">
              <a:buNone/>
            </a:pPr>
            <a:endPar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D</a:t>
            </a:r>
            <a:r>
              <a:rPr lang="en-US" sz="1000" dirty="0" smtClean="0">
                <a:solidFill>
                  <a:srgbClr val="002060"/>
                </a:solidFill>
                <a:latin typeface="Roboto Slab" charset="0"/>
                <a:ea typeface="Roboto Slab" charset="0"/>
                <a:cs typeface="Roboto Slab" charset="0"/>
              </a:rPr>
              <a:t>esigns </a:t>
            </a:r>
            <a:r>
              <a:rPr lang="en-US" sz="1000" dirty="0" smtClean="0">
                <a:solidFill>
                  <a:srgbClr val="002060"/>
                </a:solidFill>
                <a:latin typeface="Roboto Slab" charset="0"/>
                <a:ea typeface="Roboto Slab" charset="0"/>
                <a:cs typeface="Roboto Slab" charset="0"/>
              </a:rPr>
              <a:t>for both analog and digital comparators. The analog comparator utilizes the threshold voltage operation characteristic of floating-gate MOSFETs, allowing for hysteresis-tuning</a:t>
            </a:r>
            <a:r>
              <a:rPr lang="en-US" sz="1000" dirty="0" smtClean="0">
                <a:solidFill>
                  <a:srgbClr val="002060"/>
                </a:solidFill>
                <a:latin typeface="Roboto Slab" charset="0"/>
                <a:ea typeface="Roboto Slab" charset="0"/>
                <a:cs typeface="Roboto Slab" charset="0"/>
              </a:rPr>
              <a:t>.</a:t>
            </a:r>
          </a:p>
          <a:p>
            <a:pPr marL="285750" lvl="0" indent="-285750" algn="just">
              <a:lnSpc>
                <a:spcPct val="115000"/>
              </a:lnSpc>
              <a:buClr>
                <a:schemeClr val="accent2"/>
              </a:buClr>
              <a:buSzPts val="1806"/>
            </a:pPr>
            <a:endParaRPr lang="en-US" sz="1000" dirty="0" smtClean="0">
              <a:solidFill>
                <a:srgbClr val="002060"/>
              </a:solidFill>
              <a:latin typeface="Roboto Slab" charset="0"/>
              <a:ea typeface="Roboto Slab" charset="0"/>
              <a:cs typeface="Roboto Slab" charset="0"/>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 </a:t>
            </a:r>
            <a:r>
              <a:rPr lang="en-US" sz="1000" dirty="0" smtClean="0">
                <a:solidFill>
                  <a:srgbClr val="002060"/>
                </a:solidFill>
                <a:latin typeface="Roboto Slab" charset="0"/>
                <a:ea typeface="Roboto Slab" charset="0"/>
                <a:cs typeface="Roboto Slab" charset="0"/>
              </a:rPr>
              <a:t>The analog comparator circuit is then converted into a digital comparator by replacing input devices with floating-gate MOSFETs, which generate linear sums of weighted multiple-input voltages.</a:t>
            </a:r>
          </a:p>
          <a:p>
            <a:pPr marL="285750" indent="-285750" algn="just">
              <a:lnSpc>
                <a:spcPct val="115000"/>
              </a:lnSpc>
              <a:buClr>
                <a:schemeClr val="accent2"/>
              </a:buClr>
              <a:buSzPts val="1806"/>
              <a:buFont typeface="Arial"/>
              <a:buChar char="•"/>
            </a:pPr>
            <a:endParaRPr lang="en" sz="1000" dirty="0" smtClean="0">
              <a:solidFill>
                <a:srgbClr val="002060"/>
              </a:solidFill>
              <a:latin typeface="Roboto Slab" charset="0"/>
              <a:ea typeface="Roboto Slab" charset="0"/>
              <a:cs typeface="Roboto Slab" charset="0"/>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6" name="Rectangle 5"/>
          <p:cNvSpPr/>
          <p:nvPr/>
        </p:nvSpPr>
        <p:spPr>
          <a:xfrm>
            <a:off x="1120655" y="430932"/>
            <a:ext cx="3973859" cy="477054"/>
          </a:xfrm>
          <a:prstGeom prst="rect">
            <a:avLst/>
          </a:prstGeom>
        </p:spPr>
        <p:txBody>
          <a:bodyPr wrap="square">
            <a:spAutoFit/>
          </a:bodyPr>
          <a:lstStyle/>
          <a:p>
            <a:pPr marL="457200" lvl="0" indent="-425450" algn="ctr">
              <a:buClr>
                <a:schemeClr val="lt1"/>
              </a:buClr>
              <a:buSzPts val="3100"/>
            </a:pPr>
            <a:r>
              <a:rPr lang="en-US" sz="2500" b="1" dirty="0" smtClean="0">
                <a:solidFill>
                  <a:srgbClr val="002060"/>
                </a:solidFill>
                <a:latin typeface="Roboto Slab"/>
                <a:ea typeface="Roboto Slab"/>
                <a:cs typeface="Roboto Slab"/>
                <a:sym typeface="Roboto Slab"/>
              </a:rPr>
              <a:t>LITERATURE </a:t>
            </a:r>
            <a:r>
              <a:rPr lang="en-US" sz="2500" b="1" dirty="0" smtClean="0">
                <a:solidFill>
                  <a:srgbClr val="002060"/>
                </a:solidFill>
                <a:latin typeface="Roboto Slab"/>
                <a:ea typeface="Roboto Slab"/>
                <a:cs typeface="Roboto Slab"/>
                <a:sym typeface="Roboto Slab"/>
              </a:rPr>
              <a:t>SURVEY :</a:t>
            </a:r>
            <a:endParaRPr lang="en-US" sz="2500" dirty="0">
              <a:solidFill>
                <a:srgbClr val="002060"/>
              </a:solidFill>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8</a:t>
            </a:fld>
            <a:endParaRPr dirty="0">
              <a:solidFill>
                <a:srgbClr val="222222"/>
              </a:solidFill>
            </a:endParaRPr>
          </a:p>
        </p:txBody>
      </p:sp>
      <p:sp>
        <p:nvSpPr>
          <p:cNvPr id="9" name="Google Shape;185;p28"/>
          <p:cNvSpPr txBox="1">
            <a:spLocks/>
          </p:cNvSpPr>
          <p:nvPr/>
        </p:nvSpPr>
        <p:spPr>
          <a:xfrm>
            <a:off x="500250" y="1003777"/>
            <a:ext cx="2668800" cy="396446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US" sz="1600" b="1" dirty="0" smtClean="0">
                <a:solidFill>
                  <a:srgbClr val="002060"/>
                </a:solidFill>
                <a:latin typeface="Roboto Slab" charset="0"/>
                <a:ea typeface="Roboto Slab" charset="0"/>
                <a:cs typeface="Roboto Slab" charset="0"/>
              </a:rPr>
              <a:t>Optimization </a:t>
            </a:r>
            <a:r>
              <a:rPr lang="en-US" sz="1600" b="1" dirty="0" smtClean="0">
                <a:solidFill>
                  <a:srgbClr val="002060"/>
                </a:solidFill>
                <a:latin typeface="Roboto Slab" charset="0"/>
                <a:ea typeface="Roboto Slab" charset="0"/>
                <a:cs typeface="Roboto Slab" charset="0"/>
              </a:rPr>
              <a:t>of digital comparator using the transmission gate logic </a:t>
            </a:r>
            <a:r>
              <a:rPr lang="en-US" sz="1600" b="1" dirty="0" smtClean="0">
                <a:solidFill>
                  <a:srgbClr val="002060"/>
                </a:solidFill>
                <a:latin typeface="Roboto Slab" charset="0"/>
                <a:ea typeface="Roboto Slab" charset="0"/>
                <a:cs typeface="Roboto Slab" charset="0"/>
              </a:rPr>
              <a:t>style</a:t>
            </a:r>
            <a:endParaRPr kumimoji="0" lang="en-US" sz="16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ctr" defTabSz="914400" rtl="0" eaLnBrk="1" fontAlgn="auto" latinLnBrk="0" hangingPunct="1">
              <a:lnSpc>
                <a:spcPct val="107000"/>
              </a:lnSpc>
              <a:spcBef>
                <a:spcPts val="0"/>
              </a:spcBef>
              <a:spcAft>
                <a:spcPts val="800"/>
              </a:spcAft>
              <a:buClr>
                <a:schemeClr val="accent2"/>
              </a:buClr>
              <a:buSzPts val="3000"/>
              <a:buFont typeface="Nixie One"/>
              <a:buNone/>
              <a:tabLst/>
              <a:defRPr/>
            </a:pPr>
            <a:r>
              <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rPr>
              <a:t>[4]</a:t>
            </a: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A </a:t>
            </a:r>
            <a:r>
              <a:rPr lang="en-US" sz="1000" dirty="0" smtClean="0">
                <a:solidFill>
                  <a:srgbClr val="002060"/>
                </a:solidFill>
                <a:latin typeface="Roboto Slab" charset="0"/>
                <a:ea typeface="Roboto Slab" charset="0"/>
                <a:cs typeface="Roboto Slab" charset="0"/>
              </a:rPr>
              <a:t>modified transmission gate logic-based 2-bit magnitude comparator is introduced and compared with other design techniques. The comparison is based on factors such as power consumption, delay, and transistor count</a:t>
            </a:r>
            <a:endParaRPr kumimoji="0" lang="en-US" sz="100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It consumes 35.77% less power compared to the existing transmission gate logic-based comparator, while maintaining similar power consumption to the pass transistor logic-based comparator. </a:t>
            </a:r>
            <a:endParaRPr kumimoji="0" lang="en-US" sz="100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11" name="Google Shape;185;p28"/>
          <p:cNvSpPr txBox="1">
            <a:spLocks/>
          </p:cNvSpPr>
          <p:nvPr/>
        </p:nvSpPr>
        <p:spPr>
          <a:xfrm>
            <a:off x="3260621" y="1003776"/>
            <a:ext cx="2668800" cy="396875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US" sz="1600" b="1" dirty="0" smtClean="0">
                <a:solidFill>
                  <a:srgbClr val="002060"/>
                </a:solidFill>
                <a:latin typeface="Roboto Slab" charset="0"/>
                <a:ea typeface="Roboto Slab" charset="0"/>
                <a:cs typeface="Roboto Slab" charset="0"/>
              </a:rPr>
              <a:t>2-Bit </a:t>
            </a:r>
            <a:r>
              <a:rPr lang="en-US" sz="1600" b="1" dirty="0" smtClean="0">
                <a:solidFill>
                  <a:srgbClr val="002060"/>
                </a:solidFill>
                <a:latin typeface="Roboto Slab" charset="0"/>
                <a:ea typeface="Roboto Slab" charset="0"/>
                <a:cs typeface="Roboto Slab" charset="0"/>
              </a:rPr>
              <a:t>Magnitude Comparator Using Different logic </a:t>
            </a:r>
            <a:r>
              <a:rPr lang="en-US" sz="1600" b="1" dirty="0" smtClean="0">
                <a:solidFill>
                  <a:srgbClr val="002060"/>
                </a:solidFill>
                <a:latin typeface="Roboto Slab" charset="0"/>
                <a:ea typeface="Roboto Slab" charset="0"/>
                <a:cs typeface="Roboto Slab" charset="0"/>
              </a:rPr>
              <a:t>styles</a:t>
            </a:r>
            <a:endParaRPr kumimoji="0" lang="en-US" sz="16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ctr" defTabSz="914400" rtl="0" eaLnBrk="1" fontAlgn="auto" latinLnBrk="0" hangingPunct="1">
              <a:lnSpc>
                <a:spcPct val="107000"/>
              </a:lnSpc>
              <a:spcBef>
                <a:spcPts val="0"/>
              </a:spcBef>
              <a:spcAft>
                <a:spcPts val="800"/>
              </a:spcAft>
              <a:buClr>
                <a:schemeClr val="accent2"/>
              </a:buClr>
              <a:buSzPts val="3000"/>
              <a:buFont typeface="Nixie One"/>
              <a:buNone/>
              <a:tabLst/>
              <a:defRPr/>
            </a:pPr>
            <a:r>
              <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rPr>
              <a:t>[5]</a:t>
            </a: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Design </a:t>
            </a:r>
            <a:r>
              <a:rPr lang="en-US" sz="1000" dirty="0" smtClean="0">
                <a:solidFill>
                  <a:srgbClr val="002060"/>
                </a:solidFill>
                <a:latin typeface="Roboto Slab" charset="0"/>
                <a:ea typeface="Roboto Slab" charset="0"/>
                <a:cs typeface="Roboto Slab" charset="0"/>
              </a:rPr>
              <a:t>for a 2-bit magnitude comparator, which is used to compare the relative magnitudes of two 2-bit binary numbers. The comparator is designed using various logic styles, and the performance of these different styles is analyzed and compared.</a:t>
            </a:r>
            <a:endParaRPr kumimoji="0" lang="en-US" sz="100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The paper utilizes the Tanner EDA Tool to perform simulations of the designed 2-bit magnitude comparator. The simulations are conducted at 90nm technology</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12" name="Google Shape;185;p28"/>
          <p:cNvSpPr txBox="1">
            <a:spLocks/>
          </p:cNvSpPr>
          <p:nvPr/>
        </p:nvSpPr>
        <p:spPr>
          <a:xfrm>
            <a:off x="6106853" y="1010653"/>
            <a:ext cx="2668800" cy="397475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US" sz="1600" b="1" dirty="0" smtClean="0">
                <a:solidFill>
                  <a:srgbClr val="002060"/>
                </a:solidFill>
                <a:latin typeface="Roboto Slab" charset="0"/>
                <a:ea typeface="Roboto Slab" charset="0"/>
                <a:cs typeface="Roboto Slab" charset="0"/>
              </a:rPr>
              <a:t>A </a:t>
            </a:r>
            <a:r>
              <a:rPr lang="en-US" sz="1600" b="1" dirty="0" smtClean="0">
                <a:solidFill>
                  <a:srgbClr val="002060"/>
                </a:solidFill>
                <a:latin typeface="Roboto Slab" charset="0"/>
                <a:ea typeface="Roboto Slab" charset="0"/>
                <a:cs typeface="Roboto Slab" charset="0"/>
              </a:rPr>
              <a:t>Novel Design of 12-bit Digital Comparator Using multiplexer for high speed application in 32-nm CMOS </a:t>
            </a:r>
            <a:r>
              <a:rPr lang="en-US" sz="1600" b="1" dirty="0" smtClean="0">
                <a:solidFill>
                  <a:srgbClr val="002060"/>
                </a:solidFill>
                <a:latin typeface="Roboto Slab" charset="0"/>
                <a:ea typeface="Roboto Slab" charset="0"/>
                <a:cs typeface="Roboto Slab" charset="0"/>
              </a:rPr>
              <a:t>Technology</a:t>
            </a:r>
            <a:endParaRPr kumimoji="0" lang="en-US" sz="1600" b="1"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ctr" defTabSz="914400" rtl="0" eaLnBrk="1" fontAlgn="auto" latinLnBrk="0" hangingPunct="1">
              <a:lnSpc>
                <a:spcPct val="107000"/>
              </a:lnSpc>
              <a:spcBef>
                <a:spcPts val="0"/>
              </a:spcBef>
              <a:spcAft>
                <a:spcPts val="800"/>
              </a:spcAft>
              <a:buClr>
                <a:schemeClr val="accent2"/>
              </a:buClr>
              <a:buSzPts val="3000"/>
              <a:buFont typeface="Nixie One"/>
              <a:buNone/>
              <a:tabLst/>
              <a:defRPr/>
            </a:pPr>
            <a:r>
              <a:rPr kumimoji="0" lang="en-US" sz="14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Arial"/>
              </a:rPr>
              <a:t>[6]</a:t>
            </a: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Introduces </a:t>
            </a:r>
            <a:r>
              <a:rPr lang="en-US" sz="1000" dirty="0" smtClean="0">
                <a:solidFill>
                  <a:srgbClr val="002060"/>
                </a:solidFill>
                <a:latin typeface="Roboto Slab" charset="0"/>
                <a:ea typeface="Roboto Slab" charset="0"/>
                <a:cs typeface="Roboto Slab" charset="0"/>
              </a:rPr>
              <a:t>a novel technique to improve the speed of a 12-bit comparator by utilizing three 4-bit comparator blocks instead of a single 12-bit comparator. By breaking down the comparison process into smaller blocks, they aimed to enhance the overall speed of the comparator.</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285750" lvl="0" indent="-285750" algn="just">
              <a:lnSpc>
                <a:spcPct val="115000"/>
              </a:lnSpc>
              <a:buClr>
                <a:schemeClr val="accent2"/>
              </a:buClr>
              <a:buSzPts val="1806"/>
              <a:buFont typeface="Arial"/>
              <a:buChar char="•"/>
            </a:pPr>
            <a:r>
              <a:rPr lang="en-US" sz="1000" dirty="0" smtClean="0">
                <a:solidFill>
                  <a:srgbClr val="002060"/>
                </a:solidFill>
                <a:latin typeface="Roboto Slab" charset="0"/>
                <a:ea typeface="Roboto Slab" charset="0"/>
                <a:cs typeface="Roboto Slab" charset="0"/>
              </a:rPr>
              <a:t>The </a:t>
            </a:r>
            <a:r>
              <a:rPr lang="en-US" sz="1000" dirty="0" smtClean="0">
                <a:solidFill>
                  <a:srgbClr val="002060"/>
                </a:solidFill>
                <a:latin typeface="Roboto Slab" charset="0"/>
                <a:ea typeface="Roboto Slab" charset="0"/>
                <a:cs typeface="Roboto Slab" charset="0"/>
              </a:rPr>
              <a:t>new technique achieved a 30% improvement in the speed of the 12-bit comparator compared to the traditional approach.</a:t>
            </a:r>
            <a:endParaRPr kumimoji="0" lang="en-US" sz="1000" b="0" i="0" u="none" strike="noStrike" kern="0" cap="none" spc="0" normalizeH="0" baseline="0" noProof="0" dirty="0" smtClean="0">
              <a:ln>
                <a:noFill/>
              </a:ln>
              <a:solidFill>
                <a:srgbClr val="002060"/>
              </a:solidFill>
              <a:effectLst/>
              <a:uLnTx/>
              <a:uFillTx/>
              <a:latin typeface="Roboto Slab" charset="0"/>
              <a:ea typeface="Roboto Slab" charset="0"/>
              <a:cs typeface="Roboto Slab" charset="0"/>
              <a:sym typeface="Nixie One"/>
            </a:endParaRPr>
          </a:p>
          <a:p>
            <a:pPr marL="0" marR="0" lvl="0" indent="0" algn="just" defTabSz="914400" rtl="0" eaLnBrk="1" fontAlgn="auto" latinLnBrk="0" hangingPunct="1">
              <a:lnSpc>
                <a:spcPct val="115000"/>
              </a:lnSpc>
              <a:spcBef>
                <a:spcPts val="0"/>
              </a:spcBef>
              <a:spcAft>
                <a:spcPts val="0"/>
              </a:spcAft>
              <a:buClr>
                <a:schemeClr val="accent2"/>
              </a:buClr>
              <a:buSzPts val="1806"/>
              <a:buFont typeface="Nixie One"/>
              <a:buNone/>
              <a:tabLst/>
              <a:defRPr/>
            </a:pPr>
            <a:endParaRPr kumimoji="0" lang="en-US" sz="1200" b="0" i="0" u="none" strike="noStrike" kern="0" cap="none" spc="0" normalizeH="0" baseline="0" noProof="0" dirty="0">
              <a:ln>
                <a:noFill/>
              </a:ln>
              <a:solidFill>
                <a:schemeClr val="tx2">
                  <a:lumMod val="10000"/>
                </a:schemeClr>
              </a:solidFill>
              <a:effectLst/>
              <a:uLnTx/>
              <a:uFillTx/>
              <a:latin typeface="Times New Roman" panose="02020603050405020304" pitchFamily="18" charset="0"/>
              <a:ea typeface="Calibri" panose="020F0502020204030204" pitchFamily="34" charset="0"/>
              <a:cs typeface="Nixie One"/>
              <a:sym typeface="Nixie One"/>
            </a:endParaRPr>
          </a:p>
        </p:txBody>
      </p:sp>
      <p:sp>
        <p:nvSpPr>
          <p:cNvPr id="6" name="Rectangle 5"/>
          <p:cNvSpPr/>
          <p:nvPr/>
        </p:nvSpPr>
        <p:spPr>
          <a:xfrm>
            <a:off x="1120655" y="430932"/>
            <a:ext cx="3973859" cy="477054"/>
          </a:xfrm>
          <a:prstGeom prst="rect">
            <a:avLst/>
          </a:prstGeom>
        </p:spPr>
        <p:txBody>
          <a:bodyPr wrap="square">
            <a:spAutoFit/>
          </a:bodyPr>
          <a:lstStyle/>
          <a:p>
            <a:pPr marL="457200" lvl="0" indent="-425450" algn="ctr">
              <a:buClr>
                <a:schemeClr val="lt1"/>
              </a:buClr>
              <a:buSzPts val="3100"/>
            </a:pPr>
            <a:r>
              <a:rPr lang="en-US" sz="2500" b="1" dirty="0" smtClean="0">
                <a:solidFill>
                  <a:srgbClr val="002060"/>
                </a:solidFill>
                <a:latin typeface="Roboto Slab"/>
                <a:ea typeface="Roboto Slab"/>
                <a:cs typeface="Roboto Slab"/>
                <a:sym typeface="Roboto Slab"/>
              </a:rPr>
              <a:t>LITERATURE </a:t>
            </a:r>
            <a:r>
              <a:rPr lang="en-US" sz="2500" b="1" dirty="0" smtClean="0">
                <a:solidFill>
                  <a:srgbClr val="002060"/>
                </a:solidFill>
                <a:latin typeface="Roboto Slab"/>
                <a:ea typeface="Roboto Slab"/>
                <a:cs typeface="Roboto Slab"/>
                <a:sym typeface="Roboto Slab"/>
              </a:rPr>
              <a:t>SURVEY :</a:t>
            </a:r>
            <a:endParaRPr lang="en-US" sz="2500" dirty="0">
              <a:solidFill>
                <a:srgbClr val="002060"/>
              </a:solidFill>
            </a:endParaRPr>
          </a:p>
        </p:txBody>
      </p:sp>
    </p:spTree>
    <p:extLst>
      <p:ext uri="{BB962C8B-B14F-4D97-AF65-F5344CB8AC3E}">
        <p14:creationId xmlns:p14="http://schemas.microsoft.com/office/powerpoint/2010/main" xmlns="" val="279163906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332526" y="955650"/>
            <a:ext cx="5662638" cy="4050245"/>
          </a:xfrm>
          <a:prstGeom prst="flowChartDelay">
            <a:avLst/>
          </a:prstGeom>
          <a:solidFill>
            <a:schemeClr val="accent3">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txBox="1"/>
          <p:nvPr/>
        </p:nvSpPr>
        <p:spPr>
          <a:xfrm>
            <a:off x="-172290" y="2021184"/>
            <a:ext cx="5415000" cy="738900"/>
          </a:xfrm>
          <a:prstGeom prst="rect">
            <a:avLst/>
          </a:prstGeom>
          <a:noFill/>
          <a:ln>
            <a:noFill/>
          </a:ln>
        </p:spPr>
        <p:txBody>
          <a:bodyPr spcFirstLastPara="1" wrap="square" lIns="91425" tIns="91425" rIns="91425" bIns="91425" anchor="t" anchorCtr="0">
            <a:spAutoFit/>
          </a:bodyPr>
          <a:lstStyle/>
          <a:p>
            <a:pPr marL="457200" marR="0" lvl="0" indent="-425450" algn="ctr" rtl="0">
              <a:lnSpc>
                <a:spcPct val="100000"/>
              </a:lnSpc>
              <a:spcBef>
                <a:spcPts val="0"/>
              </a:spcBef>
              <a:spcAft>
                <a:spcPts val="0"/>
              </a:spcAft>
              <a:buClr>
                <a:schemeClr val="lt1"/>
              </a:buClr>
              <a:buSzPts val="3100"/>
              <a:buFont typeface="Roboto Slab"/>
              <a:buChar char="❖"/>
            </a:pPr>
            <a:r>
              <a:rPr lang="en" sz="3600" b="1" i="0" u="none" strike="noStrike" cap="none" dirty="0">
                <a:solidFill>
                  <a:schemeClr val="bg1"/>
                </a:solidFill>
                <a:latin typeface="Roboto Slab"/>
                <a:ea typeface="Roboto Slab"/>
                <a:cs typeface="Roboto Slab"/>
                <a:sym typeface="Roboto Slab"/>
              </a:rPr>
              <a:t>METHODOLOGY</a:t>
            </a:r>
            <a:endParaRPr sz="3600" b="1" i="0" u="none" strike="noStrike" cap="none" dirty="0">
              <a:solidFill>
                <a:schemeClr val="bg1"/>
              </a:solidFill>
              <a:latin typeface="Roboto Slab"/>
              <a:ea typeface="Roboto Slab"/>
              <a:cs typeface="Roboto Slab"/>
              <a:sym typeface="Roboto Slab"/>
            </a:endParaRPr>
          </a:p>
        </p:txBody>
      </p:sp>
      <p:sp>
        <p:nvSpPr>
          <p:cNvPr id="231" name="Google Shape;2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9</a:t>
            </a:fld>
            <a:endParaRPr>
              <a:solidFill>
                <a:srgbClr val="222222"/>
              </a:solidFill>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1147</Words>
  <Application>Microsoft Office PowerPoint</Application>
  <PresentationFormat>On-screen Show (16:9)</PresentationFormat>
  <Paragraphs>190</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Roboto Slab</vt:lpstr>
      <vt:lpstr>Wingdings</vt:lpstr>
      <vt:lpstr>Noto Sans Symbols</vt:lpstr>
      <vt:lpstr>Times New Roman</vt:lpstr>
      <vt:lpstr>Nixie One</vt:lpstr>
      <vt:lpstr>Calibri</vt:lpstr>
      <vt:lpstr>Simple Light</vt:lpstr>
      <vt:lpstr>Slide 1</vt:lpstr>
      <vt:lpstr>Introduction Problem Statement Objective Literature Survey Methodology Result And Discussion Conclusion</vt:lpstr>
      <vt:lpstr>INTRODUCTION</vt:lpstr>
      <vt:lpstr>PROBLEM STATEMENT :</vt:lpstr>
      <vt:lpstr>OBJECTIVE</vt:lpstr>
      <vt:lpstr>Slide 6</vt:lpstr>
      <vt:lpstr>Slide 7</vt:lpstr>
      <vt:lpstr>Slide 8</vt:lpstr>
      <vt:lpstr>Slide 9</vt:lpstr>
      <vt:lpstr>Block Diagram :</vt:lpstr>
      <vt:lpstr>Functional Diagram : Algorithm 1</vt:lpstr>
      <vt:lpstr>Functional Diagram : Algorithm 2</vt:lpstr>
      <vt:lpstr>Functional Diagram : Algorithm 3 </vt:lpstr>
      <vt:lpstr>Slide 14</vt:lpstr>
      <vt:lpstr>Test Bench Waveform :</vt:lpstr>
      <vt:lpstr>Test Bench Waveform :</vt:lpstr>
      <vt:lpstr>Parameters</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34</cp:revision>
  <dcterms:modified xsi:type="dcterms:W3CDTF">2023-05-06T03:37:49Z</dcterms:modified>
</cp:coreProperties>
</file>