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56" r:id="rId2"/>
    <p:sldId id="257" r:id="rId3"/>
    <p:sldId id="258" r:id="rId4"/>
    <p:sldId id="266" r:id="rId5"/>
    <p:sldId id="259" r:id="rId6"/>
    <p:sldId id="260" r:id="rId7"/>
    <p:sldId id="268" r:id="rId8"/>
    <p:sldId id="262" r:id="rId9"/>
    <p:sldId id="261" r:id="rId10"/>
    <p:sldId id="263" r:id="rId11"/>
    <p:sldId id="264" r:id="rId12"/>
    <p:sldId id="265" r:id="rId13"/>
    <p:sldId id="267"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F2F8662F-3542-43DA-910F-B17CD64F1BF1}">
  <a:tblStyle styleId="{F2F8662F-3542-43DA-910F-B17CD64F1B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39" autoAdjust="0"/>
    <p:restoredTop sz="83656" autoAdjust="0"/>
  </p:normalViewPr>
  <p:slideViewPr>
    <p:cSldViewPr snapToGrid="0">
      <p:cViewPr>
        <p:scale>
          <a:sx n="80" d="100"/>
          <a:sy n="80" d="100"/>
        </p:scale>
        <p:origin x="-1397" y="-68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7df5a03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7df5a03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7ddffe10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7ddffe10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7df5a03c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7df5a03c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239309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5" name="Google Shape;15;p2"/>
          <p:cNvSpPr txBox="1"/>
          <p:nvPr/>
        </p:nvSpPr>
        <p:spPr>
          <a:xfrm>
            <a:off x="33725" y="255375"/>
            <a:ext cx="8617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1C4587"/>
                </a:solidFill>
              </a:rPr>
              <a:t> </a:t>
            </a:r>
            <a:r>
              <a:rPr lang="en" b="1" u="sng">
                <a:solidFill>
                  <a:srgbClr val="1C4587"/>
                </a:solidFill>
              </a:rPr>
              <a:t>VISHWAKARMA INSTITUTE OF TECHNOLOGY. PUNE</a:t>
            </a:r>
            <a:endParaRPr b="1" u="sng">
              <a:solidFill>
                <a:srgbClr val="1C458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9" name="Google Shape;9;p1"/>
          <p:cNvPicPr preferRelativeResize="0"/>
          <p:nvPr/>
        </p:nvPicPr>
        <p:blipFill>
          <a:blip r:embed="rId11">
            <a:alphaModFix/>
          </a:blip>
          <a:stretch>
            <a:fillRect/>
          </a:stretch>
        </p:blipFill>
        <p:spPr>
          <a:xfrm>
            <a:off x="312025" y="26450"/>
            <a:ext cx="998593" cy="858050"/>
          </a:xfrm>
          <a:prstGeom prst="rect">
            <a:avLst/>
          </a:prstGeom>
          <a:noFill/>
          <a:ln>
            <a:noFill/>
          </a:ln>
        </p:spPr>
      </p:pic>
      <p:cxnSp>
        <p:nvCxnSpPr>
          <p:cNvPr id="10" name="Google Shape;10;p1"/>
          <p:cNvCxnSpPr/>
          <p:nvPr/>
        </p:nvCxnSpPr>
        <p:spPr>
          <a:xfrm rot="10800000">
            <a:off x="258150" y="924725"/>
            <a:ext cx="8511900" cy="4200"/>
          </a:xfrm>
          <a:prstGeom prst="straightConnector1">
            <a:avLst/>
          </a:prstGeom>
          <a:noFill/>
          <a:ln w="19050" cap="flat" cmpd="sng">
            <a:solidFill>
              <a:srgbClr val="0B5394"/>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cxnSp>
        <p:nvCxnSpPr>
          <p:cNvPr id="57" name="Google Shape;57;p13"/>
          <p:cNvCxnSpPr/>
          <p:nvPr/>
        </p:nvCxnSpPr>
        <p:spPr>
          <a:xfrm rot="10800000">
            <a:off x="312025" y="3971000"/>
            <a:ext cx="8711400" cy="1800"/>
          </a:xfrm>
          <a:prstGeom prst="straightConnector1">
            <a:avLst/>
          </a:prstGeom>
          <a:noFill/>
          <a:ln w="19050" cap="flat" cmpd="sng">
            <a:solidFill>
              <a:srgbClr val="0B5394"/>
            </a:solidFill>
            <a:prstDash val="solid"/>
            <a:round/>
            <a:headEnd type="none" w="med" len="med"/>
            <a:tailEnd type="none" w="med" len="med"/>
          </a:ln>
        </p:spPr>
      </p:cxnSp>
      <p:sp>
        <p:nvSpPr>
          <p:cNvPr id="58" name="Google Shape;58;p13"/>
          <p:cNvSpPr txBox="1"/>
          <p:nvPr/>
        </p:nvSpPr>
        <p:spPr>
          <a:xfrm>
            <a:off x="2183699" y="4266825"/>
            <a:ext cx="5275879" cy="461635"/>
          </a:xfrm>
          <a:prstGeom prst="rect">
            <a:avLst/>
          </a:prstGeom>
          <a:noFill/>
          <a:ln>
            <a:noFill/>
          </a:ln>
        </p:spPr>
        <p:txBody>
          <a:bodyPr spcFirstLastPara="1" wrap="square" lIns="91425" tIns="91425" rIns="91425" bIns="91425" anchor="t" anchorCtr="0">
            <a:spAutoFit/>
          </a:bodyPr>
          <a:lstStyle/>
          <a:p>
            <a:pPr lvl="0" algn="ctr"/>
            <a:r>
              <a:rPr lang="en" sz="1700" dirty="0">
                <a:solidFill>
                  <a:srgbClr val="236292"/>
                </a:solidFill>
                <a:latin typeface="Bookman Old Style"/>
                <a:ea typeface="Bookman Old Style"/>
                <a:cs typeface="Bookman Old Style"/>
                <a:sym typeface="Bookman Old Style"/>
              </a:rPr>
              <a:t>Under the Guidance of : </a:t>
            </a:r>
            <a:r>
              <a:rPr lang="en" sz="1700" b="1" dirty="0">
                <a:solidFill>
                  <a:schemeClr val="accent1">
                    <a:lumMod val="50000"/>
                  </a:schemeClr>
                </a:solidFill>
                <a:latin typeface="Bookman Old Style"/>
                <a:ea typeface="Bookman Old Style"/>
                <a:cs typeface="Bookman Old Style"/>
                <a:sym typeface="Bookman Old Style"/>
              </a:rPr>
              <a:t>Prof</a:t>
            </a:r>
            <a:r>
              <a:rPr lang="en" sz="1700" b="1" dirty="0">
                <a:solidFill>
                  <a:srgbClr val="236292"/>
                </a:solidFill>
                <a:latin typeface="Bookman Old Style"/>
                <a:ea typeface="Bookman Old Style"/>
                <a:cs typeface="Bookman Old Style"/>
                <a:sym typeface="Bookman Old Style"/>
              </a:rPr>
              <a:t>. </a:t>
            </a:r>
            <a:r>
              <a:rPr lang="en-US" sz="1800" dirty="0" err="1">
                <a:solidFill>
                  <a:schemeClr val="accent1">
                    <a:lumMod val="50000"/>
                  </a:schemeClr>
                </a:solidFill>
              </a:rPr>
              <a:t>Siddharth</a:t>
            </a:r>
            <a:r>
              <a:rPr lang="en-US" sz="1800" dirty="0">
                <a:solidFill>
                  <a:schemeClr val="accent1">
                    <a:lumMod val="50000"/>
                  </a:schemeClr>
                </a:solidFill>
              </a:rPr>
              <a:t> </a:t>
            </a:r>
            <a:r>
              <a:rPr lang="en-US" sz="1800" dirty="0" err="1">
                <a:solidFill>
                  <a:schemeClr val="accent1">
                    <a:lumMod val="50000"/>
                  </a:schemeClr>
                </a:solidFill>
              </a:rPr>
              <a:t>Bhorge</a:t>
            </a:r>
            <a:endParaRPr sz="1900" b="1" dirty="0">
              <a:solidFill>
                <a:schemeClr val="accent1">
                  <a:lumMod val="50000"/>
                </a:schemeClr>
              </a:solidFill>
              <a:latin typeface="Bookman Old Style"/>
              <a:ea typeface="Bookman Old Style"/>
              <a:cs typeface="Bookman Old Style"/>
              <a:sym typeface="Bookman Old Style"/>
            </a:endParaRPr>
          </a:p>
        </p:txBody>
      </p:sp>
      <p:sp>
        <p:nvSpPr>
          <p:cNvPr id="59" name="Google Shape;59;p13"/>
          <p:cNvSpPr txBox="1"/>
          <p:nvPr/>
        </p:nvSpPr>
        <p:spPr>
          <a:xfrm>
            <a:off x="417850" y="2324790"/>
            <a:ext cx="8335800" cy="13849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3900" b="1" dirty="0">
                <a:solidFill>
                  <a:srgbClr val="1C4587"/>
                </a:solidFill>
                <a:latin typeface="Bookman Old Style"/>
                <a:ea typeface="Bookman Old Style"/>
                <a:cs typeface="Bookman Old Style"/>
                <a:sym typeface="Bookman Old Style"/>
              </a:rPr>
              <a:t>Sudoku Solver Using Backtracking Algorithm</a:t>
            </a:r>
            <a:endParaRPr sz="3900" b="1" dirty="0">
              <a:solidFill>
                <a:srgbClr val="1C4587"/>
              </a:solidFill>
              <a:latin typeface="Bookman Old Style"/>
              <a:ea typeface="Bookman Old Style"/>
              <a:cs typeface="Bookman Old Style"/>
              <a:sym typeface="Bookman Old Style"/>
            </a:endParaRPr>
          </a:p>
        </p:txBody>
      </p:sp>
      <p:sp>
        <p:nvSpPr>
          <p:cNvPr id="60" name="Google Shape;60;p13"/>
          <p:cNvSpPr txBox="1"/>
          <p:nvPr/>
        </p:nvSpPr>
        <p:spPr>
          <a:xfrm>
            <a:off x="3058850" y="1748631"/>
            <a:ext cx="2601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600" dirty="0">
                <a:solidFill>
                  <a:srgbClr val="1C4587"/>
                </a:solidFill>
                <a:latin typeface="Bookman Old Style"/>
                <a:ea typeface="Bookman Old Style"/>
                <a:cs typeface="Bookman Old Style"/>
                <a:sym typeface="Bookman Old Style"/>
              </a:rPr>
              <a:t>COURSE PROJECT</a:t>
            </a:r>
            <a:endParaRPr sz="1600" dirty="0">
              <a:solidFill>
                <a:srgbClr val="1C4587"/>
              </a:solidFill>
              <a:latin typeface="Bookman Old Style"/>
              <a:ea typeface="Bookman Old Style"/>
              <a:cs typeface="Bookman Old Style"/>
              <a:sym typeface="Bookman Old Style"/>
            </a:endParaRPr>
          </a:p>
        </p:txBody>
      </p:sp>
      <p:sp>
        <p:nvSpPr>
          <p:cNvPr id="61" name="Google Shape;61;p13"/>
          <p:cNvSpPr txBox="1"/>
          <p:nvPr/>
        </p:nvSpPr>
        <p:spPr>
          <a:xfrm>
            <a:off x="1500676" y="1183816"/>
            <a:ext cx="5786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rgbClr val="1C4587"/>
                </a:solidFill>
                <a:latin typeface="Bookman Old Style"/>
                <a:ea typeface="Bookman Old Style"/>
                <a:cs typeface="Bookman Old Style"/>
                <a:sym typeface="Bookman Old Style"/>
              </a:rPr>
              <a:t>Design Analysis and Algorithm</a:t>
            </a:r>
            <a:endParaRPr sz="1800" b="1" dirty="0">
              <a:solidFill>
                <a:srgbClr val="1C4587"/>
              </a:solidFill>
              <a:latin typeface="Bookman Old Style"/>
              <a:ea typeface="Bookman Old Style"/>
              <a:cs typeface="Bookman Old Style"/>
              <a:sym typeface="Bookman Old Styl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1242900" y="141225"/>
            <a:ext cx="7589400" cy="572700"/>
          </a:xfrm>
          <a:prstGeom prst="rect">
            <a:avLst/>
          </a:prstGeom>
        </p:spPr>
        <p:txBody>
          <a:bodyPr spcFirstLastPara="1" wrap="square" lIns="91425" tIns="91425" rIns="91425" bIns="91425" anchor="t" anchorCtr="0">
            <a:normAutofit fontScale="90000"/>
          </a:bodyPr>
          <a:lstStyle/>
          <a:p>
            <a:r>
              <a:rPr lang="en-IN" dirty="0">
                <a:solidFill>
                  <a:schemeClr val="accent1">
                    <a:lumMod val="50000"/>
                  </a:schemeClr>
                </a:solidFill>
                <a:latin typeface="Times New Roman" pitchFamily="18" charset="0"/>
                <a:cs typeface="Times New Roman" pitchFamily="18" charset="0"/>
              </a:rPr>
              <a:t>Pseudo Code</a:t>
            </a:r>
            <a:br>
              <a:rPr lang="en-IN" dirty="0">
                <a:solidFill>
                  <a:schemeClr val="accent1">
                    <a:lumMod val="50000"/>
                  </a:schemeClr>
                </a:solidFill>
                <a:latin typeface="Times New Roman" pitchFamily="18" charset="0"/>
                <a:cs typeface="Times New Roman" pitchFamily="18" charset="0"/>
              </a:rPr>
            </a:br>
            <a:endParaRPr dirty="0">
              <a:solidFill>
                <a:srgbClr val="236292"/>
              </a:solidFill>
              <a:latin typeface="Bookman Old Style"/>
              <a:ea typeface="Bookman Old Style"/>
              <a:cs typeface="Bookman Old Style"/>
              <a:sym typeface="Bookman Old Style"/>
            </a:endParaRPr>
          </a:p>
        </p:txBody>
      </p:sp>
      <p:sp>
        <p:nvSpPr>
          <p:cNvPr id="81" name="Google Shape;81;p16"/>
          <p:cNvSpPr txBox="1">
            <a:spLocks noGrp="1"/>
          </p:cNvSpPr>
          <p:nvPr>
            <p:ph type="body" idx="1"/>
          </p:nvPr>
        </p:nvSpPr>
        <p:spPr>
          <a:xfrm>
            <a:off x="495974" y="1396100"/>
            <a:ext cx="8139262" cy="3609037"/>
          </a:xfrm>
          <a:prstGeom prst="rect">
            <a:avLst/>
          </a:prstGeom>
        </p:spPr>
        <p:txBody>
          <a:bodyPr spcFirstLastPara="1" wrap="square" lIns="91425" tIns="91425" rIns="91425" bIns="91425" anchor="t" anchorCtr="0">
            <a:normAutofit fontScale="85000" lnSpcReduction="10000"/>
          </a:bodyPr>
          <a:lstStyle/>
          <a:p>
            <a:pPr lvl="0">
              <a:buClr>
                <a:schemeClr val="dk1"/>
              </a:buClr>
              <a:buNone/>
            </a:pPr>
            <a:r>
              <a:rPr lang="en-US" dirty="0">
                <a:solidFill>
                  <a:schemeClr val="tx1"/>
                </a:solidFill>
              </a:rPr>
              <a:t>             </a:t>
            </a:r>
            <a:r>
              <a:rPr lang="en-US" dirty="0" err="1">
                <a:solidFill>
                  <a:schemeClr val="tx1"/>
                </a:solidFill>
              </a:rPr>
              <a:t>bool</a:t>
            </a:r>
            <a:r>
              <a:rPr lang="en-US" dirty="0">
                <a:solidFill>
                  <a:schemeClr val="tx1"/>
                </a:solidFill>
              </a:rPr>
              <a:t> Solve(configuration conf)</a:t>
            </a:r>
          </a:p>
          <a:p>
            <a:pPr lvl="0">
              <a:buClr>
                <a:schemeClr val="dk1"/>
              </a:buClr>
              <a:buNone/>
            </a:pPr>
            <a:r>
              <a:rPr lang="en-US" dirty="0">
                <a:solidFill>
                  <a:schemeClr val="tx1"/>
                </a:solidFill>
              </a:rPr>
              <a:t>            { </a:t>
            </a:r>
          </a:p>
          <a:p>
            <a:pPr lvl="0">
              <a:buClr>
                <a:schemeClr val="dk1"/>
              </a:buClr>
              <a:buNone/>
            </a:pPr>
            <a:r>
              <a:rPr lang="en-US" dirty="0">
                <a:solidFill>
                  <a:schemeClr val="tx1"/>
                </a:solidFill>
              </a:rPr>
              <a:t>                if (no more choices) // BASE CASE</a:t>
            </a:r>
          </a:p>
          <a:p>
            <a:pPr lvl="0">
              <a:buClr>
                <a:schemeClr val="dk1"/>
              </a:buClr>
              <a:buNone/>
            </a:pPr>
            <a:r>
              <a:rPr lang="en-US" dirty="0">
                <a:solidFill>
                  <a:schemeClr val="tx1"/>
                </a:solidFill>
              </a:rPr>
              <a:t>                       return (conf is goal state);</a:t>
            </a:r>
          </a:p>
          <a:p>
            <a:pPr lvl="0">
              <a:buClr>
                <a:schemeClr val="dk1"/>
              </a:buClr>
              <a:buNone/>
            </a:pPr>
            <a:r>
              <a:rPr lang="en-IN" dirty="0">
                <a:solidFill>
                  <a:schemeClr val="tx1"/>
                </a:solidFill>
                <a:highlight>
                  <a:srgbClr val="FFFFFF"/>
                </a:highlight>
                <a:latin typeface="Bookman Old Style"/>
                <a:ea typeface="Bookman Old Style"/>
                <a:cs typeface="Bookman Old Style"/>
                <a:sym typeface="Bookman Old Style"/>
              </a:rPr>
              <a:t>              </a:t>
            </a:r>
            <a:r>
              <a:rPr lang="en-US" dirty="0">
                <a:solidFill>
                  <a:schemeClr val="tx1"/>
                </a:solidFill>
              </a:rPr>
              <a:t>for (all available choices) </a:t>
            </a:r>
          </a:p>
          <a:p>
            <a:pPr lvl="0">
              <a:buClr>
                <a:schemeClr val="dk1"/>
              </a:buClr>
              <a:buNone/>
            </a:pPr>
            <a:r>
              <a:rPr lang="en-US" dirty="0">
                <a:solidFill>
                  <a:schemeClr val="tx1"/>
                </a:solidFill>
              </a:rPr>
              <a:t>                {</a:t>
            </a:r>
          </a:p>
          <a:p>
            <a:pPr lvl="0">
              <a:buClr>
                <a:schemeClr val="dk1"/>
              </a:buClr>
              <a:buNone/>
            </a:pPr>
            <a:r>
              <a:rPr lang="en-US" dirty="0">
                <a:solidFill>
                  <a:schemeClr val="tx1"/>
                </a:solidFill>
              </a:rPr>
              <a:t>                   try one choice c;</a:t>
            </a:r>
          </a:p>
          <a:p>
            <a:pPr lvl="0">
              <a:buClr>
                <a:schemeClr val="dk1"/>
              </a:buClr>
              <a:buNone/>
            </a:pPr>
            <a:r>
              <a:rPr lang="en-IN" dirty="0">
                <a:solidFill>
                  <a:schemeClr val="tx1"/>
                </a:solidFill>
                <a:highlight>
                  <a:srgbClr val="FFFFFF"/>
                </a:highlight>
                <a:latin typeface="Bookman Old Style"/>
                <a:ea typeface="Bookman Old Style"/>
                <a:cs typeface="Bookman Old Style"/>
                <a:sym typeface="Bookman Old Style"/>
              </a:rPr>
              <a:t>                  </a:t>
            </a:r>
            <a:r>
              <a:rPr lang="en-US" dirty="0">
                <a:solidFill>
                  <a:schemeClr val="tx1"/>
                </a:solidFill>
              </a:rPr>
              <a:t>// solve from here, if works out, you're done</a:t>
            </a:r>
          </a:p>
          <a:p>
            <a:pPr lvl="0">
              <a:buClr>
                <a:schemeClr val="dk1"/>
              </a:buClr>
              <a:buNone/>
            </a:pPr>
            <a:r>
              <a:rPr lang="en-IN" dirty="0">
                <a:solidFill>
                  <a:schemeClr val="tx1"/>
                </a:solidFill>
                <a:highlight>
                  <a:srgbClr val="FFFFFF"/>
                </a:highlight>
                <a:latin typeface="Bookman Old Style"/>
                <a:ea typeface="Bookman Old Style"/>
                <a:cs typeface="Bookman Old Style"/>
                <a:sym typeface="Bookman Old Style"/>
              </a:rPr>
              <a:t>                   </a:t>
            </a:r>
            <a:r>
              <a:rPr lang="en-US" dirty="0">
                <a:solidFill>
                  <a:schemeClr val="tx1"/>
                </a:solidFill>
              </a:rPr>
              <a:t>if (Solve(conf with choice c made))</a:t>
            </a:r>
          </a:p>
          <a:p>
            <a:pPr lvl="0">
              <a:buClr>
                <a:schemeClr val="dk1"/>
              </a:buClr>
              <a:buNone/>
            </a:pPr>
            <a:r>
              <a:rPr lang="en-US" dirty="0">
                <a:solidFill>
                  <a:schemeClr val="tx1"/>
                </a:solidFill>
              </a:rPr>
              <a:t>                        return true; </a:t>
            </a:r>
          </a:p>
          <a:p>
            <a:pPr lvl="0">
              <a:buClr>
                <a:schemeClr val="dk1"/>
              </a:buClr>
              <a:buNone/>
            </a:pPr>
            <a:r>
              <a:rPr lang="en-US" dirty="0">
                <a:solidFill>
                  <a:schemeClr val="tx1"/>
                </a:solidFill>
              </a:rPr>
              <a:t>                         unmake choice c; </a:t>
            </a:r>
          </a:p>
          <a:p>
            <a:pPr lvl="0">
              <a:buClr>
                <a:schemeClr val="dk1"/>
              </a:buClr>
              <a:buNone/>
            </a:pPr>
            <a:r>
              <a:rPr lang="en-IN" dirty="0">
                <a:solidFill>
                  <a:schemeClr val="tx1"/>
                </a:solidFill>
                <a:highlight>
                  <a:srgbClr val="FFFFFF"/>
                </a:highlight>
                <a:latin typeface="Bookman Old Style"/>
                <a:ea typeface="Bookman Old Style"/>
                <a:cs typeface="Bookman Old Style"/>
                <a:sym typeface="Bookman Old Style"/>
              </a:rPr>
              <a:t>                </a:t>
            </a:r>
            <a:r>
              <a:rPr lang="en-US" dirty="0">
                <a:solidFill>
                  <a:schemeClr val="tx1"/>
                </a:solidFill>
              </a:rPr>
              <a:t>} </a:t>
            </a:r>
          </a:p>
          <a:p>
            <a:pPr lvl="0">
              <a:buClr>
                <a:schemeClr val="dk1"/>
              </a:buClr>
              <a:buNone/>
            </a:pPr>
            <a:r>
              <a:rPr lang="en-US" dirty="0">
                <a:solidFill>
                  <a:schemeClr val="tx1"/>
                </a:solidFill>
              </a:rPr>
              <a:t>                       return false; // tried all choices, no </a:t>
            </a:r>
            <a:r>
              <a:rPr lang="en-US" dirty="0" err="1">
                <a:solidFill>
                  <a:schemeClr val="tx1"/>
                </a:solidFill>
              </a:rPr>
              <a:t>soln</a:t>
            </a:r>
            <a:r>
              <a:rPr lang="en-US" dirty="0">
                <a:solidFill>
                  <a:schemeClr val="tx1"/>
                </a:solidFill>
              </a:rPr>
              <a:t> found </a:t>
            </a:r>
          </a:p>
          <a:p>
            <a:pPr lvl="0">
              <a:buClr>
                <a:schemeClr val="dk1"/>
              </a:buClr>
              <a:buNone/>
            </a:pPr>
            <a:r>
              <a:rPr lang="en-IN" dirty="0">
                <a:solidFill>
                  <a:schemeClr val="tx1"/>
                </a:solidFill>
              </a:rPr>
              <a:t>                }</a:t>
            </a:r>
            <a:endParaRPr lang="en-US" dirty="0">
              <a:solidFill>
                <a:schemeClr val="tx1"/>
              </a:solidFill>
            </a:endParaRPr>
          </a:p>
          <a:p>
            <a:pPr lvl="0">
              <a:buClr>
                <a:schemeClr val="dk1"/>
              </a:buClr>
              <a:buNone/>
            </a:pPr>
            <a:endParaRPr dirty="0">
              <a:solidFill>
                <a:srgbClr val="222222"/>
              </a:solidFill>
              <a:highlight>
                <a:srgbClr val="FFFFFF"/>
              </a:highlight>
              <a:latin typeface="Bookman Old Style"/>
              <a:ea typeface="Bookman Old Style"/>
              <a:cs typeface="Bookman Old Style"/>
              <a:sym typeface="Bookman Old Style"/>
            </a:endParaRPr>
          </a:p>
        </p:txBody>
      </p:sp>
      <p:sp>
        <p:nvSpPr>
          <p:cNvPr id="82" name="Google Shape;8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1242900" y="141225"/>
            <a:ext cx="7589400" cy="572700"/>
          </a:xfrm>
          <a:prstGeom prst="rect">
            <a:avLst/>
          </a:prstGeom>
        </p:spPr>
        <p:txBody>
          <a:bodyPr spcFirstLastPara="1" wrap="square" lIns="91425" tIns="91425" rIns="91425" bIns="91425" anchor="t" anchorCtr="0">
            <a:normAutofit fontScale="90000"/>
          </a:bodyPr>
          <a:lstStyle/>
          <a:p>
            <a:r>
              <a:rPr lang="en-US" dirty="0">
                <a:solidFill>
                  <a:schemeClr val="accent1">
                    <a:lumMod val="50000"/>
                  </a:schemeClr>
                </a:solidFill>
                <a:latin typeface="Times New Roman" pitchFamily="18" charset="0"/>
                <a:cs typeface="Times New Roman" pitchFamily="18" charset="0"/>
              </a:rPr>
              <a:t>Implementation and results</a:t>
            </a:r>
            <a:br>
              <a:rPr lang="en-US" dirty="0">
                <a:solidFill>
                  <a:schemeClr val="accent1">
                    <a:lumMod val="50000"/>
                  </a:schemeClr>
                </a:solidFill>
                <a:latin typeface="Times New Roman" pitchFamily="18" charset="0"/>
                <a:cs typeface="Times New Roman" pitchFamily="18" charset="0"/>
              </a:rPr>
            </a:br>
            <a:endParaRPr dirty="0">
              <a:solidFill>
                <a:srgbClr val="236292"/>
              </a:solidFill>
              <a:latin typeface="Bookman Old Style"/>
              <a:ea typeface="Bookman Old Style"/>
              <a:cs typeface="Bookman Old Style"/>
              <a:sym typeface="Bookman Old Style"/>
            </a:endParaRPr>
          </a:p>
        </p:txBody>
      </p:sp>
      <p:sp>
        <p:nvSpPr>
          <p:cNvPr id="81" name="Google Shape;81;p16"/>
          <p:cNvSpPr txBox="1">
            <a:spLocks noGrp="1"/>
          </p:cNvSpPr>
          <p:nvPr>
            <p:ph type="body" idx="1"/>
          </p:nvPr>
        </p:nvSpPr>
        <p:spPr>
          <a:xfrm>
            <a:off x="482223" y="949212"/>
            <a:ext cx="8139262" cy="3747300"/>
          </a:xfrm>
          <a:prstGeom prst="rect">
            <a:avLst/>
          </a:prstGeom>
        </p:spPr>
        <p:txBody>
          <a:bodyPr spcFirstLastPara="1" wrap="square" lIns="91425" tIns="91425" rIns="91425" bIns="91425" anchor="t" anchorCtr="0">
            <a:normAutofit/>
          </a:bodyPr>
          <a:lstStyle/>
          <a:p>
            <a:pPr>
              <a:buClr>
                <a:schemeClr val="dk1"/>
              </a:buClr>
              <a:buFont typeface="Bookman Old Style"/>
              <a:buChar char="●"/>
            </a:pPr>
            <a:r>
              <a:rPr lang="en-US" sz="1600" dirty="0">
                <a:solidFill>
                  <a:schemeClr val="tx1"/>
                </a:solidFill>
                <a:latin typeface="Times New Roman" pitchFamily="18" charset="0"/>
                <a:cs typeface="Times New Roman" pitchFamily="18" charset="0"/>
              </a:rPr>
              <a:t>This program takes input of 9×9 numbers. Blank cells have to be filled with 100 while feeding input. Along with this it sets up a flag array, which will be used to implement backtrack and forward.</a:t>
            </a:r>
          </a:p>
          <a:p>
            <a:pPr>
              <a:buClr>
                <a:schemeClr val="dk1"/>
              </a:buClr>
              <a:buFont typeface="Bookman Old Style"/>
              <a:buChar char="●"/>
            </a:pPr>
            <a:r>
              <a:rPr lang="en-US" sz="1600" dirty="0">
                <a:solidFill>
                  <a:schemeClr val="tx1"/>
                </a:solidFill>
                <a:latin typeface="Times New Roman" pitchFamily="18" charset="0"/>
                <a:cs typeface="Times New Roman" pitchFamily="18" charset="0"/>
              </a:rPr>
              <a:t>It will find the first blank position and store in p1.</a:t>
            </a:r>
          </a:p>
          <a:p>
            <a:pPr>
              <a:buClr>
                <a:schemeClr val="dk1"/>
              </a:buClr>
              <a:buNone/>
            </a:pPr>
            <a:endParaRPr lang="en-IN" sz="1600" dirty="0">
              <a:solidFill>
                <a:schemeClr val="tx1"/>
              </a:solidFill>
              <a:latin typeface="Times New Roman" pitchFamily="18" charset="0"/>
              <a:cs typeface="Times New Roman" pitchFamily="18" charset="0"/>
            </a:endParaRPr>
          </a:p>
          <a:p>
            <a:pPr>
              <a:buClr>
                <a:schemeClr val="dk1"/>
              </a:buClr>
              <a:buNone/>
            </a:pPr>
            <a:r>
              <a:rPr lang="en-IN" b="1" dirty="0">
                <a:solidFill>
                  <a:schemeClr val="tx1"/>
                </a:solidFill>
                <a:latin typeface="Times New Roman" pitchFamily="18" charset="0"/>
                <a:cs typeface="Times New Roman" pitchFamily="18" charset="0"/>
              </a:rPr>
              <a:t>RESULTS :-</a:t>
            </a:r>
          </a:p>
          <a:p>
            <a:pPr>
              <a:buClr>
                <a:schemeClr val="dk1"/>
              </a:buClr>
              <a:buNone/>
            </a:pPr>
            <a:r>
              <a:rPr lang="en-IN" sz="1400" b="1" dirty="0">
                <a:solidFill>
                  <a:schemeClr val="tx1"/>
                </a:solidFill>
                <a:latin typeface="Times New Roman" pitchFamily="18" charset="0"/>
                <a:cs typeface="Times New Roman" pitchFamily="18" charset="0"/>
              </a:rPr>
              <a:t>           Input :-                                                                      Output:-</a:t>
            </a:r>
          </a:p>
          <a:p>
            <a:pPr>
              <a:buClr>
                <a:schemeClr val="dk1"/>
              </a:buClr>
              <a:buNone/>
            </a:pPr>
            <a:endParaRPr lang="en-IN" sz="1400" b="1" dirty="0">
              <a:solidFill>
                <a:schemeClr val="tx1"/>
              </a:solidFill>
              <a:latin typeface="Times New Roman" pitchFamily="18" charset="0"/>
              <a:cs typeface="Times New Roman" pitchFamily="18" charset="0"/>
            </a:endParaRPr>
          </a:p>
          <a:p>
            <a:pPr>
              <a:buClr>
                <a:schemeClr val="dk1"/>
              </a:buClr>
              <a:buNone/>
            </a:pPr>
            <a:endParaRPr lang="en-IN" sz="1400" b="1" dirty="0">
              <a:solidFill>
                <a:schemeClr val="tx1"/>
              </a:solidFill>
              <a:latin typeface="Times New Roman" pitchFamily="18" charset="0"/>
              <a:cs typeface="Times New Roman" pitchFamily="18" charset="0"/>
            </a:endParaRPr>
          </a:p>
          <a:p>
            <a:pPr>
              <a:buClr>
                <a:schemeClr val="dk1"/>
              </a:buClr>
              <a:buNone/>
            </a:pPr>
            <a:endParaRPr lang="en-IN" sz="1400" b="1" dirty="0">
              <a:solidFill>
                <a:schemeClr val="tx1"/>
              </a:solidFill>
              <a:latin typeface="Times New Roman" pitchFamily="18" charset="0"/>
              <a:cs typeface="Times New Roman" pitchFamily="18" charset="0"/>
            </a:endParaRPr>
          </a:p>
          <a:p>
            <a:pPr>
              <a:buClr>
                <a:schemeClr val="dk1"/>
              </a:buClr>
              <a:buNone/>
            </a:pPr>
            <a:endParaRPr lang="en-IN" sz="1400" b="1" dirty="0">
              <a:solidFill>
                <a:schemeClr val="tx1"/>
              </a:solidFill>
              <a:latin typeface="Times New Roman" pitchFamily="18" charset="0"/>
              <a:cs typeface="Times New Roman" pitchFamily="18" charset="0"/>
            </a:endParaRPr>
          </a:p>
          <a:p>
            <a:pPr>
              <a:buClr>
                <a:schemeClr val="dk1"/>
              </a:buClr>
              <a:buNone/>
            </a:pPr>
            <a:endParaRPr lang="en-IN" sz="1400" b="1" dirty="0">
              <a:solidFill>
                <a:schemeClr val="tx1"/>
              </a:solidFill>
              <a:latin typeface="Times New Roman" pitchFamily="18" charset="0"/>
              <a:cs typeface="Times New Roman" pitchFamily="18" charset="0"/>
            </a:endParaRPr>
          </a:p>
          <a:p>
            <a:pPr>
              <a:buClr>
                <a:schemeClr val="dk1"/>
              </a:buClr>
              <a:buNone/>
            </a:pPr>
            <a:r>
              <a:rPr lang="en-IN" sz="1400" b="1" dirty="0">
                <a:solidFill>
                  <a:schemeClr val="tx1"/>
                </a:solidFill>
                <a:latin typeface="Times New Roman" pitchFamily="18" charset="0"/>
                <a:cs typeface="Times New Roman" pitchFamily="18" charset="0"/>
              </a:rPr>
              <a:t>                                                                                          </a:t>
            </a:r>
          </a:p>
          <a:p>
            <a:pPr>
              <a:buClr>
                <a:schemeClr val="dk1"/>
              </a:buClr>
              <a:buNone/>
            </a:pPr>
            <a:endParaRPr lang="en-IN" sz="1400" b="1" dirty="0">
              <a:solidFill>
                <a:schemeClr val="tx1"/>
              </a:solidFill>
              <a:latin typeface="Times New Roman" pitchFamily="18" charset="0"/>
              <a:cs typeface="Times New Roman" pitchFamily="18" charset="0"/>
            </a:endParaRPr>
          </a:p>
          <a:p>
            <a:pPr>
              <a:buClr>
                <a:schemeClr val="dk1"/>
              </a:buClr>
              <a:buNone/>
            </a:pPr>
            <a:endParaRPr lang="en-IN" sz="1400" b="1" dirty="0">
              <a:solidFill>
                <a:schemeClr val="tx1"/>
              </a:solidFill>
              <a:latin typeface="Times New Roman" pitchFamily="18" charset="0"/>
              <a:cs typeface="Times New Roman" pitchFamily="18" charset="0"/>
            </a:endParaRPr>
          </a:p>
          <a:p>
            <a:pPr>
              <a:buClr>
                <a:schemeClr val="dk1"/>
              </a:buClr>
              <a:buNone/>
            </a:pPr>
            <a:endParaRPr lang="en-IN" sz="1400" b="1" dirty="0">
              <a:solidFill>
                <a:schemeClr val="tx1"/>
              </a:solidFill>
              <a:latin typeface="Times New Roman" pitchFamily="18" charset="0"/>
              <a:cs typeface="Times New Roman" pitchFamily="18" charset="0"/>
            </a:endParaRPr>
          </a:p>
          <a:p>
            <a:pPr>
              <a:buClr>
                <a:schemeClr val="dk1"/>
              </a:buClr>
              <a:buNone/>
            </a:pPr>
            <a:endParaRPr lang="en-IN" sz="1400" b="1" dirty="0">
              <a:solidFill>
                <a:schemeClr val="tx1"/>
              </a:solidFill>
              <a:latin typeface="Times New Roman" pitchFamily="18" charset="0"/>
              <a:cs typeface="Times New Roman" pitchFamily="18" charset="0"/>
            </a:endParaRPr>
          </a:p>
          <a:p>
            <a:pPr>
              <a:buClr>
                <a:schemeClr val="dk1"/>
              </a:buClr>
              <a:buNone/>
            </a:pPr>
            <a:endParaRPr lang="en-IN" sz="1400" b="1" dirty="0">
              <a:solidFill>
                <a:schemeClr val="tx1"/>
              </a:solidFill>
              <a:latin typeface="Times New Roman" pitchFamily="18" charset="0"/>
              <a:cs typeface="Times New Roman" pitchFamily="18" charset="0"/>
            </a:endParaRPr>
          </a:p>
          <a:p>
            <a:pPr>
              <a:buClr>
                <a:schemeClr val="dk1"/>
              </a:buClr>
              <a:buNone/>
            </a:pPr>
            <a:endParaRPr lang="en-IN" sz="1400" b="1" dirty="0">
              <a:solidFill>
                <a:schemeClr val="tx1"/>
              </a:solidFill>
              <a:latin typeface="Times New Roman" pitchFamily="18" charset="0"/>
              <a:cs typeface="Times New Roman" pitchFamily="18" charset="0"/>
            </a:endParaRPr>
          </a:p>
          <a:p>
            <a:pPr>
              <a:buClr>
                <a:schemeClr val="dk1"/>
              </a:buClr>
              <a:buNone/>
            </a:pPr>
            <a:endParaRPr lang="en-IN" sz="1400" b="1" dirty="0">
              <a:solidFill>
                <a:schemeClr val="tx1"/>
              </a:solidFill>
              <a:latin typeface="Times New Roman" pitchFamily="18" charset="0"/>
              <a:cs typeface="Times New Roman" pitchFamily="18" charset="0"/>
            </a:endParaRPr>
          </a:p>
          <a:p>
            <a:pPr>
              <a:buClr>
                <a:schemeClr val="dk1"/>
              </a:buClr>
              <a:buNone/>
            </a:pPr>
            <a:endParaRPr lang="en-US" sz="1400" b="1" dirty="0">
              <a:solidFill>
                <a:schemeClr val="tx1"/>
              </a:solidFill>
              <a:latin typeface="Times New Roman" pitchFamily="18" charset="0"/>
              <a:cs typeface="Times New Roman" pitchFamily="18" charset="0"/>
            </a:endParaRPr>
          </a:p>
          <a:p>
            <a:pPr>
              <a:buClr>
                <a:schemeClr val="dk1"/>
              </a:buClr>
              <a:buFont typeface="Bookman Old Style"/>
              <a:buChar char="●"/>
            </a:pPr>
            <a:endParaRPr lang="en-IN" sz="1600" dirty="0">
              <a:solidFill>
                <a:schemeClr val="tx1"/>
              </a:solidFill>
              <a:latin typeface="Times New Roman" pitchFamily="18" charset="0"/>
              <a:cs typeface="Times New Roman" pitchFamily="18" charset="0"/>
            </a:endParaRPr>
          </a:p>
          <a:p>
            <a:pPr>
              <a:buClr>
                <a:schemeClr val="dk1"/>
              </a:buClr>
              <a:buNone/>
            </a:pPr>
            <a:endParaRPr lang="en-US" sz="1600" dirty="0">
              <a:solidFill>
                <a:schemeClr val="tx1"/>
              </a:solidFill>
              <a:latin typeface="Times New Roman" pitchFamily="18" charset="0"/>
              <a:cs typeface="Times New Roman" pitchFamily="18" charset="0"/>
            </a:endParaRPr>
          </a:p>
          <a:p>
            <a:pPr lvl="0">
              <a:buClr>
                <a:schemeClr val="dk1"/>
              </a:buClr>
              <a:buFont typeface="Bookman Old Style"/>
              <a:buChar char="●"/>
            </a:pPr>
            <a:endParaRPr dirty="0">
              <a:solidFill>
                <a:srgbClr val="222222"/>
              </a:solidFill>
              <a:highlight>
                <a:srgbClr val="FFFFFF"/>
              </a:highlight>
              <a:latin typeface="Bookman Old Style"/>
              <a:ea typeface="Bookman Old Style"/>
              <a:cs typeface="Bookman Old Style"/>
              <a:sym typeface="Bookman Old Style"/>
            </a:endParaRPr>
          </a:p>
        </p:txBody>
      </p:sp>
      <p:sp>
        <p:nvSpPr>
          <p:cNvPr id="82" name="Google Shape;8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pic>
        <p:nvPicPr>
          <p:cNvPr id="2050" name="Picture 2"/>
          <p:cNvPicPr>
            <a:picLocks noChangeAspect="1" noChangeArrowheads="1"/>
          </p:cNvPicPr>
          <p:nvPr/>
        </p:nvPicPr>
        <p:blipFill>
          <a:blip r:embed="rId3"/>
          <a:srcRect t="1542" r="41930" b="9703"/>
          <a:stretch>
            <a:fillRect/>
          </a:stretch>
        </p:blipFill>
        <p:spPr bwMode="auto">
          <a:xfrm>
            <a:off x="2115027" y="2956331"/>
            <a:ext cx="1913833" cy="1711922"/>
          </a:xfrm>
          <a:prstGeom prst="rect">
            <a:avLst/>
          </a:prstGeom>
          <a:noFill/>
          <a:ln w="9525">
            <a:solidFill>
              <a:schemeClr val="tx1"/>
            </a:solid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5801513" y="2921955"/>
            <a:ext cx="2133600" cy="1749485"/>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1242900" y="141225"/>
            <a:ext cx="7589400" cy="572700"/>
          </a:xfrm>
          <a:prstGeom prst="rect">
            <a:avLst/>
          </a:prstGeom>
        </p:spPr>
        <p:txBody>
          <a:bodyPr spcFirstLastPara="1" wrap="square" lIns="91425" tIns="91425" rIns="91425" bIns="91425" anchor="t" anchorCtr="0">
            <a:normAutofit fontScale="90000"/>
          </a:bodyPr>
          <a:lstStyle/>
          <a:p>
            <a:r>
              <a:rPr lang="en-US" dirty="0">
                <a:solidFill>
                  <a:schemeClr val="accent1">
                    <a:lumMod val="50000"/>
                  </a:schemeClr>
                </a:solidFill>
                <a:latin typeface="Times New Roman" pitchFamily="18" charset="0"/>
                <a:cs typeface="Times New Roman" pitchFamily="18" charset="0"/>
              </a:rPr>
              <a:t>Analysis of the algorithm</a:t>
            </a:r>
            <a:br>
              <a:rPr lang="en-US" dirty="0">
                <a:solidFill>
                  <a:schemeClr val="accent1">
                    <a:lumMod val="50000"/>
                  </a:schemeClr>
                </a:solidFill>
                <a:latin typeface="Times New Roman" pitchFamily="18" charset="0"/>
                <a:cs typeface="Times New Roman" pitchFamily="18" charset="0"/>
              </a:rPr>
            </a:br>
            <a:endParaRPr dirty="0">
              <a:solidFill>
                <a:srgbClr val="236292"/>
              </a:solidFill>
              <a:latin typeface="Bookman Old Style"/>
              <a:ea typeface="Bookman Old Style"/>
              <a:cs typeface="Bookman Old Style"/>
              <a:sym typeface="Bookman Old Style"/>
            </a:endParaRPr>
          </a:p>
        </p:txBody>
      </p:sp>
      <p:sp>
        <p:nvSpPr>
          <p:cNvPr id="81" name="Google Shape;81;p16"/>
          <p:cNvSpPr txBox="1">
            <a:spLocks noGrp="1"/>
          </p:cNvSpPr>
          <p:nvPr>
            <p:ph type="body" idx="1"/>
          </p:nvPr>
        </p:nvSpPr>
        <p:spPr>
          <a:xfrm>
            <a:off x="495974" y="1396100"/>
            <a:ext cx="8139262" cy="3747300"/>
          </a:xfrm>
          <a:prstGeom prst="rect">
            <a:avLst/>
          </a:prstGeom>
        </p:spPr>
        <p:txBody>
          <a:bodyPr spcFirstLastPara="1" wrap="square" lIns="91425" tIns="91425" rIns="91425" bIns="91425" anchor="t" anchorCtr="0">
            <a:normAutofit/>
          </a:bodyPr>
          <a:lstStyle/>
          <a:p>
            <a:pPr marL="114300" indent="0" algn="l" fontAlgn="base">
              <a:buNone/>
            </a:pPr>
            <a:r>
              <a:rPr lang="en-US" b="1" dirty="0">
                <a:solidFill>
                  <a:schemeClr val="tx1"/>
                </a:solidFill>
                <a:latin typeface="Times New Roman" panose="02020603050405020304" pitchFamily="18" charset="0"/>
                <a:cs typeface="Times New Roman" panose="02020603050405020304" pitchFamily="18" charset="0"/>
              </a:rPr>
              <a:t>Time Complexity</a:t>
            </a:r>
            <a:endParaRPr lang="en-US" b="1" i="0" dirty="0">
              <a:solidFill>
                <a:schemeClr val="tx1"/>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Worst Case Time Complexity: O(9</a:t>
            </a:r>
            <a:r>
              <a:rPr lang="en-US" baseline="30000" dirty="0">
                <a:solidFill>
                  <a:schemeClr val="tx1"/>
                </a:solidFill>
                <a:latin typeface="Times New Roman" panose="02020603050405020304" pitchFamily="18" charset="0"/>
                <a:cs typeface="Times New Roman" panose="02020603050405020304" pitchFamily="18" charset="0"/>
              </a:rPr>
              <a:t>n</a:t>
            </a:r>
            <a:r>
              <a:rPr lang="en-US" b="0" i="0" dirty="0">
                <a:solidFill>
                  <a:schemeClr val="tx1"/>
                </a:solidFill>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Average Case Time Complexity: O(9</a:t>
            </a:r>
            <a:r>
              <a:rPr lang="en-US" baseline="30000" dirty="0">
                <a:solidFill>
                  <a:schemeClr val="tx1"/>
                </a:solidFill>
                <a:latin typeface="Times New Roman" panose="02020603050405020304" pitchFamily="18" charset="0"/>
                <a:cs typeface="Times New Roman" panose="02020603050405020304" pitchFamily="18" charset="0"/>
              </a:rPr>
              <a:t>n</a:t>
            </a:r>
            <a:r>
              <a:rPr lang="en-US" b="0" i="0" dirty="0">
                <a:solidFill>
                  <a:schemeClr val="tx1"/>
                </a:solidFill>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Best Case Time Complexity: O(n</a:t>
            </a:r>
            <a:r>
              <a:rPr lang="en-US" b="0" i="0" baseline="30000" dirty="0">
                <a:solidFill>
                  <a:schemeClr val="tx1"/>
                </a:solidFill>
                <a:effectLst/>
                <a:latin typeface="Times New Roman" panose="02020603050405020304" pitchFamily="18" charset="0"/>
                <a:cs typeface="Times New Roman" panose="02020603050405020304" pitchFamily="18" charset="0"/>
              </a:rPr>
              <a:t>2</a:t>
            </a:r>
            <a:r>
              <a:rPr lang="en-US" b="0" i="0" dirty="0">
                <a:solidFill>
                  <a:schemeClr val="tx1"/>
                </a:solidFill>
                <a:effectLst/>
                <a:latin typeface="Times New Roman" panose="02020603050405020304" pitchFamily="18" charset="0"/>
                <a:cs typeface="Times New Roman" panose="02020603050405020304" pitchFamily="18" charset="0"/>
              </a:rPr>
              <a:t>) [This takes place when the number of backtracking steps are minimized]</a:t>
            </a:r>
          </a:p>
          <a:p>
            <a:pPr algn="l" fontAlgn="base">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114300" indent="0" algn="l" fontAlgn="base">
              <a:buNone/>
            </a:pPr>
            <a:r>
              <a:rPr lang="en-US" b="1" dirty="0">
                <a:solidFill>
                  <a:schemeClr val="tx1"/>
                </a:solidFill>
                <a:latin typeface="Times New Roman" panose="02020603050405020304" pitchFamily="18" charset="0"/>
                <a:cs typeface="Times New Roman" panose="02020603050405020304" pitchFamily="18" charset="0"/>
              </a:rPr>
              <a:t>Space Complexity</a:t>
            </a:r>
          </a:p>
          <a:p>
            <a:pPr fontAlgn="base">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At most, there can be </a:t>
            </a:r>
            <a:r>
              <a:rPr lang="en-US" b="1" dirty="0">
                <a:solidFill>
                  <a:schemeClr val="tx1"/>
                </a:solidFill>
                <a:latin typeface="Times New Roman" panose="02020603050405020304" pitchFamily="18" charset="0"/>
                <a:cs typeface="Times New Roman" panose="02020603050405020304" pitchFamily="18" charset="0"/>
              </a:rPr>
              <a:t>n </a:t>
            </a:r>
            <a:r>
              <a:rPr lang="en-US" b="0" i="0" dirty="0">
                <a:solidFill>
                  <a:schemeClr val="tx1"/>
                </a:solidFill>
                <a:effectLst/>
                <a:latin typeface="Times New Roman" panose="02020603050405020304" pitchFamily="18" charset="0"/>
                <a:cs typeface="Times New Roman" panose="02020603050405020304" pitchFamily="18" charset="0"/>
              </a:rPr>
              <a:t>function calls in the recursion stack. Hence the space complexity would be </a:t>
            </a:r>
            <a:r>
              <a:rPr lang="en-US" b="1" i="0" dirty="0">
                <a:solidFill>
                  <a:schemeClr val="tx1"/>
                </a:solidFill>
                <a:effectLst/>
                <a:latin typeface="Times New Roman" panose="02020603050405020304" pitchFamily="18" charset="0"/>
                <a:cs typeface="Times New Roman" panose="02020603050405020304" pitchFamily="18" charset="0"/>
              </a:rPr>
              <a:t>O(n)</a:t>
            </a:r>
            <a:r>
              <a:rPr lang="en-US" b="0" i="0" dirty="0">
                <a:solidFill>
                  <a:schemeClr val="tx1"/>
                </a:solidFill>
                <a:effectLst/>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Font typeface="Bookman Old Style"/>
              <a:buChar char="●"/>
            </a:pPr>
            <a:endParaRPr lang="en-US" dirty="0">
              <a:solidFill>
                <a:srgbClr val="222222"/>
              </a:solidFill>
              <a:highlight>
                <a:srgbClr val="FFFFFF"/>
              </a:highlight>
              <a:latin typeface="Bookman Old Style"/>
              <a:ea typeface="Bookman Old Style"/>
              <a:cs typeface="Bookman Old Style"/>
              <a:sym typeface="Bookman Old Style"/>
            </a:endParaRPr>
          </a:p>
          <a:p>
            <a:pPr marL="457200" lvl="0" indent="-342900" algn="l" rtl="0">
              <a:spcBef>
                <a:spcPts val="0"/>
              </a:spcBef>
              <a:spcAft>
                <a:spcPts val="0"/>
              </a:spcAft>
              <a:buClr>
                <a:schemeClr val="dk1"/>
              </a:buClr>
              <a:buSzPts val="1800"/>
              <a:buFont typeface="Bookman Old Style"/>
              <a:buChar char="●"/>
            </a:pPr>
            <a:endParaRPr dirty="0">
              <a:solidFill>
                <a:srgbClr val="222222"/>
              </a:solidFill>
              <a:highlight>
                <a:srgbClr val="FFFFFF"/>
              </a:highlight>
              <a:latin typeface="Bookman Old Style"/>
              <a:ea typeface="Bookman Old Style"/>
              <a:cs typeface="Bookman Old Style"/>
              <a:sym typeface="Bookman Old Style"/>
            </a:endParaRPr>
          </a:p>
        </p:txBody>
      </p:sp>
      <p:sp>
        <p:nvSpPr>
          <p:cNvPr id="82" name="Google Shape;8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1242900" y="141225"/>
            <a:ext cx="7589400" cy="572700"/>
          </a:xfrm>
          <a:prstGeom prst="rect">
            <a:avLst/>
          </a:prstGeom>
        </p:spPr>
        <p:txBody>
          <a:bodyPr spcFirstLastPara="1" wrap="square" lIns="91425" tIns="91425" rIns="91425" bIns="91425" anchor="t" anchorCtr="0">
            <a:normAutofit fontScale="90000"/>
          </a:bodyPr>
          <a:lstStyle/>
          <a:p>
            <a:r>
              <a:rPr lang="en-US" dirty="0">
                <a:solidFill>
                  <a:schemeClr val="accent1">
                    <a:lumMod val="50000"/>
                  </a:schemeClr>
                </a:solidFill>
                <a:latin typeface="Times New Roman" pitchFamily="18" charset="0"/>
                <a:cs typeface="Times New Roman" pitchFamily="18" charset="0"/>
              </a:rPr>
              <a:t>Conclusion</a:t>
            </a:r>
            <a:br>
              <a:rPr lang="en-US" dirty="0">
                <a:solidFill>
                  <a:schemeClr val="accent1">
                    <a:lumMod val="50000"/>
                  </a:schemeClr>
                </a:solidFill>
                <a:latin typeface="Times New Roman" pitchFamily="18" charset="0"/>
                <a:cs typeface="Times New Roman" pitchFamily="18" charset="0"/>
              </a:rPr>
            </a:br>
            <a:endParaRPr dirty="0">
              <a:solidFill>
                <a:srgbClr val="236292"/>
              </a:solidFill>
              <a:latin typeface="Bookman Old Style"/>
              <a:ea typeface="Bookman Old Style"/>
              <a:cs typeface="Bookman Old Style"/>
              <a:sym typeface="Bookman Old Style"/>
            </a:endParaRPr>
          </a:p>
        </p:txBody>
      </p:sp>
      <p:sp>
        <p:nvSpPr>
          <p:cNvPr id="81" name="Google Shape;81;p16"/>
          <p:cNvSpPr txBox="1">
            <a:spLocks noGrp="1"/>
          </p:cNvSpPr>
          <p:nvPr>
            <p:ph type="body" idx="1"/>
          </p:nvPr>
        </p:nvSpPr>
        <p:spPr>
          <a:xfrm>
            <a:off x="495974" y="1396100"/>
            <a:ext cx="8139262" cy="3747300"/>
          </a:xfrm>
          <a:prstGeom prst="rect">
            <a:avLst/>
          </a:prstGeom>
        </p:spPr>
        <p:txBody>
          <a:bodyPr spcFirstLastPara="1" wrap="square" lIns="91425" tIns="91425" rIns="91425" bIns="91425" anchor="t" anchorCtr="0">
            <a:normAutofit/>
          </a:bodyPr>
          <a:lstStyle/>
          <a:p>
            <a:pPr>
              <a:buNone/>
            </a:pPr>
            <a:r>
              <a:rPr lang="en-US" dirty="0">
                <a:solidFill>
                  <a:schemeClr val="tx1"/>
                </a:solidFill>
                <a:latin typeface="Times New Roman" panose="02020603050405020304" pitchFamily="18" charset="0"/>
                <a:cs typeface="Times New Roman" panose="02020603050405020304" pitchFamily="18" charset="0"/>
              </a:rPr>
              <a:t>      Backtracking algorithm is an appropriate method to find a solution faster and more efficient compared to the brute force algorithm. The proposed algorithm is able to solve such puzzles with any level of difficulties in a short period of time (less than one second).A Sudoku (top) being solved by backtracking. Each cell is tested for a valid number, moving "back" when there is a violation, and moving forward again until the puzzle is solved. A Sudoku designed to work against the brute force algorithm.</a:t>
            </a:r>
          </a:p>
          <a:p>
            <a:pPr marL="457200" lvl="0" indent="-342900" algn="l" rtl="0">
              <a:spcBef>
                <a:spcPts val="0"/>
              </a:spcBef>
              <a:spcAft>
                <a:spcPts val="0"/>
              </a:spcAft>
              <a:buClr>
                <a:schemeClr val="dk1"/>
              </a:buClr>
              <a:buSzPts val="1800"/>
              <a:buFont typeface="Bookman Old Style"/>
              <a:buChar char="●"/>
            </a:pPr>
            <a:endParaRPr dirty="0">
              <a:solidFill>
                <a:srgbClr val="222222"/>
              </a:solidFill>
              <a:highlight>
                <a:srgbClr val="FFFFFF"/>
              </a:highlight>
              <a:latin typeface="Bookman Old Style"/>
              <a:ea typeface="Bookman Old Style"/>
              <a:cs typeface="Bookman Old Style"/>
              <a:sym typeface="Bookman Old Style"/>
            </a:endParaRPr>
          </a:p>
        </p:txBody>
      </p:sp>
      <p:sp>
        <p:nvSpPr>
          <p:cNvPr id="82" name="Google Shape;8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6"/>
          <p:cNvSpPr txBox="1">
            <a:spLocks noGrp="1"/>
          </p:cNvSpPr>
          <p:nvPr>
            <p:ph type="body" idx="1"/>
          </p:nvPr>
        </p:nvSpPr>
        <p:spPr>
          <a:xfrm>
            <a:off x="495974" y="1396100"/>
            <a:ext cx="8139262" cy="3747300"/>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rmAutofit/>
          </a:bodyPr>
          <a:lstStyle/>
          <a:p>
            <a:pPr>
              <a:buNone/>
            </a:pPr>
            <a:endParaRPr lang="en-IN" dirty="0" smtClean="0">
              <a:solidFill>
                <a:schemeClr val="tx1"/>
              </a:solidFill>
              <a:latin typeface="Times New Roman" panose="02020603050405020304" pitchFamily="18" charset="0"/>
              <a:cs typeface="Times New Roman" panose="02020603050405020304" pitchFamily="18" charset="0"/>
            </a:endParaRPr>
          </a:p>
          <a:p>
            <a:pPr>
              <a:buNone/>
            </a:pPr>
            <a:endParaRPr lang="en-US" b="1" dirty="0" smtClean="0">
              <a:solidFill>
                <a:schemeClr val="tx1"/>
              </a:solidFill>
              <a:latin typeface="Times New Roman" panose="02020603050405020304" pitchFamily="18" charset="0"/>
              <a:cs typeface="Times New Roman" panose="02020603050405020304" pitchFamily="18" charset="0"/>
            </a:endParaRPr>
          </a:p>
          <a:p>
            <a:pPr marL="457200" lvl="0" indent="-342900" algn="ctr" rtl="0">
              <a:spcBef>
                <a:spcPts val="0"/>
              </a:spcBef>
              <a:spcAft>
                <a:spcPts val="0"/>
              </a:spcAft>
              <a:buClr>
                <a:schemeClr val="dk1"/>
              </a:buClr>
              <a:buSzPts val="1800"/>
              <a:buNone/>
            </a:pPr>
            <a:r>
              <a:rPr lang="en-IN" sz="4000" b="1" dirty="0" smtClean="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highlight>
                  <a:srgbClr val="FFFFFF"/>
                </a:highlight>
                <a:latin typeface="Times New Roman" pitchFamily="18" charset="0"/>
                <a:ea typeface="Bookman Old Style"/>
                <a:cs typeface="Times New Roman" pitchFamily="18" charset="0"/>
                <a:sym typeface="Bookman Old Style"/>
              </a:rPr>
              <a:t>THANK YOU</a:t>
            </a:r>
          </a:p>
          <a:p>
            <a:pPr marL="457200" lvl="0" indent="-342900" algn="ctr" rtl="0">
              <a:spcBef>
                <a:spcPts val="0"/>
              </a:spcBef>
              <a:spcAft>
                <a:spcPts val="0"/>
              </a:spcAft>
              <a:buClr>
                <a:schemeClr val="dk1"/>
              </a:buClr>
              <a:buSzPts val="1800"/>
              <a:buNone/>
            </a:pPr>
            <a:r>
              <a:rPr lang="en-IN" sz="4000" b="1" dirty="0" smtClean="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highlight>
                  <a:srgbClr val="FFFFFF"/>
                </a:highlight>
                <a:latin typeface="Times New Roman" pitchFamily="18" charset="0"/>
                <a:ea typeface="Bookman Old Style"/>
                <a:cs typeface="Times New Roman" pitchFamily="18" charset="0"/>
                <a:sym typeface="Bookman Old Style"/>
              </a:rPr>
              <a:t>FOR LISTENING!!</a:t>
            </a:r>
            <a:endParaRPr sz="40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highlight>
                <a:srgbClr val="FFFFFF"/>
              </a:highlight>
              <a:latin typeface="Times New Roman" pitchFamily="18" charset="0"/>
              <a:ea typeface="Bookman Old Style"/>
              <a:cs typeface="Times New Roman" pitchFamily="18" charset="0"/>
              <a:sym typeface="Bookman Old Style"/>
            </a:endParaRPr>
          </a:p>
        </p:txBody>
      </p:sp>
      <p:sp>
        <p:nvSpPr>
          <p:cNvPr id="82" name="Google Shape;8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1232300" y="262850"/>
            <a:ext cx="7546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1C4587"/>
                </a:solidFill>
                <a:latin typeface="Bookman Old Style"/>
                <a:ea typeface="Bookman Old Style"/>
                <a:cs typeface="Bookman Old Style"/>
                <a:sym typeface="Bookman Old Style"/>
              </a:rPr>
              <a:t>GROUP MEMBERS</a:t>
            </a:r>
            <a:endParaRPr>
              <a:solidFill>
                <a:srgbClr val="1C4587"/>
              </a:solidFill>
              <a:latin typeface="Bookman Old Style"/>
              <a:ea typeface="Bookman Old Style"/>
              <a:cs typeface="Bookman Old Style"/>
              <a:sym typeface="Bookman Old Style"/>
            </a:endParaRPr>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graphicFrame>
        <p:nvGraphicFramePr>
          <p:cNvPr id="68" name="Google Shape;68;p14"/>
          <p:cNvGraphicFramePr/>
          <p:nvPr/>
        </p:nvGraphicFramePr>
        <p:xfrm>
          <a:off x="1236088" y="1829900"/>
          <a:ext cx="6435325" cy="2407740"/>
        </p:xfrm>
        <a:graphic>
          <a:graphicData uri="http://schemas.openxmlformats.org/drawingml/2006/table">
            <a:tbl>
              <a:tblPr>
                <a:noFill/>
                <a:tableStyleId>{F2F8662F-3542-43DA-910F-B17CD64F1BF1}</a:tableStyleId>
              </a:tblPr>
              <a:tblGrid>
                <a:gridCol w="1137850">
                  <a:extLst>
                    <a:ext uri="{9D8B030D-6E8A-4147-A177-3AD203B41FA5}">
                      <a16:colId xmlns:a16="http://schemas.microsoft.com/office/drawing/2014/main" xmlns="" val="20000"/>
                    </a:ext>
                  </a:extLst>
                </a:gridCol>
                <a:gridCol w="2830900">
                  <a:extLst>
                    <a:ext uri="{9D8B030D-6E8A-4147-A177-3AD203B41FA5}">
                      <a16:colId xmlns:a16="http://schemas.microsoft.com/office/drawing/2014/main" xmlns="" val="20001"/>
                    </a:ext>
                  </a:extLst>
                </a:gridCol>
                <a:gridCol w="2466575">
                  <a:extLst>
                    <a:ext uri="{9D8B030D-6E8A-4147-A177-3AD203B41FA5}">
                      <a16:colId xmlns:a16="http://schemas.microsoft.com/office/drawing/2014/main" xmlns="" val="20002"/>
                    </a:ext>
                  </a:extLst>
                </a:gridCol>
              </a:tblGrid>
              <a:tr h="381000">
                <a:tc>
                  <a:txBody>
                    <a:bodyPr/>
                    <a:lstStyle/>
                    <a:p>
                      <a:pPr marL="0" lvl="0" indent="0" algn="ctr" rtl="0">
                        <a:spcBef>
                          <a:spcPts val="0"/>
                        </a:spcBef>
                        <a:spcAft>
                          <a:spcPts val="0"/>
                        </a:spcAft>
                        <a:buNone/>
                      </a:pPr>
                      <a:r>
                        <a:rPr lang="en" sz="1600" b="1" dirty="0">
                          <a:latin typeface="Bookman Old Style"/>
                          <a:ea typeface="Bookman Old Style"/>
                          <a:cs typeface="Bookman Old Style"/>
                          <a:sym typeface="Bookman Old Style"/>
                        </a:rPr>
                        <a:t>Roll No.</a:t>
                      </a:r>
                      <a:endParaRPr sz="1600" b="1" dirty="0">
                        <a:latin typeface="Bookman Old Style"/>
                        <a:ea typeface="Bookman Old Style"/>
                        <a:cs typeface="Bookman Old Style"/>
                        <a:sym typeface="Bookman Old Style"/>
                      </a:endParaRPr>
                    </a:p>
                  </a:txBody>
                  <a:tcPr marL="91425" marR="91425" marT="91425" marB="91425"/>
                </a:tc>
                <a:tc>
                  <a:txBody>
                    <a:bodyPr/>
                    <a:lstStyle/>
                    <a:p>
                      <a:pPr marL="0" lvl="0" indent="0" algn="ctr" rtl="0">
                        <a:spcBef>
                          <a:spcPts val="0"/>
                        </a:spcBef>
                        <a:spcAft>
                          <a:spcPts val="0"/>
                        </a:spcAft>
                        <a:buNone/>
                      </a:pPr>
                      <a:r>
                        <a:rPr lang="en" sz="1600" b="1">
                          <a:latin typeface="Bookman Old Style"/>
                          <a:ea typeface="Bookman Old Style"/>
                          <a:cs typeface="Bookman Old Style"/>
                          <a:sym typeface="Bookman Old Style"/>
                        </a:rPr>
                        <a:t>Name</a:t>
                      </a:r>
                      <a:endParaRPr sz="1600" b="1">
                        <a:latin typeface="Bookman Old Style"/>
                        <a:ea typeface="Bookman Old Style"/>
                        <a:cs typeface="Bookman Old Style"/>
                        <a:sym typeface="Bookman Old Style"/>
                      </a:endParaRPr>
                    </a:p>
                  </a:txBody>
                  <a:tcPr marL="91425" marR="91425" marT="91425" marB="91425"/>
                </a:tc>
                <a:tc>
                  <a:txBody>
                    <a:bodyPr/>
                    <a:lstStyle/>
                    <a:p>
                      <a:pPr marL="0" lvl="0" indent="0" algn="ctr" rtl="0">
                        <a:spcBef>
                          <a:spcPts val="0"/>
                        </a:spcBef>
                        <a:spcAft>
                          <a:spcPts val="0"/>
                        </a:spcAft>
                        <a:buNone/>
                      </a:pPr>
                      <a:r>
                        <a:rPr lang="en" sz="1600" b="1">
                          <a:latin typeface="Bookman Old Style"/>
                          <a:ea typeface="Bookman Old Style"/>
                          <a:cs typeface="Bookman Old Style"/>
                          <a:sym typeface="Bookman Old Style"/>
                        </a:rPr>
                        <a:t>GR No.</a:t>
                      </a:r>
                      <a:endParaRPr sz="1600" b="1">
                        <a:latin typeface="Bookman Old Style"/>
                        <a:ea typeface="Bookman Old Style"/>
                        <a:cs typeface="Bookman Old Style"/>
                        <a:sym typeface="Bookman Old Style"/>
                      </a:endParaRPr>
                    </a:p>
                  </a:txBody>
                  <a:tcPr marL="91425" marR="91425" marT="91425" marB="91425"/>
                </a:tc>
                <a:extLst>
                  <a:ext uri="{0D108BD9-81ED-4DB2-BD59-A6C34878D82A}">
                    <a16:rowId xmlns:a16="http://schemas.microsoft.com/office/drawing/2014/main" xmlns="" val="10000"/>
                  </a:ext>
                </a:extLst>
              </a:tr>
              <a:tr h="381000">
                <a:tc>
                  <a:txBody>
                    <a:bodyPr/>
                    <a:lstStyle/>
                    <a:p>
                      <a:pPr marL="0" lvl="0" indent="0" algn="ctr" rtl="0">
                        <a:spcBef>
                          <a:spcPts val="0"/>
                        </a:spcBef>
                        <a:spcAft>
                          <a:spcPts val="0"/>
                        </a:spcAft>
                        <a:buNone/>
                      </a:pPr>
                      <a:r>
                        <a:rPr lang="en-IN" dirty="0">
                          <a:latin typeface="Bookman Old Style"/>
                          <a:ea typeface="Bookman Old Style"/>
                          <a:cs typeface="Bookman Old Style"/>
                          <a:sym typeface="Bookman Old Style"/>
                        </a:rPr>
                        <a:t>59</a:t>
                      </a:r>
                      <a:endParaRPr dirty="0">
                        <a:latin typeface="Bookman Old Style"/>
                        <a:ea typeface="Bookman Old Style"/>
                        <a:cs typeface="Bookman Old Style"/>
                        <a:sym typeface="Bookman Old Style"/>
                      </a:endParaRPr>
                    </a:p>
                  </a:txBody>
                  <a:tcPr marL="91425" marR="91425" marT="91425" marB="91425"/>
                </a:tc>
                <a:tc>
                  <a:txBody>
                    <a:bodyPr/>
                    <a:lstStyle/>
                    <a:p>
                      <a:pPr marL="0" lvl="0" indent="0" algn="l" rtl="0">
                        <a:spcBef>
                          <a:spcPts val="0"/>
                        </a:spcBef>
                        <a:spcAft>
                          <a:spcPts val="0"/>
                        </a:spcAft>
                        <a:buNone/>
                      </a:pPr>
                      <a:r>
                        <a:rPr lang="en-IN" dirty="0" err="1">
                          <a:latin typeface="Bookman Old Style"/>
                          <a:ea typeface="Bookman Old Style"/>
                          <a:cs typeface="Bookman Old Style"/>
                          <a:sym typeface="Bookman Old Style"/>
                        </a:rPr>
                        <a:t>Swapnil</a:t>
                      </a:r>
                      <a:r>
                        <a:rPr lang="en-IN" dirty="0">
                          <a:latin typeface="Bookman Old Style"/>
                          <a:ea typeface="Bookman Old Style"/>
                          <a:cs typeface="Bookman Old Style"/>
                          <a:sym typeface="Bookman Old Style"/>
                        </a:rPr>
                        <a:t> </a:t>
                      </a:r>
                      <a:r>
                        <a:rPr lang="en-IN" dirty="0" err="1">
                          <a:latin typeface="Bookman Old Style"/>
                          <a:ea typeface="Bookman Old Style"/>
                          <a:cs typeface="Bookman Old Style"/>
                          <a:sym typeface="Bookman Old Style"/>
                        </a:rPr>
                        <a:t>Patil</a:t>
                      </a:r>
                      <a:endParaRPr dirty="0">
                        <a:latin typeface="Bookman Old Style"/>
                        <a:ea typeface="Bookman Old Style"/>
                        <a:cs typeface="Bookman Old Style"/>
                        <a:sym typeface="Bookman Old Style"/>
                      </a:endParaRPr>
                    </a:p>
                  </a:txBody>
                  <a:tcPr marL="91425" marR="91425" marT="91425" marB="91425"/>
                </a:tc>
                <a:tc>
                  <a:txBody>
                    <a:bodyPr/>
                    <a:lstStyle/>
                    <a:p>
                      <a:pPr marL="0" lvl="0" indent="0" algn="ctr" rtl="0">
                        <a:spcBef>
                          <a:spcPts val="0"/>
                        </a:spcBef>
                        <a:spcAft>
                          <a:spcPts val="0"/>
                        </a:spcAft>
                        <a:buNone/>
                      </a:pPr>
                      <a:r>
                        <a:rPr lang="en-IN" dirty="0">
                          <a:latin typeface="Bookman Old Style"/>
                          <a:ea typeface="Bookman Old Style"/>
                          <a:cs typeface="Bookman Old Style"/>
                          <a:sym typeface="Bookman Old Style"/>
                        </a:rPr>
                        <a:t>12120131</a:t>
                      </a:r>
                      <a:endParaRPr dirty="0">
                        <a:latin typeface="Bookman Old Style"/>
                        <a:ea typeface="Bookman Old Style"/>
                        <a:cs typeface="Bookman Old Style"/>
                        <a:sym typeface="Bookman Old Style"/>
                      </a:endParaRPr>
                    </a:p>
                  </a:txBody>
                  <a:tcPr marL="91425" marR="91425" marT="91425" marB="91425"/>
                </a:tc>
                <a:extLst>
                  <a:ext uri="{0D108BD9-81ED-4DB2-BD59-A6C34878D82A}">
                    <a16:rowId xmlns:a16="http://schemas.microsoft.com/office/drawing/2014/main" xmlns="" val="10001"/>
                  </a:ext>
                </a:extLst>
              </a:tr>
              <a:tr h="381000">
                <a:tc>
                  <a:txBody>
                    <a:bodyPr/>
                    <a:lstStyle/>
                    <a:p>
                      <a:pPr marL="0" lvl="0" indent="0" algn="ctr" rtl="0">
                        <a:spcBef>
                          <a:spcPts val="0"/>
                        </a:spcBef>
                        <a:spcAft>
                          <a:spcPts val="0"/>
                        </a:spcAft>
                        <a:buNone/>
                      </a:pPr>
                      <a:r>
                        <a:rPr lang="en-IN" dirty="0">
                          <a:latin typeface="Bookman Old Style"/>
                          <a:ea typeface="Bookman Old Style"/>
                          <a:cs typeface="Bookman Old Style"/>
                          <a:sym typeface="Bookman Old Style"/>
                        </a:rPr>
                        <a:t>69</a:t>
                      </a:r>
                      <a:endParaRPr dirty="0">
                        <a:latin typeface="Bookman Old Style"/>
                        <a:ea typeface="Bookman Old Style"/>
                        <a:cs typeface="Bookman Old Style"/>
                        <a:sym typeface="Bookman Old Style"/>
                      </a:endParaRPr>
                    </a:p>
                  </a:txBody>
                  <a:tcPr marL="91425" marR="91425" marT="91425" marB="91425"/>
                </a:tc>
                <a:tc>
                  <a:txBody>
                    <a:bodyPr/>
                    <a:lstStyle/>
                    <a:p>
                      <a:pPr marL="0" lvl="0" indent="0" algn="l" rtl="0">
                        <a:spcBef>
                          <a:spcPts val="0"/>
                        </a:spcBef>
                        <a:spcAft>
                          <a:spcPts val="0"/>
                        </a:spcAft>
                        <a:buNone/>
                      </a:pPr>
                      <a:r>
                        <a:rPr lang="en-IN" dirty="0" err="1">
                          <a:latin typeface="Bookman Old Style"/>
                          <a:ea typeface="Bookman Old Style"/>
                          <a:cs typeface="Bookman Old Style"/>
                          <a:sym typeface="Bookman Old Style"/>
                        </a:rPr>
                        <a:t>Komal</a:t>
                      </a:r>
                      <a:r>
                        <a:rPr lang="en-IN" dirty="0">
                          <a:latin typeface="Bookman Old Style"/>
                          <a:ea typeface="Bookman Old Style"/>
                          <a:cs typeface="Bookman Old Style"/>
                          <a:sym typeface="Bookman Old Style"/>
                        </a:rPr>
                        <a:t> </a:t>
                      </a:r>
                      <a:r>
                        <a:rPr lang="en-IN" dirty="0" err="1">
                          <a:latin typeface="Bookman Old Style"/>
                          <a:ea typeface="Bookman Old Style"/>
                          <a:cs typeface="Bookman Old Style"/>
                          <a:sym typeface="Bookman Old Style"/>
                        </a:rPr>
                        <a:t>Shinde</a:t>
                      </a:r>
                      <a:endParaRPr dirty="0">
                        <a:latin typeface="Bookman Old Style"/>
                        <a:ea typeface="Bookman Old Style"/>
                        <a:cs typeface="Bookman Old Style"/>
                        <a:sym typeface="Bookman Old Style"/>
                      </a:endParaRPr>
                    </a:p>
                  </a:txBody>
                  <a:tcPr marL="91425" marR="91425" marT="91425" marB="91425"/>
                </a:tc>
                <a:tc>
                  <a:txBody>
                    <a:bodyPr/>
                    <a:lstStyle/>
                    <a:p>
                      <a:pPr marL="0" lvl="0" indent="0" algn="ctr" rtl="0">
                        <a:spcBef>
                          <a:spcPts val="0"/>
                        </a:spcBef>
                        <a:spcAft>
                          <a:spcPts val="0"/>
                        </a:spcAft>
                        <a:buNone/>
                      </a:pPr>
                      <a:r>
                        <a:rPr lang="en-IN" dirty="0">
                          <a:latin typeface="Bookman Old Style"/>
                          <a:ea typeface="Bookman Old Style"/>
                          <a:cs typeface="Bookman Old Style"/>
                          <a:sym typeface="Bookman Old Style"/>
                        </a:rPr>
                        <a:t>1212</a:t>
                      </a:r>
                      <a:endParaRPr dirty="0">
                        <a:latin typeface="Bookman Old Style"/>
                        <a:ea typeface="Bookman Old Style"/>
                        <a:cs typeface="Bookman Old Style"/>
                        <a:sym typeface="Bookman Old Style"/>
                      </a:endParaRPr>
                    </a:p>
                  </a:txBody>
                  <a:tcPr marL="91425" marR="91425" marT="91425" marB="91425"/>
                </a:tc>
                <a:extLst>
                  <a:ext uri="{0D108BD9-81ED-4DB2-BD59-A6C34878D82A}">
                    <a16:rowId xmlns:a16="http://schemas.microsoft.com/office/drawing/2014/main" xmlns="" val="10002"/>
                  </a:ext>
                </a:extLst>
              </a:tr>
              <a:tr h="381000">
                <a:tc>
                  <a:txBody>
                    <a:bodyPr/>
                    <a:lstStyle/>
                    <a:p>
                      <a:pPr marL="0" lvl="0" indent="0" algn="ctr" rtl="0">
                        <a:spcBef>
                          <a:spcPts val="0"/>
                        </a:spcBef>
                        <a:spcAft>
                          <a:spcPts val="0"/>
                        </a:spcAft>
                        <a:buNone/>
                      </a:pPr>
                      <a:r>
                        <a:rPr lang="en-IN" dirty="0">
                          <a:latin typeface="Bookman Old Style"/>
                          <a:ea typeface="Bookman Old Style"/>
                          <a:cs typeface="Bookman Old Style"/>
                          <a:sym typeface="Bookman Old Style"/>
                        </a:rPr>
                        <a:t>75</a:t>
                      </a:r>
                      <a:endParaRPr dirty="0">
                        <a:latin typeface="Bookman Old Style"/>
                        <a:ea typeface="Bookman Old Style"/>
                        <a:cs typeface="Bookman Old Style"/>
                        <a:sym typeface="Bookman Old Style"/>
                      </a:endParaRPr>
                    </a:p>
                  </a:txBody>
                  <a:tcPr marL="91425" marR="91425" marT="91425" marB="91425"/>
                </a:tc>
                <a:tc>
                  <a:txBody>
                    <a:bodyPr/>
                    <a:lstStyle/>
                    <a:p>
                      <a:pPr marL="0" lvl="0" indent="0" algn="l" rtl="0">
                        <a:spcBef>
                          <a:spcPts val="0"/>
                        </a:spcBef>
                        <a:spcAft>
                          <a:spcPts val="0"/>
                        </a:spcAft>
                        <a:buNone/>
                      </a:pPr>
                      <a:r>
                        <a:rPr lang="en-IN" dirty="0" err="1">
                          <a:latin typeface="Bookman Old Style"/>
                          <a:ea typeface="Bookman Old Style"/>
                          <a:cs typeface="Bookman Old Style"/>
                          <a:sym typeface="Bookman Old Style"/>
                        </a:rPr>
                        <a:t>Devyani</a:t>
                      </a:r>
                      <a:r>
                        <a:rPr lang="en-IN" dirty="0">
                          <a:latin typeface="Bookman Old Style"/>
                          <a:ea typeface="Bookman Old Style"/>
                          <a:cs typeface="Bookman Old Style"/>
                          <a:sym typeface="Bookman Old Style"/>
                        </a:rPr>
                        <a:t> </a:t>
                      </a:r>
                      <a:r>
                        <a:rPr lang="en-IN" dirty="0" err="1">
                          <a:latin typeface="Bookman Old Style"/>
                          <a:ea typeface="Bookman Old Style"/>
                          <a:cs typeface="Bookman Old Style"/>
                          <a:sym typeface="Bookman Old Style"/>
                        </a:rPr>
                        <a:t>Ushir</a:t>
                      </a:r>
                      <a:endParaRPr dirty="0">
                        <a:latin typeface="Bookman Old Style"/>
                        <a:ea typeface="Bookman Old Style"/>
                        <a:cs typeface="Bookman Old Style"/>
                        <a:sym typeface="Bookman Old Style"/>
                      </a:endParaRPr>
                    </a:p>
                  </a:txBody>
                  <a:tcPr marL="91425" marR="91425" marT="91425" marB="91425"/>
                </a:tc>
                <a:tc>
                  <a:txBody>
                    <a:bodyPr/>
                    <a:lstStyle/>
                    <a:p>
                      <a:pPr marL="0" lvl="0" indent="0" algn="ctr" rtl="0">
                        <a:spcBef>
                          <a:spcPts val="0"/>
                        </a:spcBef>
                        <a:spcAft>
                          <a:spcPts val="0"/>
                        </a:spcAft>
                        <a:buNone/>
                      </a:pPr>
                      <a:r>
                        <a:rPr lang="en-IN" dirty="0">
                          <a:latin typeface="Bookman Old Style"/>
                          <a:ea typeface="Bookman Old Style"/>
                          <a:cs typeface="Bookman Old Style"/>
                          <a:sym typeface="Bookman Old Style"/>
                        </a:rPr>
                        <a:t>12120175</a:t>
                      </a:r>
                      <a:endParaRPr dirty="0">
                        <a:latin typeface="Bookman Old Style"/>
                        <a:ea typeface="Bookman Old Style"/>
                        <a:cs typeface="Bookman Old Style"/>
                        <a:sym typeface="Bookman Old Style"/>
                      </a:endParaRPr>
                    </a:p>
                  </a:txBody>
                  <a:tcPr marL="91425" marR="91425" marT="91425" marB="91425"/>
                </a:tc>
                <a:extLst>
                  <a:ext uri="{0D108BD9-81ED-4DB2-BD59-A6C34878D82A}">
                    <a16:rowId xmlns:a16="http://schemas.microsoft.com/office/drawing/2014/main" xmlns="" val="10003"/>
                  </a:ext>
                </a:extLst>
              </a:tr>
              <a:tr h="381000">
                <a:tc>
                  <a:txBody>
                    <a:bodyPr/>
                    <a:lstStyle/>
                    <a:p>
                      <a:pPr marL="0" lvl="0" indent="0" algn="ctr" rtl="0">
                        <a:spcBef>
                          <a:spcPts val="0"/>
                        </a:spcBef>
                        <a:spcAft>
                          <a:spcPts val="0"/>
                        </a:spcAft>
                        <a:buNone/>
                      </a:pPr>
                      <a:r>
                        <a:rPr lang="en-IN" dirty="0">
                          <a:latin typeface="Bookman Old Style"/>
                          <a:ea typeface="Bookman Old Style"/>
                          <a:cs typeface="Bookman Old Style"/>
                          <a:sym typeface="Bookman Old Style"/>
                        </a:rPr>
                        <a:t>76</a:t>
                      </a:r>
                      <a:endParaRPr dirty="0">
                        <a:latin typeface="Bookman Old Style"/>
                        <a:ea typeface="Bookman Old Style"/>
                        <a:cs typeface="Bookman Old Style"/>
                        <a:sym typeface="Bookman Old Style"/>
                      </a:endParaRPr>
                    </a:p>
                  </a:txBody>
                  <a:tcPr marL="91425" marR="91425" marT="91425" marB="91425"/>
                </a:tc>
                <a:tc>
                  <a:txBody>
                    <a:bodyPr/>
                    <a:lstStyle/>
                    <a:p>
                      <a:pPr marL="0" lvl="0" indent="0" algn="l" rtl="0">
                        <a:spcBef>
                          <a:spcPts val="0"/>
                        </a:spcBef>
                        <a:spcAft>
                          <a:spcPts val="0"/>
                        </a:spcAft>
                        <a:buNone/>
                      </a:pPr>
                      <a:r>
                        <a:rPr lang="en-IN" dirty="0" err="1">
                          <a:latin typeface="Bookman Old Style"/>
                          <a:ea typeface="Bookman Old Style"/>
                          <a:cs typeface="Bookman Old Style"/>
                          <a:sym typeface="Bookman Old Style"/>
                        </a:rPr>
                        <a:t>Aditya</a:t>
                      </a:r>
                      <a:r>
                        <a:rPr lang="en-IN" dirty="0">
                          <a:latin typeface="Bookman Old Style"/>
                          <a:ea typeface="Bookman Old Style"/>
                          <a:cs typeface="Bookman Old Style"/>
                          <a:sym typeface="Bookman Old Style"/>
                        </a:rPr>
                        <a:t> </a:t>
                      </a:r>
                      <a:r>
                        <a:rPr lang="en-IN" dirty="0" err="1">
                          <a:latin typeface="Bookman Old Style"/>
                          <a:ea typeface="Bookman Old Style"/>
                          <a:cs typeface="Bookman Old Style"/>
                          <a:sym typeface="Bookman Old Style"/>
                        </a:rPr>
                        <a:t>Vhanmane</a:t>
                      </a:r>
                      <a:r>
                        <a:rPr lang="en-IN" baseline="0" dirty="0">
                          <a:latin typeface="Bookman Old Style"/>
                          <a:ea typeface="Bookman Old Style"/>
                          <a:cs typeface="Bookman Old Style"/>
                          <a:sym typeface="Bookman Old Style"/>
                        </a:rPr>
                        <a:t> </a:t>
                      </a:r>
                      <a:endParaRPr dirty="0">
                        <a:latin typeface="Bookman Old Style"/>
                        <a:ea typeface="Bookman Old Style"/>
                        <a:cs typeface="Bookman Old Style"/>
                        <a:sym typeface="Bookman Old Style"/>
                      </a:endParaRPr>
                    </a:p>
                  </a:txBody>
                  <a:tcPr marL="91425" marR="91425" marT="91425" marB="91425"/>
                </a:tc>
                <a:tc>
                  <a:txBody>
                    <a:bodyPr/>
                    <a:lstStyle/>
                    <a:p>
                      <a:pPr marL="0" lvl="0" indent="0" algn="ctr" rtl="0">
                        <a:spcBef>
                          <a:spcPts val="0"/>
                        </a:spcBef>
                        <a:spcAft>
                          <a:spcPts val="0"/>
                        </a:spcAft>
                        <a:buNone/>
                      </a:pPr>
                      <a:r>
                        <a:rPr lang="en-IN" dirty="0">
                          <a:latin typeface="Bookman Old Style"/>
                          <a:ea typeface="Bookman Old Style"/>
                          <a:cs typeface="Bookman Old Style"/>
                          <a:sym typeface="Bookman Old Style"/>
                        </a:rPr>
                        <a:t>1212</a:t>
                      </a:r>
                      <a:endParaRPr dirty="0">
                        <a:latin typeface="Bookman Old Style"/>
                        <a:ea typeface="Bookman Old Style"/>
                        <a:cs typeface="Bookman Old Style"/>
                        <a:sym typeface="Bookman Old Style"/>
                      </a:endParaRPr>
                    </a:p>
                  </a:txBody>
                  <a:tcPr marL="91425" marR="91425" marT="91425" marB="91425"/>
                </a:tc>
                <a:extLst>
                  <a:ext uri="{0D108BD9-81ED-4DB2-BD59-A6C34878D82A}">
                    <a16:rowId xmlns:a16="http://schemas.microsoft.com/office/drawing/2014/main" xmlns="" val="10004"/>
                  </a:ext>
                </a:extLst>
              </a:tr>
              <a:tr h="381000">
                <a:tc>
                  <a:txBody>
                    <a:bodyPr/>
                    <a:lstStyle/>
                    <a:p>
                      <a:pPr marL="0" lvl="0" indent="0" algn="ctr" rtl="0">
                        <a:spcBef>
                          <a:spcPts val="0"/>
                        </a:spcBef>
                        <a:spcAft>
                          <a:spcPts val="0"/>
                        </a:spcAft>
                        <a:buNone/>
                      </a:pPr>
                      <a:endParaRPr dirty="0">
                        <a:latin typeface="Bookman Old Style"/>
                        <a:ea typeface="Bookman Old Style"/>
                        <a:cs typeface="Bookman Old Style"/>
                        <a:sym typeface="Bookman Old Style"/>
                      </a:endParaRPr>
                    </a:p>
                  </a:txBody>
                  <a:tcPr marL="91425" marR="91425" marT="91425" marB="91425"/>
                </a:tc>
                <a:tc>
                  <a:txBody>
                    <a:bodyPr/>
                    <a:lstStyle/>
                    <a:p>
                      <a:pPr marL="0" lvl="0" indent="0" algn="l" rtl="0">
                        <a:spcBef>
                          <a:spcPts val="0"/>
                        </a:spcBef>
                        <a:spcAft>
                          <a:spcPts val="0"/>
                        </a:spcAft>
                        <a:buNone/>
                      </a:pPr>
                      <a:endParaRPr dirty="0">
                        <a:latin typeface="Bookman Old Style"/>
                        <a:ea typeface="Bookman Old Style"/>
                        <a:cs typeface="Bookman Old Style"/>
                        <a:sym typeface="Bookman Old Style"/>
                      </a:endParaRPr>
                    </a:p>
                  </a:txBody>
                  <a:tcPr marL="91425" marR="91425" marT="91425" marB="91425"/>
                </a:tc>
                <a:tc>
                  <a:txBody>
                    <a:bodyPr/>
                    <a:lstStyle/>
                    <a:p>
                      <a:pPr marL="0" lvl="0" indent="0" algn="ctr" rtl="0">
                        <a:spcBef>
                          <a:spcPts val="0"/>
                        </a:spcBef>
                        <a:spcAft>
                          <a:spcPts val="0"/>
                        </a:spcAft>
                        <a:buNone/>
                      </a:pPr>
                      <a:endParaRPr dirty="0">
                        <a:latin typeface="Bookman Old Style"/>
                        <a:ea typeface="Bookman Old Style"/>
                        <a:cs typeface="Bookman Old Style"/>
                        <a:sym typeface="Bookman Old Style"/>
                      </a:endParaRPr>
                    </a:p>
                  </a:txBody>
                  <a:tcPr marL="91425" marR="91425" marT="91425" marB="91425"/>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367100" y="172275"/>
            <a:ext cx="7589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1C4587"/>
                </a:solidFill>
                <a:latin typeface="Bookman Old Style"/>
                <a:ea typeface="Bookman Old Style"/>
                <a:cs typeface="Bookman Old Style"/>
                <a:sym typeface="Bookman Old Style"/>
              </a:rPr>
              <a:t>INDEX</a:t>
            </a:r>
            <a:endParaRPr>
              <a:solidFill>
                <a:srgbClr val="1C4587"/>
              </a:solidFill>
              <a:latin typeface="Bookman Old Style"/>
              <a:ea typeface="Bookman Old Style"/>
              <a:cs typeface="Bookman Old Style"/>
              <a:sym typeface="Bookman Old Style"/>
            </a:endParaRPr>
          </a:p>
        </p:txBody>
      </p:sp>
      <p:sp>
        <p:nvSpPr>
          <p:cNvPr id="74" name="Google Shape;74;p15"/>
          <p:cNvSpPr txBox="1">
            <a:spLocks noGrp="1"/>
          </p:cNvSpPr>
          <p:nvPr>
            <p:ph type="body" idx="1"/>
          </p:nvPr>
        </p:nvSpPr>
        <p:spPr>
          <a:xfrm>
            <a:off x="311700" y="905800"/>
            <a:ext cx="8520600" cy="4162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Bookman Old Style"/>
              <a:buAutoNum type="arabicPeriod"/>
            </a:pPr>
            <a:r>
              <a:rPr lang="en" dirty="0">
                <a:solidFill>
                  <a:schemeClr val="accent1">
                    <a:lumMod val="50000"/>
                  </a:schemeClr>
                </a:solidFill>
                <a:latin typeface="Times New Roman" pitchFamily="18" charset="0"/>
                <a:ea typeface="Bookman Old Style"/>
                <a:cs typeface="Times New Roman" pitchFamily="18" charset="0"/>
                <a:sym typeface="Bookman Old Style"/>
              </a:rPr>
              <a:t>Problem Statement</a:t>
            </a:r>
          </a:p>
          <a:p>
            <a:pPr marL="457200" lvl="0" indent="-342900" algn="l" rtl="0">
              <a:spcBef>
                <a:spcPts val="0"/>
              </a:spcBef>
              <a:spcAft>
                <a:spcPts val="0"/>
              </a:spcAft>
              <a:buClr>
                <a:schemeClr val="dk1"/>
              </a:buClr>
              <a:buSzPts val="1800"/>
              <a:buFont typeface="Bookman Old Style"/>
              <a:buAutoNum type="arabicPeriod"/>
            </a:pPr>
            <a:r>
              <a:rPr lang="en" dirty="0">
                <a:solidFill>
                  <a:schemeClr val="accent1">
                    <a:lumMod val="50000"/>
                  </a:schemeClr>
                </a:solidFill>
                <a:latin typeface="Times New Roman" pitchFamily="18" charset="0"/>
                <a:ea typeface="Bookman Old Style"/>
                <a:cs typeface="Times New Roman" pitchFamily="18" charset="0"/>
                <a:sym typeface="Bookman Old Style"/>
              </a:rPr>
              <a:t>Introduction</a:t>
            </a:r>
          </a:p>
          <a:p>
            <a:pPr marL="457200" lvl="0" indent="-342900" algn="l" rtl="0">
              <a:spcBef>
                <a:spcPts val="0"/>
              </a:spcBef>
              <a:spcAft>
                <a:spcPts val="0"/>
              </a:spcAft>
              <a:buClr>
                <a:schemeClr val="dk1"/>
              </a:buClr>
              <a:buSzPts val="1800"/>
              <a:buFont typeface="Bookman Old Style"/>
              <a:buAutoNum type="arabicPeriod"/>
            </a:pPr>
            <a:r>
              <a:rPr lang="en" dirty="0">
                <a:solidFill>
                  <a:schemeClr val="accent1">
                    <a:lumMod val="50000"/>
                  </a:schemeClr>
                </a:solidFill>
                <a:latin typeface="Times New Roman" pitchFamily="18" charset="0"/>
                <a:ea typeface="Bookman Old Style"/>
                <a:cs typeface="Times New Roman" pitchFamily="18" charset="0"/>
                <a:sym typeface="Bookman Old Style"/>
              </a:rPr>
              <a:t>Objective</a:t>
            </a:r>
          </a:p>
          <a:p>
            <a:pPr lvl="0">
              <a:buClr>
                <a:schemeClr val="dk1"/>
              </a:buClr>
              <a:buFont typeface="Bookman Old Style"/>
              <a:buAutoNum type="arabicPeriod"/>
            </a:pPr>
            <a:r>
              <a:rPr lang="en-US" dirty="0">
                <a:solidFill>
                  <a:schemeClr val="accent1">
                    <a:lumMod val="50000"/>
                  </a:schemeClr>
                </a:solidFill>
                <a:latin typeface="Times New Roman" pitchFamily="18" charset="0"/>
                <a:cs typeface="Times New Roman" pitchFamily="18" charset="0"/>
              </a:rPr>
              <a:t>Backtracking</a:t>
            </a:r>
          </a:p>
          <a:p>
            <a:pPr>
              <a:buClr>
                <a:schemeClr val="dk1"/>
              </a:buClr>
              <a:buFont typeface="Bookman Old Style"/>
              <a:buAutoNum type="arabicPeriod"/>
            </a:pPr>
            <a:r>
              <a:rPr lang="en-US" dirty="0">
                <a:solidFill>
                  <a:schemeClr val="accent1">
                    <a:lumMod val="50000"/>
                  </a:schemeClr>
                </a:solidFill>
                <a:latin typeface="Times New Roman" pitchFamily="18" charset="0"/>
                <a:cs typeface="Times New Roman" pitchFamily="18" charset="0"/>
              </a:rPr>
              <a:t>Algorithm for Sudoku solver using Backtracking</a:t>
            </a:r>
          </a:p>
          <a:p>
            <a:pPr>
              <a:buClr>
                <a:schemeClr val="dk1"/>
              </a:buClr>
              <a:buFont typeface="Bookman Old Style"/>
              <a:buAutoNum type="arabicPeriod"/>
            </a:pPr>
            <a:r>
              <a:rPr lang="en-IN" dirty="0">
                <a:solidFill>
                  <a:schemeClr val="accent1">
                    <a:lumMod val="50000"/>
                  </a:schemeClr>
                </a:solidFill>
                <a:latin typeface="Times New Roman" pitchFamily="18" charset="0"/>
                <a:cs typeface="Times New Roman" pitchFamily="18" charset="0"/>
              </a:rPr>
              <a:t>Pseudo Code</a:t>
            </a:r>
          </a:p>
          <a:p>
            <a:pPr>
              <a:buClr>
                <a:schemeClr val="dk1"/>
              </a:buClr>
              <a:buFont typeface="Bookman Old Style"/>
              <a:buAutoNum type="arabicPeriod"/>
            </a:pPr>
            <a:r>
              <a:rPr lang="en-US" dirty="0">
                <a:solidFill>
                  <a:schemeClr val="accent1">
                    <a:lumMod val="50000"/>
                  </a:schemeClr>
                </a:solidFill>
                <a:latin typeface="Times New Roman" pitchFamily="18" charset="0"/>
                <a:cs typeface="Times New Roman" pitchFamily="18" charset="0"/>
              </a:rPr>
              <a:t>Implementation and results</a:t>
            </a:r>
          </a:p>
          <a:p>
            <a:pPr>
              <a:buClr>
                <a:schemeClr val="dk1"/>
              </a:buClr>
              <a:buFont typeface="Bookman Old Style"/>
              <a:buAutoNum type="arabicPeriod"/>
            </a:pPr>
            <a:r>
              <a:rPr lang="en-US" dirty="0">
                <a:solidFill>
                  <a:schemeClr val="accent1">
                    <a:lumMod val="50000"/>
                  </a:schemeClr>
                </a:solidFill>
                <a:latin typeface="Times New Roman" pitchFamily="18" charset="0"/>
                <a:cs typeface="Times New Roman" pitchFamily="18" charset="0"/>
              </a:rPr>
              <a:t>Analysis of the algorithm</a:t>
            </a:r>
          </a:p>
          <a:p>
            <a:pPr>
              <a:buClr>
                <a:schemeClr val="dk1"/>
              </a:buClr>
              <a:buFont typeface="Bookman Old Style"/>
              <a:buAutoNum type="arabicPeriod"/>
            </a:pPr>
            <a:r>
              <a:rPr lang="en-US" dirty="0">
                <a:solidFill>
                  <a:schemeClr val="accent1">
                    <a:lumMod val="50000"/>
                  </a:schemeClr>
                </a:solidFill>
                <a:latin typeface="Times New Roman" pitchFamily="18" charset="0"/>
                <a:cs typeface="Times New Roman" pitchFamily="18" charset="0"/>
              </a:rPr>
              <a:t> Conclusion</a:t>
            </a:r>
            <a:endParaRPr lang="en-IN" dirty="0">
              <a:solidFill>
                <a:schemeClr val="accent1">
                  <a:lumMod val="50000"/>
                </a:schemeClr>
              </a:solidFill>
              <a:latin typeface="Times New Roman" pitchFamily="18" charset="0"/>
              <a:cs typeface="Times New Roman" pitchFamily="18" charset="0"/>
            </a:endParaRPr>
          </a:p>
          <a:p>
            <a:pPr>
              <a:buClr>
                <a:schemeClr val="dk1"/>
              </a:buClr>
              <a:buFont typeface="Bookman Old Style"/>
              <a:buAutoNum type="arabicPeriod"/>
            </a:pPr>
            <a:endParaRPr lang="en-US" dirty="0">
              <a:solidFill>
                <a:schemeClr val="tx1"/>
              </a:solidFill>
              <a:latin typeface="Times New Roman" pitchFamily="18" charset="0"/>
              <a:cs typeface="Times New Roman" pitchFamily="18" charset="0"/>
            </a:endParaRPr>
          </a:p>
          <a:p>
            <a:pPr>
              <a:buClr>
                <a:schemeClr val="dk1"/>
              </a:buClr>
              <a:buFont typeface="Bookman Old Style"/>
              <a:buAutoNum type="arabicPeriod"/>
            </a:pPr>
            <a:endParaRPr lang="en-US" dirty="0">
              <a:solidFill>
                <a:schemeClr val="tx1"/>
              </a:solidFill>
              <a:latin typeface="Times New Roman" pitchFamily="18" charset="0"/>
              <a:cs typeface="Times New Roman" pitchFamily="18" charset="0"/>
            </a:endParaRPr>
          </a:p>
          <a:p>
            <a:pPr lvl="0">
              <a:buClr>
                <a:schemeClr val="dk1"/>
              </a:buClr>
              <a:buFont typeface="Bookman Old Style"/>
              <a:buAutoNum type="arabicPeriod"/>
            </a:pPr>
            <a:endParaRPr lang="en" dirty="0">
              <a:solidFill>
                <a:schemeClr val="dk1"/>
              </a:solidFill>
              <a:latin typeface="Times New Roman" pitchFamily="18" charset="0"/>
              <a:ea typeface="Bookman Old Style"/>
              <a:cs typeface="Times New Roman" pitchFamily="18" charset="0"/>
              <a:sym typeface="Bookman Old Style"/>
            </a:endParaRPr>
          </a:p>
          <a:p>
            <a:pPr marL="457200" lvl="0" indent="-342900" algn="l" rtl="0">
              <a:spcBef>
                <a:spcPts val="0"/>
              </a:spcBef>
              <a:spcAft>
                <a:spcPts val="0"/>
              </a:spcAft>
              <a:buClr>
                <a:schemeClr val="dk1"/>
              </a:buClr>
              <a:buSzPts val="1800"/>
              <a:buFont typeface="Bookman Old Style"/>
              <a:buAutoNum type="arabicPeriod"/>
            </a:pPr>
            <a:endParaRPr dirty="0">
              <a:solidFill>
                <a:schemeClr val="dk1"/>
              </a:solidFill>
              <a:latin typeface="Bookman Old Style"/>
              <a:ea typeface="Bookman Old Style"/>
              <a:cs typeface="Bookman Old Style"/>
              <a:sym typeface="Bookman Old Style"/>
            </a:endParaRPr>
          </a:p>
        </p:txBody>
      </p:sp>
      <p:sp>
        <p:nvSpPr>
          <p:cNvPr id="75" name="Google Shape;7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1242900" y="141225"/>
            <a:ext cx="7589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solidFill>
                  <a:srgbClr val="236292"/>
                </a:solidFill>
                <a:latin typeface="Bookman Old Style"/>
                <a:ea typeface="Bookman Old Style"/>
                <a:cs typeface="Bookman Old Style"/>
                <a:sym typeface="Bookman Old Style"/>
              </a:rPr>
              <a:t>PROBLEM STATEMENT </a:t>
            </a:r>
            <a:endParaRPr dirty="0">
              <a:solidFill>
                <a:srgbClr val="236292"/>
              </a:solidFill>
              <a:latin typeface="Bookman Old Style"/>
              <a:ea typeface="Bookman Old Style"/>
              <a:cs typeface="Bookman Old Style"/>
              <a:sym typeface="Bookman Old Style"/>
            </a:endParaRPr>
          </a:p>
        </p:txBody>
      </p:sp>
      <p:sp>
        <p:nvSpPr>
          <p:cNvPr id="81" name="Google Shape;81;p16"/>
          <p:cNvSpPr txBox="1">
            <a:spLocks noGrp="1"/>
          </p:cNvSpPr>
          <p:nvPr>
            <p:ph type="body" idx="1"/>
          </p:nvPr>
        </p:nvSpPr>
        <p:spPr>
          <a:xfrm>
            <a:off x="495974" y="1396100"/>
            <a:ext cx="8139262" cy="3512784"/>
          </a:xfrm>
          <a:prstGeom prst="rect">
            <a:avLst/>
          </a:prstGeom>
        </p:spPr>
        <p:txBody>
          <a:bodyPr spcFirstLastPara="1" wrap="square" lIns="91425" tIns="91425" rIns="91425" bIns="91425" anchor="t" anchorCtr="0">
            <a:normAutofit/>
          </a:bodyPr>
          <a:lstStyle/>
          <a:p>
            <a:pPr>
              <a:buClr>
                <a:schemeClr val="dk1"/>
              </a:buClr>
              <a:buFont typeface="Bookman Old Style"/>
              <a:buChar char="●"/>
            </a:pPr>
            <a:r>
              <a:rPr lang="en-US" dirty="0">
                <a:solidFill>
                  <a:srgbClr val="212529"/>
                </a:solidFill>
                <a:latin typeface="Times New Roman" pitchFamily="18" charset="0"/>
                <a:cs typeface="Times New Roman" pitchFamily="18" charset="0"/>
              </a:rPr>
              <a:t>People nowadays always busy for working and cope for the challenges on their life. With the increasing busyness of the life, stress become a common issue that faced by the society. A long term of facing a particular problem will make a people to feel pressure and stress themselves badly. </a:t>
            </a:r>
          </a:p>
          <a:p>
            <a:pPr>
              <a:buClr>
                <a:schemeClr val="dk1"/>
              </a:buClr>
              <a:buFont typeface="Bookman Old Style"/>
              <a:buChar char="●"/>
            </a:pPr>
            <a:r>
              <a:rPr lang="en-US" dirty="0">
                <a:solidFill>
                  <a:srgbClr val="212529"/>
                </a:solidFill>
                <a:latin typeface="Times New Roman" pitchFamily="18" charset="0"/>
                <a:cs typeface="Times New Roman" pitchFamily="18" charset="0"/>
              </a:rPr>
              <a:t>Therefore, they need some break to take their mind off from working materials before they continue to work. Sometimes, a challenges mini game like Sudoku can helps to exercise their brain and reduce stress.</a:t>
            </a:r>
            <a:endParaRPr lang="en-US" dirty="0">
              <a:latin typeface="Times New Roman" pitchFamily="18" charset="0"/>
              <a:cs typeface="Times New Roman" pitchFamily="18" charset="0"/>
            </a:endParaRPr>
          </a:p>
          <a:p>
            <a:pPr marL="114300" lvl="0" indent="0" algn="l" rtl="0">
              <a:spcBef>
                <a:spcPts val="0"/>
              </a:spcBef>
              <a:spcAft>
                <a:spcPts val="0"/>
              </a:spcAft>
              <a:buClr>
                <a:schemeClr val="dk1"/>
              </a:buClr>
              <a:buSzPts val="1800"/>
              <a:buNone/>
            </a:pPr>
            <a:endParaRPr dirty="0">
              <a:solidFill>
                <a:srgbClr val="222222"/>
              </a:solidFill>
              <a:highlight>
                <a:srgbClr val="FFFFFF"/>
              </a:highlight>
              <a:latin typeface="Bookman Old Style"/>
              <a:ea typeface="Bookman Old Style"/>
              <a:cs typeface="Bookman Old Style"/>
              <a:sym typeface="Bookman Old Style"/>
            </a:endParaRPr>
          </a:p>
        </p:txBody>
      </p:sp>
      <p:sp>
        <p:nvSpPr>
          <p:cNvPr id="82" name="Google Shape;8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1242900" y="141225"/>
            <a:ext cx="7589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236292"/>
                </a:solidFill>
                <a:latin typeface="Bookman Old Style"/>
                <a:ea typeface="Bookman Old Style"/>
                <a:cs typeface="Bookman Old Style"/>
                <a:sym typeface="Bookman Old Style"/>
              </a:rPr>
              <a:t>INTRODUCTION</a:t>
            </a:r>
            <a:endParaRPr>
              <a:solidFill>
                <a:srgbClr val="236292"/>
              </a:solidFill>
              <a:latin typeface="Bookman Old Style"/>
              <a:ea typeface="Bookman Old Style"/>
              <a:cs typeface="Bookman Old Style"/>
              <a:sym typeface="Bookman Old Style"/>
            </a:endParaRPr>
          </a:p>
        </p:txBody>
      </p:sp>
      <p:sp>
        <p:nvSpPr>
          <p:cNvPr id="81" name="Google Shape;81;p16"/>
          <p:cNvSpPr txBox="1">
            <a:spLocks noGrp="1"/>
          </p:cNvSpPr>
          <p:nvPr>
            <p:ph type="body" idx="1"/>
          </p:nvPr>
        </p:nvSpPr>
        <p:spPr>
          <a:xfrm>
            <a:off x="495974" y="1396100"/>
            <a:ext cx="8139262" cy="3747300"/>
          </a:xfrm>
          <a:prstGeom prst="rect">
            <a:avLst/>
          </a:prstGeom>
        </p:spPr>
        <p:txBody>
          <a:bodyPr spcFirstLastPara="1" wrap="square" lIns="91425" tIns="91425" rIns="91425" bIns="91425" anchor="t" anchorCtr="0">
            <a:normAutofit/>
          </a:bodyPr>
          <a:lstStyle/>
          <a:p>
            <a:pPr>
              <a:buClr>
                <a:schemeClr val="dk1"/>
              </a:buClr>
              <a:buFont typeface="Bookman Old Style"/>
              <a:buChar char="●"/>
            </a:pPr>
            <a:r>
              <a:rPr lang="en-US" spc="10" dirty="0">
                <a:solidFill>
                  <a:srgbClr val="000000"/>
                </a:solidFill>
                <a:latin typeface="Times New Roman" panose="02020603050405020304" pitchFamily="18" charset="0"/>
                <a:ea typeface="Times New Roman" panose="02020603050405020304" pitchFamily="18" charset="0"/>
              </a:rPr>
              <a:t>Like all Other Backtracking Algorithm ,Sudoku can be solved by assigning numbers one by one to empty cells. Before assigning a number, check whether it is safe to assign. </a:t>
            </a:r>
          </a:p>
          <a:p>
            <a:pPr>
              <a:buClr>
                <a:schemeClr val="dk1"/>
              </a:buClr>
              <a:buFont typeface="Bookman Old Style"/>
              <a:buChar char="●"/>
            </a:pPr>
            <a:r>
              <a:rPr lang="en-US" spc="10" dirty="0">
                <a:solidFill>
                  <a:srgbClr val="000000"/>
                </a:solidFill>
                <a:latin typeface="Times New Roman" panose="02020603050405020304" pitchFamily="18" charset="0"/>
                <a:ea typeface="Times New Roman" panose="02020603050405020304" pitchFamily="18" charset="0"/>
              </a:rPr>
              <a:t>Check that the same number is not present in the current row, current column and current 3X3 sub grid. </a:t>
            </a:r>
          </a:p>
          <a:p>
            <a:pPr>
              <a:buClr>
                <a:schemeClr val="dk1"/>
              </a:buClr>
              <a:buFont typeface="Bookman Old Style"/>
              <a:buChar char="●"/>
            </a:pPr>
            <a:r>
              <a:rPr lang="en-US" spc="10" dirty="0">
                <a:solidFill>
                  <a:srgbClr val="000000"/>
                </a:solidFill>
                <a:latin typeface="Times New Roman" panose="02020603050405020304" pitchFamily="18" charset="0"/>
                <a:ea typeface="Times New Roman" panose="02020603050405020304" pitchFamily="18" charset="0"/>
              </a:rPr>
              <a:t>After checking for safety, assign the number, and recursively check whether this assignment leads to a solution or not.</a:t>
            </a:r>
            <a:endParaRPr lang="en-US" dirty="0"/>
          </a:p>
          <a:p>
            <a:pPr marL="457200" lvl="0" indent="-342900" algn="l" rtl="0">
              <a:spcBef>
                <a:spcPts val="0"/>
              </a:spcBef>
              <a:spcAft>
                <a:spcPts val="0"/>
              </a:spcAft>
              <a:buClr>
                <a:schemeClr val="dk1"/>
              </a:buClr>
              <a:buSzPts val="1800"/>
              <a:buFont typeface="Bookman Old Style"/>
              <a:buChar char="●"/>
            </a:pPr>
            <a:endParaRPr dirty="0">
              <a:solidFill>
                <a:srgbClr val="222222"/>
              </a:solidFill>
              <a:highlight>
                <a:srgbClr val="FFFFFF"/>
              </a:highlight>
              <a:latin typeface="Bookman Old Style"/>
              <a:ea typeface="Bookman Old Style"/>
              <a:cs typeface="Bookman Old Style"/>
              <a:sym typeface="Bookman Old Style"/>
            </a:endParaRPr>
          </a:p>
        </p:txBody>
      </p:sp>
      <p:sp>
        <p:nvSpPr>
          <p:cNvPr id="82" name="Google Shape;8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1242900" y="141225"/>
            <a:ext cx="7589400" cy="572700"/>
          </a:xfrm>
          <a:prstGeom prst="rect">
            <a:avLst/>
          </a:prstGeom>
        </p:spPr>
        <p:txBody>
          <a:bodyPr spcFirstLastPara="1" wrap="square" lIns="91425" tIns="91425" rIns="91425" bIns="91425" anchor="t" anchorCtr="0">
            <a:normAutofit fontScale="90000"/>
          </a:bodyPr>
          <a:lstStyle/>
          <a:p>
            <a:pPr lvl="0"/>
            <a:r>
              <a:rPr lang="en" dirty="0">
                <a:solidFill>
                  <a:schemeClr val="accent1">
                    <a:lumMod val="50000"/>
                  </a:schemeClr>
                </a:solidFill>
                <a:latin typeface="Times New Roman" pitchFamily="18" charset="0"/>
                <a:ea typeface="Bookman Old Style"/>
                <a:cs typeface="Times New Roman" pitchFamily="18" charset="0"/>
                <a:sym typeface="Bookman Old Style"/>
              </a:rPr>
              <a:t>OBJECTIVE</a:t>
            </a:r>
            <a:endParaRPr dirty="0">
              <a:solidFill>
                <a:srgbClr val="236292"/>
              </a:solidFill>
              <a:latin typeface="Bookman Old Style"/>
              <a:ea typeface="Bookman Old Style"/>
              <a:cs typeface="Bookman Old Style"/>
              <a:sym typeface="Bookman Old Style"/>
            </a:endParaRPr>
          </a:p>
        </p:txBody>
      </p:sp>
      <p:sp>
        <p:nvSpPr>
          <p:cNvPr id="81" name="Google Shape;81;p16"/>
          <p:cNvSpPr txBox="1">
            <a:spLocks noGrp="1"/>
          </p:cNvSpPr>
          <p:nvPr>
            <p:ph type="body" idx="1"/>
          </p:nvPr>
        </p:nvSpPr>
        <p:spPr>
          <a:xfrm>
            <a:off x="495974" y="1396100"/>
            <a:ext cx="8139262" cy="3279028"/>
          </a:xfrm>
          <a:prstGeom prst="rect">
            <a:avLst/>
          </a:prstGeom>
        </p:spPr>
        <p:txBody>
          <a:bodyPr spcFirstLastPara="1" wrap="square" lIns="91425" tIns="91425" rIns="91425" bIns="91425" anchor="t" anchorCtr="0">
            <a:normAutofit/>
          </a:bodyPr>
          <a:lstStyle/>
          <a:p>
            <a:pPr>
              <a:buClr>
                <a:schemeClr val="dk1"/>
              </a:buClr>
              <a:buFont typeface="Bookman Old Style"/>
              <a:buChar char="●"/>
            </a:pP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 purpose is to implement a more efficient algorithm and then compare it with another Sudoku solver named as brute force algorithm.</a:t>
            </a:r>
          </a:p>
          <a:p>
            <a:pPr>
              <a:buClr>
                <a:schemeClr val="dk1"/>
              </a:buClr>
              <a:buFont typeface="Bookman Old Style"/>
              <a:buChar char="●"/>
            </a:pPr>
            <a:r>
              <a:rPr lang="en-US" dirty="0">
                <a:solidFill>
                  <a:schemeClr val="tx1"/>
                </a:solidFill>
                <a:latin typeface="Times New Roman" panose="02020603050405020304" pitchFamily="18" charset="0"/>
                <a:cs typeface="Times New Roman" panose="02020603050405020304" pitchFamily="18" charset="0"/>
              </a:rPr>
              <a:t>Understanding the algorithm behind Sudoku puzzle. Identify an algorithm to generate a complete Sudoku puzzle with the rules that the digit 1-9 appear exactly once in each row, each columns, and each 3×3 sub grids. Identify the ways of removing cells from the complete Sudoku puzzle to create a valid game. Generate Sudoku with different difficulty level. Identify the algorithm to solve the Sudoku puzzle.</a:t>
            </a:r>
          </a:p>
          <a:p>
            <a:pPr marL="457200" lvl="0" indent="-342900" algn="l" rtl="0">
              <a:spcBef>
                <a:spcPts val="0"/>
              </a:spcBef>
              <a:spcAft>
                <a:spcPts val="0"/>
              </a:spcAft>
              <a:buClr>
                <a:schemeClr val="dk1"/>
              </a:buClr>
              <a:buSzPts val="1800"/>
              <a:buNone/>
            </a:pPr>
            <a:endParaRPr dirty="0">
              <a:solidFill>
                <a:srgbClr val="222222"/>
              </a:solidFill>
              <a:highlight>
                <a:srgbClr val="FFFFFF"/>
              </a:highlight>
              <a:latin typeface="Bookman Old Style"/>
              <a:ea typeface="Bookman Old Style"/>
              <a:cs typeface="Bookman Old Style"/>
              <a:sym typeface="Bookman Old Style"/>
            </a:endParaRPr>
          </a:p>
        </p:txBody>
      </p:sp>
      <p:sp>
        <p:nvSpPr>
          <p:cNvPr id="82" name="Google Shape;8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1242900" y="141225"/>
            <a:ext cx="7589400" cy="572700"/>
          </a:xfrm>
          <a:prstGeom prst="rect">
            <a:avLst/>
          </a:prstGeom>
        </p:spPr>
        <p:txBody>
          <a:bodyPr spcFirstLastPara="1" wrap="square" lIns="91425" tIns="91425" rIns="91425" bIns="91425" anchor="t" anchorCtr="0">
            <a:normAutofit fontScale="90000"/>
          </a:bodyPr>
          <a:lstStyle/>
          <a:p>
            <a:r>
              <a:rPr lang="en-US" dirty="0">
                <a:solidFill>
                  <a:srgbClr val="236292"/>
                </a:solidFill>
                <a:latin typeface="Bookman Old Style"/>
                <a:ea typeface="Bookman Old Style"/>
                <a:cs typeface="Bookman Old Style"/>
                <a:sym typeface="Bookman Old Style"/>
              </a:rPr>
              <a:t>Rules </a:t>
            </a:r>
            <a:r>
              <a:rPr lang="en-US" dirty="0" smtClean="0">
                <a:solidFill>
                  <a:srgbClr val="236292"/>
                </a:solidFill>
                <a:latin typeface="Bookman Old Style"/>
                <a:ea typeface="Bookman Old Style"/>
                <a:cs typeface="Bookman Old Style"/>
                <a:sym typeface="Bookman Old Style"/>
              </a:rPr>
              <a:t>For Solving </a:t>
            </a:r>
            <a:r>
              <a:rPr lang="en-US" dirty="0" err="1" smtClean="0">
                <a:solidFill>
                  <a:srgbClr val="236292"/>
                </a:solidFill>
                <a:latin typeface="Bookman Old Style"/>
                <a:ea typeface="Bookman Old Style"/>
                <a:cs typeface="Bookman Old Style"/>
                <a:sym typeface="Bookman Old Style"/>
              </a:rPr>
              <a:t>Sudoko</a:t>
            </a:r>
            <a:endParaRPr dirty="0">
              <a:solidFill>
                <a:srgbClr val="236292"/>
              </a:solidFill>
              <a:latin typeface="Bookman Old Style"/>
              <a:ea typeface="Bookman Old Style"/>
              <a:cs typeface="Bookman Old Style"/>
              <a:sym typeface="Bookman Old Style"/>
            </a:endParaRPr>
          </a:p>
        </p:txBody>
      </p:sp>
      <p:sp>
        <p:nvSpPr>
          <p:cNvPr id="81" name="Google Shape;81;p16"/>
          <p:cNvSpPr txBox="1">
            <a:spLocks noGrp="1"/>
          </p:cNvSpPr>
          <p:nvPr>
            <p:ph type="body" idx="1"/>
          </p:nvPr>
        </p:nvSpPr>
        <p:spPr>
          <a:xfrm>
            <a:off x="495974" y="1396100"/>
            <a:ext cx="8139262" cy="3747300"/>
          </a:xfrm>
          <a:prstGeom prst="rect">
            <a:avLst/>
          </a:prstGeom>
        </p:spPr>
        <p:txBody>
          <a:bodyPr spcFirstLastPara="1" wrap="square" lIns="91425" tIns="91425" rIns="91425" bIns="91425" anchor="t" anchorCtr="0">
            <a:normAutofit/>
          </a:bodyPr>
          <a:lstStyle/>
          <a:p>
            <a:pPr algn="l" fontAlgn="base">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Font typeface="Bookman Old Style"/>
              <a:buChar char="●"/>
            </a:pPr>
            <a:endParaRPr lang="en-US" dirty="0">
              <a:solidFill>
                <a:srgbClr val="222222"/>
              </a:solidFill>
              <a:highlight>
                <a:srgbClr val="FFFFFF"/>
              </a:highlight>
              <a:latin typeface="Bookman Old Style"/>
              <a:ea typeface="Bookman Old Style"/>
              <a:cs typeface="Bookman Old Style"/>
              <a:sym typeface="Bookman Old Style"/>
            </a:endParaRPr>
          </a:p>
          <a:p>
            <a:pPr marL="457200" lvl="0" indent="-342900" algn="l" rtl="0">
              <a:spcBef>
                <a:spcPts val="0"/>
              </a:spcBef>
              <a:spcAft>
                <a:spcPts val="0"/>
              </a:spcAft>
              <a:buClr>
                <a:schemeClr val="dk1"/>
              </a:buClr>
              <a:buSzPts val="1800"/>
              <a:buFont typeface="Bookman Old Style"/>
              <a:buChar char="●"/>
            </a:pPr>
            <a:endParaRPr dirty="0">
              <a:solidFill>
                <a:srgbClr val="222222"/>
              </a:solidFill>
              <a:highlight>
                <a:srgbClr val="FFFFFF"/>
              </a:highlight>
              <a:latin typeface="Bookman Old Style"/>
              <a:ea typeface="Bookman Old Style"/>
              <a:cs typeface="Bookman Old Style"/>
              <a:sym typeface="Bookman Old Style"/>
            </a:endParaRPr>
          </a:p>
        </p:txBody>
      </p:sp>
      <p:sp>
        <p:nvSpPr>
          <p:cNvPr id="82" name="Google Shape;8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3" name="TextBox 2">
            <a:extLst>
              <a:ext uri="{FF2B5EF4-FFF2-40B4-BE49-F238E27FC236}">
                <a16:creationId xmlns:a16="http://schemas.microsoft.com/office/drawing/2014/main" xmlns="" id="{96C9C425-A1EB-0870-EA25-B3A0D1C831EE}"/>
              </a:ext>
            </a:extLst>
          </p:cNvPr>
          <p:cNvSpPr txBox="1"/>
          <p:nvPr/>
        </p:nvSpPr>
        <p:spPr>
          <a:xfrm>
            <a:off x="1333500" y="1234038"/>
            <a:ext cx="6751320" cy="2015936"/>
          </a:xfrm>
          <a:prstGeom prst="rect">
            <a:avLst/>
          </a:prstGeom>
          <a:noFill/>
        </p:spPr>
        <p:txBody>
          <a:bodyPr wrap="square">
            <a:spAutoFit/>
          </a:bodyPr>
          <a:lstStyle/>
          <a:p>
            <a:pPr marL="342900" marR="0" lvl="0" indent="-342900" algn="just">
              <a:spcBef>
                <a:spcPts val="2155"/>
              </a:spcBef>
              <a:spcAft>
                <a:spcPts val="0"/>
              </a:spcAft>
              <a:buFont typeface="+mj-lt"/>
              <a:buAutoNum type="arabicPeriod"/>
            </a:pPr>
            <a:r>
              <a:rPr lang="en-US" sz="1400" dirty="0">
                <a:solidFill>
                  <a:srgbClr val="000000"/>
                </a:solidFill>
                <a:effectLst/>
                <a:latin typeface="Times New Roman" panose="02020603050405020304" pitchFamily="18" charset="0"/>
                <a:ea typeface="Times New Roman" panose="02020603050405020304" pitchFamily="18" charset="0"/>
              </a:rPr>
              <a:t>Each of the digits 1-9 must occur exactly once in each row.</a:t>
            </a:r>
            <a:endParaRPr lang="en-US" sz="1400" dirty="0">
              <a:effectLst/>
              <a:latin typeface="Times New Roman" panose="02020603050405020304" pitchFamily="18" charset="0"/>
              <a:ea typeface="Times New Roman" panose="02020603050405020304" pitchFamily="18" charset="0"/>
            </a:endParaRPr>
          </a:p>
          <a:p>
            <a:pPr marL="342900" marR="0" lvl="0" indent="-342900" algn="just">
              <a:spcBef>
                <a:spcPts val="2155"/>
              </a:spcBef>
              <a:spcAft>
                <a:spcPts val="0"/>
              </a:spcAft>
              <a:buFont typeface="+mj-lt"/>
              <a:buAutoNum type="arabicPeriod"/>
            </a:pPr>
            <a:r>
              <a:rPr lang="en-US" sz="1400" dirty="0">
                <a:solidFill>
                  <a:srgbClr val="000000"/>
                </a:solidFill>
                <a:effectLst/>
                <a:latin typeface="Times New Roman" panose="02020603050405020304" pitchFamily="18" charset="0"/>
                <a:ea typeface="Times New Roman" panose="02020603050405020304" pitchFamily="18" charset="0"/>
              </a:rPr>
              <a:t>Each of the digits 1-9 must occur exactly once in each column.</a:t>
            </a:r>
            <a:endParaRPr lang="en-US" sz="1400" dirty="0">
              <a:effectLst/>
              <a:latin typeface="Times New Roman" panose="02020603050405020304" pitchFamily="18" charset="0"/>
              <a:ea typeface="Times New Roman" panose="02020603050405020304" pitchFamily="18" charset="0"/>
            </a:endParaRPr>
          </a:p>
          <a:p>
            <a:pPr marL="342900" marR="0" lvl="0" indent="-342900" algn="just">
              <a:spcBef>
                <a:spcPts val="2155"/>
              </a:spcBef>
              <a:spcAft>
                <a:spcPts val="0"/>
              </a:spcAft>
              <a:buFont typeface="+mj-lt"/>
              <a:buAutoNum type="arabicPeriod"/>
            </a:pPr>
            <a:r>
              <a:rPr lang="en-US" sz="1400" dirty="0">
                <a:solidFill>
                  <a:srgbClr val="000000"/>
                </a:solidFill>
                <a:effectLst/>
                <a:latin typeface="Times New Roman" panose="02020603050405020304" pitchFamily="18" charset="0"/>
                <a:ea typeface="Times New Roman" panose="02020603050405020304" pitchFamily="18" charset="0"/>
              </a:rPr>
              <a:t>Each of the digits 1-9 must occur exactly once in each of the 9 3x3 sub-boxes of the grid.</a:t>
            </a:r>
            <a:endParaRPr lang="en-US" sz="1400" dirty="0">
              <a:effectLst/>
              <a:latin typeface="Times New Roman" panose="02020603050405020304" pitchFamily="18" charset="0"/>
              <a:ea typeface="Times New Roman" panose="02020603050405020304" pitchFamily="18" charset="0"/>
            </a:endParaRPr>
          </a:p>
          <a:p>
            <a:pPr marL="342900" marR="0" lvl="0" indent="-342900" algn="just">
              <a:spcBef>
                <a:spcPts val="2155"/>
              </a:spcBef>
              <a:spcAft>
                <a:spcPts val="0"/>
              </a:spcAft>
              <a:buFont typeface="+mj-lt"/>
              <a:buAutoNum type="arabicPeriod"/>
            </a:pPr>
            <a:r>
              <a:rPr lang="en-US" sz="1400" dirty="0">
                <a:solidFill>
                  <a:srgbClr val="000000"/>
                </a:solidFill>
                <a:effectLst/>
                <a:latin typeface="Times New Roman" panose="02020603050405020304" pitchFamily="18" charset="0"/>
                <a:ea typeface="Times New Roman" panose="02020603050405020304" pitchFamily="18" charset="0"/>
              </a:rPr>
              <a:t>The '.' character indicates empty cells.</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12122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1242900" y="141225"/>
            <a:ext cx="7589400" cy="572700"/>
          </a:xfrm>
          <a:prstGeom prst="rect">
            <a:avLst/>
          </a:prstGeom>
        </p:spPr>
        <p:txBody>
          <a:bodyPr spcFirstLastPara="1" wrap="square" lIns="91425" tIns="91425" rIns="91425" bIns="91425" anchor="t" anchorCtr="0">
            <a:normAutofit fontScale="90000"/>
          </a:bodyPr>
          <a:lstStyle/>
          <a:p>
            <a:r>
              <a:rPr lang="en-US" dirty="0">
                <a:solidFill>
                  <a:schemeClr val="accent1">
                    <a:lumMod val="50000"/>
                  </a:schemeClr>
                </a:solidFill>
                <a:latin typeface="Times New Roman" pitchFamily="18" charset="0"/>
                <a:cs typeface="Times New Roman" pitchFamily="18" charset="0"/>
              </a:rPr>
              <a:t>Algorithm for Sudoku solver using Backtracking</a:t>
            </a:r>
            <a:br>
              <a:rPr lang="en-US" dirty="0">
                <a:solidFill>
                  <a:schemeClr val="accent1">
                    <a:lumMod val="50000"/>
                  </a:schemeClr>
                </a:solidFill>
                <a:latin typeface="Times New Roman" pitchFamily="18" charset="0"/>
                <a:cs typeface="Times New Roman" pitchFamily="18" charset="0"/>
              </a:rPr>
            </a:br>
            <a:endParaRPr dirty="0">
              <a:solidFill>
                <a:srgbClr val="236292"/>
              </a:solidFill>
              <a:latin typeface="Bookman Old Style"/>
              <a:ea typeface="Bookman Old Style"/>
              <a:cs typeface="Bookman Old Style"/>
              <a:sym typeface="Bookman Old Style"/>
            </a:endParaRPr>
          </a:p>
        </p:txBody>
      </p:sp>
      <p:sp>
        <p:nvSpPr>
          <p:cNvPr id="81" name="Google Shape;81;p16"/>
          <p:cNvSpPr txBox="1">
            <a:spLocks noGrp="1"/>
          </p:cNvSpPr>
          <p:nvPr>
            <p:ph type="body" idx="1"/>
          </p:nvPr>
        </p:nvSpPr>
        <p:spPr>
          <a:xfrm>
            <a:off x="640353" y="1162343"/>
            <a:ext cx="8139262" cy="3747300"/>
          </a:xfrm>
          <a:prstGeom prst="rect">
            <a:avLst/>
          </a:prstGeom>
        </p:spPr>
        <p:txBody>
          <a:bodyPr spcFirstLastPara="1" wrap="square" lIns="91425" tIns="91425" rIns="91425" bIns="91425" anchor="t" anchorCtr="0">
            <a:normAutofit/>
          </a:bodyPr>
          <a:lstStyle/>
          <a:p>
            <a:r>
              <a:rPr lang="en-US" dirty="0">
                <a:solidFill>
                  <a:schemeClr val="tx1"/>
                </a:solidFill>
                <a:latin typeface="Times New Roman" panose="02020603050405020304" pitchFamily="18" charset="0"/>
                <a:cs typeface="Times New Roman" panose="02020603050405020304" pitchFamily="18" charset="0"/>
              </a:rPr>
              <a:t>1.Find an unfilled cell (</a:t>
            </a:r>
            <a:r>
              <a:rPr lang="en-US" dirty="0" err="1">
                <a:solidFill>
                  <a:schemeClr val="tx1"/>
                </a:solidFill>
                <a:latin typeface="Times New Roman" panose="02020603050405020304" pitchFamily="18" charset="0"/>
                <a:cs typeface="Times New Roman" panose="02020603050405020304" pitchFamily="18" charset="0"/>
              </a:rPr>
              <a:t>i,j</a:t>
            </a:r>
            <a:r>
              <a:rPr lang="en-US" dirty="0">
                <a:solidFill>
                  <a:schemeClr val="tx1"/>
                </a:solidFill>
                <a:latin typeface="Times New Roman" panose="02020603050405020304" pitchFamily="18" charset="0"/>
                <a:cs typeface="Times New Roman" panose="02020603050405020304" pitchFamily="18" charset="0"/>
              </a:rPr>
              <a:t>) in grid</a:t>
            </a:r>
          </a:p>
          <a:p>
            <a:r>
              <a:rPr lang="en-US" dirty="0">
                <a:solidFill>
                  <a:schemeClr val="tx1"/>
                </a:solidFill>
                <a:latin typeface="Times New Roman" panose="02020603050405020304" pitchFamily="18" charset="0"/>
                <a:cs typeface="Times New Roman" panose="02020603050405020304" pitchFamily="18" charset="0"/>
              </a:rPr>
              <a:t>2.If all the cells are filled then  </a:t>
            </a:r>
          </a:p>
          <a:p>
            <a:pPr>
              <a:buNone/>
            </a:pPr>
            <a:r>
              <a:rPr lang="en-US" dirty="0">
                <a:solidFill>
                  <a:schemeClr val="tx1"/>
                </a:solidFill>
                <a:latin typeface="Times New Roman" panose="02020603050405020304" pitchFamily="18" charset="0"/>
                <a:cs typeface="Times New Roman" panose="02020603050405020304" pitchFamily="18" charset="0"/>
              </a:rPr>
              <a:t>          2.1. A valid </a:t>
            </a:r>
            <a:r>
              <a:rPr lang="en-US" dirty="0" err="1">
                <a:solidFill>
                  <a:schemeClr val="tx1"/>
                </a:solidFill>
                <a:latin typeface="Times New Roman" panose="02020603050405020304" pitchFamily="18" charset="0"/>
                <a:cs typeface="Times New Roman" panose="02020603050405020304" pitchFamily="18" charset="0"/>
              </a:rPr>
              <a:t>sudoku</a:t>
            </a:r>
            <a:r>
              <a:rPr lang="en-US" dirty="0">
                <a:solidFill>
                  <a:schemeClr val="tx1"/>
                </a:solidFill>
                <a:latin typeface="Times New Roman" panose="02020603050405020304" pitchFamily="18" charset="0"/>
                <a:cs typeface="Times New Roman" panose="02020603050405020304" pitchFamily="18" charset="0"/>
              </a:rPr>
              <a:t> is obtained hence return true</a:t>
            </a:r>
          </a:p>
          <a:p>
            <a:r>
              <a:rPr lang="en-US" dirty="0">
                <a:solidFill>
                  <a:schemeClr val="tx1"/>
                </a:solidFill>
                <a:latin typeface="Times New Roman" panose="02020603050405020304" pitchFamily="18" charset="0"/>
                <a:cs typeface="Times New Roman" panose="02020603050405020304" pitchFamily="18" charset="0"/>
              </a:rPr>
              <a:t>3.For each num in 1 to 9 </a:t>
            </a:r>
          </a:p>
          <a:p>
            <a:pPr>
              <a:buNone/>
            </a:pPr>
            <a:r>
              <a:rPr lang="en-US" dirty="0">
                <a:solidFill>
                  <a:schemeClr val="tx1"/>
                </a:solidFill>
                <a:latin typeface="Times New Roman" panose="02020603050405020304" pitchFamily="18" charset="0"/>
                <a:cs typeface="Times New Roman" panose="02020603050405020304" pitchFamily="18" charset="0"/>
              </a:rPr>
              <a:t>          3.1. If the cell (</a:t>
            </a:r>
            <a:r>
              <a:rPr lang="en-US" dirty="0" err="1">
                <a:solidFill>
                  <a:schemeClr val="tx1"/>
                </a:solidFill>
                <a:latin typeface="Times New Roman" panose="02020603050405020304" pitchFamily="18" charset="0"/>
                <a:cs typeface="Times New Roman" panose="02020603050405020304" pitchFamily="18" charset="0"/>
              </a:rPr>
              <a:t>i,j</a:t>
            </a:r>
            <a:r>
              <a:rPr lang="en-US" dirty="0">
                <a:solidFill>
                  <a:schemeClr val="tx1"/>
                </a:solidFill>
                <a:latin typeface="Times New Roman" panose="02020603050405020304" pitchFamily="18" charset="0"/>
                <a:cs typeface="Times New Roman" panose="02020603050405020304" pitchFamily="18" charset="0"/>
              </a:rPr>
              <a:t>) can be filled with num then fill it with num temporarily to  </a:t>
            </a:r>
          </a:p>
          <a:p>
            <a:pPr>
              <a:buNone/>
            </a:pPr>
            <a:r>
              <a:rPr lang="en-US" dirty="0">
                <a:solidFill>
                  <a:schemeClr val="tx1"/>
                </a:solidFill>
                <a:latin typeface="Times New Roman" panose="02020603050405020304" pitchFamily="18" charset="0"/>
                <a:cs typeface="Times New Roman" panose="02020603050405020304" pitchFamily="18" charset="0"/>
              </a:rPr>
              <a:t>                 Check                        </a:t>
            </a:r>
          </a:p>
          <a:p>
            <a:pPr>
              <a:buNone/>
            </a:pPr>
            <a:r>
              <a:rPr lang="en-US" dirty="0">
                <a:solidFill>
                  <a:schemeClr val="tx1"/>
                </a:solidFill>
                <a:latin typeface="Times New Roman" panose="02020603050405020304" pitchFamily="18" charset="0"/>
                <a:cs typeface="Times New Roman" panose="02020603050405020304" pitchFamily="18" charset="0"/>
              </a:rPr>
              <a:t>          3.2. If </a:t>
            </a:r>
            <a:r>
              <a:rPr lang="en-US" dirty="0" err="1">
                <a:solidFill>
                  <a:schemeClr val="tx1"/>
                </a:solidFill>
                <a:latin typeface="Times New Roman" panose="02020603050405020304" pitchFamily="18" charset="0"/>
                <a:cs typeface="Times New Roman" panose="02020603050405020304" pitchFamily="18" charset="0"/>
              </a:rPr>
              <a:t>sudoku</a:t>
            </a:r>
            <a:r>
              <a:rPr lang="en-US" dirty="0">
                <a:solidFill>
                  <a:schemeClr val="tx1"/>
                </a:solidFill>
                <a:latin typeface="Times New Roman" panose="02020603050405020304" pitchFamily="18" charset="0"/>
                <a:cs typeface="Times New Roman" panose="02020603050405020304" pitchFamily="18" charset="0"/>
              </a:rPr>
              <a:t> Solver(grid) is true then return true  </a:t>
            </a:r>
          </a:p>
          <a:p>
            <a:pPr>
              <a:buNone/>
            </a:pPr>
            <a:r>
              <a:rPr lang="en-US" dirty="0">
                <a:solidFill>
                  <a:schemeClr val="tx1"/>
                </a:solidFill>
                <a:latin typeface="Times New Roman" panose="02020603050405020304" pitchFamily="18" charset="0"/>
                <a:cs typeface="Times New Roman" panose="02020603050405020304" pitchFamily="18" charset="0"/>
              </a:rPr>
              <a:t>          3.3. If the cell (</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j) can't be filled with num the mark it as unfilled to trigger  </a:t>
            </a:r>
          </a:p>
          <a:p>
            <a:pPr>
              <a:buNone/>
            </a:pPr>
            <a:r>
              <a:rPr lang="en-US" dirty="0">
                <a:solidFill>
                  <a:schemeClr val="tx1"/>
                </a:solidFill>
                <a:latin typeface="Times New Roman" panose="02020603050405020304" pitchFamily="18" charset="0"/>
                <a:cs typeface="Times New Roman" panose="02020603050405020304" pitchFamily="18" charset="0"/>
              </a:rPr>
              <a:t>                 backtracking</a:t>
            </a:r>
          </a:p>
          <a:p>
            <a:r>
              <a:rPr lang="en-US" dirty="0">
                <a:solidFill>
                  <a:schemeClr val="tx1"/>
                </a:solidFill>
                <a:latin typeface="Times New Roman" panose="02020603050405020304" pitchFamily="18" charset="0"/>
                <a:cs typeface="Times New Roman" panose="02020603050405020304" pitchFamily="18" charset="0"/>
              </a:rPr>
              <a:t>4.If none of the numbers from 1 to 9 can be filled in cell (</a:t>
            </a:r>
            <a:r>
              <a:rPr lang="en-US" dirty="0" err="1">
                <a:solidFill>
                  <a:schemeClr val="tx1"/>
                </a:solidFill>
                <a:latin typeface="Times New Roman" panose="02020603050405020304" pitchFamily="18" charset="0"/>
                <a:cs typeface="Times New Roman" panose="02020603050405020304" pitchFamily="18" charset="0"/>
              </a:rPr>
              <a:t>i,j</a:t>
            </a:r>
            <a:r>
              <a:rPr lang="en-US" dirty="0">
                <a:solidFill>
                  <a:schemeClr val="tx1"/>
                </a:solidFill>
                <a:latin typeface="Times New Roman" panose="02020603050405020304" pitchFamily="18" charset="0"/>
                <a:cs typeface="Times New Roman" panose="02020603050405020304" pitchFamily="18" charset="0"/>
              </a:rPr>
              <a:t>) then return false as    </a:t>
            </a:r>
          </a:p>
          <a:p>
            <a:pPr>
              <a:buNone/>
            </a:pPr>
            <a:r>
              <a:rPr lang="en-US" dirty="0">
                <a:solidFill>
                  <a:schemeClr val="tx1"/>
                </a:solidFill>
                <a:latin typeface="Times New Roman" panose="02020603050405020304" pitchFamily="18" charset="0"/>
                <a:cs typeface="Times New Roman" panose="02020603050405020304" pitchFamily="18" charset="0"/>
              </a:rPr>
              <a:t>          there is no solution for this </a:t>
            </a:r>
            <a:r>
              <a:rPr lang="en-US" dirty="0" err="1">
                <a:solidFill>
                  <a:schemeClr val="tx1"/>
                </a:solidFill>
                <a:latin typeface="Times New Roman" panose="02020603050405020304" pitchFamily="18" charset="0"/>
                <a:cs typeface="Times New Roman" panose="02020603050405020304" pitchFamily="18" charset="0"/>
              </a:rPr>
              <a:t>sudoku</a:t>
            </a:r>
            <a:endParaRPr lang="en-US" dirty="0">
              <a:solidFill>
                <a:schemeClr val="tx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Font typeface="Bookman Old Style"/>
              <a:buChar char="●"/>
            </a:pPr>
            <a:endParaRPr dirty="0">
              <a:solidFill>
                <a:srgbClr val="222222"/>
              </a:solidFill>
              <a:highlight>
                <a:srgbClr val="FFFFFF"/>
              </a:highlight>
              <a:latin typeface="Bookman Old Style"/>
              <a:ea typeface="Bookman Old Style"/>
              <a:cs typeface="Bookman Old Style"/>
              <a:sym typeface="Bookman Old Style"/>
            </a:endParaRPr>
          </a:p>
        </p:txBody>
      </p:sp>
      <p:sp>
        <p:nvSpPr>
          <p:cNvPr id="82" name="Google Shape;8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1242900" y="141225"/>
            <a:ext cx="7589400" cy="572700"/>
          </a:xfrm>
          <a:prstGeom prst="rect">
            <a:avLst/>
          </a:prstGeom>
        </p:spPr>
        <p:txBody>
          <a:bodyPr spcFirstLastPara="1" wrap="square" lIns="91425" tIns="91425" rIns="91425" bIns="91425" anchor="t" anchorCtr="0">
            <a:normAutofit fontScale="90000"/>
          </a:bodyPr>
          <a:lstStyle/>
          <a:p>
            <a:pPr lvl="0"/>
            <a:r>
              <a:rPr lang="en-US" dirty="0">
                <a:solidFill>
                  <a:schemeClr val="accent1">
                    <a:lumMod val="50000"/>
                  </a:schemeClr>
                </a:solidFill>
                <a:latin typeface="Times New Roman" pitchFamily="18" charset="0"/>
                <a:cs typeface="Times New Roman" pitchFamily="18" charset="0"/>
              </a:rPr>
              <a:t>BACKTRACKING</a:t>
            </a:r>
            <a:endParaRPr dirty="0">
              <a:solidFill>
                <a:srgbClr val="236292"/>
              </a:solidFill>
              <a:latin typeface="Bookman Old Style"/>
              <a:ea typeface="Bookman Old Style"/>
              <a:cs typeface="Bookman Old Style"/>
              <a:sym typeface="Bookman Old Style"/>
            </a:endParaRPr>
          </a:p>
        </p:txBody>
      </p:sp>
      <p:sp>
        <p:nvSpPr>
          <p:cNvPr id="82" name="Google Shape;8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pic>
        <p:nvPicPr>
          <p:cNvPr id="1026" name="Picture 2"/>
          <p:cNvPicPr>
            <a:picLocks noChangeAspect="1" noChangeArrowheads="1"/>
          </p:cNvPicPr>
          <p:nvPr/>
        </p:nvPicPr>
        <p:blipFill>
          <a:blip r:embed="rId3"/>
          <a:srcRect/>
          <a:stretch>
            <a:fillRect/>
          </a:stretch>
        </p:blipFill>
        <p:spPr bwMode="auto">
          <a:xfrm>
            <a:off x="2275687" y="1031280"/>
            <a:ext cx="3911983" cy="2145058"/>
          </a:xfrm>
          <a:prstGeom prst="rect">
            <a:avLst/>
          </a:prstGeom>
          <a:noFill/>
          <a:ln w="9525">
            <a:noFill/>
            <a:miter lim="800000"/>
            <a:headEnd/>
            <a:tailEnd/>
          </a:ln>
        </p:spPr>
      </p:pic>
      <p:sp>
        <p:nvSpPr>
          <p:cNvPr id="8" name="Google Shape;81;p16"/>
          <p:cNvSpPr txBox="1">
            <a:spLocks noGrp="1"/>
          </p:cNvSpPr>
          <p:nvPr>
            <p:ph type="body" idx="1"/>
          </p:nvPr>
        </p:nvSpPr>
        <p:spPr>
          <a:xfrm>
            <a:off x="358470" y="3341341"/>
            <a:ext cx="8139262" cy="1677546"/>
          </a:xfrm>
          <a:prstGeom prst="rect">
            <a:avLst/>
          </a:prstGeom>
        </p:spPr>
        <p:txBody>
          <a:bodyPr spcFirstLastPara="1" wrap="square" lIns="91425" tIns="91425" rIns="91425" bIns="91425" anchor="t" anchorCtr="0">
            <a:normAutofit lnSpcReduction="10000"/>
          </a:bodyPr>
          <a:lstStyle/>
          <a:p>
            <a:pPr>
              <a:buClr>
                <a:schemeClr val="dk1"/>
              </a:buClr>
              <a:buFont typeface="Bookman Old Style"/>
              <a:buChar char="●"/>
            </a:pPr>
            <a:r>
              <a:rPr lang="en-US" dirty="0">
                <a:solidFill>
                  <a:schemeClr val="tx1"/>
                </a:solidFill>
                <a:latin typeface="Times New Roman" pitchFamily="18" charset="0"/>
                <a:cs typeface="Times New Roman" pitchFamily="18" charset="0"/>
              </a:rPr>
              <a:t>Backtracking is one of the techniques that can be used to solve the problem. We can write the algorithm using this strategy. It uses the Brute force search to solve the problem, and the brute force search says that for the given problem, we try to make all the possible solutions and pick out the best solution from all the desired solutions.</a:t>
            </a:r>
            <a:endParaRPr dirty="0">
              <a:solidFill>
                <a:schemeClr val="tx1"/>
              </a:solidFill>
              <a:highlight>
                <a:srgbClr val="FFFFFF"/>
              </a:highlight>
              <a:latin typeface="Times New Roman" pitchFamily="18" charset="0"/>
              <a:ea typeface="Bookman Old Style"/>
              <a:cs typeface="Times New Roman" pitchFamily="18" charset="0"/>
              <a:sym typeface="Bookman Old Style"/>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TotalTime>
  <Words>542</Words>
  <Application>Microsoft Office PowerPoint</Application>
  <PresentationFormat>On-screen Show (16:9)</PresentationFormat>
  <Paragraphs>126</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Simple Light</vt:lpstr>
      <vt:lpstr>Slide 1</vt:lpstr>
      <vt:lpstr>GROUP MEMBERS</vt:lpstr>
      <vt:lpstr>INDEX</vt:lpstr>
      <vt:lpstr>PROBLEM STATEMENT </vt:lpstr>
      <vt:lpstr>INTRODUCTION</vt:lpstr>
      <vt:lpstr>OBJECTIVE</vt:lpstr>
      <vt:lpstr>Rules For Solving Sudoko</vt:lpstr>
      <vt:lpstr>Algorithm for Sudoku solver using Backtracking </vt:lpstr>
      <vt:lpstr>BACKTRACKING</vt:lpstr>
      <vt:lpstr>Pseudo Code </vt:lpstr>
      <vt:lpstr>Implementation and results </vt:lpstr>
      <vt:lpstr>Analysis of the algorithm </vt:lpstr>
      <vt:lpstr>Conclusion </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21</cp:revision>
  <dcterms:modified xsi:type="dcterms:W3CDTF">2022-11-26T15:08:04Z</dcterms:modified>
</cp:coreProperties>
</file>