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62" r:id="rId3"/>
    <p:sldId id="263" r:id="rId4"/>
    <p:sldId id="260" r:id="rId5"/>
    <p:sldId id="264" r:id="rId6"/>
    <p:sldId id="257" r:id="rId7"/>
    <p:sldId id="258" r:id="rId8"/>
    <p:sldId id="259" r:id="rId9"/>
    <p:sldId id="265"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gtdz4vwHQdDDqt8xHBHrbcfPk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7833" autoAdjust="0"/>
  </p:normalViewPr>
  <p:slideViewPr>
    <p:cSldViewPr snapToGrid="0">
      <p:cViewPr varScale="1">
        <p:scale>
          <a:sx n="74" d="100"/>
          <a:sy n="74" d="100"/>
        </p:scale>
        <p:origin x="8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67921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579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5183188" y="987425"/>
            <a:ext cx="6172200" cy="4873625"/>
          </a:xfrm>
          <a:prstGeom prst="rect">
            <a:avLst/>
          </a:prstGeom>
          <a:noFill/>
          <a:ln>
            <a:noFill/>
          </a:ln>
        </p:spPr>
      </p:sp>
      <p:sp>
        <p:nvSpPr>
          <p:cNvPr id="64" name="Google Shape;64;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2000"/>
          </a:blip>
          <a:srcRect/>
          <a:stretch>
            <a:fillRect/>
          </a:stretch>
        </a:blip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rive.google.com/file/d/1biUWy8W5eoQz5eemlbA0KIGP0eJ5caU6/view?usp=sha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t="141" b="141"/>
          <a:stretch/>
        </p:blipFill>
        <p:spPr>
          <a:xfrm>
            <a:off x="843186" y="3280025"/>
            <a:ext cx="1800000" cy="1794940"/>
          </a:xfrm>
          <a:prstGeom prst="flowChartConnector">
            <a:avLst/>
          </a:prstGeom>
          <a:noFill/>
          <a:ln>
            <a:noFill/>
          </a:ln>
        </p:spPr>
      </p:pic>
      <p:pic>
        <p:nvPicPr>
          <p:cNvPr id="85" name="Google Shape;85;p1"/>
          <p:cNvPicPr preferRelativeResize="0"/>
          <p:nvPr/>
        </p:nvPicPr>
        <p:blipFill rotWithShape="1">
          <a:blip r:embed="rId4">
            <a:alphaModFix/>
          </a:blip>
          <a:srcRect t="141" b="141"/>
          <a:stretch/>
        </p:blipFill>
        <p:spPr>
          <a:xfrm>
            <a:off x="5152557" y="3280024"/>
            <a:ext cx="1800001" cy="1794941"/>
          </a:xfrm>
          <a:prstGeom prst="flowChartConnector">
            <a:avLst/>
          </a:prstGeom>
          <a:noFill/>
          <a:ln>
            <a:noFill/>
          </a:ln>
        </p:spPr>
      </p:pic>
      <p:pic>
        <p:nvPicPr>
          <p:cNvPr id="86" name="Google Shape;86;p1"/>
          <p:cNvPicPr preferRelativeResize="0"/>
          <p:nvPr/>
        </p:nvPicPr>
        <p:blipFill rotWithShape="1">
          <a:blip r:embed="rId5">
            <a:alphaModFix/>
          </a:blip>
          <a:srcRect t="141" b="141"/>
          <a:stretch/>
        </p:blipFill>
        <p:spPr>
          <a:xfrm>
            <a:off x="9321182" y="3280023"/>
            <a:ext cx="1800001" cy="1794941"/>
          </a:xfrm>
          <a:prstGeom prst="flowChartConnector">
            <a:avLst/>
          </a:prstGeom>
          <a:noFill/>
          <a:ln>
            <a:noFill/>
          </a:ln>
        </p:spPr>
      </p:pic>
      <p:sp>
        <p:nvSpPr>
          <p:cNvPr id="87" name="Google Shape;87;p1"/>
          <p:cNvSpPr txBox="1"/>
          <p:nvPr/>
        </p:nvSpPr>
        <p:spPr>
          <a:xfrm>
            <a:off x="-1342914" y="5494304"/>
            <a:ext cx="61722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Swapnil Ghatak</a:t>
            </a:r>
            <a:endParaRPr/>
          </a:p>
          <a:p>
            <a:pPr marL="0" marR="0" lvl="0" indent="0" algn="ctr" rtl="0">
              <a:spcBef>
                <a:spcPts val="0"/>
              </a:spcBef>
              <a:spcAft>
                <a:spcPts val="0"/>
              </a:spcAft>
              <a:buNone/>
            </a:pPr>
            <a:r>
              <a:rPr lang="en-IN" sz="1800" b="0" i="0" u="none" strike="noStrike" cap="none">
                <a:solidFill>
                  <a:schemeClr val="dk1"/>
                </a:solidFill>
                <a:latin typeface="Arial"/>
                <a:ea typeface="Arial"/>
                <a:cs typeface="Arial"/>
                <a:sym typeface="Arial"/>
              </a:rPr>
              <a:t>      </a:t>
            </a:r>
            <a:r>
              <a:rPr lang="en-IN" sz="1800" b="0" i="0" u="none" strike="noStrike" cap="none">
                <a:solidFill>
                  <a:schemeClr val="lt1"/>
                </a:solidFill>
                <a:latin typeface="Arial"/>
                <a:ea typeface="Arial"/>
                <a:cs typeface="Arial"/>
                <a:sym typeface="Arial"/>
              </a:rPr>
              <a:t>B.E. Construction Engineering </a:t>
            </a:r>
            <a:endParaRPr/>
          </a:p>
        </p:txBody>
      </p:sp>
      <p:sp>
        <p:nvSpPr>
          <p:cNvPr id="88" name="Google Shape;88;p1"/>
          <p:cNvSpPr txBox="1"/>
          <p:nvPr/>
        </p:nvSpPr>
        <p:spPr>
          <a:xfrm>
            <a:off x="2643186" y="5495432"/>
            <a:ext cx="690562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Dipta Surjya Neogi</a:t>
            </a:r>
            <a:endParaRPr sz="1800" b="0" i="0" u="none" strike="noStrike" cap="none">
              <a:solidFill>
                <a:schemeClr val="lt1"/>
              </a:solidFill>
              <a:latin typeface="Arial"/>
              <a:ea typeface="Arial"/>
              <a:cs typeface="Arial"/>
              <a:sym typeface="Arial"/>
            </a:endParaRPr>
          </a:p>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B.E. Construction Engineering </a:t>
            </a:r>
            <a:endParaRPr/>
          </a:p>
          <a:p>
            <a:pPr marL="0" marR="0" lvl="0" indent="0" algn="ctr" rtl="0">
              <a:spcBef>
                <a:spcPts val="0"/>
              </a:spcBef>
              <a:spcAft>
                <a:spcPts val="0"/>
              </a:spcAft>
              <a:buNone/>
            </a:pPr>
            <a:endParaRPr sz="1800" b="0" i="0" u="none" strike="noStrike" cap="none">
              <a:solidFill>
                <a:schemeClr val="lt1"/>
              </a:solidFill>
              <a:highlight>
                <a:srgbClr val="000000"/>
              </a:highlight>
              <a:latin typeface="Arial"/>
              <a:ea typeface="Arial"/>
              <a:cs typeface="Arial"/>
              <a:sym typeface="Arial"/>
            </a:endParaRPr>
          </a:p>
        </p:txBody>
      </p:sp>
      <p:sp>
        <p:nvSpPr>
          <p:cNvPr id="89" name="Google Shape;89;p1"/>
          <p:cNvSpPr txBox="1"/>
          <p:nvPr/>
        </p:nvSpPr>
        <p:spPr>
          <a:xfrm>
            <a:off x="6764036" y="5545246"/>
            <a:ext cx="690562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Soumyadeep Sinha</a:t>
            </a:r>
            <a:endParaRPr/>
          </a:p>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B.E. Construction Engineering </a:t>
            </a:r>
            <a:endParaRPr/>
          </a:p>
        </p:txBody>
      </p:sp>
      <p:sp>
        <p:nvSpPr>
          <p:cNvPr id="90" name="Google Shape;90;p1"/>
          <p:cNvSpPr txBox="1"/>
          <p:nvPr/>
        </p:nvSpPr>
        <p:spPr>
          <a:xfrm>
            <a:off x="3506410" y="1516740"/>
            <a:ext cx="274735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Arial"/>
              <a:buNone/>
            </a:pPr>
            <a:r>
              <a:rPr lang="en-IN" sz="2400" b="1" i="0" u="none" strike="noStrike" cap="none">
                <a:solidFill>
                  <a:schemeClr val="lt1"/>
                </a:solidFill>
                <a:latin typeface="Arial"/>
                <a:ea typeface="Arial"/>
                <a:cs typeface="Arial"/>
                <a:sym typeface="Arial"/>
              </a:rPr>
              <a:t>Team DataCore</a:t>
            </a:r>
            <a:endParaRPr sz="2400" b="1" i="0" u="none" strike="noStrike" cap="none">
              <a:solidFill>
                <a:schemeClr val="lt1"/>
              </a:solidFill>
              <a:latin typeface="Arial"/>
              <a:ea typeface="Arial"/>
              <a:cs typeface="Arial"/>
              <a:sym typeface="Arial"/>
            </a:endParaRPr>
          </a:p>
        </p:txBody>
      </p:sp>
      <p:sp>
        <p:nvSpPr>
          <p:cNvPr id="91" name="Google Shape;91;p1"/>
          <p:cNvSpPr txBox="1"/>
          <p:nvPr/>
        </p:nvSpPr>
        <p:spPr>
          <a:xfrm>
            <a:off x="7384111" y="1415415"/>
            <a:ext cx="3974770" cy="7078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Arial"/>
              <a:buNone/>
            </a:pPr>
            <a:r>
              <a:rPr lang="en-IN" sz="2000" b="0" i="0" u="none" strike="noStrike" cap="none">
                <a:solidFill>
                  <a:schemeClr val="lt1"/>
                </a:solidFill>
                <a:latin typeface="Arial"/>
                <a:ea typeface="Arial"/>
                <a:cs typeface="Arial"/>
                <a:sym typeface="Arial"/>
              </a:rPr>
              <a:t>Jadavpur University</a:t>
            </a:r>
            <a:endParaRPr/>
          </a:p>
          <a:p>
            <a:pPr marL="0" marR="0" lvl="0" indent="0" algn="l" rtl="0">
              <a:lnSpc>
                <a:spcPct val="100000"/>
              </a:lnSpc>
              <a:spcBef>
                <a:spcPts val="0"/>
              </a:spcBef>
              <a:spcAft>
                <a:spcPts val="0"/>
              </a:spcAft>
              <a:buClr>
                <a:schemeClr val="lt1"/>
              </a:buClr>
              <a:buSzPts val="2000"/>
              <a:buFont typeface="Arial"/>
              <a:buNone/>
            </a:pPr>
            <a:r>
              <a:rPr lang="en-IN" sz="2000" b="0" i="0" u="none" strike="noStrike" cap="none">
                <a:solidFill>
                  <a:schemeClr val="lt1"/>
                </a:solidFill>
                <a:latin typeface="Arial"/>
                <a:ea typeface="Arial"/>
                <a:cs typeface="Arial"/>
                <a:sym typeface="Arial"/>
              </a:rPr>
              <a:t>Batch of 2023</a:t>
            </a:r>
            <a:endParaRPr sz="2000" b="0" i="0" u="none" strike="noStrike" cap="none">
              <a:solidFill>
                <a:schemeClr val="lt1"/>
              </a:solidFill>
              <a:latin typeface="Arial"/>
              <a:ea typeface="Arial"/>
              <a:cs typeface="Arial"/>
              <a:sym typeface="Arial"/>
            </a:endParaRPr>
          </a:p>
        </p:txBody>
      </p:sp>
      <p:pic>
        <p:nvPicPr>
          <p:cNvPr id="92" name="Google Shape;92;p1"/>
          <p:cNvPicPr preferRelativeResize="0"/>
          <p:nvPr/>
        </p:nvPicPr>
        <p:blipFill rotWithShape="1">
          <a:blip r:embed="rId6">
            <a:alphaModFix/>
          </a:blip>
          <a:srcRect/>
          <a:stretch/>
        </p:blipFill>
        <p:spPr>
          <a:xfrm>
            <a:off x="6432915" y="1311761"/>
            <a:ext cx="898296" cy="871625"/>
          </a:xfrm>
          <a:prstGeom prst="rect">
            <a:avLst/>
          </a:prstGeom>
          <a:noFill/>
          <a:ln>
            <a:noFill/>
          </a:ln>
        </p:spPr>
      </p:pic>
      <p:cxnSp>
        <p:nvCxnSpPr>
          <p:cNvPr id="93" name="Google Shape;93;p1"/>
          <p:cNvCxnSpPr/>
          <p:nvPr/>
        </p:nvCxnSpPr>
        <p:spPr>
          <a:xfrm>
            <a:off x="6103358" y="1206062"/>
            <a:ext cx="0" cy="1013135"/>
          </a:xfrm>
          <a:prstGeom prst="straightConnector1">
            <a:avLst/>
          </a:prstGeom>
          <a:noFill/>
          <a:ln w="38100" cap="flat" cmpd="sng">
            <a:solidFill>
              <a:schemeClr val="lt1"/>
            </a:solidFill>
            <a:prstDash val="solid"/>
            <a:miter lim="800000"/>
            <a:headEnd type="none" w="sm" len="sm"/>
            <a:tailEnd type="none" w="sm" len="sm"/>
          </a:ln>
        </p:spPr>
      </p:cxnSp>
      <p:sp>
        <p:nvSpPr>
          <p:cNvPr id="94" name="Google Shape;94;p1"/>
          <p:cNvSpPr txBox="1"/>
          <p:nvPr/>
        </p:nvSpPr>
        <p:spPr>
          <a:xfrm>
            <a:off x="5152557" y="2453523"/>
            <a:ext cx="274735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IN" sz="1800" b="0" i="0" u="none" strike="noStrike" cap="none">
                <a:solidFill>
                  <a:schemeClr val="lt1"/>
                </a:solidFill>
                <a:latin typeface="Arial"/>
                <a:ea typeface="Arial"/>
                <a:cs typeface="Arial"/>
                <a:sym typeface="Arial"/>
              </a:rPr>
              <a:t>TEAM MEMBERS</a:t>
            </a:r>
            <a:endParaRPr sz="1800" b="0" i="0" u="none" strike="noStrike" cap="none">
              <a:solidFill>
                <a:schemeClr val="lt1"/>
              </a:solidFill>
              <a:latin typeface="Arial"/>
              <a:ea typeface="Arial"/>
              <a:cs typeface="Arial"/>
              <a:sym typeface="Arial"/>
            </a:endParaRPr>
          </a:p>
        </p:txBody>
      </p:sp>
      <p:grpSp>
        <p:nvGrpSpPr>
          <p:cNvPr id="95" name="Google Shape;95;p1"/>
          <p:cNvGrpSpPr/>
          <p:nvPr/>
        </p:nvGrpSpPr>
        <p:grpSpPr>
          <a:xfrm>
            <a:off x="1743186" y="2770295"/>
            <a:ext cx="8477996" cy="509730"/>
            <a:chOff x="1743186" y="2770295"/>
            <a:chExt cx="8477996" cy="509730"/>
          </a:xfrm>
        </p:grpSpPr>
        <p:cxnSp>
          <p:nvCxnSpPr>
            <p:cNvPr id="96" name="Google Shape;96;p1"/>
            <p:cNvCxnSpPr/>
            <p:nvPr/>
          </p:nvCxnSpPr>
          <p:spPr>
            <a:xfrm>
              <a:off x="6095998" y="2770295"/>
              <a:ext cx="0" cy="224884"/>
            </a:xfrm>
            <a:prstGeom prst="straightConnector1">
              <a:avLst/>
            </a:prstGeom>
            <a:noFill/>
            <a:ln w="9525" cap="flat" cmpd="sng">
              <a:solidFill>
                <a:schemeClr val="lt1"/>
              </a:solidFill>
              <a:prstDash val="lgDash"/>
              <a:miter lim="800000"/>
              <a:headEnd type="none" w="sm" len="sm"/>
              <a:tailEnd type="none" w="sm" len="sm"/>
            </a:ln>
          </p:spPr>
        </p:cxnSp>
        <p:cxnSp>
          <p:nvCxnSpPr>
            <p:cNvPr id="97" name="Google Shape;97;p1"/>
            <p:cNvCxnSpPr/>
            <p:nvPr/>
          </p:nvCxnSpPr>
          <p:spPr>
            <a:xfrm>
              <a:off x="1743186" y="2997200"/>
              <a:ext cx="8477996" cy="0"/>
            </a:xfrm>
            <a:prstGeom prst="straightConnector1">
              <a:avLst/>
            </a:prstGeom>
            <a:noFill/>
            <a:ln w="9525" cap="flat" cmpd="sng">
              <a:solidFill>
                <a:schemeClr val="lt1"/>
              </a:solidFill>
              <a:prstDash val="lgDash"/>
              <a:miter lim="800000"/>
              <a:headEnd type="none" w="sm" len="sm"/>
              <a:tailEnd type="none" w="sm" len="sm"/>
            </a:ln>
          </p:spPr>
        </p:cxnSp>
        <p:cxnSp>
          <p:nvCxnSpPr>
            <p:cNvPr id="98" name="Google Shape;98;p1"/>
            <p:cNvCxnSpPr>
              <a:endCxn id="84" idx="0"/>
            </p:cNvCxnSpPr>
            <p:nvPr/>
          </p:nvCxnSpPr>
          <p:spPr>
            <a:xfrm>
              <a:off x="1743186" y="2995325"/>
              <a:ext cx="0" cy="284700"/>
            </a:xfrm>
            <a:prstGeom prst="straightConnector1">
              <a:avLst/>
            </a:prstGeom>
            <a:noFill/>
            <a:ln w="9525" cap="flat" cmpd="sng">
              <a:solidFill>
                <a:schemeClr val="lt1"/>
              </a:solidFill>
              <a:prstDash val="lgDash"/>
              <a:miter lim="800000"/>
              <a:headEnd type="none" w="sm" len="sm"/>
              <a:tailEnd type="none" w="sm" len="sm"/>
            </a:ln>
          </p:spPr>
        </p:cxnSp>
        <p:cxnSp>
          <p:nvCxnSpPr>
            <p:cNvPr id="99" name="Google Shape;99;p1"/>
            <p:cNvCxnSpPr/>
            <p:nvPr/>
          </p:nvCxnSpPr>
          <p:spPr>
            <a:xfrm>
              <a:off x="10216848" y="2993341"/>
              <a:ext cx="0" cy="284846"/>
            </a:xfrm>
            <a:prstGeom prst="straightConnector1">
              <a:avLst/>
            </a:prstGeom>
            <a:noFill/>
            <a:ln w="9525" cap="flat" cmpd="sng">
              <a:solidFill>
                <a:schemeClr val="lt1"/>
              </a:solidFill>
              <a:prstDash val="lgDash"/>
              <a:miter lim="800000"/>
              <a:headEnd type="none" w="sm" len="sm"/>
              <a:tailEnd type="none" w="sm" len="sm"/>
            </a:ln>
          </p:spPr>
        </p:cxnSp>
        <p:cxnSp>
          <p:nvCxnSpPr>
            <p:cNvPr id="100" name="Google Shape;100;p1"/>
            <p:cNvCxnSpPr/>
            <p:nvPr/>
          </p:nvCxnSpPr>
          <p:spPr>
            <a:xfrm>
              <a:off x="6095998" y="2993341"/>
              <a:ext cx="0" cy="284846"/>
            </a:xfrm>
            <a:prstGeom prst="straightConnector1">
              <a:avLst/>
            </a:prstGeom>
            <a:noFill/>
            <a:ln w="9525" cap="flat" cmpd="sng">
              <a:solidFill>
                <a:schemeClr val="lt1"/>
              </a:solidFill>
              <a:prstDash val="lgDash"/>
              <a:miter lim="800000"/>
              <a:headEnd type="none" w="sm" len="sm"/>
              <a:tailEnd type="none" w="sm" len="sm"/>
            </a:ln>
          </p:spPr>
        </p:cxnSp>
      </p:grpSp>
      <p:sp>
        <p:nvSpPr>
          <p:cNvPr id="101" name="Google Shape;101;p1"/>
          <p:cNvSpPr/>
          <p:nvPr/>
        </p:nvSpPr>
        <p:spPr>
          <a:xfrm>
            <a:off x="231403" y="989588"/>
            <a:ext cx="11726917" cy="5642047"/>
          </a:xfrm>
          <a:prstGeom prst="rect">
            <a:avLst/>
          </a:prstGeom>
          <a:noFill/>
          <a:ln w="12700" cap="flat" cmpd="sng">
            <a:solidFill>
              <a:schemeClr val="lt1"/>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42459E"/>
              </a:solidFill>
              <a:latin typeface="Calibri"/>
              <a:ea typeface="Calibri"/>
              <a:cs typeface="Calibri"/>
              <a:sym typeface="Calibri"/>
            </a:endParaRPr>
          </a:p>
        </p:txBody>
      </p:sp>
      <p:sp>
        <p:nvSpPr>
          <p:cNvPr id="102" name="Google Shape;102;p1"/>
          <p:cNvSpPr txBox="1"/>
          <p:nvPr/>
        </p:nvSpPr>
        <p:spPr>
          <a:xfrm>
            <a:off x="590550" y="235253"/>
            <a:ext cx="10303592"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Arial"/>
              <a:buNone/>
            </a:pPr>
            <a:r>
              <a:rPr lang="en-IN" sz="2400" b="1" i="1" u="none" strike="noStrike" cap="none" dirty="0">
                <a:solidFill>
                  <a:schemeClr val="lt1"/>
                </a:solidFill>
                <a:latin typeface="Arial"/>
                <a:ea typeface="Arial"/>
                <a:cs typeface="Arial"/>
                <a:sym typeface="Arial"/>
              </a:rPr>
              <a:t>      </a:t>
            </a:r>
            <a:r>
              <a:rPr lang="en-IN" sz="2400" b="1" u="none" strike="noStrike" cap="none" dirty="0">
                <a:solidFill>
                  <a:schemeClr val="lt1"/>
                </a:solidFill>
                <a:latin typeface="Arial"/>
                <a:ea typeface="Arial"/>
                <a:cs typeface="Arial"/>
                <a:sym typeface="Arial"/>
              </a:rPr>
              <a:t>Data Fiesta 3.0 Case Study</a:t>
            </a:r>
            <a:endParaRPr dirty="0"/>
          </a:p>
        </p:txBody>
      </p:sp>
      <p:pic>
        <p:nvPicPr>
          <p:cNvPr id="103" name="Google Shape;103;p1"/>
          <p:cNvPicPr preferRelativeResize="0"/>
          <p:nvPr/>
        </p:nvPicPr>
        <p:blipFill rotWithShape="1">
          <a:blip r:embed="rId7">
            <a:alphaModFix/>
          </a:blip>
          <a:srcRect/>
          <a:stretch/>
        </p:blipFill>
        <p:spPr>
          <a:xfrm>
            <a:off x="10894142" y="126073"/>
            <a:ext cx="1064178" cy="7147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3D895AA-D5C6-151B-EDAB-4322FC9455FC}"/>
              </a:ext>
            </a:extLst>
          </p:cNvPr>
          <p:cNvGrpSpPr/>
          <p:nvPr/>
        </p:nvGrpSpPr>
        <p:grpSpPr>
          <a:xfrm>
            <a:off x="8162060" y="1610589"/>
            <a:ext cx="3875809" cy="3875809"/>
            <a:chOff x="7888434" y="1749468"/>
            <a:chExt cx="3875809" cy="3875809"/>
          </a:xfrm>
          <a:solidFill>
            <a:srgbClr val="145DA5"/>
          </a:solidFill>
        </p:grpSpPr>
        <p:sp>
          <p:nvSpPr>
            <p:cNvPr id="10" name="Rectangle 9">
              <a:extLst>
                <a:ext uri="{FF2B5EF4-FFF2-40B4-BE49-F238E27FC236}">
                  <a16:creationId xmlns:a16="http://schemas.microsoft.com/office/drawing/2014/main" id="{840C592B-550F-277E-FF36-DED9B35EB117}"/>
                </a:ext>
              </a:extLst>
            </p:cNvPr>
            <p:cNvSpPr/>
            <p:nvPr/>
          </p:nvSpPr>
          <p:spPr>
            <a:xfrm>
              <a:off x="7888434" y="1749468"/>
              <a:ext cx="3875809" cy="38758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3" name="TextBox 2">
              <a:extLst>
                <a:ext uri="{FF2B5EF4-FFF2-40B4-BE49-F238E27FC236}">
                  <a16:creationId xmlns:a16="http://schemas.microsoft.com/office/drawing/2014/main" id="{1A36F826-8590-3736-445E-B9364321682F}"/>
                </a:ext>
              </a:extLst>
            </p:cNvPr>
            <p:cNvSpPr txBox="1"/>
            <p:nvPr/>
          </p:nvSpPr>
          <p:spPr>
            <a:xfrm>
              <a:off x="8960859" y="2690716"/>
              <a:ext cx="2525858" cy="1754326"/>
            </a:xfrm>
            <a:prstGeom prst="rect">
              <a:avLst/>
            </a:prstGeom>
            <a:grpFill/>
            <a:ln>
              <a:noFill/>
            </a:ln>
          </p:spPr>
          <p:txBody>
            <a:bodyPr wrap="square" rtlCol="0">
              <a:spAutoFit/>
            </a:bodyPr>
            <a:lstStyle/>
            <a:p>
              <a:pPr algn="just"/>
              <a:r>
                <a:rPr lang="en-IN" sz="1800" dirty="0">
                  <a:solidFill>
                    <a:schemeClr val="bg1"/>
                  </a:solidFill>
                  <a:latin typeface="Roboto" panose="02000000000000000000" pitchFamily="2" charset="0"/>
                  <a:ea typeface="Roboto" panose="02000000000000000000" pitchFamily="2" charset="0"/>
                  <a:cs typeface="Calibri" panose="020F0502020204030204" pitchFamily="34" charset="0"/>
                </a:rPr>
                <a:t>Goal – To build an insightful dashboard with key metrics and help the client take the business decision accordingly</a:t>
              </a:r>
            </a:p>
          </p:txBody>
        </p:sp>
      </p:grpSp>
      <p:grpSp>
        <p:nvGrpSpPr>
          <p:cNvPr id="12" name="Group 11">
            <a:extLst>
              <a:ext uri="{FF2B5EF4-FFF2-40B4-BE49-F238E27FC236}">
                <a16:creationId xmlns:a16="http://schemas.microsoft.com/office/drawing/2014/main" id="{F815EE3C-2D19-080E-2411-1C5508426AE7}"/>
              </a:ext>
            </a:extLst>
          </p:cNvPr>
          <p:cNvGrpSpPr/>
          <p:nvPr/>
        </p:nvGrpSpPr>
        <p:grpSpPr>
          <a:xfrm>
            <a:off x="154131" y="1610589"/>
            <a:ext cx="3875809" cy="3875809"/>
            <a:chOff x="278822" y="1911926"/>
            <a:chExt cx="3875809" cy="3875809"/>
          </a:xfrm>
          <a:solidFill>
            <a:srgbClr val="145DA5"/>
          </a:solidFill>
        </p:grpSpPr>
        <p:sp>
          <p:nvSpPr>
            <p:cNvPr id="8" name="Rectangle 7">
              <a:extLst>
                <a:ext uri="{FF2B5EF4-FFF2-40B4-BE49-F238E27FC236}">
                  <a16:creationId xmlns:a16="http://schemas.microsoft.com/office/drawing/2014/main" id="{35E4C583-968E-1A65-317E-52FE63CAA878}"/>
                </a:ext>
              </a:extLst>
            </p:cNvPr>
            <p:cNvSpPr/>
            <p:nvPr/>
          </p:nvSpPr>
          <p:spPr>
            <a:xfrm>
              <a:off x="278822" y="1911926"/>
              <a:ext cx="3875809" cy="38758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3B6CE7D-F807-BDE3-8BCC-990CDD175787}"/>
                </a:ext>
              </a:extLst>
            </p:cNvPr>
            <p:cNvSpPr txBox="1"/>
            <p:nvPr/>
          </p:nvSpPr>
          <p:spPr>
            <a:xfrm>
              <a:off x="415637" y="2726445"/>
              <a:ext cx="3099953" cy="2246769"/>
            </a:xfrm>
            <a:prstGeom prst="rect">
              <a:avLst/>
            </a:prstGeom>
            <a:grpFill/>
            <a:ln>
              <a:noFill/>
            </a:ln>
          </p:spPr>
          <p:txBody>
            <a:bodyPr wrap="square" rtlCol="0">
              <a:spAutoFit/>
            </a:bodyPr>
            <a:lstStyle/>
            <a:p>
              <a:pPr algn="just"/>
              <a:r>
                <a:rPr lang="en-IN" sz="2000" dirty="0">
                  <a:solidFill>
                    <a:schemeClr val="bg1"/>
                  </a:solidFill>
                  <a:latin typeface="Roboto" panose="02000000000000000000" pitchFamily="2" charset="0"/>
                  <a:ea typeface="Roboto" panose="02000000000000000000" pitchFamily="2" charset="0"/>
                  <a:cs typeface="Calibri" panose="020F0502020204030204" pitchFamily="34" charset="0"/>
                </a:rPr>
                <a:t>Problem Statement - </a:t>
              </a:r>
              <a:r>
                <a:rPr lang="en-US" sz="2000" dirty="0">
                  <a:solidFill>
                    <a:schemeClr val="bg1"/>
                  </a:solidFill>
                  <a:latin typeface="Roboto" panose="02000000000000000000" pitchFamily="2" charset="0"/>
                  <a:ea typeface="Roboto" panose="02000000000000000000" pitchFamily="2" charset="0"/>
                  <a:cs typeface="Calibri" panose="020F0502020204030204" pitchFamily="34" charset="0"/>
                </a:rPr>
                <a:t>ABC Inc. is a Custom products distributor with majority in cosmetics products selling to different types of stores across the U.S but also internationally. </a:t>
              </a:r>
              <a:endParaRPr lang="en-IN" sz="2000" dirty="0">
                <a:solidFill>
                  <a:schemeClr val="bg1"/>
                </a:solidFill>
                <a:latin typeface="Roboto" panose="02000000000000000000" pitchFamily="2" charset="0"/>
                <a:ea typeface="Roboto" panose="02000000000000000000" pitchFamily="2" charset="0"/>
                <a:cs typeface="Calibri" panose="020F0502020204030204" pitchFamily="34" charset="0"/>
              </a:endParaRPr>
            </a:p>
          </p:txBody>
        </p:sp>
      </p:grpSp>
      <p:sp>
        <p:nvSpPr>
          <p:cNvPr id="11" name="Rectangle 10">
            <a:extLst>
              <a:ext uri="{FF2B5EF4-FFF2-40B4-BE49-F238E27FC236}">
                <a16:creationId xmlns:a16="http://schemas.microsoft.com/office/drawing/2014/main" id="{6AECC3EA-5419-E27C-4697-78A32CF17EC4}"/>
              </a:ext>
            </a:extLst>
          </p:cNvPr>
          <p:cNvSpPr/>
          <p:nvPr/>
        </p:nvSpPr>
        <p:spPr>
          <a:xfrm>
            <a:off x="3527714" y="1033685"/>
            <a:ext cx="5309752" cy="5029614"/>
          </a:xfrm>
          <a:prstGeom prst="rect">
            <a:avLst/>
          </a:prstGeom>
          <a:solidFill>
            <a:srgbClr val="145DA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7">
            <a:extLst>
              <a:ext uri="{FF2B5EF4-FFF2-40B4-BE49-F238E27FC236}">
                <a16:creationId xmlns:a16="http://schemas.microsoft.com/office/drawing/2014/main" id="{A8530324-28E7-956B-BE78-7115533CFE96}"/>
              </a:ext>
            </a:extLst>
          </p:cNvPr>
          <p:cNvGraphicFramePr>
            <a:graphicFrameLocks noGrp="1"/>
          </p:cNvGraphicFramePr>
          <p:nvPr>
            <p:extLst>
              <p:ext uri="{D42A27DB-BD31-4B8C-83A1-F6EECF244321}">
                <p14:modId xmlns:p14="http://schemas.microsoft.com/office/powerpoint/2010/main" val="2405819818"/>
              </p:ext>
            </p:extLst>
          </p:nvPr>
        </p:nvGraphicFramePr>
        <p:xfrm>
          <a:off x="3905249" y="1109675"/>
          <a:ext cx="4554681" cy="4877634"/>
        </p:xfrm>
        <a:graphic>
          <a:graphicData uri="http://schemas.openxmlformats.org/drawingml/2006/table">
            <a:tbl>
              <a:tblPr firstRow="1" bandRow="1">
                <a:tableStyleId>{9D7B26C5-4107-4FEC-AEDC-1716B250A1EF}</a:tableStyleId>
              </a:tblPr>
              <a:tblGrid>
                <a:gridCol w="1518227">
                  <a:extLst>
                    <a:ext uri="{9D8B030D-6E8A-4147-A177-3AD203B41FA5}">
                      <a16:colId xmlns:a16="http://schemas.microsoft.com/office/drawing/2014/main" val="4078345467"/>
                    </a:ext>
                  </a:extLst>
                </a:gridCol>
                <a:gridCol w="1518227">
                  <a:extLst>
                    <a:ext uri="{9D8B030D-6E8A-4147-A177-3AD203B41FA5}">
                      <a16:colId xmlns:a16="http://schemas.microsoft.com/office/drawing/2014/main" val="3187265270"/>
                    </a:ext>
                  </a:extLst>
                </a:gridCol>
                <a:gridCol w="1518227">
                  <a:extLst>
                    <a:ext uri="{9D8B030D-6E8A-4147-A177-3AD203B41FA5}">
                      <a16:colId xmlns:a16="http://schemas.microsoft.com/office/drawing/2014/main" val="3501553332"/>
                    </a:ext>
                  </a:extLst>
                </a:gridCol>
              </a:tblGrid>
              <a:tr h="259099">
                <a:tc>
                  <a:txBody>
                    <a:bodyPr/>
                    <a:lstStyle/>
                    <a:p>
                      <a:r>
                        <a:rPr lang="en-IN" dirty="0">
                          <a:solidFill>
                            <a:schemeClr val="bg1"/>
                          </a:solidFill>
                          <a:latin typeface="Roboto" panose="02000000000000000000" pitchFamily="2" charset="0"/>
                          <a:ea typeface="Roboto" panose="02000000000000000000" pitchFamily="2" charset="0"/>
                        </a:rPr>
                        <a:t>Serial No.</a:t>
                      </a:r>
                    </a:p>
                  </a:txBody>
                  <a:tcPr/>
                </a:tc>
                <a:tc>
                  <a:txBody>
                    <a:bodyPr/>
                    <a:lstStyle/>
                    <a:p>
                      <a:r>
                        <a:rPr lang="en-IN" dirty="0">
                          <a:solidFill>
                            <a:schemeClr val="bg1"/>
                          </a:solidFill>
                          <a:latin typeface="Roboto" panose="02000000000000000000" pitchFamily="2" charset="0"/>
                          <a:ea typeface="Roboto" panose="02000000000000000000" pitchFamily="2" charset="0"/>
                        </a:rPr>
                        <a:t>Table Name</a:t>
                      </a:r>
                    </a:p>
                  </a:txBody>
                  <a:tcPr/>
                </a:tc>
                <a:tc>
                  <a:txBody>
                    <a:bodyPr/>
                    <a:lstStyle/>
                    <a:p>
                      <a:r>
                        <a:rPr lang="en-IN" dirty="0">
                          <a:solidFill>
                            <a:schemeClr val="bg1"/>
                          </a:solidFill>
                          <a:latin typeface="Roboto" panose="02000000000000000000" pitchFamily="2" charset="0"/>
                          <a:ea typeface="Roboto" panose="02000000000000000000" pitchFamily="2" charset="0"/>
                        </a:rPr>
                        <a:t>Description</a:t>
                      </a:r>
                    </a:p>
                  </a:txBody>
                  <a:tcPr/>
                </a:tc>
                <a:extLst>
                  <a:ext uri="{0D108BD9-81ED-4DB2-BD59-A6C34878D82A}">
                    <a16:rowId xmlns:a16="http://schemas.microsoft.com/office/drawing/2014/main" val="2768021322"/>
                  </a:ext>
                </a:extLst>
              </a:tr>
              <a:tr h="422827">
                <a:tc>
                  <a:txBody>
                    <a:bodyPr/>
                    <a:lstStyle/>
                    <a:p>
                      <a:r>
                        <a:rPr lang="en-IN" dirty="0">
                          <a:solidFill>
                            <a:schemeClr val="bg1"/>
                          </a:solidFill>
                          <a:latin typeface="Roboto" panose="02000000000000000000" pitchFamily="2" charset="0"/>
                          <a:ea typeface="Roboto" panose="02000000000000000000" pitchFamily="2" charset="0"/>
                        </a:rPr>
                        <a:t>1</a:t>
                      </a:r>
                    </a:p>
                  </a:txBody>
                  <a:tcPr/>
                </a:tc>
                <a:tc>
                  <a:txBody>
                    <a:bodyPr/>
                    <a:lstStyle/>
                    <a:p>
                      <a:r>
                        <a:rPr lang="en-IN" dirty="0">
                          <a:solidFill>
                            <a:schemeClr val="bg1"/>
                          </a:solidFill>
                          <a:latin typeface="Roboto" panose="02000000000000000000" pitchFamily="2" charset="0"/>
                          <a:ea typeface="Roboto" panose="02000000000000000000" pitchFamily="2" charset="0"/>
                        </a:rPr>
                        <a:t>All Channel Sales Units</a:t>
                      </a:r>
                    </a:p>
                  </a:txBody>
                  <a:tcPr/>
                </a:tc>
                <a:tc>
                  <a:txBody>
                    <a:bodyPr/>
                    <a:lstStyle/>
                    <a:p>
                      <a:r>
                        <a:rPr lang="en-IN" dirty="0">
                          <a:solidFill>
                            <a:schemeClr val="bg1"/>
                          </a:solidFill>
                          <a:latin typeface="Roboto" panose="02000000000000000000" pitchFamily="2" charset="0"/>
                          <a:ea typeface="Roboto" panose="02000000000000000000" pitchFamily="2" charset="0"/>
                        </a:rPr>
                        <a:t>Sales Units</a:t>
                      </a:r>
                    </a:p>
                  </a:txBody>
                  <a:tcPr/>
                </a:tc>
                <a:extLst>
                  <a:ext uri="{0D108BD9-81ED-4DB2-BD59-A6C34878D82A}">
                    <a16:rowId xmlns:a16="http://schemas.microsoft.com/office/drawing/2014/main" val="1056084809"/>
                  </a:ext>
                </a:extLst>
              </a:tr>
              <a:tr h="422827">
                <a:tc>
                  <a:txBody>
                    <a:bodyPr/>
                    <a:lstStyle/>
                    <a:p>
                      <a:r>
                        <a:rPr lang="en-IN" dirty="0">
                          <a:solidFill>
                            <a:schemeClr val="bg1"/>
                          </a:solidFill>
                          <a:latin typeface="Roboto" panose="02000000000000000000" pitchFamily="2" charset="0"/>
                          <a:ea typeface="Roboto" panose="02000000000000000000" pitchFamily="2" charset="0"/>
                        </a:rPr>
                        <a:t>2</a:t>
                      </a:r>
                    </a:p>
                  </a:txBody>
                  <a:tcPr/>
                </a:tc>
                <a:tc>
                  <a:txBody>
                    <a:bodyPr/>
                    <a:lstStyle/>
                    <a:p>
                      <a:r>
                        <a:rPr lang="en-IN" dirty="0">
                          <a:solidFill>
                            <a:schemeClr val="bg1"/>
                          </a:solidFill>
                          <a:latin typeface="Roboto" panose="02000000000000000000" pitchFamily="2" charset="0"/>
                          <a:ea typeface="Roboto" panose="02000000000000000000" pitchFamily="2" charset="0"/>
                        </a:rPr>
                        <a:t>All Channel Sales Volume</a:t>
                      </a:r>
                    </a:p>
                  </a:txBody>
                  <a:tcPr/>
                </a:tc>
                <a:tc>
                  <a:txBody>
                    <a:bodyPr/>
                    <a:lstStyle/>
                    <a:p>
                      <a:r>
                        <a:rPr lang="en-IN" dirty="0">
                          <a:solidFill>
                            <a:schemeClr val="bg1"/>
                          </a:solidFill>
                          <a:latin typeface="Roboto" panose="02000000000000000000" pitchFamily="2" charset="0"/>
                          <a:ea typeface="Roboto" panose="02000000000000000000" pitchFamily="2" charset="0"/>
                        </a:rPr>
                        <a:t>Revenue </a:t>
                      </a:r>
                    </a:p>
                  </a:txBody>
                  <a:tcPr/>
                </a:tc>
                <a:extLst>
                  <a:ext uri="{0D108BD9-81ED-4DB2-BD59-A6C34878D82A}">
                    <a16:rowId xmlns:a16="http://schemas.microsoft.com/office/drawing/2014/main" val="3829148517"/>
                  </a:ext>
                </a:extLst>
              </a:tr>
              <a:tr h="315238">
                <a:tc>
                  <a:txBody>
                    <a:bodyPr/>
                    <a:lstStyle/>
                    <a:p>
                      <a:r>
                        <a:rPr lang="en-IN" dirty="0">
                          <a:solidFill>
                            <a:schemeClr val="bg1"/>
                          </a:solidFill>
                          <a:latin typeface="Roboto" panose="02000000000000000000" pitchFamily="2" charset="0"/>
                          <a:ea typeface="Roboto" panose="02000000000000000000" pitchFamily="2" charset="0"/>
                        </a:rPr>
                        <a:t>3</a:t>
                      </a:r>
                    </a:p>
                  </a:txBody>
                  <a:tcPr/>
                </a:tc>
                <a:tc>
                  <a:txBody>
                    <a:bodyPr/>
                    <a:lstStyle/>
                    <a:p>
                      <a:r>
                        <a:rPr lang="en-IN" dirty="0">
                          <a:solidFill>
                            <a:schemeClr val="bg1"/>
                          </a:solidFill>
                          <a:latin typeface="Roboto" panose="02000000000000000000" pitchFamily="2" charset="0"/>
                          <a:ea typeface="Roboto" panose="02000000000000000000" pitchFamily="2" charset="0"/>
                        </a:rPr>
                        <a:t>COGS</a:t>
                      </a:r>
                    </a:p>
                  </a:txBody>
                  <a:tcPr/>
                </a:tc>
                <a:tc>
                  <a:txBody>
                    <a:bodyPr/>
                    <a:lstStyle/>
                    <a:p>
                      <a:r>
                        <a:rPr lang="en-IN" dirty="0">
                          <a:solidFill>
                            <a:schemeClr val="bg1"/>
                          </a:solidFill>
                          <a:latin typeface="Roboto" panose="02000000000000000000" pitchFamily="2" charset="0"/>
                          <a:ea typeface="Roboto" panose="02000000000000000000" pitchFamily="2" charset="0"/>
                        </a:rPr>
                        <a:t>MSRP &amp; COGS</a:t>
                      </a:r>
                    </a:p>
                  </a:txBody>
                  <a:tcPr/>
                </a:tc>
                <a:extLst>
                  <a:ext uri="{0D108BD9-81ED-4DB2-BD59-A6C34878D82A}">
                    <a16:rowId xmlns:a16="http://schemas.microsoft.com/office/drawing/2014/main" val="1846285464"/>
                  </a:ext>
                </a:extLst>
              </a:tr>
              <a:tr h="315238">
                <a:tc>
                  <a:txBody>
                    <a:bodyPr/>
                    <a:lstStyle/>
                    <a:p>
                      <a:r>
                        <a:rPr lang="en-IN" dirty="0">
                          <a:solidFill>
                            <a:schemeClr val="bg1"/>
                          </a:solidFill>
                          <a:latin typeface="Roboto" panose="02000000000000000000" pitchFamily="2" charset="0"/>
                          <a:ea typeface="Roboto" panose="02000000000000000000" pitchFamily="2" charset="0"/>
                        </a:rPr>
                        <a:t>4</a:t>
                      </a:r>
                    </a:p>
                  </a:txBody>
                  <a:tcPr/>
                </a:tc>
                <a:tc>
                  <a:txBody>
                    <a:bodyPr/>
                    <a:lstStyle/>
                    <a:p>
                      <a:r>
                        <a:rPr lang="en-IN" dirty="0">
                          <a:solidFill>
                            <a:schemeClr val="bg1"/>
                          </a:solidFill>
                          <a:latin typeface="Roboto" panose="02000000000000000000" pitchFamily="2" charset="0"/>
                          <a:ea typeface="Roboto" panose="02000000000000000000" pitchFamily="2" charset="0"/>
                        </a:rPr>
                        <a:t>Classification</a:t>
                      </a:r>
                    </a:p>
                  </a:txBody>
                  <a:tcPr/>
                </a:tc>
                <a:tc>
                  <a:txBody>
                    <a:bodyPr/>
                    <a:lstStyle/>
                    <a:p>
                      <a:r>
                        <a:rPr lang="en-IN" dirty="0">
                          <a:solidFill>
                            <a:schemeClr val="bg1"/>
                          </a:solidFill>
                          <a:latin typeface="Roboto" panose="02000000000000000000" pitchFamily="2" charset="0"/>
                          <a:ea typeface="Roboto" panose="02000000000000000000" pitchFamily="2" charset="0"/>
                        </a:rPr>
                        <a:t>Product information</a:t>
                      </a:r>
                    </a:p>
                  </a:txBody>
                  <a:tcPr/>
                </a:tc>
                <a:extLst>
                  <a:ext uri="{0D108BD9-81ED-4DB2-BD59-A6C34878D82A}">
                    <a16:rowId xmlns:a16="http://schemas.microsoft.com/office/drawing/2014/main" val="2963907669"/>
                  </a:ext>
                </a:extLst>
              </a:tr>
              <a:tr h="422827">
                <a:tc>
                  <a:txBody>
                    <a:bodyPr/>
                    <a:lstStyle/>
                    <a:p>
                      <a:r>
                        <a:rPr lang="en-IN" dirty="0">
                          <a:solidFill>
                            <a:schemeClr val="bg1"/>
                          </a:solidFill>
                          <a:latin typeface="Roboto" panose="02000000000000000000" pitchFamily="2" charset="0"/>
                          <a:ea typeface="Roboto" panose="02000000000000000000" pitchFamily="2" charset="0"/>
                        </a:rPr>
                        <a:t>5</a:t>
                      </a:r>
                    </a:p>
                  </a:txBody>
                  <a:tcPr/>
                </a:tc>
                <a:tc>
                  <a:txBody>
                    <a:bodyPr/>
                    <a:lstStyle/>
                    <a:p>
                      <a:r>
                        <a:rPr lang="en-IN" dirty="0">
                          <a:solidFill>
                            <a:schemeClr val="bg1"/>
                          </a:solidFill>
                          <a:latin typeface="Roboto" panose="02000000000000000000" pitchFamily="2" charset="0"/>
                          <a:ea typeface="Roboto" panose="02000000000000000000" pitchFamily="2" charset="0"/>
                        </a:rPr>
                        <a:t>SKU</a:t>
                      </a:r>
                    </a:p>
                  </a:txBody>
                  <a:tcPr/>
                </a:tc>
                <a:tc>
                  <a:txBody>
                    <a:bodyPr/>
                    <a:lstStyle/>
                    <a:p>
                      <a:r>
                        <a:rPr lang="en-IN" dirty="0">
                          <a:solidFill>
                            <a:schemeClr val="bg1"/>
                          </a:solidFill>
                          <a:latin typeface="Roboto" panose="02000000000000000000" pitchFamily="2" charset="0"/>
                          <a:ea typeface="Roboto" panose="02000000000000000000" pitchFamily="2" charset="0"/>
                        </a:rPr>
                        <a:t>Product merged SKUs</a:t>
                      </a:r>
                    </a:p>
                  </a:txBody>
                  <a:tcPr/>
                </a:tc>
                <a:extLst>
                  <a:ext uri="{0D108BD9-81ED-4DB2-BD59-A6C34878D82A}">
                    <a16:rowId xmlns:a16="http://schemas.microsoft.com/office/drawing/2014/main" val="3688759082"/>
                  </a:ext>
                </a:extLst>
              </a:tr>
              <a:tr h="315238">
                <a:tc>
                  <a:txBody>
                    <a:bodyPr/>
                    <a:lstStyle/>
                    <a:p>
                      <a:r>
                        <a:rPr lang="en-IN" dirty="0">
                          <a:solidFill>
                            <a:schemeClr val="bg1"/>
                          </a:solidFill>
                          <a:latin typeface="Roboto" panose="02000000000000000000" pitchFamily="2" charset="0"/>
                          <a:ea typeface="Roboto" panose="02000000000000000000" pitchFamily="2" charset="0"/>
                        </a:rPr>
                        <a:t>6</a:t>
                      </a:r>
                    </a:p>
                  </a:txBody>
                  <a:tcPr/>
                </a:tc>
                <a:tc>
                  <a:txBody>
                    <a:bodyPr/>
                    <a:lstStyle/>
                    <a:p>
                      <a:r>
                        <a:rPr lang="en-IN" dirty="0">
                          <a:solidFill>
                            <a:schemeClr val="bg1"/>
                          </a:solidFill>
                          <a:latin typeface="Roboto" panose="02000000000000000000" pitchFamily="2" charset="0"/>
                          <a:ea typeface="Roboto" panose="02000000000000000000" pitchFamily="2" charset="0"/>
                        </a:rPr>
                        <a:t>SKU Region</a:t>
                      </a:r>
                    </a:p>
                  </a:txBody>
                  <a:tcPr/>
                </a:tc>
                <a:tc>
                  <a:txBody>
                    <a:bodyPr/>
                    <a:lstStyle/>
                    <a:p>
                      <a:r>
                        <a:rPr lang="en-IN" dirty="0">
                          <a:solidFill>
                            <a:schemeClr val="bg1"/>
                          </a:solidFill>
                          <a:latin typeface="Roboto" panose="02000000000000000000" pitchFamily="2" charset="0"/>
                          <a:ea typeface="Roboto" panose="02000000000000000000" pitchFamily="2" charset="0"/>
                        </a:rPr>
                        <a:t>SKUs region </a:t>
                      </a:r>
                    </a:p>
                  </a:txBody>
                  <a:tcPr/>
                </a:tc>
                <a:extLst>
                  <a:ext uri="{0D108BD9-81ED-4DB2-BD59-A6C34878D82A}">
                    <a16:rowId xmlns:a16="http://schemas.microsoft.com/office/drawing/2014/main" val="1837688642"/>
                  </a:ext>
                </a:extLst>
              </a:tr>
              <a:tr h="315238">
                <a:tc>
                  <a:txBody>
                    <a:bodyPr/>
                    <a:lstStyle/>
                    <a:p>
                      <a:r>
                        <a:rPr lang="en-IN" dirty="0">
                          <a:solidFill>
                            <a:schemeClr val="bg1"/>
                          </a:solidFill>
                          <a:latin typeface="Roboto" panose="02000000000000000000" pitchFamily="2" charset="0"/>
                          <a:ea typeface="Roboto" panose="02000000000000000000" pitchFamily="2" charset="0"/>
                        </a:rPr>
                        <a:t>7</a:t>
                      </a:r>
                    </a:p>
                  </a:txBody>
                  <a:tcPr/>
                </a:tc>
                <a:tc>
                  <a:txBody>
                    <a:bodyPr/>
                    <a:lstStyle/>
                    <a:p>
                      <a:r>
                        <a:rPr lang="en-IN" dirty="0">
                          <a:solidFill>
                            <a:schemeClr val="bg1"/>
                          </a:solidFill>
                          <a:latin typeface="Roboto" panose="02000000000000000000" pitchFamily="2" charset="0"/>
                          <a:ea typeface="Roboto" panose="02000000000000000000" pitchFamily="2" charset="0"/>
                        </a:rPr>
                        <a:t>Region</a:t>
                      </a:r>
                    </a:p>
                  </a:txBody>
                  <a:tcPr/>
                </a:tc>
                <a:tc>
                  <a:txBody>
                    <a:bodyPr/>
                    <a:lstStyle/>
                    <a:p>
                      <a:r>
                        <a:rPr lang="en-IN" dirty="0">
                          <a:solidFill>
                            <a:schemeClr val="bg1"/>
                          </a:solidFill>
                          <a:latin typeface="Roboto" panose="02000000000000000000" pitchFamily="2" charset="0"/>
                          <a:ea typeface="Roboto" panose="02000000000000000000" pitchFamily="2" charset="0"/>
                        </a:rPr>
                        <a:t>Region description</a:t>
                      </a:r>
                    </a:p>
                  </a:txBody>
                  <a:tcPr/>
                </a:tc>
                <a:extLst>
                  <a:ext uri="{0D108BD9-81ED-4DB2-BD59-A6C34878D82A}">
                    <a16:rowId xmlns:a16="http://schemas.microsoft.com/office/drawing/2014/main" val="1570020552"/>
                  </a:ext>
                </a:extLst>
              </a:tr>
              <a:tr h="315238">
                <a:tc>
                  <a:txBody>
                    <a:bodyPr/>
                    <a:lstStyle/>
                    <a:p>
                      <a:r>
                        <a:rPr lang="en-IN" dirty="0">
                          <a:solidFill>
                            <a:schemeClr val="bg1"/>
                          </a:solidFill>
                          <a:latin typeface="Roboto" panose="02000000000000000000" pitchFamily="2" charset="0"/>
                          <a:ea typeface="Roboto" panose="02000000000000000000" pitchFamily="2" charset="0"/>
                        </a:rPr>
                        <a:t>8</a:t>
                      </a:r>
                    </a:p>
                  </a:txBody>
                  <a:tcPr/>
                </a:tc>
                <a:tc>
                  <a:txBody>
                    <a:bodyPr/>
                    <a:lstStyle/>
                    <a:p>
                      <a:r>
                        <a:rPr lang="en-IN" dirty="0">
                          <a:solidFill>
                            <a:schemeClr val="bg1"/>
                          </a:solidFill>
                          <a:latin typeface="Roboto" panose="02000000000000000000" pitchFamily="2" charset="0"/>
                          <a:ea typeface="Roboto" panose="02000000000000000000" pitchFamily="2" charset="0"/>
                        </a:rPr>
                        <a:t>Company</a:t>
                      </a:r>
                    </a:p>
                  </a:txBody>
                  <a:tcPr/>
                </a:tc>
                <a:tc>
                  <a:txBody>
                    <a:bodyPr/>
                    <a:lstStyle/>
                    <a:p>
                      <a:r>
                        <a:rPr lang="en-IN" dirty="0">
                          <a:solidFill>
                            <a:schemeClr val="bg1"/>
                          </a:solidFill>
                          <a:latin typeface="Roboto" panose="02000000000000000000" pitchFamily="2" charset="0"/>
                          <a:ea typeface="Roboto" panose="02000000000000000000" pitchFamily="2" charset="0"/>
                        </a:rPr>
                        <a:t>Channel description</a:t>
                      </a:r>
                    </a:p>
                  </a:txBody>
                  <a:tcPr/>
                </a:tc>
                <a:extLst>
                  <a:ext uri="{0D108BD9-81ED-4DB2-BD59-A6C34878D82A}">
                    <a16:rowId xmlns:a16="http://schemas.microsoft.com/office/drawing/2014/main" val="3728629322"/>
                  </a:ext>
                </a:extLst>
              </a:tr>
              <a:tr h="315238">
                <a:tc>
                  <a:txBody>
                    <a:bodyPr/>
                    <a:lstStyle/>
                    <a:p>
                      <a:r>
                        <a:rPr lang="en-IN" dirty="0">
                          <a:solidFill>
                            <a:schemeClr val="bg1"/>
                          </a:solidFill>
                          <a:latin typeface="Roboto" panose="02000000000000000000" pitchFamily="2" charset="0"/>
                          <a:ea typeface="Roboto" panose="02000000000000000000" pitchFamily="2" charset="0"/>
                        </a:rPr>
                        <a:t>9</a:t>
                      </a:r>
                    </a:p>
                  </a:txBody>
                  <a:tcPr/>
                </a:tc>
                <a:tc>
                  <a:txBody>
                    <a:bodyPr/>
                    <a:lstStyle/>
                    <a:p>
                      <a:r>
                        <a:rPr lang="en-IN" dirty="0">
                          <a:solidFill>
                            <a:schemeClr val="bg1"/>
                          </a:solidFill>
                          <a:latin typeface="Roboto" panose="02000000000000000000" pitchFamily="2" charset="0"/>
                          <a:ea typeface="Roboto" panose="02000000000000000000" pitchFamily="2" charset="0"/>
                        </a:rPr>
                        <a:t>Line</a:t>
                      </a:r>
                    </a:p>
                  </a:txBody>
                  <a:tcPr/>
                </a:tc>
                <a:tc>
                  <a:txBody>
                    <a:bodyPr/>
                    <a:lstStyle/>
                    <a:p>
                      <a:r>
                        <a:rPr lang="en-IN" dirty="0">
                          <a:solidFill>
                            <a:schemeClr val="bg1"/>
                          </a:solidFill>
                          <a:latin typeface="Roboto" panose="02000000000000000000" pitchFamily="2" charset="0"/>
                          <a:ea typeface="Roboto" panose="02000000000000000000" pitchFamily="2" charset="0"/>
                        </a:rPr>
                        <a:t>Product line</a:t>
                      </a:r>
                    </a:p>
                  </a:txBody>
                  <a:tcPr/>
                </a:tc>
                <a:extLst>
                  <a:ext uri="{0D108BD9-81ED-4DB2-BD59-A6C34878D82A}">
                    <a16:rowId xmlns:a16="http://schemas.microsoft.com/office/drawing/2014/main" val="423826324"/>
                  </a:ext>
                </a:extLst>
              </a:tr>
              <a:tr h="422827">
                <a:tc>
                  <a:txBody>
                    <a:bodyPr/>
                    <a:lstStyle/>
                    <a:p>
                      <a:r>
                        <a:rPr lang="en-IN" dirty="0">
                          <a:solidFill>
                            <a:schemeClr val="bg1"/>
                          </a:solidFill>
                          <a:latin typeface="Roboto" panose="02000000000000000000" pitchFamily="2" charset="0"/>
                          <a:ea typeface="Roboto" panose="02000000000000000000" pitchFamily="2" charset="0"/>
                        </a:rPr>
                        <a:t>10</a:t>
                      </a:r>
                    </a:p>
                  </a:txBody>
                  <a:tcPr/>
                </a:tc>
                <a:tc>
                  <a:txBody>
                    <a:bodyPr/>
                    <a:lstStyle/>
                    <a:p>
                      <a:r>
                        <a:rPr lang="en-IN" dirty="0">
                          <a:solidFill>
                            <a:schemeClr val="bg1"/>
                          </a:solidFill>
                          <a:latin typeface="Roboto" panose="02000000000000000000" pitchFamily="2" charset="0"/>
                          <a:ea typeface="Roboto" panose="02000000000000000000" pitchFamily="2" charset="0"/>
                        </a:rPr>
                        <a:t>OOS</a:t>
                      </a:r>
                    </a:p>
                  </a:txBody>
                  <a:tcPr/>
                </a:tc>
                <a:tc>
                  <a:txBody>
                    <a:bodyPr/>
                    <a:lstStyle/>
                    <a:p>
                      <a:r>
                        <a:rPr lang="en-IN" dirty="0">
                          <a:solidFill>
                            <a:schemeClr val="bg1"/>
                          </a:solidFill>
                          <a:latin typeface="Roboto" panose="02000000000000000000" pitchFamily="2" charset="0"/>
                          <a:ea typeface="Roboto" panose="02000000000000000000" pitchFamily="2" charset="0"/>
                        </a:rPr>
                        <a:t>Out-of-Stock Product</a:t>
                      </a:r>
                    </a:p>
                  </a:txBody>
                  <a:tcPr/>
                </a:tc>
                <a:extLst>
                  <a:ext uri="{0D108BD9-81ED-4DB2-BD59-A6C34878D82A}">
                    <a16:rowId xmlns:a16="http://schemas.microsoft.com/office/drawing/2014/main" val="3231703574"/>
                  </a:ext>
                </a:extLst>
              </a:tr>
            </a:tbl>
          </a:graphicData>
        </a:graphic>
      </p:graphicFrame>
    </p:spTree>
    <p:extLst>
      <p:ext uri="{BB962C8B-B14F-4D97-AF65-F5344CB8AC3E}">
        <p14:creationId xmlns:p14="http://schemas.microsoft.com/office/powerpoint/2010/main" val="247267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AACEFDF-9B06-56A2-D3EB-49532184C627}"/>
              </a:ext>
            </a:extLst>
          </p:cNvPr>
          <p:cNvGrpSpPr/>
          <p:nvPr/>
        </p:nvGrpSpPr>
        <p:grpSpPr>
          <a:xfrm>
            <a:off x="399406" y="2389910"/>
            <a:ext cx="11393187" cy="2399005"/>
            <a:chOff x="550714" y="810491"/>
            <a:chExt cx="11393187" cy="2399005"/>
          </a:xfrm>
          <a:gradFill>
            <a:gsLst>
              <a:gs pos="0">
                <a:srgbClr val="145DA5"/>
              </a:gs>
              <a:gs pos="96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grpSp>
          <p:nvGrpSpPr>
            <p:cNvPr id="4" name="Group 3">
              <a:extLst>
                <a:ext uri="{FF2B5EF4-FFF2-40B4-BE49-F238E27FC236}">
                  <a16:creationId xmlns:a16="http://schemas.microsoft.com/office/drawing/2014/main" id="{6904601E-CB36-8C52-833B-90FC187A03E3}"/>
                </a:ext>
              </a:extLst>
            </p:cNvPr>
            <p:cNvGrpSpPr/>
            <p:nvPr/>
          </p:nvGrpSpPr>
          <p:grpSpPr>
            <a:xfrm>
              <a:off x="550717" y="810491"/>
              <a:ext cx="5943599" cy="675409"/>
              <a:chOff x="748145" y="779318"/>
              <a:chExt cx="8001000" cy="675409"/>
            </a:xfrm>
            <a:grpFill/>
          </p:grpSpPr>
          <p:sp>
            <p:nvSpPr>
              <p:cNvPr id="2" name="Rectangle 1">
                <a:extLst>
                  <a:ext uri="{FF2B5EF4-FFF2-40B4-BE49-F238E27FC236}">
                    <a16:creationId xmlns:a16="http://schemas.microsoft.com/office/drawing/2014/main" id="{36ED8C54-7841-EDA3-2F44-FC2029A0E79B}"/>
                  </a:ext>
                </a:extLst>
              </p:cNvPr>
              <p:cNvSpPr/>
              <p:nvPr/>
            </p:nvSpPr>
            <p:spPr>
              <a:xfrm>
                <a:off x="748145" y="779318"/>
                <a:ext cx="7335982" cy="6650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Roboto" panose="02000000000000000000" pitchFamily="2" charset="0"/>
                    <a:ea typeface="Roboto" panose="02000000000000000000" pitchFamily="2" charset="0"/>
                  </a:rPr>
                  <a:t>1. Basic Metrics Calculation</a:t>
                </a:r>
              </a:p>
            </p:txBody>
          </p:sp>
          <p:sp>
            <p:nvSpPr>
              <p:cNvPr id="3" name="Isosceles Triangle 2">
                <a:extLst>
                  <a:ext uri="{FF2B5EF4-FFF2-40B4-BE49-F238E27FC236}">
                    <a16:creationId xmlns:a16="http://schemas.microsoft.com/office/drawing/2014/main" id="{C373A1A8-B54C-51CD-0CF2-8E01CBF33662}"/>
                  </a:ext>
                </a:extLst>
              </p:cNvPr>
              <p:cNvSpPr/>
              <p:nvPr/>
            </p:nvSpPr>
            <p:spPr>
              <a:xfrm rot="5400000">
                <a:off x="8078931" y="784514"/>
                <a:ext cx="675409" cy="66501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 name="Group 5">
              <a:extLst>
                <a:ext uri="{FF2B5EF4-FFF2-40B4-BE49-F238E27FC236}">
                  <a16:creationId xmlns:a16="http://schemas.microsoft.com/office/drawing/2014/main" id="{4302F828-5B32-F52D-A8D9-CBC85BC3B901}"/>
                </a:ext>
              </a:extLst>
            </p:cNvPr>
            <p:cNvGrpSpPr/>
            <p:nvPr/>
          </p:nvGrpSpPr>
          <p:grpSpPr>
            <a:xfrm flipH="1">
              <a:off x="6000302" y="1150794"/>
              <a:ext cx="5943599" cy="675409"/>
              <a:chOff x="748145" y="779318"/>
              <a:chExt cx="8001000" cy="675409"/>
            </a:xfrm>
            <a:grpFill/>
          </p:grpSpPr>
          <p:sp>
            <p:nvSpPr>
              <p:cNvPr id="7" name="Rectangle 6">
                <a:extLst>
                  <a:ext uri="{FF2B5EF4-FFF2-40B4-BE49-F238E27FC236}">
                    <a16:creationId xmlns:a16="http://schemas.microsoft.com/office/drawing/2014/main" id="{3C979151-9006-E7D7-E413-E3F3E73F071B}"/>
                  </a:ext>
                </a:extLst>
              </p:cNvPr>
              <p:cNvSpPr/>
              <p:nvPr/>
            </p:nvSpPr>
            <p:spPr>
              <a:xfrm>
                <a:off x="748145" y="779318"/>
                <a:ext cx="7335982" cy="6650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Roboto" panose="02000000000000000000" pitchFamily="2" charset="0"/>
                    <a:ea typeface="Roboto" panose="02000000000000000000" pitchFamily="2" charset="0"/>
                  </a:rPr>
                  <a:t>2. Data Cleaning and Pre-processing</a:t>
                </a:r>
              </a:p>
            </p:txBody>
          </p:sp>
          <p:sp>
            <p:nvSpPr>
              <p:cNvPr id="8" name="Isosceles Triangle 7">
                <a:extLst>
                  <a:ext uri="{FF2B5EF4-FFF2-40B4-BE49-F238E27FC236}">
                    <a16:creationId xmlns:a16="http://schemas.microsoft.com/office/drawing/2014/main" id="{23F7DBC5-9084-5884-839A-C72F08E8277D}"/>
                  </a:ext>
                </a:extLst>
              </p:cNvPr>
              <p:cNvSpPr/>
              <p:nvPr/>
            </p:nvSpPr>
            <p:spPr>
              <a:xfrm rot="5400000">
                <a:off x="8078931" y="784514"/>
                <a:ext cx="675409" cy="66501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DD83F547-9CC7-6295-E8DF-91ECFD123634}"/>
                </a:ext>
              </a:extLst>
            </p:cNvPr>
            <p:cNvGrpSpPr/>
            <p:nvPr/>
          </p:nvGrpSpPr>
          <p:grpSpPr>
            <a:xfrm>
              <a:off x="550715" y="1501487"/>
              <a:ext cx="5943599" cy="675409"/>
              <a:chOff x="748145" y="779318"/>
              <a:chExt cx="8001000" cy="675409"/>
            </a:xfrm>
            <a:grpFill/>
          </p:grpSpPr>
          <p:sp>
            <p:nvSpPr>
              <p:cNvPr id="14" name="Rectangle 13">
                <a:extLst>
                  <a:ext uri="{FF2B5EF4-FFF2-40B4-BE49-F238E27FC236}">
                    <a16:creationId xmlns:a16="http://schemas.microsoft.com/office/drawing/2014/main" id="{947D5DB4-1C2E-407C-6A76-4CD2E2384948}"/>
                  </a:ext>
                </a:extLst>
              </p:cNvPr>
              <p:cNvSpPr/>
              <p:nvPr/>
            </p:nvSpPr>
            <p:spPr>
              <a:xfrm>
                <a:off x="748145" y="779318"/>
                <a:ext cx="7335982" cy="6650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Roboto" panose="02000000000000000000" pitchFamily="2" charset="0"/>
                    <a:ea typeface="Roboto" panose="02000000000000000000" pitchFamily="2" charset="0"/>
                  </a:rPr>
                  <a:t>3. Data Modelling and creating the relations</a:t>
                </a:r>
              </a:p>
            </p:txBody>
          </p:sp>
          <p:sp>
            <p:nvSpPr>
              <p:cNvPr id="15" name="Isosceles Triangle 14">
                <a:extLst>
                  <a:ext uri="{FF2B5EF4-FFF2-40B4-BE49-F238E27FC236}">
                    <a16:creationId xmlns:a16="http://schemas.microsoft.com/office/drawing/2014/main" id="{578FBC35-748C-8197-4C77-7145ECF4AD3E}"/>
                  </a:ext>
                </a:extLst>
              </p:cNvPr>
              <p:cNvSpPr/>
              <p:nvPr/>
            </p:nvSpPr>
            <p:spPr>
              <a:xfrm rot="5400000">
                <a:off x="8078931" y="784514"/>
                <a:ext cx="675409" cy="66501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id="{6EA2ED66-B39A-7D58-555E-679187F922C0}"/>
                </a:ext>
              </a:extLst>
            </p:cNvPr>
            <p:cNvGrpSpPr/>
            <p:nvPr/>
          </p:nvGrpSpPr>
          <p:grpSpPr>
            <a:xfrm flipH="1">
              <a:off x="6000302" y="1841790"/>
              <a:ext cx="5943599" cy="675409"/>
              <a:chOff x="748145" y="779318"/>
              <a:chExt cx="8001000" cy="675409"/>
            </a:xfrm>
            <a:grpFill/>
          </p:grpSpPr>
          <p:sp>
            <p:nvSpPr>
              <p:cNvPr id="17" name="Rectangle 16">
                <a:extLst>
                  <a:ext uri="{FF2B5EF4-FFF2-40B4-BE49-F238E27FC236}">
                    <a16:creationId xmlns:a16="http://schemas.microsoft.com/office/drawing/2014/main" id="{C370C42A-1503-2C1E-2F63-FFA6D1E9DE60}"/>
                  </a:ext>
                </a:extLst>
              </p:cNvPr>
              <p:cNvSpPr/>
              <p:nvPr/>
            </p:nvSpPr>
            <p:spPr>
              <a:xfrm>
                <a:off x="748145" y="779318"/>
                <a:ext cx="7335982" cy="6650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Roboto" panose="02000000000000000000" pitchFamily="2" charset="0"/>
                    <a:ea typeface="Roboto" panose="02000000000000000000" pitchFamily="2" charset="0"/>
                  </a:rPr>
                  <a:t>4. Creating Dashboard</a:t>
                </a:r>
              </a:p>
            </p:txBody>
          </p:sp>
          <p:sp>
            <p:nvSpPr>
              <p:cNvPr id="18" name="Isosceles Triangle 17">
                <a:extLst>
                  <a:ext uri="{FF2B5EF4-FFF2-40B4-BE49-F238E27FC236}">
                    <a16:creationId xmlns:a16="http://schemas.microsoft.com/office/drawing/2014/main" id="{D95D7807-978A-C1DE-9146-ABA33B2D2EEB}"/>
                  </a:ext>
                </a:extLst>
              </p:cNvPr>
              <p:cNvSpPr/>
              <p:nvPr/>
            </p:nvSpPr>
            <p:spPr>
              <a:xfrm rot="5400000">
                <a:off x="8078931" y="784514"/>
                <a:ext cx="675409" cy="66501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a:extLst>
                <a:ext uri="{FF2B5EF4-FFF2-40B4-BE49-F238E27FC236}">
                  <a16:creationId xmlns:a16="http://schemas.microsoft.com/office/drawing/2014/main" id="{0B0A0215-B51C-227E-01F6-124FA9893C71}"/>
                </a:ext>
              </a:extLst>
            </p:cNvPr>
            <p:cNvGrpSpPr/>
            <p:nvPr/>
          </p:nvGrpSpPr>
          <p:grpSpPr>
            <a:xfrm>
              <a:off x="550714" y="2202874"/>
              <a:ext cx="5943599" cy="675409"/>
              <a:chOff x="748145" y="779318"/>
              <a:chExt cx="8001000" cy="675409"/>
            </a:xfrm>
            <a:grpFill/>
          </p:grpSpPr>
          <p:sp>
            <p:nvSpPr>
              <p:cNvPr id="20" name="Rectangle 19">
                <a:extLst>
                  <a:ext uri="{FF2B5EF4-FFF2-40B4-BE49-F238E27FC236}">
                    <a16:creationId xmlns:a16="http://schemas.microsoft.com/office/drawing/2014/main" id="{09BB32DD-8AAF-F0A7-9C19-7448E6E64DCA}"/>
                  </a:ext>
                </a:extLst>
              </p:cNvPr>
              <p:cNvSpPr/>
              <p:nvPr/>
            </p:nvSpPr>
            <p:spPr>
              <a:xfrm>
                <a:off x="748145" y="779318"/>
                <a:ext cx="7335982" cy="6650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Roboto" panose="02000000000000000000" pitchFamily="2" charset="0"/>
                    <a:ea typeface="Roboto" panose="02000000000000000000" pitchFamily="2" charset="0"/>
                  </a:rPr>
                  <a:t>5. Generating insights</a:t>
                </a:r>
              </a:p>
            </p:txBody>
          </p:sp>
          <p:sp>
            <p:nvSpPr>
              <p:cNvPr id="21" name="Isosceles Triangle 20">
                <a:extLst>
                  <a:ext uri="{FF2B5EF4-FFF2-40B4-BE49-F238E27FC236}">
                    <a16:creationId xmlns:a16="http://schemas.microsoft.com/office/drawing/2014/main" id="{4A7B43A8-C566-646D-AD18-C6F0592684B7}"/>
                  </a:ext>
                </a:extLst>
              </p:cNvPr>
              <p:cNvSpPr/>
              <p:nvPr/>
            </p:nvSpPr>
            <p:spPr>
              <a:xfrm rot="5400000">
                <a:off x="8078931" y="784514"/>
                <a:ext cx="675409" cy="66501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6EEFFA2E-EF39-970E-0E5A-599B222F3D98}"/>
                </a:ext>
              </a:extLst>
            </p:cNvPr>
            <p:cNvGrpSpPr/>
            <p:nvPr/>
          </p:nvGrpSpPr>
          <p:grpSpPr>
            <a:xfrm flipH="1">
              <a:off x="6000302" y="2534087"/>
              <a:ext cx="5943599" cy="675409"/>
              <a:chOff x="748145" y="779318"/>
              <a:chExt cx="8001000" cy="675409"/>
            </a:xfrm>
            <a:grpFill/>
          </p:grpSpPr>
          <p:sp>
            <p:nvSpPr>
              <p:cNvPr id="23" name="Rectangle 22">
                <a:extLst>
                  <a:ext uri="{FF2B5EF4-FFF2-40B4-BE49-F238E27FC236}">
                    <a16:creationId xmlns:a16="http://schemas.microsoft.com/office/drawing/2014/main" id="{64CB195E-1A92-D89D-A351-36066C06B7AC}"/>
                  </a:ext>
                </a:extLst>
              </p:cNvPr>
              <p:cNvSpPr/>
              <p:nvPr/>
            </p:nvSpPr>
            <p:spPr>
              <a:xfrm>
                <a:off x="748145" y="779318"/>
                <a:ext cx="7335982" cy="6650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Roboto" panose="02000000000000000000" pitchFamily="2" charset="0"/>
                    <a:ea typeface="Roboto" panose="02000000000000000000" pitchFamily="2" charset="0"/>
                  </a:rPr>
                  <a:t>6. Preparing Presentation</a:t>
                </a:r>
              </a:p>
            </p:txBody>
          </p:sp>
          <p:sp>
            <p:nvSpPr>
              <p:cNvPr id="24" name="Isosceles Triangle 23">
                <a:extLst>
                  <a:ext uri="{FF2B5EF4-FFF2-40B4-BE49-F238E27FC236}">
                    <a16:creationId xmlns:a16="http://schemas.microsoft.com/office/drawing/2014/main" id="{4713086A-ADA8-7ADF-A3E5-C1F78C8B1D10}"/>
                  </a:ext>
                </a:extLst>
              </p:cNvPr>
              <p:cNvSpPr/>
              <p:nvPr/>
            </p:nvSpPr>
            <p:spPr>
              <a:xfrm rot="5400000">
                <a:off x="8078931" y="784514"/>
                <a:ext cx="675409" cy="66501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6" name="TextBox 25">
            <a:extLst>
              <a:ext uri="{FF2B5EF4-FFF2-40B4-BE49-F238E27FC236}">
                <a16:creationId xmlns:a16="http://schemas.microsoft.com/office/drawing/2014/main" id="{62F3F121-D86F-0912-4CF1-9D9D264EA84B}"/>
              </a:ext>
            </a:extLst>
          </p:cNvPr>
          <p:cNvSpPr txBox="1"/>
          <p:nvPr/>
        </p:nvSpPr>
        <p:spPr>
          <a:xfrm>
            <a:off x="2916379" y="798943"/>
            <a:ext cx="6359236" cy="584775"/>
          </a:xfrm>
          <a:prstGeom prst="rect">
            <a:avLst/>
          </a:prstGeom>
          <a:noFill/>
        </p:spPr>
        <p:txBody>
          <a:bodyPr wrap="square" rtlCol="0">
            <a:spAutoFit/>
          </a:bodyPr>
          <a:lstStyle/>
          <a:p>
            <a:pPr algn="ctr"/>
            <a:r>
              <a:rPr lang="en-IN" sz="3200" b="1" u="sng" dirty="0">
                <a:solidFill>
                  <a:schemeClr val="bg1"/>
                </a:solidFill>
                <a:latin typeface="Roboto" panose="02000000000000000000" pitchFamily="2" charset="0"/>
                <a:ea typeface="Roboto" panose="02000000000000000000" pitchFamily="2" charset="0"/>
              </a:rPr>
              <a:t>Steps followed</a:t>
            </a:r>
          </a:p>
        </p:txBody>
      </p:sp>
      <p:pic>
        <p:nvPicPr>
          <p:cNvPr id="28" name="Graphic 27" descr="Chevron arrows">
            <a:extLst>
              <a:ext uri="{FF2B5EF4-FFF2-40B4-BE49-F238E27FC236}">
                <a16:creationId xmlns:a16="http://schemas.microsoft.com/office/drawing/2014/main" id="{C37E8C90-B660-1568-76F1-E86F5FAB3B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81901" y="835021"/>
            <a:ext cx="512618" cy="512618"/>
          </a:xfrm>
          <a:prstGeom prst="rect">
            <a:avLst/>
          </a:prstGeom>
        </p:spPr>
      </p:pic>
      <p:pic>
        <p:nvPicPr>
          <p:cNvPr id="29" name="Graphic 28" descr="Chevron arrows">
            <a:extLst>
              <a:ext uri="{FF2B5EF4-FFF2-40B4-BE49-F238E27FC236}">
                <a16:creationId xmlns:a16="http://schemas.microsoft.com/office/drawing/2014/main" id="{95C560BE-1510-FDCB-C462-DD120F3862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4097482" y="835021"/>
            <a:ext cx="512618" cy="512618"/>
          </a:xfrm>
          <a:prstGeom prst="rect">
            <a:avLst/>
          </a:prstGeom>
        </p:spPr>
      </p:pic>
    </p:spTree>
    <p:extLst>
      <p:ext uri="{BB962C8B-B14F-4D97-AF65-F5344CB8AC3E}">
        <p14:creationId xmlns:p14="http://schemas.microsoft.com/office/powerpoint/2010/main" val="171926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C30869-2521-24F2-3759-66D23258B317}"/>
              </a:ext>
            </a:extLst>
          </p:cNvPr>
          <p:cNvSpPr txBox="1"/>
          <p:nvPr/>
        </p:nvSpPr>
        <p:spPr>
          <a:xfrm>
            <a:off x="3886200" y="270164"/>
            <a:ext cx="4073236" cy="400110"/>
          </a:xfrm>
          <a:prstGeom prst="rect">
            <a:avLst/>
          </a:prstGeom>
          <a:noFill/>
        </p:spPr>
        <p:txBody>
          <a:bodyPr wrap="square" rtlCol="0">
            <a:spAutoFit/>
          </a:bodyPr>
          <a:lstStyle/>
          <a:p>
            <a:pPr algn="ctr"/>
            <a:r>
              <a:rPr lang="en-IN" sz="2000" b="1" u="sng" dirty="0">
                <a:solidFill>
                  <a:schemeClr val="bg1"/>
                </a:solidFill>
                <a:latin typeface="Roboto" panose="02000000000000000000" pitchFamily="2" charset="0"/>
                <a:ea typeface="Roboto" panose="02000000000000000000" pitchFamily="2" charset="0"/>
              </a:rPr>
              <a:t>BASIC METRIC CALCULATION</a:t>
            </a:r>
          </a:p>
        </p:txBody>
      </p:sp>
      <p:graphicFrame>
        <p:nvGraphicFramePr>
          <p:cNvPr id="3" name="Table 3">
            <a:extLst>
              <a:ext uri="{FF2B5EF4-FFF2-40B4-BE49-F238E27FC236}">
                <a16:creationId xmlns:a16="http://schemas.microsoft.com/office/drawing/2014/main" id="{2D7ADA99-CEBA-D9E3-9B25-03B5C984B682}"/>
              </a:ext>
            </a:extLst>
          </p:cNvPr>
          <p:cNvGraphicFramePr>
            <a:graphicFrameLocks noGrp="1"/>
          </p:cNvGraphicFramePr>
          <p:nvPr>
            <p:extLst>
              <p:ext uri="{D42A27DB-BD31-4B8C-83A1-F6EECF244321}">
                <p14:modId xmlns:p14="http://schemas.microsoft.com/office/powerpoint/2010/main" val="2537916252"/>
              </p:ext>
            </p:extLst>
          </p:nvPr>
        </p:nvGraphicFramePr>
        <p:xfrm>
          <a:off x="0" y="906702"/>
          <a:ext cx="12192000" cy="534330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611291040"/>
                    </a:ext>
                  </a:extLst>
                </a:gridCol>
                <a:gridCol w="3486728">
                  <a:extLst>
                    <a:ext uri="{9D8B030D-6E8A-4147-A177-3AD203B41FA5}">
                      <a16:colId xmlns:a16="http://schemas.microsoft.com/office/drawing/2014/main" val="2455677245"/>
                    </a:ext>
                  </a:extLst>
                </a:gridCol>
                <a:gridCol w="4641272">
                  <a:extLst>
                    <a:ext uri="{9D8B030D-6E8A-4147-A177-3AD203B41FA5}">
                      <a16:colId xmlns:a16="http://schemas.microsoft.com/office/drawing/2014/main" val="3529244155"/>
                    </a:ext>
                  </a:extLst>
                </a:gridCol>
              </a:tblGrid>
              <a:tr h="412465">
                <a:tc>
                  <a:txBody>
                    <a:bodyPr/>
                    <a:lstStyle/>
                    <a:p>
                      <a:pPr algn="ctr" fontAlgn="b"/>
                      <a:r>
                        <a:rPr lang="en-IN" sz="1800" u="none" strike="noStrike" dirty="0">
                          <a:solidFill>
                            <a:schemeClr val="bg1"/>
                          </a:solidFill>
                          <a:effectLst/>
                        </a:rPr>
                        <a:t>Sl. No.</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Metric</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Total</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5268437"/>
                  </a:ext>
                </a:extLst>
              </a:tr>
              <a:tr h="499242">
                <a:tc>
                  <a:txBody>
                    <a:bodyPr/>
                    <a:lstStyle/>
                    <a:p>
                      <a:pPr algn="ctr" fontAlgn="b"/>
                      <a:r>
                        <a:rPr lang="en-IN" sz="1800" b="0" i="0" u="none" strike="noStrike" dirty="0">
                          <a:solidFill>
                            <a:schemeClr val="bg1"/>
                          </a:solidFill>
                          <a:effectLst/>
                          <a:latin typeface="Roboto" panose="02000000000000000000" pitchFamily="2" charset="0"/>
                          <a:ea typeface="Roboto" panose="02000000000000000000" pitchFamily="2" charset="0"/>
                        </a:rPr>
                        <a:t>1  </a:t>
                      </a: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Total Revenue</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 $ 263,684,225.95 </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7765455"/>
                  </a:ext>
                </a:extLst>
              </a:tr>
              <a:tr h="412465">
                <a:tc>
                  <a:txBody>
                    <a:bodyPr/>
                    <a:lstStyle/>
                    <a:p>
                      <a:pPr algn="ctr" fontAlgn="b"/>
                      <a:r>
                        <a:rPr lang="en-IN" sz="1800" u="none" strike="noStrike" dirty="0">
                          <a:solidFill>
                            <a:schemeClr val="bg1"/>
                          </a:solidFill>
                          <a:effectLst/>
                        </a:rPr>
                        <a:t>2</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Net Sales</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5368885</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1977112"/>
                  </a:ext>
                </a:extLst>
              </a:tr>
              <a:tr h="460371">
                <a:tc>
                  <a:txBody>
                    <a:bodyPr/>
                    <a:lstStyle/>
                    <a:p>
                      <a:pPr algn="ctr" fontAlgn="b"/>
                      <a:r>
                        <a:rPr lang="en-IN" sz="1800" u="none" strike="noStrike" dirty="0">
                          <a:solidFill>
                            <a:schemeClr val="bg1"/>
                          </a:solidFill>
                          <a:effectLst/>
                        </a:rPr>
                        <a:t>3</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Average Unit Retail</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 $ 49.11 </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6043319"/>
                  </a:ext>
                </a:extLst>
              </a:tr>
              <a:tr h="459972">
                <a:tc>
                  <a:txBody>
                    <a:bodyPr/>
                    <a:lstStyle/>
                    <a:p>
                      <a:pPr algn="ctr" fontAlgn="b"/>
                      <a:r>
                        <a:rPr lang="en-IN" sz="1800" u="none" strike="noStrike" dirty="0">
                          <a:solidFill>
                            <a:schemeClr val="bg1"/>
                          </a:solidFill>
                          <a:effectLst/>
                        </a:rPr>
                        <a:t>4</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COGS</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 $ 12,91,21,686.77 </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14205207"/>
                  </a:ext>
                </a:extLst>
              </a:tr>
              <a:tr h="412465">
                <a:tc>
                  <a:txBody>
                    <a:bodyPr/>
                    <a:lstStyle/>
                    <a:p>
                      <a:pPr algn="ctr" fontAlgn="b"/>
                      <a:r>
                        <a:rPr lang="en-IN" sz="1800" u="none" strike="noStrike" dirty="0">
                          <a:solidFill>
                            <a:schemeClr val="bg1"/>
                          </a:solidFill>
                          <a:effectLst/>
                        </a:rPr>
                        <a:t>5</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Gross Margin %</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51%</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82201776"/>
                  </a:ext>
                </a:extLst>
              </a:tr>
              <a:tr h="447209">
                <a:tc>
                  <a:txBody>
                    <a:bodyPr/>
                    <a:lstStyle/>
                    <a:p>
                      <a:pPr algn="ctr" fontAlgn="b"/>
                      <a:r>
                        <a:rPr lang="en-IN" sz="1800" u="none" strike="noStrike" dirty="0">
                          <a:solidFill>
                            <a:schemeClr val="bg1"/>
                          </a:solidFill>
                          <a:effectLst/>
                        </a:rPr>
                        <a:t>6</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TY Total Revenue</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 $ 6,96,11,883.00 </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42764567"/>
                  </a:ext>
                </a:extLst>
              </a:tr>
              <a:tr h="618698">
                <a:tc>
                  <a:txBody>
                    <a:bodyPr/>
                    <a:lstStyle/>
                    <a:p>
                      <a:pPr algn="ctr" fontAlgn="b"/>
                      <a:r>
                        <a:rPr lang="en-IN" sz="1800" u="none" strike="noStrike" dirty="0">
                          <a:solidFill>
                            <a:schemeClr val="bg1"/>
                          </a:solidFill>
                          <a:effectLst/>
                        </a:rPr>
                        <a:t>7</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LY Total Revenue</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 $ 12,50,49,117.00 </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30985593"/>
                  </a:ext>
                </a:extLst>
              </a:tr>
              <a:tr h="412465">
                <a:tc>
                  <a:txBody>
                    <a:bodyPr/>
                    <a:lstStyle/>
                    <a:p>
                      <a:pPr algn="ctr" fontAlgn="b"/>
                      <a:r>
                        <a:rPr lang="en-IN" sz="1800" u="none" strike="noStrike">
                          <a:solidFill>
                            <a:schemeClr val="bg1"/>
                          </a:solidFill>
                          <a:effectLst/>
                        </a:rPr>
                        <a:t>8</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TY Net Sales</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1469235</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64064305"/>
                  </a:ext>
                </a:extLst>
              </a:tr>
              <a:tr h="412465">
                <a:tc>
                  <a:txBody>
                    <a:bodyPr/>
                    <a:lstStyle/>
                    <a:p>
                      <a:pPr algn="ctr" fontAlgn="b"/>
                      <a:r>
                        <a:rPr lang="en-IN" sz="1800" u="none" strike="noStrike" dirty="0">
                          <a:solidFill>
                            <a:schemeClr val="bg1"/>
                          </a:solidFill>
                          <a:effectLst/>
                        </a:rPr>
                        <a:t>9</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LY Net Sales</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2539952</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29092821"/>
                  </a:ext>
                </a:extLst>
              </a:tr>
              <a:tr h="383018">
                <a:tc>
                  <a:txBody>
                    <a:bodyPr/>
                    <a:lstStyle/>
                    <a:p>
                      <a:pPr algn="ctr" fontAlgn="b"/>
                      <a:r>
                        <a:rPr lang="en-IN" sz="1800" u="none" strike="noStrike" dirty="0">
                          <a:solidFill>
                            <a:schemeClr val="bg1"/>
                          </a:solidFill>
                          <a:effectLst/>
                        </a:rPr>
                        <a:t>10</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YOY % for 2017-2018</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           81.16% (Growth)</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70502808"/>
                  </a:ext>
                </a:extLst>
              </a:tr>
              <a:tr h="412465">
                <a:tc>
                  <a:txBody>
                    <a:bodyPr/>
                    <a:lstStyle/>
                    <a:p>
                      <a:pPr algn="ctr" fontAlgn="b"/>
                      <a:r>
                        <a:rPr lang="en-IN" sz="1800" u="none" strike="noStrike" dirty="0">
                          <a:solidFill>
                            <a:schemeClr val="bg1"/>
                          </a:solidFill>
                          <a:effectLst/>
                        </a:rPr>
                        <a:t>11</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YOY % for 2018-2019</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IN" sz="1800" u="none" strike="noStrike" dirty="0">
                          <a:solidFill>
                            <a:schemeClr val="bg1"/>
                          </a:solidFill>
                          <a:effectLst/>
                        </a:rPr>
                        <a:t>        44% (Decline)</a:t>
                      </a:r>
                      <a:endParaRPr lang="en-IN" sz="1800" b="0" i="0" u="none" strike="noStrike" dirty="0">
                        <a:solidFill>
                          <a:schemeClr val="bg1"/>
                        </a:solidFill>
                        <a:effectLst/>
                        <a:latin typeface="Roboto" panose="02000000000000000000" pitchFamily="2" charset="0"/>
                        <a:ea typeface="Roboto" panose="02000000000000000000" pitchFamily="2"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57838505"/>
                  </a:ext>
                </a:extLst>
              </a:tr>
            </a:tbl>
          </a:graphicData>
        </a:graphic>
      </p:graphicFrame>
      <p:pic>
        <p:nvPicPr>
          <p:cNvPr id="5" name="Graphic 4" descr="Bar graph with upward trend">
            <a:extLst>
              <a:ext uri="{FF2B5EF4-FFF2-40B4-BE49-F238E27FC236}">
                <a16:creationId xmlns:a16="http://schemas.microsoft.com/office/drawing/2014/main" id="{4DC2E2D7-14FF-ACFD-C2CF-A6DF6C64F4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0109" y="143802"/>
            <a:ext cx="526472" cy="526472"/>
          </a:xfrm>
          <a:prstGeom prst="rect">
            <a:avLst/>
          </a:prstGeom>
        </p:spPr>
      </p:pic>
    </p:spTree>
    <p:extLst>
      <p:ext uri="{BB962C8B-B14F-4D97-AF65-F5344CB8AC3E}">
        <p14:creationId xmlns:p14="http://schemas.microsoft.com/office/powerpoint/2010/main" val="44048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74AFCD-1CF5-4087-92FB-A3B4FFD5C447}"/>
              </a:ext>
            </a:extLst>
          </p:cNvPr>
          <p:cNvPicPr>
            <a:picLocks noChangeAspect="1"/>
          </p:cNvPicPr>
          <p:nvPr/>
        </p:nvPicPr>
        <p:blipFill>
          <a:blip r:embed="rId2"/>
          <a:stretch>
            <a:fillRect/>
          </a:stretch>
        </p:blipFill>
        <p:spPr>
          <a:xfrm>
            <a:off x="2486889" y="972998"/>
            <a:ext cx="7218222" cy="5479094"/>
          </a:xfrm>
          <a:prstGeom prst="rect">
            <a:avLst/>
          </a:prstGeom>
        </p:spPr>
      </p:pic>
      <p:sp>
        <p:nvSpPr>
          <p:cNvPr id="4" name="TextBox 3">
            <a:extLst>
              <a:ext uri="{FF2B5EF4-FFF2-40B4-BE49-F238E27FC236}">
                <a16:creationId xmlns:a16="http://schemas.microsoft.com/office/drawing/2014/main" id="{EC09B348-3828-BBF4-F9C0-792A813EE276}"/>
              </a:ext>
            </a:extLst>
          </p:cNvPr>
          <p:cNvSpPr txBox="1"/>
          <p:nvPr/>
        </p:nvSpPr>
        <p:spPr>
          <a:xfrm>
            <a:off x="3061854" y="300178"/>
            <a:ext cx="6359236" cy="584775"/>
          </a:xfrm>
          <a:prstGeom prst="rect">
            <a:avLst/>
          </a:prstGeom>
          <a:noFill/>
        </p:spPr>
        <p:txBody>
          <a:bodyPr wrap="square" rtlCol="0">
            <a:spAutoFit/>
          </a:bodyPr>
          <a:lstStyle/>
          <a:p>
            <a:pPr algn="ctr"/>
            <a:r>
              <a:rPr lang="en-IN" sz="3200" b="1" u="sng" dirty="0">
                <a:solidFill>
                  <a:schemeClr val="bg1"/>
                </a:solidFill>
                <a:latin typeface="Roboto" panose="02000000000000000000" pitchFamily="2" charset="0"/>
                <a:ea typeface="Roboto" panose="02000000000000000000" pitchFamily="2" charset="0"/>
              </a:rPr>
              <a:t>Data Modelling</a:t>
            </a:r>
          </a:p>
        </p:txBody>
      </p:sp>
    </p:spTree>
    <p:extLst>
      <p:ext uri="{BB962C8B-B14F-4D97-AF65-F5344CB8AC3E}">
        <p14:creationId xmlns:p14="http://schemas.microsoft.com/office/powerpoint/2010/main" val="261561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a:stretch/>
        </p:blipFill>
        <p:spPr>
          <a:xfrm>
            <a:off x="0" y="4646"/>
            <a:ext cx="12192000" cy="68487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3"/>
          <p:cNvPicPr preferRelativeResize="0"/>
          <p:nvPr/>
        </p:nvPicPr>
        <p:blipFill rotWithShape="1">
          <a:blip r:embed="rId3">
            <a:alphaModFix/>
          </a:blip>
          <a:srcRect/>
          <a:stretch/>
        </p:blipFill>
        <p:spPr>
          <a:xfrm>
            <a:off x="0" y="1"/>
            <a:ext cx="12192000" cy="6341804"/>
          </a:xfrm>
          <a:prstGeom prst="rect">
            <a:avLst/>
          </a:prstGeom>
          <a:noFill/>
          <a:ln>
            <a:noFill/>
          </a:ln>
        </p:spPr>
      </p:pic>
      <p:sp>
        <p:nvSpPr>
          <p:cNvPr id="114" name="Google Shape;114;p3"/>
          <p:cNvSpPr txBox="1"/>
          <p:nvPr/>
        </p:nvSpPr>
        <p:spPr>
          <a:xfrm>
            <a:off x="525292" y="6341805"/>
            <a:ext cx="11468911"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500" b="0" i="0" u="none" strike="noStrike" cap="none">
                <a:solidFill>
                  <a:schemeClr val="lt1"/>
                </a:solidFill>
                <a:latin typeface="Calibri"/>
                <a:ea typeface="Calibri"/>
                <a:cs typeface="Calibri"/>
                <a:sym typeface="Calibri"/>
              </a:rPr>
              <a:t>Link to PowerBI file : </a:t>
            </a:r>
            <a:r>
              <a:rPr lang="en-IN" sz="1500" b="0" i="0" u="sng" strike="noStrike" cap="none">
                <a:solidFill>
                  <a:schemeClr val="lt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https://drive.google.com/file/d/1biUWy8W5eoQz5eemlbA0KIGP0eJ5caU6/view?usp=sharing</a:t>
            </a:r>
            <a:endParaRPr sz="15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p:nvPr/>
        </p:nvSpPr>
        <p:spPr>
          <a:xfrm>
            <a:off x="202254" y="90292"/>
            <a:ext cx="1178749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3200"/>
              <a:buFont typeface="Calibri"/>
              <a:buNone/>
            </a:pPr>
            <a:r>
              <a:rPr lang="en-IN" sz="3200" b="1" i="0" u="sng" strike="noStrike" cap="none">
                <a:solidFill>
                  <a:schemeClr val="lt1"/>
                </a:solidFill>
                <a:latin typeface="Calibri"/>
                <a:ea typeface="Calibri"/>
                <a:cs typeface="Calibri"/>
                <a:sym typeface="Calibri"/>
              </a:rPr>
              <a:t>Top 10 Insights</a:t>
            </a:r>
            <a:endParaRPr sz="3200" b="1" i="0" u="none" strike="noStrike" cap="none">
              <a:solidFill>
                <a:schemeClr val="lt1"/>
              </a:solidFill>
              <a:latin typeface="Calibri"/>
              <a:ea typeface="Calibri"/>
              <a:cs typeface="Calibri"/>
              <a:sym typeface="Calibri"/>
            </a:endParaRPr>
          </a:p>
        </p:txBody>
      </p:sp>
      <p:sp>
        <p:nvSpPr>
          <p:cNvPr id="120" name="Google Shape;120;p4"/>
          <p:cNvSpPr txBox="1"/>
          <p:nvPr/>
        </p:nvSpPr>
        <p:spPr>
          <a:xfrm>
            <a:off x="0" y="744406"/>
            <a:ext cx="11787600" cy="6072456"/>
          </a:xfrm>
          <a:prstGeom prst="rect">
            <a:avLst/>
          </a:prstGeom>
          <a:noFill/>
          <a:ln>
            <a:noFill/>
          </a:ln>
        </p:spPr>
        <p:txBody>
          <a:bodyPr spcFirstLastPara="1" wrap="square" lIns="91425" tIns="45700" rIns="91425" bIns="45700" anchor="t" anchorCtr="0">
            <a:spAutoFit/>
          </a:bodyPr>
          <a:lstStyle/>
          <a:p>
            <a:pPr marL="342900" marR="0" lvl="0" indent="-330200" algn="l" rtl="0">
              <a:lnSpc>
                <a:spcPct val="108571"/>
              </a:lnSpc>
              <a:spcBef>
                <a:spcPts val="0"/>
              </a:spcBef>
              <a:spcAft>
                <a:spcPts val="0"/>
              </a:spcAft>
              <a:buClr>
                <a:schemeClr val="lt1"/>
              </a:buClr>
              <a:buSzPts val="1550"/>
              <a:buFont typeface="Noto Sans Symbols"/>
              <a:buChar char="⮚"/>
            </a:pPr>
            <a:r>
              <a:rPr lang="en-IN" sz="1550" b="0" i="0" u="none" strike="noStrike" cap="none" dirty="0">
                <a:solidFill>
                  <a:schemeClr val="lt1"/>
                </a:solidFill>
                <a:latin typeface="Roboto" panose="02000000000000000000" pitchFamily="2" charset="0"/>
                <a:ea typeface="Roboto" panose="02000000000000000000" pitchFamily="2" charset="0"/>
                <a:cs typeface="Calibri"/>
                <a:sym typeface="Calibri"/>
              </a:rPr>
              <a:t>Revenue growth (81.18 % increase) was observed between 2017 and 2018. Between 2018 and 2019, 44.33 % decline in revenue was observed.</a:t>
            </a:r>
            <a:endParaRPr sz="1200" dirty="0">
              <a:latin typeface="Roboto" panose="02000000000000000000" pitchFamily="2" charset="0"/>
              <a:ea typeface="Roboto" panose="02000000000000000000" pitchFamily="2" charset="0"/>
            </a:endParaRPr>
          </a:p>
          <a:p>
            <a:pPr marL="342900" marR="0" lvl="0" indent="-231775" algn="l" rtl="0">
              <a:lnSpc>
                <a:spcPct val="108571"/>
              </a:lnSpc>
              <a:spcBef>
                <a:spcPts val="0"/>
              </a:spcBef>
              <a:spcAft>
                <a:spcPts val="0"/>
              </a:spcAft>
              <a:buClr>
                <a:schemeClr val="dk1"/>
              </a:buClr>
              <a:buSzPts val="1750"/>
              <a:buFont typeface="Noto Sans Symbols"/>
              <a:buNone/>
            </a:pPr>
            <a:endParaRPr sz="155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l" rtl="0">
              <a:lnSpc>
                <a:spcPct val="108571"/>
              </a:lnSpc>
              <a:spcBef>
                <a:spcPts val="0"/>
              </a:spcBef>
              <a:spcAft>
                <a:spcPts val="0"/>
              </a:spcAft>
              <a:buClr>
                <a:schemeClr val="lt1"/>
              </a:buClr>
              <a:buSzPts val="1550"/>
              <a:buFont typeface="Noto Sans Symbols"/>
              <a:buChar char="⮚"/>
            </a:pPr>
            <a:r>
              <a:rPr lang="en-IN" sz="1550" b="0" i="0" u="none" strike="noStrike" cap="none" dirty="0">
                <a:solidFill>
                  <a:schemeClr val="lt1"/>
                </a:solidFill>
                <a:latin typeface="Roboto" panose="02000000000000000000" pitchFamily="2" charset="0"/>
                <a:ea typeface="Roboto" panose="02000000000000000000" pitchFamily="2" charset="0"/>
                <a:cs typeface="Calibri"/>
                <a:sym typeface="Calibri"/>
              </a:rPr>
              <a:t>Net Sales was highest in the year 2018 at 2.54M.</a:t>
            </a:r>
            <a:endParaRPr sz="1200" dirty="0">
              <a:latin typeface="Roboto" panose="02000000000000000000" pitchFamily="2" charset="0"/>
              <a:ea typeface="Roboto" panose="02000000000000000000" pitchFamily="2" charset="0"/>
            </a:endParaRPr>
          </a:p>
          <a:p>
            <a:pPr marL="285750" marR="0" lvl="0" indent="-174625" algn="just" rtl="0">
              <a:lnSpc>
                <a:spcPct val="108571"/>
              </a:lnSpc>
              <a:spcBef>
                <a:spcPts val="0"/>
              </a:spcBef>
              <a:spcAft>
                <a:spcPts val="0"/>
              </a:spcAft>
              <a:buClr>
                <a:schemeClr val="dk1"/>
              </a:buClr>
              <a:buSzPts val="1750"/>
              <a:buFont typeface="Noto Sans Symbols"/>
              <a:buNone/>
            </a:pPr>
            <a:endParaRPr sz="155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just" rtl="0">
              <a:lnSpc>
                <a:spcPct val="108571"/>
              </a:lnSpc>
              <a:spcBef>
                <a:spcPts val="0"/>
              </a:spcBef>
              <a:spcAft>
                <a:spcPts val="0"/>
              </a:spcAft>
              <a:buClr>
                <a:schemeClr val="lt1"/>
              </a:buClr>
              <a:buSzPts val="1550"/>
              <a:buFont typeface="Noto Sans Symbols"/>
              <a:buChar char="⮚"/>
            </a:pPr>
            <a:r>
              <a:rPr lang="en-IN" sz="1550" b="0" i="0" u="none" strike="noStrike" cap="none" dirty="0">
                <a:solidFill>
                  <a:schemeClr val="lt1"/>
                </a:solidFill>
                <a:latin typeface="Roboto" panose="02000000000000000000" pitchFamily="2" charset="0"/>
                <a:ea typeface="Roboto" panose="02000000000000000000" pitchFamily="2" charset="0"/>
                <a:cs typeface="Calibri"/>
                <a:sym typeface="Calibri"/>
              </a:rPr>
              <a:t>﻿﻿At $30.53M, Water-Cream has the highest Profit accounting for 22.78% of the total Profit. </a:t>
            </a:r>
            <a:endParaRPr sz="1200" dirty="0">
              <a:latin typeface="Roboto" panose="02000000000000000000" pitchFamily="2" charset="0"/>
              <a:ea typeface="Roboto" panose="02000000000000000000" pitchFamily="2" charset="0"/>
            </a:endParaRPr>
          </a:p>
          <a:p>
            <a:pPr marL="0" marR="0" lvl="0" indent="0" algn="just" rtl="0">
              <a:lnSpc>
                <a:spcPct val="108571"/>
              </a:lnSpc>
              <a:spcBef>
                <a:spcPts val="0"/>
              </a:spcBef>
              <a:spcAft>
                <a:spcPts val="0"/>
              </a:spcAft>
              <a:buNone/>
            </a:pPr>
            <a:endParaRPr sz="155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just" rtl="0">
              <a:lnSpc>
                <a:spcPct val="108571"/>
              </a:lnSpc>
              <a:spcBef>
                <a:spcPts val="0"/>
              </a:spcBef>
              <a:spcAft>
                <a:spcPts val="0"/>
              </a:spcAft>
              <a:buClr>
                <a:schemeClr val="lt1"/>
              </a:buClr>
              <a:buSzPts val="1550"/>
              <a:buFont typeface="Noto Sans Symbols"/>
              <a:buChar char="⮚"/>
            </a:pPr>
            <a:r>
              <a:rPr lang="en-IN" sz="1550" b="0" i="0" u="none" strike="noStrike" cap="none" dirty="0">
                <a:solidFill>
                  <a:schemeClr val="lt1"/>
                </a:solidFill>
                <a:latin typeface="Roboto" panose="02000000000000000000" pitchFamily="2" charset="0"/>
                <a:ea typeface="Roboto" panose="02000000000000000000" pitchFamily="2" charset="0"/>
                <a:cs typeface="Calibri"/>
                <a:sym typeface="Calibri"/>
              </a:rPr>
              <a:t>Profit % increased from  to 76.10 % , between 2017 and 2018 whereas between 2018 and 2019 the profits decreased by 46.42 %.</a:t>
            </a:r>
            <a:endParaRPr sz="1200" dirty="0">
              <a:latin typeface="Roboto" panose="02000000000000000000" pitchFamily="2" charset="0"/>
              <a:ea typeface="Roboto" panose="02000000000000000000" pitchFamily="2" charset="0"/>
            </a:endParaRPr>
          </a:p>
          <a:p>
            <a:pPr marL="342900" marR="0" lvl="0" indent="-231775" algn="just" rtl="0">
              <a:lnSpc>
                <a:spcPct val="108571"/>
              </a:lnSpc>
              <a:spcBef>
                <a:spcPts val="0"/>
              </a:spcBef>
              <a:spcAft>
                <a:spcPts val="0"/>
              </a:spcAft>
              <a:buClr>
                <a:schemeClr val="dk1"/>
              </a:buClr>
              <a:buSzPts val="1750"/>
              <a:buFont typeface="Noto Sans Symbols"/>
              <a:buNone/>
            </a:pPr>
            <a:endParaRPr sz="155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just" rtl="0">
              <a:lnSpc>
                <a:spcPct val="108571"/>
              </a:lnSpc>
              <a:spcBef>
                <a:spcPts val="0"/>
              </a:spcBef>
              <a:spcAft>
                <a:spcPts val="0"/>
              </a:spcAft>
              <a:buClr>
                <a:schemeClr val="lt1"/>
              </a:buClr>
              <a:buSzPts val="1550"/>
              <a:buFont typeface="Noto Sans Symbols"/>
              <a:buChar char="⮚"/>
            </a:pPr>
            <a:r>
              <a:rPr lang="en-IN" sz="1550" b="0" i="0" u="none" strike="noStrike" cap="none" dirty="0">
                <a:solidFill>
                  <a:schemeClr val="lt1"/>
                </a:solidFill>
                <a:latin typeface="Roboto" panose="02000000000000000000" pitchFamily="2" charset="0"/>
                <a:ea typeface="Roboto" panose="02000000000000000000" pitchFamily="2" charset="0"/>
                <a:cs typeface="Calibri"/>
                <a:sym typeface="Calibri"/>
              </a:rPr>
              <a:t>Overall Gross Margin (GM) is 51.03 %, and Average Unit Retail (AUR) amounts to $49.11.</a:t>
            </a:r>
            <a:endParaRPr sz="1200" dirty="0">
              <a:latin typeface="Roboto" panose="02000000000000000000" pitchFamily="2" charset="0"/>
              <a:ea typeface="Roboto" panose="02000000000000000000" pitchFamily="2" charset="0"/>
            </a:endParaRPr>
          </a:p>
          <a:p>
            <a:pPr marL="342900" marR="0" lvl="0" indent="-231775" algn="just" rtl="0">
              <a:lnSpc>
                <a:spcPct val="108571"/>
              </a:lnSpc>
              <a:spcBef>
                <a:spcPts val="0"/>
              </a:spcBef>
              <a:spcAft>
                <a:spcPts val="0"/>
              </a:spcAft>
              <a:buClr>
                <a:schemeClr val="dk1"/>
              </a:buClr>
              <a:buSzPts val="1750"/>
              <a:buFont typeface="Noto Sans Symbols"/>
              <a:buNone/>
            </a:pPr>
            <a:endParaRPr sz="155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just" rtl="0">
              <a:lnSpc>
                <a:spcPct val="108571"/>
              </a:lnSpc>
              <a:spcBef>
                <a:spcPts val="0"/>
              </a:spcBef>
              <a:spcAft>
                <a:spcPts val="0"/>
              </a:spcAft>
              <a:buClr>
                <a:schemeClr val="lt1"/>
              </a:buClr>
              <a:buSzPts val="1550"/>
              <a:buFont typeface="Noto Sans Symbols"/>
              <a:buChar char="⮚"/>
            </a:pPr>
            <a:r>
              <a:rPr lang="en-IN" sz="1550" b="0" i="0" u="none" strike="noStrike" cap="none" dirty="0">
                <a:solidFill>
                  <a:schemeClr val="lt1"/>
                </a:solidFill>
                <a:latin typeface="Roboto" panose="02000000000000000000" pitchFamily="2" charset="0"/>
                <a:ea typeface="Roboto" panose="02000000000000000000" pitchFamily="2" charset="0"/>
                <a:cs typeface="Calibri"/>
                <a:sym typeface="Calibri"/>
              </a:rPr>
              <a:t>Total revenue (monthly) in 2017 was maximum for the month of November ($12M), whereas for 2018 and 2019, total revenue was maximum in the months of November ($17M) and March ($17M) respectively.</a:t>
            </a:r>
            <a:endParaRPr sz="1200" dirty="0">
              <a:latin typeface="Roboto" panose="02000000000000000000" pitchFamily="2" charset="0"/>
              <a:ea typeface="Roboto" panose="02000000000000000000" pitchFamily="2" charset="0"/>
            </a:endParaRPr>
          </a:p>
          <a:p>
            <a:pPr marL="342900" marR="0" lvl="0" indent="-231775" algn="just" rtl="0">
              <a:lnSpc>
                <a:spcPct val="108571"/>
              </a:lnSpc>
              <a:spcBef>
                <a:spcPts val="0"/>
              </a:spcBef>
              <a:spcAft>
                <a:spcPts val="0"/>
              </a:spcAft>
              <a:buClr>
                <a:schemeClr val="dk1"/>
              </a:buClr>
              <a:buSzPts val="1750"/>
              <a:buFont typeface="Noto Sans Symbols"/>
              <a:buNone/>
            </a:pPr>
            <a:endParaRPr sz="155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just" rtl="0">
              <a:lnSpc>
                <a:spcPct val="108571"/>
              </a:lnSpc>
              <a:spcBef>
                <a:spcPts val="0"/>
              </a:spcBef>
              <a:spcAft>
                <a:spcPts val="0"/>
              </a:spcAft>
              <a:buClr>
                <a:schemeClr val="lt1"/>
              </a:buClr>
              <a:buSzPts val="1550"/>
              <a:buFont typeface="Noto Sans Symbols"/>
              <a:buChar char="⮚"/>
            </a:pPr>
            <a:r>
              <a:rPr lang="en-IN" sz="1550" b="0" i="0" u="none" strike="noStrike" cap="none" dirty="0">
                <a:solidFill>
                  <a:schemeClr val="lt1"/>
                </a:solidFill>
                <a:latin typeface="Roboto" panose="02000000000000000000" pitchFamily="2" charset="0"/>
                <a:ea typeface="Roboto" panose="02000000000000000000" pitchFamily="2" charset="0"/>
                <a:cs typeface="Calibri"/>
                <a:sym typeface="Calibri"/>
              </a:rPr>
              <a:t>The Year Over Year (YOY) revenue experienced growth from 2017 to 2018 at the rate of 81.16 % and declined by 44 % from 2018 to 2019.</a:t>
            </a:r>
            <a:endParaRPr sz="1200" dirty="0">
              <a:latin typeface="Roboto" panose="02000000000000000000" pitchFamily="2" charset="0"/>
              <a:ea typeface="Roboto" panose="02000000000000000000" pitchFamily="2" charset="0"/>
            </a:endParaRPr>
          </a:p>
          <a:p>
            <a:pPr marL="342900" marR="0" lvl="0" indent="-231775" algn="just" rtl="0">
              <a:lnSpc>
                <a:spcPct val="108571"/>
              </a:lnSpc>
              <a:spcBef>
                <a:spcPts val="0"/>
              </a:spcBef>
              <a:spcAft>
                <a:spcPts val="0"/>
              </a:spcAft>
              <a:buClr>
                <a:schemeClr val="dk1"/>
              </a:buClr>
              <a:buSzPts val="1750"/>
              <a:buFont typeface="Noto Sans Symbols"/>
              <a:buNone/>
            </a:pPr>
            <a:endParaRPr sz="155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just" rtl="0">
              <a:lnSpc>
                <a:spcPct val="108571"/>
              </a:lnSpc>
              <a:spcBef>
                <a:spcPts val="0"/>
              </a:spcBef>
              <a:spcAft>
                <a:spcPts val="0"/>
              </a:spcAft>
              <a:buClr>
                <a:schemeClr val="lt1"/>
              </a:buClr>
              <a:buSzPts val="1550"/>
              <a:buFont typeface="Noto Sans Symbols"/>
              <a:buChar char="⮚"/>
            </a:pPr>
            <a:r>
              <a:rPr lang="en-IN" sz="1550" b="0" i="0" u="none" strike="noStrike" cap="none" dirty="0">
                <a:solidFill>
                  <a:schemeClr val="lt1"/>
                </a:solidFill>
                <a:latin typeface="Roboto" panose="02000000000000000000" pitchFamily="2" charset="0"/>
                <a:ea typeface="Roboto" panose="02000000000000000000" pitchFamily="2" charset="0"/>
                <a:cs typeface="Calibri"/>
                <a:sym typeface="Calibri"/>
              </a:rPr>
              <a:t>Highest number of SKU’s were launched in the year 2018 (232) while the lowest number of SKU’s were launched in the year 2017 (14), which is 16.7 times less than the highest of 232 in 2018.</a:t>
            </a:r>
            <a:endParaRPr sz="1200" dirty="0">
              <a:latin typeface="Roboto" panose="02000000000000000000" pitchFamily="2" charset="0"/>
              <a:ea typeface="Roboto" panose="02000000000000000000" pitchFamily="2" charset="0"/>
            </a:endParaRPr>
          </a:p>
          <a:p>
            <a:pPr marL="342900" marR="0" lvl="0" indent="-231775" algn="just" rtl="0">
              <a:lnSpc>
                <a:spcPct val="108571"/>
              </a:lnSpc>
              <a:spcBef>
                <a:spcPts val="0"/>
              </a:spcBef>
              <a:spcAft>
                <a:spcPts val="0"/>
              </a:spcAft>
              <a:buClr>
                <a:schemeClr val="dk1"/>
              </a:buClr>
              <a:buSzPts val="1750"/>
              <a:buFont typeface="Noto Sans Symbols"/>
              <a:buNone/>
            </a:pPr>
            <a:endParaRPr sz="155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just" rtl="0">
              <a:lnSpc>
                <a:spcPct val="108571"/>
              </a:lnSpc>
              <a:spcBef>
                <a:spcPts val="0"/>
              </a:spcBef>
              <a:spcAft>
                <a:spcPts val="0"/>
              </a:spcAft>
              <a:buClr>
                <a:schemeClr val="lt1"/>
              </a:buClr>
              <a:buSzPts val="1550"/>
              <a:buFont typeface="Noto Sans Symbols"/>
              <a:buChar char="⮚"/>
            </a:pPr>
            <a:r>
              <a:rPr lang="en-IN" sz="1550" b="0" i="0" u="none" strike="noStrike" cap="none" dirty="0">
                <a:solidFill>
                  <a:schemeClr val="lt1"/>
                </a:solidFill>
                <a:latin typeface="Roboto" panose="02000000000000000000" pitchFamily="2" charset="0"/>
                <a:ea typeface="Roboto" panose="02000000000000000000" pitchFamily="2" charset="0"/>
                <a:cs typeface="Calibri"/>
                <a:sym typeface="Calibri"/>
              </a:rPr>
              <a:t>Core sector accounts for 65.39 % of total revenue, which is the highest, at $154M.</a:t>
            </a:r>
            <a:endParaRPr sz="1200" dirty="0">
              <a:latin typeface="Roboto" panose="02000000000000000000" pitchFamily="2" charset="0"/>
              <a:ea typeface="Roboto" panose="02000000000000000000" pitchFamily="2" charset="0"/>
            </a:endParaRPr>
          </a:p>
          <a:p>
            <a:pPr marL="342900" marR="0" lvl="0" indent="-231775" algn="just" rtl="0">
              <a:lnSpc>
                <a:spcPct val="108571"/>
              </a:lnSpc>
              <a:spcBef>
                <a:spcPts val="0"/>
              </a:spcBef>
              <a:spcAft>
                <a:spcPts val="0"/>
              </a:spcAft>
              <a:buClr>
                <a:schemeClr val="dk1"/>
              </a:buClr>
              <a:buSzPts val="1750"/>
              <a:buFont typeface="Noto Sans Symbols"/>
              <a:buNone/>
            </a:pPr>
            <a:endParaRPr sz="155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just" rtl="0">
              <a:lnSpc>
                <a:spcPct val="108571"/>
              </a:lnSpc>
              <a:spcBef>
                <a:spcPts val="0"/>
              </a:spcBef>
              <a:spcAft>
                <a:spcPts val="0"/>
              </a:spcAft>
              <a:buClr>
                <a:schemeClr val="lt1"/>
              </a:buClr>
              <a:buSzPts val="1550"/>
              <a:buFont typeface="Noto Sans Symbols"/>
              <a:buChar char="⮚"/>
            </a:pPr>
            <a:r>
              <a:rPr lang="en-IN" sz="1550" b="0" i="0" u="none" strike="noStrike" cap="none" dirty="0">
                <a:solidFill>
                  <a:schemeClr val="lt1"/>
                </a:solidFill>
                <a:latin typeface="Roboto" panose="02000000000000000000" pitchFamily="2" charset="0"/>
                <a:ea typeface="Roboto" panose="02000000000000000000" pitchFamily="2" charset="0"/>
                <a:cs typeface="Calibri"/>
                <a:sym typeface="Calibri"/>
              </a:rPr>
              <a:t>Channel 6 generates the highest revenue of $127M which is 48.24 % of the total.</a:t>
            </a:r>
            <a:endParaRPr sz="1200" dirty="0">
              <a:latin typeface="Roboto" panose="02000000000000000000" pitchFamily="2" charset="0"/>
              <a:ea typeface="Roboto" panose="02000000000000000000" pitchFamily="2" charset="0"/>
            </a:endParaRPr>
          </a:p>
        </p:txBody>
      </p:sp>
      <p:pic>
        <p:nvPicPr>
          <p:cNvPr id="121" name="Google Shape;121;p4"/>
          <p:cNvPicPr preferRelativeResize="0"/>
          <p:nvPr/>
        </p:nvPicPr>
        <p:blipFill rotWithShape="1">
          <a:blip r:embed="rId3">
            <a:alphaModFix/>
          </a:blip>
          <a:srcRect/>
          <a:stretch/>
        </p:blipFill>
        <p:spPr>
          <a:xfrm>
            <a:off x="11127822" y="90292"/>
            <a:ext cx="1064178" cy="7147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p:nvPr/>
        </p:nvSpPr>
        <p:spPr>
          <a:xfrm>
            <a:off x="202254" y="90292"/>
            <a:ext cx="11787492"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3200"/>
              <a:buFont typeface="Calibri"/>
              <a:buNone/>
            </a:pPr>
            <a:r>
              <a:rPr lang="en-IN" sz="4800" b="1" i="0" u="sng" strike="noStrike" cap="none" dirty="0">
                <a:solidFill>
                  <a:schemeClr val="lt1"/>
                </a:solidFill>
                <a:latin typeface="Calibri"/>
                <a:ea typeface="Calibri"/>
                <a:cs typeface="Calibri"/>
                <a:sym typeface="Calibri"/>
              </a:rPr>
              <a:t>Data Cleaning and </a:t>
            </a:r>
            <a:r>
              <a:rPr lang="en-IN" sz="4800" b="1" i="0" u="sng" strike="noStrike" cap="none" dirty="0" err="1">
                <a:solidFill>
                  <a:schemeClr val="lt1"/>
                </a:solidFill>
                <a:latin typeface="Calibri"/>
                <a:ea typeface="Calibri"/>
                <a:cs typeface="Calibri"/>
                <a:sym typeface="Calibri"/>
              </a:rPr>
              <a:t>Preprocessing</a:t>
            </a:r>
            <a:endParaRPr sz="4800" b="1" i="0" u="none" strike="noStrike" cap="none" dirty="0">
              <a:solidFill>
                <a:schemeClr val="lt1"/>
              </a:solidFill>
              <a:latin typeface="Calibri"/>
              <a:ea typeface="Calibri"/>
              <a:cs typeface="Calibri"/>
              <a:sym typeface="Calibri"/>
            </a:endParaRPr>
          </a:p>
        </p:txBody>
      </p:sp>
      <p:sp>
        <p:nvSpPr>
          <p:cNvPr id="120" name="Google Shape;120;p4"/>
          <p:cNvSpPr txBox="1"/>
          <p:nvPr/>
        </p:nvSpPr>
        <p:spPr>
          <a:xfrm>
            <a:off x="2286000" y="1815862"/>
            <a:ext cx="9703746" cy="3849731"/>
          </a:xfrm>
          <a:prstGeom prst="rect">
            <a:avLst/>
          </a:prstGeom>
          <a:noFill/>
          <a:ln>
            <a:noFill/>
          </a:ln>
        </p:spPr>
        <p:txBody>
          <a:bodyPr spcFirstLastPara="1" wrap="square" lIns="91425" tIns="45700" rIns="91425" bIns="45700" anchor="t" anchorCtr="0">
            <a:spAutoFit/>
          </a:bodyPr>
          <a:lstStyle/>
          <a:p>
            <a:pPr marL="342900" marR="0" lvl="0" indent="-330200" algn="l" rtl="0">
              <a:lnSpc>
                <a:spcPct val="108571"/>
              </a:lnSpc>
              <a:spcBef>
                <a:spcPts val="0"/>
              </a:spcBef>
              <a:spcAft>
                <a:spcPts val="0"/>
              </a:spcAft>
              <a:buClr>
                <a:schemeClr val="lt1"/>
              </a:buClr>
              <a:buSzPts val="1550"/>
              <a:buFont typeface="Noto Sans Symbols"/>
              <a:buChar char="⮚"/>
            </a:pPr>
            <a:r>
              <a:rPr lang="en-US" sz="2800" dirty="0">
                <a:solidFill>
                  <a:schemeClr val="lt1"/>
                </a:solidFill>
                <a:latin typeface="Roboto" panose="02000000000000000000" pitchFamily="2" charset="0"/>
                <a:ea typeface="Roboto" panose="02000000000000000000" pitchFamily="2" charset="0"/>
                <a:cs typeface="Calibri"/>
                <a:sym typeface="Calibri"/>
              </a:rPr>
              <a:t>a) Checking for Null Values</a:t>
            </a:r>
            <a:endParaRPr lang="en-US" sz="2800" dirty="0">
              <a:latin typeface="Roboto" panose="02000000000000000000" pitchFamily="2" charset="0"/>
              <a:ea typeface="Roboto" panose="02000000000000000000" pitchFamily="2" charset="0"/>
            </a:endParaRPr>
          </a:p>
          <a:p>
            <a:pPr marL="342900" marR="0" lvl="0" indent="-231775" algn="l" rtl="0">
              <a:lnSpc>
                <a:spcPct val="108571"/>
              </a:lnSpc>
              <a:spcBef>
                <a:spcPts val="0"/>
              </a:spcBef>
              <a:spcAft>
                <a:spcPts val="0"/>
              </a:spcAft>
              <a:buClr>
                <a:schemeClr val="dk1"/>
              </a:buClr>
              <a:buSzPts val="1750"/>
              <a:buFont typeface="Noto Sans Symbols"/>
              <a:buNone/>
            </a:pPr>
            <a:endParaRPr sz="280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l" rtl="0">
              <a:lnSpc>
                <a:spcPct val="108571"/>
              </a:lnSpc>
              <a:spcBef>
                <a:spcPts val="0"/>
              </a:spcBef>
              <a:spcAft>
                <a:spcPts val="0"/>
              </a:spcAft>
              <a:buClr>
                <a:schemeClr val="lt1"/>
              </a:buClr>
              <a:buSzPts val="1550"/>
              <a:buFont typeface="Noto Sans Symbols"/>
              <a:buChar char="⮚"/>
            </a:pPr>
            <a:r>
              <a:rPr lang="en-IN" sz="2800" b="0" i="0" u="none" strike="noStrike" cap="none" dirty="0">
                <a:solidFill>
                  <a:schemeClr val="lt1"/>
                </a:solidFill>
                <a:latin typeface="Roboto" panose="02000000000000000000" pitchFamily="2" charset="0"/>
                <a:ea typeface="Roboto" panose="02000000000000000000" pitchFamily="2" charset="0"/>
                <a:cs typeface="Calibri"/>
                <a:sym typeface="Calibri"/>
              </a:rPr>
              <a:t>b) Duplicate Rows Check</a:t>
            </a:r>
            <a:endParaRPr sz="2800" dirty="0">
              <a:latin typeface="Roboto" panose="02000000000000000000" pitchFamily="2" charset="0"/>
              <a:ea typeface="Roboto" panose="02000000000000000000" pitchFamily="2" charset="0"/>
            </a:endParaRPr>
          </a:p>
          <a:p>
            <a:pPr marL="285750" marR="0" lvl="0" indent="-174625" algn="just" rtl="0">
              <a:lnSpc>
                <a:spcPct val="108571"/>
              </a:lnSpc>
              <a:spcBef>
                <a:spcPts val="0"/>
              </a:spcBef>
              <a:spcAft>
                <a:spcPts val="0"/>
              </a:spcAft>
              <a:buClr>
                <a:schemeClr val="dk1"/>
              </a:buClr>
              <a:buSzPts val="1750"/>
              <a:buFont typeface="Noto Sans Symbols"/>
              <a:buNone/>
            </a:pPr>
            <a:endParaRPr sz="280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just" rtl="0">
              <a:lnSpc>
                <a:spcPct val="108571"/>
              </a:lnSpc>
              <a:spcBef>
                <a:spcPts val="0"/>
              </a:spcBef>
              <a:spcAft>
                <a:spcPts val="0"/>
              </a:spcAft>
              <a:buClr>
                <a:schemeClr val="lt1"/>
              </a:buClr>
              <a:buSzPts val="1550"/>
              <a:buFont typeface="Noto Sans Symbols"/>
              <a:buChar char="⮚"/>
            </a:pPr>
            <a:r>
              <a:rPr lang="en-IN" sz="2800" b="0" i="0" u="none" strike="noStrike" cap="none" dirty="0">
                <a:solidFill>
                  <a:schemeClr val="lt1"/>
                </a:solidFill>
                <a:latin typeface="Roboto" panose="02000000000000000000" pitchFamily="2" charset="0"/>
                <a:ea typeface="Roboto" panose="02000000000000000000" pitchFamily="2" charset="0"/>
                <a:cs typeface="Calibri"/>
                <a:sym typeface="Calibri"/>
              </a:rPr>
              <a:t>﻿﻿c) Spelling Check ( Check for jumbled words ) </a:t>
            </a:r>
            <a:endParaRPr sz="2800" dirty="0">
              <a:latin typeface="Roboto" panose="02000000000000000000" pitchFamily="2" charset="0"/>
              <a:ea typeface="Roboto" panose="02000000000000000000" pitchFamily="2" charset="0"/>
            </a:endParaRPr>
          </a:p>
          <a:p>
            <a:pPr marL="0" marR="0" lvl="0" indent="0" algn="just" rtl="0">
              <a:lnSpc>
                <a:spcPct val="108571"/>
              </a:lnSpc>
              <a:spcBef>
                <a:spcPts val="0"/>
              </a:spcBef>
              <a:spcAft>
                <a:spcPts val="0"/>
              </a:spcAft>
              <a:buNone/>
            </a:pPr>
            <a:endParaRPr sz="2800" b="0" i="0" u="none" strike="noStrike" cap="none" dirty="0">
              <a:solidFill>
                <a:schemeClr val="lt1"/>
              </a:solidFill>
              <a:latin typeface="Roboto" panose="02000000000000000000" pitchFamily="2" charset="0"/>
              <a:ea typeface="Roboto" panose="02000000000000000000" pitchFamily="2" charset="0"/>
              <a:cs typeface="Calibri"/>
              <a:sym typeface="Calibri"/>
            </a:endParaRPr>
          </a:p>
          <a:p>
            <a:pPr marL="342900" marR="0" lvl="0" indent="-330200" algn="just" rtl="0">
              <a:lnSpc>
                <a:spcPct val="108571"/>
              </a:lnSpc>
              <a:spcBef>
                <a:spcPts val="0"/>
              </a:spcBef>
              <a:spcAft>
                <a:spcPts val="0"/>
              </a:spcAft>
              <a:buClr>
                <a:schemeClr val="lt1"/>
              </a:buClr>
              <a:buSzPts val="1550"/>
              <a:buFont typeface="Noto Sans Symbols"/>
              <a:buChar char="⮚"/>
            </a:pPr>
            <a:r>
              <a:rPr lang="en-IN" sz="2800">
                <a:solidFill>
                  <a:schemeClr val="lt1"/>
                </a:solidFill>
                <a:latin typeface="Roboto" panose="02000000000000000000" pitchFamily="2" charset="0"/>
                <a:ea typeface="Roboto" panose="02000000000000000000" pitchFamily="2" charset="0"/>
                <a:cs typeface="Calibri"/>
                <a:sym typeface="Calibri"/>
              </a:rPr>
              <a:t>d)</a:t>
            </a:r>
            <a:r>
              <a:rPr lang="en-IN" sz="2800" dirty="0">
                <a:solidFill>
                  <a:schemeClr val="lt1"/>
                </a:solidFill>
                <a:latin typeface="Roboto" panose="02000000000000000000" pitchFamily="2" charset="0"/>
                <a:ea typeface="Roboto" panose="02000000000000000000" pitchFamily="2" charset="0"/>
                <a:cs typeface="Calibri"/>
                <a:sym typeface="Calibri"/>
              </a:rPr>
              <a:t> </a:t>
            </a:r>
            <a:r>
              <a:rPr lang="en-IN" sz="2800" b="0" i="0" u="none" strike="noStrike" cap="none">
                <a:solidFill>
                  <a:schemeClr val="lt1"/>
                </a:solidFill>
                <a:latin typeface="Roboto" panose="02000000000000000000" pitchFamily="2" charset="0"/>
                <a:ea typeface="Roboto" panose="02000000000000000000" pitchFamily="2" charset="0"/>
                <a:cs typeface="Calibri"/>
                <a:sym typeface="Calibri"/>
              </a:rPr>
              <a:t>Checking </a:t>
            </a:r>
            <a:r>
              <a:rPr lang="en-IN" sz="2800" b="0" i="0" u="none" strike="noStrike" cap="none" dirty="0">
                <a:solidFill>
                  <a:schemeClr val="lt1"/>
                </a:solidFill>
                <a:latin typeface="Roboto" panose="02000000000000000000" pitchFamily="2" charset="0"/>
                <a:ea typeface="Roboto" panose="02000000000000000000" pitchFamily="2" charset="0"/>
                <a:cs typeface="Calibri"/>
                <a:sym typeface="Calibri"/>
              </a:rPr>
              <a:t>for errors in the dataset.</a:t>
            </a:r>
            <a:endParaRPr sz="2800" dirty="0">
              <a:latin typeface="Roboto" panose="02000000000000000000" pitchFamily="2" charset="0"/>
              <a:ea typeface="Roboto" panose="02000000000000000000" pitchFamily="2" charset="0"/>
            </a:endParaRPr>
          </a:p>
          <a:p>
            <a:pPr marL="342900" marR="0" lvl="0" indent="-231775" algn="just" rtl="0">
              <a:lnSpc>
                <a:spcPct val="108571"/>
              </a:lnSpc>
              <a:spcBef>
                <a:spcPts val="0"/>
              </a:spcBef>
              <a:spcAft>
                <a:spcPts val="0"/>
              </a:spcAft>
              <a:buClr>
                <a:schemeClr val="dk1"/>
              </a:buClr>
              <a:buSzPts val="1750"/>
              <a:buFont typeface="Noto Sans Symbols"/>
              <a:buNone/>
            </a:pPr>
            <a:endParaRPr sz="2800" b="0" i="0" u="none" strike="noStrike" cap="none" dirty="0">
              <a:solidFill>
                <a:schemeClr val="lt1"/>
              </a:solidFill>
              <a:latin typeface="Roboto" panose="02000000000000000000" pitchFamily="2" charset="0"/>
              <a:ea typeface="Roboto" panose="02000000000000000000" pitchFamily="2" charset="0"/>
              <a:cs typeface="Calibri"/>
              <a:sym typeface="Calibri"/>
            </a:endParaRPr>
          </a:p>
        </p:txBody>
      </p:sp>
      <p:pic>
        <p:nvPicPr>
          <p:cNvPr id="121" name="Google Shape;121;p4"/>
          <p:cNvPicPr preferRelativeResize="0"/>
          <p:nvPr/>
        </p:nvPicPr>
        <p:blipFill rotWithShape="1">
          <a:blip r:embed="rId3">
            <a:alphaModFix/>
          </a:blip>
          <a:srcRect/>
          <a:stretch/>
        </p:blipFill>
        <p:spPr>
          <a:xfrm>
            <a:off x="11127822" y="90292"/>
            <a:ext cx="1064178" cy="714792"/>
          </a:xfrm>
          <a:prstGeom prst="rect">
            <a:avLst/>
          </a:prstGeom>
          <a:noFill/>
          <a:ln>
            <a:noFill/>
          </a:ln>
        </p:spPr>
      </p:pic>
    </p:spTree>
    <p:extLst>
      <p:ext uri="{BB962C8B-B14F-4D97-AF65-F5344CB8AC3E}">
        <p14:creationId xmlns:p14="http://schemas.microsoft.com/office/powerpoint/2010/main" val="25978136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578</Words>
  <Application>Microsoft Office PowerPoint</Application>
  <PresentationFormat>Widescreen</PresentationFormat>
  <Paragraphs>121</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Noto Sans Symbols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 Ghatak</dc:creator>
  <cp:lastModifiedBy>Swapnil Ghatak</cp:lastModifiedBy>
  <cp:revision>28</cp:revision>
  <dcterms:created xsi:type="dcterms:W3CDTF">2022-08-08T20:17:53Z</dcterms:created>
  <dcterms:modified xsi:type="dcterms:W3CDTF">2022-11-14T18:54:05Z</dcterms:modified>
</cp:coreProperties>
</file>