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8" r:id="rId3"/>
    <p:sldId id="278" r:id="rId4"/>
    <p:sldId id="280" r:id="rId5"/>
    <p:sldId id="281" r:id="rId6"/>
    <p:sldId id="284" r:id="rId7"/>
    <p:sldId id="269" r:id="rId8"/>
    <p:sldId id="271" r:id="rId9"/>
    <p:sldId id="270" r:id="rId10"/>
    <p:sldId id="279" r:id="rId11"/>
    <p:sldId id="282" r:id="rId12"/>
    <p:sldId id="283" r:id="rId13"/>
    <p:sldId id="273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0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4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59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8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53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712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1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79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00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9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8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67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685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4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7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4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5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0D37-2E77-4F8F-826A-82EB3593D3DC}" type="datetimeFigureOut">
              <a:rPr lang="en-US" smtClean="0"/>
              <a:t>7/16/2016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CF30-9C32-42D1-810F-C21BCE7EB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398EB-D244-4AC6-9216-09CEB46F23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7/16/2016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5AA7-1E97-4E06-84BC-FB8661E180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3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Binary_Worksheet1.xlsb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Excel_Binary_Worksheet2.xlsb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7249"/>
          </a:xfrm>
        </p:spPr>
        <p:txBody>
          <a:bodyPr>
            <a:normAutofit/>
          </a:bodyPr>
          <a:lstStyle/>
          <a:p>
            <a:r>
              <a:rPr lang="en-US" sz="4800" dirty="0" smtClean="0"/>
              <a:t>Horse Racing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39385"/>
            <a:ext cx="9144000" cy="190045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Predicting drivers of handle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4686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Age restriction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229191" y="1933585"/>
          <a:ext cx="4941344" cy="2187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nary Worksheet" r:id="rId3" imgW="2452701" imgH="1085348" progId="Excel.SheetBinaryMacroEnabled.12">
                  <p:embed/>
                </p:oleObj>
              </mc:Choice>
              <mc:Fallback>
                <p:oleObj name="Binary Worksheet" r:id="rId3" imgW="2452701" imgH="1085348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9191" y="1933585"/>
                        <a:ext cx="4941344" cy="2187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838200" y="1933585"/>
          <a:ext cx="4150149" cy="376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nary Worksheet" r:id="rId5" imgW="2187605" imgH="1982530" progId="Excel.SheetBinaryMacroEnabled.12">
                  <p:embed/>
                </p:oleObj>
              </mc:Choice>
              <mc:Fallback>
                <p:oleObj name="Binary Worksheet" r:id="rId5" imgW="2187605" imgH="1982530" progId="Excel.SheetBinary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1933585"/>
                        <a:ext cx="4150149" cy="3761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6973" y="5971826"/>
            <a:ext cx="2834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 – Age  restriction  distribution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502433" y="4364106"/>
            <a:ext cx="4689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– Eligibility  for  races  age wise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799909" y="5264331"/>
            <a:ext cx="5799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evident, maximum races exist for 3 and 4 year olds followed by 5 and older. Proves why criteria 3U is the most popular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49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99" y="261572"/>
            <a:ext cx="4584589" cy="27556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82" y="261571"/>
            <a:ext cx="4584589" cy="2755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767" y="3678493"/>
            <a:ext cx="4584589" cy="2755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7988" y="3101625"/>
            <a:ext cx="527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Chart  -  Average purse by age restriction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7840127" y="3101624"/>
            <a:ext cx="527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Chart  -  Average handle by age restriction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4724398" y="6518550"/>
            <a:ext cx="5277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Chart  -  Average claim price by age restriction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8529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anose="020F0502020204030204"/>
              </a:rPr>
              <a:t>Surface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On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average, Turf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surfaces have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higher handle bet on for all the tracks, compared to Dirt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surfaces</a:t>
            </a:r>
            <a:r>
              <a:rPr lang="en-US" sz="18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56046"/>
            <a:ext cx="5181600" cy="4290496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8901"/>
            <a:ext cx="5181600" cy="43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0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 algn="ctr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3100" dirty="0" smtClean="0">
                <a:solidFill>
                  <a:prstClr val="black"/>
                </a:solidFill>
                <a:latin typeface="Calibri" panose="020F0502020204030204"/>
              </a:rPr>
              <a:t>Distance Indicator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2200" dirty="0" smtClean="0">
                <a:solidFill>
                  <a:prstClr val="black"/>
                </a:solidFill>
                <a:latin typeface="Calibri" panose="020F0502020204030204"/>
              </a:rPr>
              <a:t>On 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Average, about distance indicator has higher handle bet on compared to exact distance.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en-US" sz="2000" dirty="0">
                <a:solidFill>
                  <a:prstClr val="black"/>
                </a:solidFill>
                <a:latin typeface="Calibri" panose="020F0502020204030204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6453" y="1825625"/>
            <a:ext cx="5025094" cy="435133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3077" y="1825625"/>
            <a:ext cx="51598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62" y="2644300"/>
            <a:ext cx="10521287" cy="134084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11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4872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194" y="1856096"/>
            <a:ext cx="5090615" cy="401289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analysis is performed on races happening in Illinois, Florida</a:t>
            </a:r>
            <a:r>
              <a:rPr lang="en-US" sz="2000" dirty="0"/>
              <a:t>  </a:t>
            </a:r>
            <a:r>
              <a:rPr lang="en-US" sz="2000" dirty="0" smtClean="0"/>
              <a:t>and  Louisiana states of North America on their race track AP, CRC and FG respectively, between the year 2005-2006.</a:t>
            </a:r>
            <a:endParaRPr lang="en-US" sz="20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0" b="70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31" y="192768"/>
            <a:ext cx="10515600" cy="7608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Qualitative variables</a:t>
            </a:r>
          </a:p>
          <a:p>
            <a:pPr marL="0" indent="0" algn="ctr">
              <a:buNone/>
            </a:pP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19135"/>
              </p:ext>
            </p:extLst>
          </p:nvPr>
        </p:nvGraphicFramePr>
        <p:xfrm>
          <a:off x="1867989" y="953589"/>
          <a:ext cx="8373291" cy="5166358"/>
        </p:xfrm>
        <a:graphic>
          <a:graphicData uri="http://schemas.openxmlformats.org/drawingml/2006/table">
            <a:tbl>
              <a:tblPr/>
              <a:tblGrid>
                <a:gridCol w="2599508"/>
                <a:gridCol w="5773783"/>
              </a:tblGrid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age_restriction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2,3,3U,4U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697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conditions_of_race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 winners of 3 races in last 8 months, non winners of $2000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course_type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Turf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race_type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allowance, claiming, maiden claiming, handicap, stakes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sex_restriction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 female, filly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stakes_indicator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Yes, No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Florida, Kentucky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Dirt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Turf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track_condition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Fast, firm, sloppy, yielding, muddy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track_id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CRC,AP,FG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348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Clear, cloudy, rainy, hazy, showery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85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31" y="192768"/>
            <a:ext cx="10515600" cy="7608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Quantitative variables</a:t>
            </a:r>
          </a:p>
          <a:p>
            <a:pPr marL="0" indent="0" algn="ctr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358535" y="953589"/>
          <a:ext cx="9379133" cy="5329643"/>
        </p:xfrm>
        <a:graphic>
          <a:graphicData uri="http://schemas.openxmlformats.org/drawingml/2006/table">
            <a:tbl>
              <a:tblPr/>
              <a:tblGrid>
                <a:gridCol w="2075382"/>
                <a:gridCol w="2075382"/>
                <a:gridCol w="638579"/>
                <a:gridCol w="1356981"/>
                <a:gridCol w="1356981"/>
                <a:gridCol w="917959"/>
                <a:gridCol w="957869"/>
              </a:tblGrid>
              <a:tr h="38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 Dev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761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race_number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Serial number of race that day on that track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5.6419039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3.0370585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1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distance_id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 distance in Furlongs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7.030766216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1.334975395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purse_usa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prize money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29037.79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37732.36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100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wps_pool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winning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win, place and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show bets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149081.76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114232.33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20347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1946736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minimum_claim_price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13896.57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16425.58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maximum_claim_price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15010.69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16925.87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number_of_runners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8.0438637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1.9023527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handle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money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bet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443226.41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318690.63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51978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4980481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07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num_start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10715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9.1878675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2.5497628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546" marR="8546" marT="85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244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Sex restriction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8752115" y="5342708"/>
            <a:ext cx="2455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Pie chart – Sex restriction 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25% races are for mares, 18% are for filly and rest 57% have </a:t>
            </a:r>
          </a:p>
          <a:p>
            <a:pPr marL="0" indent="0">
              <a:buNone/>
            </a:pPr>
            <a:r>
              <a:rPr lang="en-US" sz="2400" dirty="0" smtClean="0"/>
              <a:t>no sex restrictions (supposing mixed) </a:t>
            </a:r>
          </a:p>
          <a:p>
            <a:r>
              <a:rPr lang="en-US" sz="2400" dirty="0" smtClean="0"/>
              <a:t>Fillies are more popular in maiden races and less </a:t>
            </a:r>
          </a:p>
          <a:p>
            <a:pPr marL="0" indent="0">
              <a:buNone/>
            </a:pPr>
            <a:r>
              <a:rPr lang="en-US" sz="2400" dirty="0" smtClean="0"/>
              <a:t>popular in condition races like </a:t>
            </a:r>
            <a:r>
              <a:rPr lang="en-US" sz="2400" dirty="0"/>
              <a:t>‘NW of...’ </a:t>
            </a:r>
            <a:endParaRPr lang="en-US" sz="2400" dirty="0" smtClean="0"/>
          </a:p>
          <a:p>
            <a:r>
              <a:rPr lang="en-US" sz="2400" dirty="0" smtClean="0"/>
              <a:t>There are no filly and mare races for Optional claiming </a:t>
            </a:r>
          </a:p>
          <a:p>
            <a:pPr marL="0" indent="0">
              <a:buNone/>
            </a:pPr>
            <a:r>
              <a:rPr lang="en-US" sz="2400" dirty="0" smtClean="0"/>
              <a:t>stakes, Starter handicap and Starter stakes race types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49" y="2209400"/>
            <a:ext cx="4578493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7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412" y="0"/>
            <a:ext cx="3932237" cy="1719618"/>
          </a:xfrm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Number </a:t>
            </a:r>
            <a:r>
              <a:rPr lang="en-US" dirty="0"/>
              <a:t>of </a:t>
            </a:r>
            <a:r>
              <a:rPr lang="en-US" dirty="0" smtClean="0"/>
              <a:t>Runners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9412" y="2057400"/>
            <a:ext cx="3932237" cy="3811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graph suggest that average handle bet is more for maximum number of runners.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Having 10 number of runners is the optimal choice for any race.</a:t>
            </a:r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92" r="3192"/>
          <a:stretch>
            <a:fillRect/>
          </a:stretch>
        </p:blipFill>
        <p:spPr>
          <a:xfrm>
            <a:off x="4531057" y="987425"/>
            <a:ext cx="6824331" cy="5388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9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4" y="457201"/>
            <a:ext cx="4553662" cy="1016758"/>
          </a:xfrm>
        </p:spPr>
        <p:txBody>
          <a:bodyPr/>
          <a:lstStyle/>
          <a:p>
            <a:pPr algn="ctr"/>
            <a:r>
              <a:rPr lang="en-US" dirty="0" smtClean="0"/>
              <a:t>Race Number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364" y="1678675"/>
            <a:ext cx="4553661" cy="4135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smtClean="0"/>
              <a:t>We can see a </a:t>
            </a:r>
            <a:r>
              <a:rPr lang="en-US" sz="2000" dirty="0"/>
              <a:t>general trend line suggesting that average handle bet is higher for races which are ran later in the day.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Average handle is least for the Track Id CRC for all the races. 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Average handle is highest for the Track Id AP for all the races.</a:t>
            </a:r>
          </a:p>
          <a:p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532" r="3532"/>
          <a:stretch>
            <a:fillRect/>
          </a:stretch>
        </p:blipFill>
        <p:spPr>
          <a:xfrm>
            <a:off x="4848726" y="723331"/>
            <a:ext cx="7038474" cy="55576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80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00" y="129653"/>
            <a:ext cx="3623030" cy="1235124"/>
          </a:xfrm>
        </p:spPr>
        <p:txBody>
          <a:bodyPr/>
          <a:lstStyle/>
          <a:p>
            <a:pPr algn="ctr"/>
            <a:r>
              <a:rPr lang="en-US" dirty="0" smtClean="0"/>
              <a:t>Purse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00" y="1569494"/>
            <a:ext cx="4182588" cy="4913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The graph shows that average handle is same for almost all purse categories, except when the purse is above $ 40,000.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Average Purse for CRC is the least throughout all purse categories.</a:t>
            </a:r>
          </a:p>
          <a:p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142" r="2142"/>
          <a:stretch>
            <a:fillRect/>
          </a:stretch>
        </p:blipFill>
        <p:spPr>
          <a:xfrm>
            <a:off x="4558351" y="627797"/>
            <a:ext cx="7252487" cy="57266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488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420" y="5991365"/>
            <a:ext cx="12337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Since each state allows horse racing during  specific months only , we need to further investigate this on </a:t>
            </a:r>
          </a:p>
          <a:p>
            <a:r>
              <a:rPr lang="en-US" sz="2000" dirty="0" smtClean="0"/>
              <a:t>the track level.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20" y="584486"/>
            <a:ext cx="11680948" cy="527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8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484</Words>
  <Application>Microsoft Office PowerPoint</Application>
  <PresentationFormat>Widescreen</PresentationFormat>
  <Paragraphs>135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1_Office Theme</vt:lpstr>
      <vt:lpstr>Binary Worksheet</vt:lpstr>
      <vt:lpstr>Horse Racing </vt:lpstr>
      <vt:lpstr>Introduction</vt:lpstr>
      <vt:lpstr>PowerPoint Presentation</vt:lpstr>
      <vt:lpstr>PowerPoint Presentation</vt:lpstr>
      <vt:lpstr>Sex restriction</vt:lpstr>
      <vt:lpstr> Number of Runners</vt:lpstr>
      <vt:lpstr>Race Number</vt:lpstr>
      <vt:lpstr>Purse </vt:lpstr>
      <vt:lpstr>PowerPoint Presentation</vt:lpstr>
      <vt:lpstr>Age restriction</vt:lpstr>
      <vt:lpstr>PowerPoint Presentation</vt:lpstr>
      <vt:lpstr>Surface  On average, Turf surfaces have higher handle bet on for all the tracks, compared to Dirt surfaces.</vt:lpstr>
      <vt:lpstr>   Distance Indicator  On Average, about distance indicator has higher handle bet on compared to exact distance.  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Jadhav</dc:creator>
  <cp:lastModifiedBy>SWAPNIL</cp:lastModifiedBy>
  <cp:revision>28</cp:revision>
  <dcterms:created xsi:type="dcterms:W3CDTF">2016-07-08T21:11:49Z</dcterms:created>
  <dcterms:modified xsi:type="dcterms:W3CDTF">2016-07-15T18:42:57Z</dcterms:modified>
</cp:coreProperties>
</file>