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e20c159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6e20c159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 slightly </a:t>
            </a:r>
            <a:r>
              <a:rPr lang="en"/>
              <a:t>different</a:t>
            </a:r>
            <a:r>
              <a:rPr lang="en"/>
              <a:t> version of hide and seek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6e20c159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6e20c159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94b1eb7fb_1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94b1eb7fb_1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e20c159b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6e20c159b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f56a32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f56a32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6e20c15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6e20c15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6e20c159b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6e20c159b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e20c15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e20c15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e20c15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6e20c15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generating new images which simulate occluded examples, we not only better prepare the model for encounters with occlusions in the real world, but the model also learns to take more of the image context into consideration when making decisions.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e20c15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e20c15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cutout is applied to an image, we randomly select a pixel coordinate within the image as a center point and then place the cutout mask around that location. This approach has the effect that visual features, including objects that are removed from the input image, are correspondingly removed from all subsequent feature maps.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6e20c15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6e20c15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send it to a CNN for detection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66875" y="693175"/>
            <a:ext cx="7168500" cy="147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4059">
                <a:latin typeface="Arial"/>
                <a:ea typeface="Arial"/>
                <a:cs typeface="Arial"/>
                <a:sym typeface="Arial"/>
              </a:rPr>
              <a:t>Occlusion with Data Augmentation</a:t>
            </a:r>
            <a:endParaRPr b="1" sz="4059">
              <a:latin typeface="Arial"/>
              <a:ea typeface="Arial"/>
              <a:cs typeface="Arial"/>
              <a:sym typeface="Arial"/>
            </a:endParaRPr>
          </a:p>
        </p:txBody>
      </p:sp>
      <p:sp>
        <p:nvSpPr>
          <p:cNvPr id="129" name="Google Shape;129;p13"/>
          <p:cNvSpPr txBox="1"/>
          <p:nvPr>
            <p:ph idx="1" type="subTitle"/>
          </p:nvPr>
        </p:nvSpPr>
        <p:spPr>
          <a:xfrm>
            <a:off x="5375275" y="3475900"/>
            <a:ext cx="3470700" cy="11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p>
          <a:p>
            <a:pPr indent="0" lvl="0" marL="0" rtl="0" algn="ctr">
              <a:spcBef>
                <a:spcPts val="0"/>
              </a:spcBef>
              <a:spcAft>
                <a:spcPts val="0"/>
              </a:spcAft>
              <a:buNone/>
            </a:pPr>
            <a:r>
              <a:t/>
            </a:r>
            <a:endParaRPr b="1" sz="2000"/>
          </a:p>
          <a:p>
            <a:pPr indent="0" lvl="0" marL="0" rtl="0" algn="ctr">
              <a:spcBef>
                <a:spcPts val="0"/>
              </a:spcBef>
              <a:spcAft>
                <a:spcPts val="0"/>
              </a:spcAft>
              <a:buNone/>
            </a:pPr>
            <a:r>
              <a:t/>
            </a:r>
            <a:endParaRPr b="1" sz="2000"/>
          </a:p>
          <a:p>
            <a:pPr indent="0" lvl="0" marL="0" rtl="0" algn="ctr">
              <a:spcBef>
                <a:spcPts val="0"/>
              </a:spcBef>
              <a:spcAft>
                <a:spcPts val="0"/>
              </a:spcAft>
              <a:buNone/>
            </a:pPr>
            <a:r>
              <a:t/>
            </a:r>
            <a:endParaRPr/>
          </a:p>
        </p:txBody>
      </p:sp>
      <p:sp>
        <p:nvSpPr>
          <p:cNvPr id="130" name="Google Shape;130;p13"/>
          <p:cNvSpPr txBox="1"/>
          <p:nvPr/>
        </p:nvSpPr>
        <p:spPr>
          <a:xfrm>
            <a:off x="2845825" y="2318900"/>
            <a:ext cx="261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6B26B"/>
                </a:solidFill>
                <a:latin typeface="Calibri"/>
                <a:ea typeface="Calibri"/>
                <a:cs typeface="Calibri"/>
                <a:sym typeface="Calibri"/>
              </a:rPr>
              <a:t>(Pattern Recognition Project)</a:t>
            </a:r>
            <a:endParaRPr sz="1600">
              <a:solidFill>
                <a:srgbClr val="F6B26B"/>
              </a:solidFill>
              <a:latin typeface="Calibri"/>
              <a:ea typeface="Calibri"/>
              <a:cs typeface="Calibri"/>
              <a:sym typeface="Calibri"/>
            </a:endParaRPr>
          </a:p>
        </p:txBody>
      </p:sp>
      <p:sp>
        <p:nvSpPr>
          <p:cNvPr id="131" name="Google Shape;131;p13"/>
          <p:cNvSpPr txBox="1"/>
          <p:nvPr/>
        </p:nvSpPr>
        <p:spPr>
          <a:xfrm>
            <a:off x="2075775" y="2898825"/>
            <a:ext cx="43905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rgbClr val="CC0000"/>
                </a:solidFill>
                <a:latin typeface="Calibri"/>
                <a:ea typeface="Calibri"/>
                <a:cs typeface="Calibri"/>
                <a:sym typeface="Calibri"/>
              </a:rPr>
              <a:t>                                      </a:t>
            </a:r>
            <a:r>
              <a:rPr b="1" lang="en">
                <a:solidFill>
                  <a:srgbClr val="0000FF"/>
                </a:solidFill>
                <a:latin typeface="Calibri"/>
                <a:ea typeface="Calibri"/>
                <a:cs typeface="Calibri"/>
                <a:sym typeface="Calibri"/>
              </a:rPr>
              <a:t>SUBMITTED TO- </a:t>
            </a:r>
            <a:endParaRPr b="1">
              <a:solidFill>
                <a:srgbClr val="0000FF"/>
              </a:solidFill>
              <a:latin typeface="Calibri"/>
              <a:ea typeface="Calibri"/>
              <a:cs typeface="Calibri"/>
              <a:sym typeface="Calibri"/>
            </a:endParaRPr>
          </a:p>
          <a:p>
            <a:pPr indent="0" lvl="0" marL="0" rtl="0" algn="l">
              <a:lnSpc>
                <a:spcPct val="150000"/>
              </a:lnSpc>
              <a:spcBef>
                <a:spcPts val="0"/>
              </a:spcBef>
              <a:spcAft>
                <a:spcPts val="0"/>
              </a:spcAft>
              <a:buNone/>
            </a:pPr>
            <a:r>
              <a:rPr b="1" lang="en">
                <a:solidFill>
                  <a:srgbClr val="0000FF"/>
                </a:solidFill>
                <a:latin typeface="Calibri"/>
                <a:ea typeface="Calibri"/>
                <a:cs typeface="Calibri"/>
                <a:sym typeface="Calibri"/>
              </a:rPr>
              <a:t>                                      ANKIT SHARMA </a:t>
            </a:r>
            <a:endParaRPr b="1">
              <a:solidFill>
                <a:srgbClr val="0000FF"/>
              </a:solidFill>
              <a:latin typeface="Calibri"/>
              <a:ea typeface="Calibri"/>
              <a:cs typeface="Calibri"/>
              <a:sym typeface="Calibri"/>
            </a:endParaRPr>
          </a:p>
          <a:p>
            <a:pPr indent="0" lvl="0" marL="0" rtl="0" algn="l">
              <a:lnSpc>
                <a:spcPct val="150000"/>
              </a:lnSpc>
              <a:spcBef>
                <a:spcPts val="0"/>
              </a:spcBef>
              <a:spcAft>
                <a:spcPts val="0"/>
              </a:spcAft>
              <a:buNone/>
            </a:pPr>
            <a:r>
              <a:rPr b="1" lang="en">
                <a:solidFill>
                  <a:srgbClr val="0000FF"/>
                </a:solidFill>
                <a:latin typeface="Calibri"/>
                <a:ea typeface="Calibri"/>
                <a:cs typeface="Calibri"/>
                <a:sym typeface="Calibri"/>
              </a:rPr>
              <a:t>INDIAN INSTITUTE OF INFORMATION TECHNOLOGY KOTA</a:t>
            </a:r>
            <a:endParaRPr b="1">
              <a:solidFill>
                <a:srgbClr val="0000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617075" y="367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Grid mask</a:t>
            </a:r>
            <a:endParaRPr/>
          </a:p>
        </p:txBody>
      </p:sp>
      <p:sp>
        <p:nvSpPr>
          <p:cNvPr id="191" name="Google Shape;191;p22"/>
          <p:cNvSpPr txBox="1"/>
          <p:nvPr>
            <p:ph idx="1" type="body"/>
          </p:nvPr>
        </p:nvSpPr>
        <p:spPr>
          <a:xfrm>
            <a:off x="646350" y="1108975"/>
            <a:ext cx="78513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This method involves deleting regions in only a set of spatially uniformly distributed squares.</a:t>
            </a:r>
            <a:endParaRPr sz="1900"/>
          </a:p>
        </p:txBody>
      </p:sp>
      <p:pic>
        <p:nvPicPr>
          <p:cNvPr id="192" name="Google Shape;192;p22"/>
          <p:cNvPicPr preferRelativeResize="0"/>
          <p:nvPr/>
        </p:nvPicPr>
        <p:blipFill>
          <a:blip r:embed="rId3">
            <a:alphaModFix/>
          </a:blip>
          <a:stretch>
            <a:fillRect/>
          </a:stretch>
        </p:blipFill>
        <p:spPr>
          <a:xfrm>
            <a:off x="2801375" y="1892025"/>
            <a:ext cx="3430850" cy="294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a:t>
            </a:r>
            <a:r>
              <a:rPr b="1" lang="en"/>
              <a:t>FUTURE IMPROVEMENTS</a:t>
            </a:r>
            <a:endParaRPr b="1"/>
          </a:p>
        </p:txBody>
      </p:sp>
      <p:sp>
        <p:nvSpPr>
          <p:cNvPr id="198" name="Google Shape;198;p23"/>
          <p:cNvSpPr txBox="1"/>
          <p:nvPr/>
        </p:nvSpPr>
        <p:spPr>
          <a:xfrm>
            <a:off x="1386325" y="1888625"/>
            <a:ext cx="6128100" cy="1939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900">
                <a:solidFill>
                  <a:schemeClr val="dk2"/>
                </a:solidFill>
                <a:latin typeface="Calibri"/>
                <a:ea typeface="Calibri"/>
                <a:cs typeface="Calibri"/>
                <a:sym typeface="Calibri"/>
              </a:rPr>
              <a:t>We can implement Real-Time image recognition system using Open-cv which will identify the image directly from video. This will help traffic management in big cities.</a:t>
            </a:r>
            <a:endParaRPr sz="1900">
              <a:solidFill>
                <a:schemeClr val="dk2"/>
              </a:solidFill>
              <a:latin typeface="Calibri"/>
              <a:ea typeface="Calibri"/>
              <a:cs typeface="Calibri"/>
              <a:sym typeface="Calibri"/>
            </a:endParaRPr>
          </a:p>
          <a:p>
            <a:pPr indent="-330200" lvl="0" marL="457200" rtl="0" algn="l">
              <a:spcBef>
                <a:spcPts val="0"/>
              </a:spcBef>
              <a:spcAft>
                <a:spcPts val="0"/>
              </a:spcAft>
              <a:buSzPts val="1600"/>
              <a:buChar char="●"/>
            </a:pPr>
            <a:r>
              <a:rPr lang="en" sz="1900">
                <a:solidFill>
                  <a:schemeClr val="dk2"/>
                </a:solidFill>
                <a:latin typeface="Calibri"/>
                <a:ea typeface="Calibri"/>
                <a:cs typeface="Calibri"/>
                <a:sym typeface="Calibri"/>
              </a:rPr>
              <a:t>Further research could also be done on other kinds of occlusions, such as blur or random noise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5450" y="984500"/>
            <a:ext cx="6372300" cy="1285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204" name="Google Shape;204;p24"/>
          <p:cNvSpPr txBox="1"/>
          <p:nvPr/>
        </p:nvSpPr>
        <p:spPr>
          <a:xfrm>
            <a:off x="5605625" y="3405550"/>
            <a:ext cx="3194400" cy="121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t>Submitted By-</a:t>
            </a:r>
            <a:endParaRPr sz="1800"/>
          </a:p>
          <a:p>
            <a:pPr indent="0" lvl="0" marL="0" rtl="0" algn="l">
              <a:lnSpc>
                <a:spcPct val="115000"/>
              </a:lnSpc>
              <a:spcBef>
                <a:spcPts val="0"/>
              </a:spcBef>
              <a:spcAft>
                <a:spcPts val="0"/>
              </a:spcAft>
              <a:buNone/>
            </a:pPr>
            <a:r>
              <a:rPr lang="en"/>
              <a:t>Swapnil Singh(2018KUCP1029)</a:t>
            </a:r>
            <a:endParaRPr/>
          </a:p>
          <a:p>
            <a:pPr indent="0" lvl="0" marL="0" rtl="0" algn="l">
              <a:lnSpc>
                <a:spcPct val="115000"/>
              </a:lnSpc>
              <a:spcBef>
                <a:spcPts val="0"/>
              </a:spcBef>
              <a:spcAft>
                <a:spcPts val="0"/>
              </a:spcAft>
              <a:buNone/>
            </a:pPr>
            <a:r>
              <a:rPr lang="en"/>
              <a:t>Rahul Kumar Yadav(2018KUCP1073)</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ctrTitle"/>
          </p:nvPr>
        </p:nvSpPr>
        <p:spPr>
          <a:xfrm>
            <a:off x="1557325" y="155227"/>
            <a:ext cx="5361300" cy="104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latin typeface="Arial"/>
                <a:ea typeface="Arial"/>
                <a:cs typeface="Arial"/>
                <a:sym typeface="Arial"/>
              </a:rPr>
              <a:t>TABLE OF CONTENTS</a:t>
            </a:r>
            <a:endParaRPr b="1" sz="2300">
              <a:latin typeface="Arial"/>
              <a:ea typeface="Arial"/>
              <a:cs typeface="Arial"/>
              <a:sym typeface="Arial"/>
            </a:endParaRPr>
          </a:p>
        </p:txBody>
      </p:sp>
      <p:sp>
        <p:nvSpPr>
          <p:cNvPr id="137" name="Google Shape;137;p14"/>
          <p:cNvSpPr txBox="1"/>
          <p:nvPr>
            <p:ph idx="1" type="subTitle"/>
          </p:nvPr>
        </p:nvSpPr>
        <p:spPr>
          <a:xfrm>
            <a:off x="7062275" y="3917900"/>
            <a:ext cx="157800" cy="183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t/>
            </a:r>
            <a:endParaRPr/>
          </a:p>
        </p:txBody>
      </p:sp>
      <p:sp>
        <p:nvSpPr>
          <p:cNvPr id="138" name="Google Shape;138;p14"/>
          <p:cNvSpPr txBox="1"/>
          <p:nvPr/>
        </p:nvSpPr>
        <p:spPr>
          <a:xfrm>
            <a:off x="987925" y="1014000"/>
            <a:ext cx="5786400" cy="3115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b="1" lang="en" sz="1900">
                <a:solidFill>
                  <a:srgbClr val="0000FF"/>
                </a:solidFill>
              </a:rPr>
              <a:t>1.Introduction</a:t>
            </a:r>
            <a:endParaRPr b="1" sz="1900">
              <a:solidFill>
                <a:srgbClr val="0000FF"/>
              </a:solidFill>
            </a:endParaRPr>
          </a:p>
          <a:p>
            <a:pPr indent="0" lvl="0" marL="0" rtl="0" algn="l">
              <a:lnSpc>
                <a:spcPct val="150000"/>
              </a:lnSpc>
              <a:spcBef>
                <a:spcPts val="0"/>
              </a:spcBef>
              <a:spcAft>
                <a:spcPts val="0"/>
              </a:spcAft>
              <a:buNone/>
            </a:pPr>
            <a:r>
              <a:rPr b="1" lang="en" sz="1900">
                <a:solidFill>
                  <a:srgbClr val="0000FF"/>
                </a:solidFill>
              </a:rPr>
              <a:t>2.Occlusion</a:t>
            </a:r>
            <a:endParaRPr b="1" sz="1900">
              <a:solidFill>
                <a:srgbClr val="0000FF"/>
              </a:solidFill>
            </a:endParaRPr>
          </a:p>
          <a:p>
            <a:pPr indent="0" lvl="0" marL="0" rtl="0" algn="l">
              <a:lnSpc>
                <a:spcPct val="150000"/>
              </a:lnSpc>
              <a:spcBef>
                <a:spcPts val="0"/>
              </a:spcBef>
              <a:spcAft>
                <a:spcPts val="0"/>
              </a:spcAft>
              <a:buNone/>
            </a:pPr>
            <a:r>
              <a:rPr b="1" lang="en" sz="1900">
                <a:solidFill>
                  <a:srgbClr val="0000FF"/>
                </a:solidFill>
              </a:rPr>
              <a:t>3.Data Augmentation</a:t>
            </a:r>
            <a:endParaRPr b="1" sz="1900">
              <a:solidFill>
                <a:srgbClr val="0000FF"/>
              </a:solidFill>
            </a:endParaRPr>
          </a:p>
          <a:p>
            <a:pPr indent="0" lvl="0" marL="0" rtl="0" algn="l">
              <a:lnSpc>
                <a:spcPct val="150000"/>
              </a:lnSpc>
              <a:spcBef>
                <a:spcPts val="0"/>
              </a:spcBef>
              <a:spcAft>
                <a:spcPts val="0"/>
              </a:spcAft>
              <a:buNone/>
            </a:pPr>
            <a:r>
              <a:rPr b="1" lang="en" sz="1900">
                <a:solidFill>
                  <a:srgbClr val="0000FF"/>
                </a:solidFill>
              </a:rPr>
              <a:t>4.</a:t>
            </a:r>
            <a:r>
              <a:rPr b="1" lang="en" sz="1900">
                <a:solidFill>
                  <a:srgbClr val="0000FF"/>
                </a:solidFill>
              </a:rPr>
              <a:t>Heavy reliance on distinctive patterns</a:t>
            </a:r>
            <a:endParaRPr b="1" sz="1900">
              <a:solidFill>
                <a:srgbClr val="0000FF"/>
              </a:solidFill>
            </a:endParaRPr>
          </a:p>
          <a:p>
            <a:pPr indent="0" lvl="0" marL="0" rtl="0" algn="l">
              <a:lnSpc>
                <a:spcPct val="150000"/>
              </a:lnSpc>
              <a:spcBef>
                <a:spcPts val="0"/>
              </a:spcBef>
              <a:spcAft>
                <a:spcPts val="0"/>
              </a:spcAft>
              <a:buNone/>
            </a:pPr>
            <a:r>
              <a:rPr b="1" lang="en" sz="1900">
                <a:solidFill>
                  <a:srgbClr val="0000FF"/>
                </a:solidFill>
              </a:rPr>
              <a:t>5.Previous Methods</a:t>
            </a:r>
            <a:endParaRPr b="1" sz="1900">
              <a:solidFill>
                <a:srgbClr val="0000FF"/>
              </a:solidFill>
            </a:endParaRPr>
          </a:p>
          <a:p>
            <a:pPr indent="0" lvl="0" marL="0" rtl="0" algn="l">
              <a:lnSpc>
                <a:spcPct val="150000"/>
              </a:lnSpc>
              <a:spcBef>
                <a:spcPts val="0"/>
              </a:spcBef>
              <a:spcAft>
                <a:spcPts val="0"/>
              </a:spcAft>
              <a:buNone/>
            </a:pPr>
            <a:r>
              <a:rPr b="1" lang="en" sz="1900">
                <a:solidFill>
                  <a:srgbClr val="0000FF"/>
                </a:solidFill>
              </a:rPr>
              <a:t>6.Hide and seek</a:t>
            </a:r>
            <a:endParaRPr b="1" sz="1900">
              <a:solidFill>
                <a:srgbClr val="0000FF"/>
              </a:solidFill>
            </a:endParaRPr>
          </a:p>
          <a:p>
            <a:pPr indent="0" lvl="0" marL="0" rtl="0" algn="l">
              <a:lnSpc>
                <a:spcPct val="150000"/>
              </a:lnSpc>
              <a:spcBef>
                <a:spcPts val="0"/>
              </a:spcBef>
              <a:spcAft>
                <a:spcPts val="0"/>
              </a:spcAft>
              <a:buNone/>
            </a:pPr>
            <a:r>
              <a:rPr b="1" lang="en" sz="1900">
                <a:solidFill>
                  <a:srgbClr val="0000FF"/>
                </a:solidFill>
              </a:rPr>
              <a:t>7.Grid mask</a:t>
            </a:r>
            <a:endParaRPr b="1" sz="1900">
              <a:solidFill>
                <a:srgbClr val="0000FF"/>
              </a:solidFill>
            </a:endParaRPr>
          </a:p>
          <a:p>
            <a:pPr indent="0" lvl="0" marL="0" rtl="0" algn="l">
              <a:lnSpc>
                <a:spcPct val="150000"/>
              </a:lnSpc>
              <a:spcBef>
                <a:spcPts val="0"/>
              </a:spcBef>
              <a:spcAft>
                <a:spcPts val="0"/>
              </a:spcAft>
              <a:buNone/>
            </a:pPr>
            <a:r>
              <a:rPr b="1" lang="en" sz="1900">
                <a:solidFill>
                  <a:srgbClr val="0000FF"/>
                </a:solidFill>
              </a:rPr>
              <a:t>8.Future Improvement</a:t>
            </a:r>
            <a:endParaRPr b="1" sz="19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661825" y="358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4" name="Google Shape;144;p15"/>
          <p:cNvSpPr txBox="1"/>
          <p:nvPr>
            <p:ph idx="1" type="body"/>
          </p:nvPr>
        </p:nvSpPr>
        <p:spPr>
          <a:xfrm>
            <a:off x="586650" y="1233675"/>
            <a:ext cx="7970700" cy="3336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Robustness to occlusions is an important property of image recognition system</a:t>
            </a:r>
            <a:endParaRPr sz="1900"/>
          </a:p>
          <a:p>
            <a:pPr indent="-349250" lvl="0" marL="457200" rtl="0" algn="l">
              <a:spcBef>
                <a:spcPts val="0"/>
              </a:spcBef>
              <a:spcAft>
                <a:spcPts val="0"/>
              </a:spcAft>
              <a:buSzPts val="1900"/>
              <a:buChar char="●"/>
            </a:pPr>
            <a:r>
              <a:rPr lang="en" sz="1900"/>
              <a:t>Data augmentation in solving the occlusion problem</a:t>
            </a:r>
            <a:endParaRPr sz="1900"/>
          </a:p>
          <a:p>
            <a:pPr indent="-349250" lvl="0" marL="457200" rtl="0" algn="l">
              <a:spcBef>
                <a:spcPts val="0"/>
              </a:spcBef>
              <a:spcAft>
                <a:spcPts val="0"/>
              </a:spcAft>
              <a:buSzPts val="1900"/>
              <a:buChar char="●"/>
            </a:pPr>
            <a:r>
              <a:rPr lang="en" sz="1900"/>
              <a:t>Previous methods involved in the discipline</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534425" y="377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Occlusion </a:t>
            </a:r>
            <a:endParaRPr/>
          </a:p>
        </p:txBody>
      </p:sp>
      <p:sp>
        <p:nvSpPr>
          <p:cNvPr id="150" name="Google Shape;150;p16"/>
          <p:cNvSpPr txBox="1"/>
          <p:nvPr>
            <p:ph idx="1" type="body"/>
          </p:nvPr>
        </p:nvSpPr>
        <p:spPr>
          <a:xfrm>
            <a:off x="414725" y="1150750"/>
            <a:ext cx="8057400" cy="3411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 its simplest terms, </a:t>
            </a:r>
            <a:r>
              <a:rPr lang="en" sz="1900"/>
              <a:t>Occlusion means that there is something we want to see, but can't due to some property of our sensor setup, or some event. </a:t>
            </a:r>
            <a:endParaRPr sz="1900"/>
          </a:p>
          <a:p>
            <a:pPr indent="-349250" lvl="0" marL="457200" rtl="0" algn="l">
              <a:spcBef>
                <a:spcPts val="0"/>
              </a:spcBef>
              <a:spcAft>
                <a:spcPts val="0"/>
              </a:spcAft>
              <a:buSzPts val="1900"/>
              <a:buChar char="●"/>
            </a:pPr>
            <a:r>
              <a:rPr lang="en" sz="1900"/>
              <a:t>In the following sequence we can see how the object of interest (circle) is obstructed partially and completely by the rectangle</a:t>
            </a:r>
            <a:endParaRPr sz="1900"/>
          </a:p>
        </p:txBody>
      </p:sp>
      <p:pic>
        <p:nvPicPr>
          <p:cNvPr id="151" name="Google Shape;151;p16"/>
          <p:cNvPicPr preferRelativeResize="0"/>
          <p:nvPr/>
        </p:nvPicPr>
        <p:blipFill>
          <a:blip r:embed="rId3">
            <a:alphaModFix/>
          </a:blip>
          <a:stretch>
            <a:fillRect/>
          </a:stretch>
        </p:blipFill>
        <p:spPr>
          <a:xfrm>
            <a:off x="1008562" y="3071625"/>
            <a:ext cx="6869726" cy="177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508050" y="347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a:t>
            </a:r>
            <a:endParaRPr/>
          </a:p>
        </p:txBody>
      </p:sp>
      <p:sp>
        <p:nvSpPr>
          <p:cNvPr id="157" name="Google Shape;157;p17"/>
          <p:cNvSpPr txBox="1"/>
          <p:nvPr>
            <p:ph idx="1" type="body"/>
          </p:nvPr>
        </p:nvSpPr>
        <p:spPr>
          <a:xfrm>
            <a:off x="508050" y="945600"/>
            <a:ext cx="8233800" cy="3866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rgbClr val="555555"/>
                </a:solidFill>
                <a:highlight>
                  <a:srgbClr val="FFFFFF"/>
                </a:highlight>
                <a:latin typeface="Arial"/>
                <a:ea typeface="Arial"/>
                <a:cs typeface="Arial"/>
                <a:sym typeface="Arial"/>
              </a:rPr>
              <a:t>Image </a:t>
            </a:r>
            <a:r>
              <a:rPr lang="en" sz="1600">
                <a:solidFill>
                  <a:schemeClr val="lt1"/>
                </a:solidFill>
                <a:highlight>
                  <a:srgbClr val="FFFFFF"/>
                </a:highlight>
                <a:latin typeface="Arial"/>
                <a:ea typeface="Arial"/>
                <a:cs typeface="Arial"/>
                <a:sym typeface="Arial"/>
              </a:rPr>
              <a:t>Data Augmentation</a:t>
            </a:r>
            <a:r>
              <a:rPr lang="en" sz="1600">
                <a:solidFill>
                  <a:srgbClr val="555555"/>
                </a:solidFill>
                <a:highlight>
                  <a:srgbClr val="FFFFFF"/>
                </a:highlight>
                <a:latin typeface="Arial"/>
                <a:ea typeface="Arial"/>
                <a:cs typeface="Arial"/>
                <a:sym typeface="Arial"/>
              </a:rPr>
              <a:t> is a technique that can be used to artificially expand the size of a training dataset by creating modified versions of images in the dataset.</a:t>
            </a:r>
            <a:endParaRPr sz="1600">
              <a:solidFill>
                <a:srgbClr val="555555"/>
              </a:solidFill>
              <a:highlight>
                <a:srgbClr val="FFFFFF"/>
              </a:highlight>
              <a:latin typeface="Arial"/>
              <a:ea typeface="Arial"/>
              <a:cs typeface="Arial"/>
              <a:sym typeface="Arial"/>
            </a:endParaRPr>
          </a:p>
          <a:p>
            <a:pPr indent="0" lvl="0" marL="457200" rtl="0" algn="l">
              <a:spcBef>
                <a:spcPts val="1200"/>
              </a:spcBef>
              <a:spcAft>
                <a:spcPts val="0"/>
              </a:spcAft>
              <a:buNone/>
            </a:pPr>
            <a:r>
              <a:rPr lang="en" sz="1600">
                <a:solidFill>
                  <a:srgbClr val="555555"/>
                </a:solidFill>
                <a:highlight>
                  <a:srgbClr val="FFFFFF"/>
                </a:highlight>
                <a:latin typeface="Arial"/>
                <a:ea typeface="Arial"/>
                <a:cs typeface="Arial"/>
                <a:sym typeface="Arial"/>
              </a:rPr>
              <a:t>Training deep learning neural network models on more data can result in more skillful models.</a:t>
            </a:r>
            <a:endParaRPr sz="1600">
              <a:solidFill>
                <a:srgbClr val="555555"/>
              </a:solidFill>
              <a:highlight>
                <a:srgbClr val="FFFFFF"/>
              </a:highlight>
              <a:latin typeface="Arial"/>
              <a:ea typeface="Arial"/>
              <a:cs typeface="Arial"/>
              <a:sym typeface="Arial"/>
            </a:endParaRPr>
          </a:p>
          <a:p>
            <a:pPr indent="0" lvl="0" marL="457200" rtl="0" algn="l">
              <a:spcBef>
                <a:spcPts val="1200"/>
              </a:spcBef>
              <a:spcAft>
                <a:spcPts val="0"/>
              </a:spcAft>
              <a:buNone/>
            </a:pPr>
            <a:r>
              <a:rPr lang="en" sz="1600">
                <a:solidFill>
                  <a:srgbClr val="555555"/>
                </a:solidFill>
                <a:highlight>
                  <a:srgbClr val="FFFFFF"/>
                </a:highlight>
                <a:latin typeface="Arial"/>
                <a:ea typeface="Arial"/>
                <a:cs typeface="Arial"/>
                <a:sym typeface="Arial"/>
              </a:rPr>
              <a:t>Data Augmentation in Image can be achieved by using following techniques -</a:t>
            </a:r>
            <a:endParaRPr sz="1600">
              <a:solidFill>
                <a:srgbClr val="555555"/>
              </a:solidFill>
              <a:highlight>
                <a:srgbClr val="FFFFFF"/>
              </a:highlight>
              <a:latin typeface="Arial"/>
              <a:ea typeface="Arial"/>
              <a:cs typeface="Arial"/>
              <a:sym typeface="Arial"/>
            </a:endParaRPr>
          </a:p>
          <a:p>
            <a:pPr indent="0" lvl="0" marL="457200" rtl="0" algn="l">
              <a:spcBef>
                <a:spcPts val="1200"/>
              </a:spcBef>
              <a:spcAft>
                <a:spcPts val="0"/>
              </a:spcAft>
              <a:buNone/>
            </a:pPr>
            <a:r>
              <a:rPr lang="en" sz="1600">
                <a:solidFill>
                  <a:srgbClr val="555555"/>
                </a:solidFill>
                <a:highlight>
                  <a:srgbClr val="FFFFFF"/>
                </a:highlight>
                <a:latin typeface="Arial"/>
                <a:ea typeface="Arial"/>
                <a:cs typeface="Arial"/>
                <a:sym typeface="Arial"/>
              </a:rPr>
              <a:t>1.Shift Augmentation</a:t>
            </a:r>
            <a:endParaRPr sz="1600">
              <a:solidFill>
                <a:srgbClr val="555555"/>
              </a:solidFill>
              <a:highlight>
                <a:srgbClr val="FFFFFF"/>
              </a:highlight>
              <a:latin typeface="Arial"/>
              <a:ea typeface="Arial"/>
              <a:cs typeface="Arial"/>
              <a:sym typeface="Arial"/>
            </a:endParaRPr>
          </a:p>
          <a:p>
            <a:pPr indent="0" lvl="0" marL="457200" rtl="0" algn="l">
              <a:spcBef>
                <a:spcPts val="1200"/>
              </a:spcBef>
              <a:spcAft>
                <a:spcPts val="0"/>
              </a:spcAft>
              <a:buNone/>
            </a:pPr>
            <a:r>
              <a:rPr lang="en" sz="1600">
                <a:solidFill>
                  <a:srgbClr val="555555"/>
                </a:solidFill>
                <a:highlight>
                  <a:srgbClr val="FFFFFF"/>
                </a:highlight>
                <a:latin typeface="Arial"/>
                <a:ea typeface="Arial"/>
                <a:cs typeface="Arial"/>
                <a:sym typeface="Arial"/>
              </a:rPr>
              <a:t>2.Flip Augmentation</a:t>
            </a:r>
            <a:endParaRPr sz="1600">
              <a:solidFill>
                <a:srgbClr val="555555"/>
              </a:solidFill>
              <a:highlight>
                <a:srgbClr val="FFFFFF"/>
              </a:highlight>
              <a:latin typeface="Arial"/>
              <a:ea typeface="Arial"/>
              <a:cs typeface="Arial"/>
              <a:sym typeface="Arial"/>
            </a:endParaRPr>
          </a:p>
          <a:p>
            <a:pPr indent="0" lvl="0" marL="457200" rtl="0" algn="l">
              <a:spcBef>
                <a:spcPts val="1200"/>
              </a:spcBef>
              <a:spcAft>
                <a:spcPts val="0"/>
              </a:spcAft>
              <a:buNone/>
            </a:pPr>
            <a:r>
              <a:rPr lang="en" sz="1600">
                <a:solidFill>
                  <a:srgbClr val="555555"/>
                </a:solidFill>
                <a:highlight>
                  <a:srgbClr val="FFFFFF"/>
                </a:highlight>
                <a:latin typeface="Arial"/>
                <a:ea typeface="Arial"/>
                <a:cs typeface="Arial"/>
                <a:sym typeface="Arial"/>
              </a:rPr>
              <a:t>3.Rotation Augmentation</a:t>
            </a:r>
            <a:endParaRPr sz="1600">
              <a:solidFill>
                <a:srgbClr val="555555"/>
              </a:solidFill>
              <a:highlight>
                <a:srgbClr val="FFFFFF"/>
              </a:highlight>
              <a:latin typeface="Arial"/>
              <a:ea typeface="Arial"/>
              <a:cs typeface="Arial"/>
              <a:sym typeface="Arial"/>
            </a:endParaRPr>
          </a:p>
          <a:p>
            <a:pPr indent="0" lvl="0" marL="457200" rtl="0" algn="l">
              <a:spcBef>
                <a:spcPts val="1200"/>
              </a:spcBef>
              <a:spcAft>
                <a:spcPts val="1200"/>
              </a:spcAft>
              <a:buNone/>
            </a:pPr>
            <a:r>
              <a:rPr lang="en" sz="1600">
                <a:solidFill>
                  <a:srgbClr val="555555"/>
                </a:solidFill>
                <a:highlight>
                  <a:srgbClr val="FFFFFF"/>
                </a:highlight>
                <a:latin typeface="Arial"/>
                <a:ea typeface="Arial"/>
                <a:cs typeface="Arial"/>
                <a:sym typeface="Arial"/>
              </a:rPr>
              <a:t>4.Zoom Augmentation</a:t>
            </a:r>
            <a:endParaRPr sz="1600">
              <a:solidFill>
                <a:srgbClr val="555555"/>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435475" y="441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a:t>
            </a:r>
            <a:endParaRPr/>
          </a:p>
        </p:txBody>
      </p:sp>
      <p:sp>
        <p:nvSpPr>
          <p:cNvPr id="163" name="Google Shape;163;p18"/>
          <p:cNvSpPr txBox="1"/>
          <p:nvPr>
            <p:ph idx="1" type="body"/>
          </p:nvPr>
        </p:nvSpPr>
        <p:spPr>
          <a:xfrm>
            <a:off x="630400" y="1088875"/>
            <a:ext cx="7951500" cy="3495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700">
                <a:solidFill>
                  <a:schemeClr val="lt1"/>
                </a:solidFill>
              </a:rPr>
              <a:t>Benefits of Data Augmentation</a:t>
            </a:r>
            <a:r>
              <a:rPr lang="en" sz="1700"/>
              <a:t> -</a:t>
            </a:r>
            <a:endParaRPr sz="1700"/>
          </a:p>
          <a:p>
            <a:pPr indent="0" lvl="0" marL="0" rtl="0" algn="l">
              <a:lnSpc>
                <a:spcPct val="150000"/>
              </a:lnSpc>
              <a:spcBef>
                <a:spcPts val="1200"/>
              </a:spcBef>
              <a:spcAft>
                <a:spcPts val="0"/>
              </a:spcAft>
              <a:buNone/>
            </a:pPr>
            <a:r>
              <a:rPr lang="en" sz="1700"/>
              <a:t>1.Improving Model Prediction Accuracy</a:t>
            </a:r>
            <a:endParaRPr sz="1700"/>
          </a:p>
          <a:p>
            <a:pPr indent="0" lvl="0" marL="0" rtl="0" algn="l">
              <a:lnSpc>
                <a:spcPct val="150000"/>
              </a:lnSpc>
              <a:spcBef>
                <a:spcPts val="1200"/>
              </a:spcBef>
              <a:spcAft>
                <a:spcPts val="0"/>
              </a:spcAft>
              <a:buNone/>
            </a:pPr>
            <a:r>
              <a:rPr lang="en" sz="1700"/>
              <a:t>2.Preventing Data Scarcity for better models</a:t>
            </a:r>
            <a:endParaRPr sz="1700"/>
          </a:p>
          <a:p>
            <a:pPr indent="0" lvl="0" marL="0" rtl="0" algn="l">
              <a:lnSpc>
                <a:spcPct val="150000"/>
              </a:lnSpc>
              <a:spcBef>
                <a:spcPts val="1200"/>
              </a:spcBef>
              <a:spcAft>
                <a:spcPts val="0"/>
              </a:spcAft>
              <a:buNone/>
            </a:pPr>
            <a:r>
              <a:rPr lang="en" sz="1700"/>
              <a:t>3.Reducing Data Overfitting</a:t>
            </a:r>
            <a:endParaRPr sz="1700"/>
          </a:p>
          <a:p>
            <a:pPr indent="0" lvl="0" marL="0" rtl="0" algn="l">
              <a:lnSpc>
                <a:spcPct val="150000"/>
              </a:lnSpc>
              <a:spcBef>
                <a:spcPts val="1200"/>
              </a:spcBef>
              <a:spcAft>
                <a:spcPts val="0"/>
              </a:spcAft>
              <a:buNone/>
            </a:pPr>
            <a:r>
              <a:rPr lang="en" sz="1700"/>
              <a:t>4.Helping in resolving class imbalance issues in classification</a:t>
            </a:r>
            <a:endParaRPr sz="1700"/>
          </a:p>
          <a:p>
            <a:pPr indent="0" lvl="0" marL="0" rtl="0" algn="l">
              <a:lnSpc>
                <a:spcPct val="150000"/>
              </a:lnSpc>
              <a:spcBef>
                <a:spcPts val="1200"/>
              </a:spcBef>
              <a:spcAft>
                <a:spcPts val="1200"/>
              </a:spcAft>
              <a:buNone/>
            </a:pPr>
            <a:r>
              <a:rPr lang="en" sz="1700"/>
              <a:t>5.Reducing cost of labeling dataset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497675" y="430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Heavy reliance on distinctive patterns</a:t>
            </a:r>
            <a:endParaRPr/>
          </a:p>
        </p:txBody>
      </p:sp>
      <p:sp>
        <p:nvSpPr>
          <p:cNvPr id="169" name="Google Shape;169;p19"/>
          <p:cNvSpPr txBox="1"/>
          <p:nvPr>
            <p:ph idx="1" type="body"/>
          </p:nvPr>
        </p:nvSpPr>
        <p:spPr>
          <a:xfrm>
            <a:off x="550200" y="1421475"/>
            <a:ext cx="8043600" cy="3391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Datasets used in training high performance models are affected by the ‘photographer bias’</a:t>
            </a:r>
            <a:endParaRPr sz="1900"/>
          </a:p>
          <a:p>
            <a:pPr indent="-349250" lvl="0" marL="457200" rtl="0" algn="l">
              <a:spcBef>
                <a:spcPts val="0"/>
              </a:spcBef>
              <a:spcAft>
                <a:spcPts val="0"/>
              </a:spcAft>
              <a:buSzPts val="1900"/>
              <a:buChar char="●"/>
            </a:pPr>
            <a:r>
              <a:rPr lang="en" sz="1900"/>
              <a:t>Over reliance on obvious features of the object rather than the more subtle ones can cause the models to become ‘lazy’</a:t>
            </a:r>
            <a:endParaRPr sz="1900"/>
          </a:p>
          <a:p>
            <a:pPr indent="-349250" lvl="0" marL="457200" rtl="0" algn="l">
              <a:spcBef>
                <a:spcPts val="0"/>
              </a:spcBef>
              <a:spcAft>
                <a:spcPts val="0"/>
              </a:spcAft>
              <a:buSzPts val="1900"/>
              <a:buChar char="●"/>
            </a:pPr>
            <a:r>
              <a:rPr lang="en" sz="1900"/>
              <a:t>Data augmentation can effectively counter this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618750" y="254225"/>
            <a:ext cx="7748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methods of data augmentation- Cutout</a:t>
            </a:r>
            <a:endParaRPr/>
          </a:p>
        </p:txBody>
      </p:sp>
      <p:sp>
        <p:nvSpPr>
          <p:cNvPr id="175" name="Google Shape;175;p20"/>
          <p:cNvSpPr txBox="1"/>
          <p:nvPr>
            <p:ph idx="1" type="body"/>
          </p:nvPr>
        </p:nvSpPr>
        <p:spPr>
          <a:xfrm>
            <a:off x="618750" y="1025150"/>
            <a:ext cx="7906500" cy="3438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This method involves removing contiguous sections of input images, effectively augmenting the dataset with partially occluded versions of existing samples.   </a:t>
            </a:r>
            <a:endParaRPr sz="1900"/>
          </a:p>
          <a:p>
            <a:pPr indent="-349250" lvl="0" marL="457200" rtl="0" algn="l">
              <a:spcBef>
                <a:spcPts val="0"/>
              </a:spcBef>
              <a:spcAft>
                <a:spcPts val="0"/>
              </a:spcAft>
              <a:buSzPts val="1900"/>
              <a:buChar char="●"/>
            </a:pPr>
            <a:r>
              <a:rPr lang="en" sz="1900"/>
              <a:t>One of the major differences between cutout and other dropout variants is that units are dropped at the input stage of the network rather than in the intermediate layers</a:t>
            </a:r>
            <a:endParaRPr sz="1900"/>
          </a:p>
        </p:txBody>
      </p:sp>
      <p:pic>
        <p:nvPicPr>
          <p:cNvPr id="176" name="Google Shape;176;p20"/>
          <p:cNvPicPr preferRelativeResize="0"/>
          <p:nvPr/>
        </p:nvPicPr>
        <p:blipFill>
          <a:blip r:embed="rId3">
            <a:alphaModFix/>
          </a:blip>
          <a:stretch>
            <a:fillRect/>
          </a:stretch>
        </p:blipFill>
        <p:spPr>
          <a:xfrm>
            <a:off x="2546900" y="3150400"/>
            <a:ext cx="3735500" cy="171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654750" y="358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Hide and seek</a:t>
            </a:r>
            <a:endParaRPr/>
          </a:p>
        </p:txBody>
      </p:sp>
      <p:sp>
        <p:nvSpPr>
          <p:cNvPr id="182" name="Google Shape;182;p21"/>
          <p:cNvSpPr txBox="1"/>
          <p:nvPr/>
        </p:nvSpPr>
        <p:spPr>
          <a:xfrm>
            <a:off x="631650" y="1377700"/>
            <a:ext cx="7551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libri"/>
                <a:ea typeface="Calibri"/>
                <a:cs typeface="Calibri"/>
                <a:sym typeface="Calibri"/>
              </a:rPr>
              <a:t> </a:t>
            </a:r>
            <a:endParaRPr sz="1900">
              <a:latin typeface="Calibri"/>
              <a:ea typeface="Calibri"/>
              <a:cs typeface="Calibri"/>
              <a:sym typeface="Calibri"/>
            </a:endParaRPr>
          </a:p>
        </p:txBody>
      </p:sp>
      <p:sp>
        <p:nvSpPr>
          <p:cNvPr id="183" name="Google Shape;183;p21"/>
          <p:cNvSpPr txBox="1"/>
          <p:nvPr>
            <p:ph idx="1" type="body"/>
          </p:nvPr>
        </p:nvSpPr>
        <p:spPr>
          <a:xfrm>
            <a:off x="819150" y="1194000"/>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This method hides patches from an image during training so that the model needs to seek the relevant object parts from what remains.</a:t>
            </a:r>
            <a:endParaRPr sz="1900"/>
          </a:p>
          <a:p>
            <a:pPr indent="-349250" lvl="0" marL="457200" rtl="0" algn="l">
              <a:spcBef>
                <a:spcPts val="0"/>
              </a:spcBef>
              <a:spcAft>
                <a:spcPts val="0"/>
              </a:spcAft>
              <a:buSzPts val="1900"/>
              <a:buChar char="●"/>
            </a:pPr>
            <a:r>
              <a:rPr lang="en" sz="1900"/>
              <a:t>It divides the image into a square grid and and “drops” grid patches independently</a:t>
            </a:r>
            <a:endParaRPr/>
          </a:p>
        </p:txBody>
      </p:sp>
      <p:pic>
        <p:nvPicPr>
          <p:cNvPr id="184" name="Google Shape;184;p21"/>
          <p:cNvPicPr preferRelativeResize="0"/>
          <p:nvPr/>
        </p:nvPicPr>
        <p:blipFill rotWithShape="1">
          <a:blip r:embed="rId3">
            <a:alphaModFix/>
          </a:blip>
          <a:srcRect b="-5831" l="0" r="-5831" t="0"/>
          <a:stretch/>
        </p:blipFill>
        <p:spPr>
          <a:xfrm>
            <a:off x="1740698" y="2736400"/>
            <a:ext cx="2217950" cy="2242700"/>
          </a:xfrm>
          <a:prstGeom prst="rect">
            <a:avLst/>
          </a:prstGeom>
          <a:noFill/>
          <a:ln>
            <a:noFill/>
          </a:ln>
        </p:spPr>
      </p:pic>
      <p:pic>
        <p:nvPicPr>
          <p:cNvPr id="185" name="Google Shape;185;p21"/>
          <p:cNvPicPr preferRelativeResize="0"/>
          <p:nvPr/>
        </p:nvPicPr>
        <p:blipFill>
          <a:blip r:embed="rId4">
            <a:alphaModFix/>
          </a:blip>
          <a:stretch>
            <a:fillRect/>
          </a:stretch>
        </p:blipFill>
        <p:spPr>
          <a:xfrm>
            <a:off x="5556125" y="2736400"/>
            <a:ext cx="2152975" cy="215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