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2"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1" r:id="rId17"/>
    <p:sldId id="272" r:id="rId18"/>
    <p:sldId id="273" r:id="rId19"/>
    <p:sldId id="274" r:id="rId20"/>
    <p:sldId id="275" r:id="rId21"/>
    <p:sldId id="276" r:id="rId22"/>
    <p:sldId id="283" r:id="rId23"/>
    <p:sldId id="282" r:id="rId24"/>
    <p:sldId id="277" r:id="rId25"/>
    <p:sldId id="278" r:id="rId26"/>
    <p:sldId id="279" r:id="rId27"/>
    <p:sldId id="280" r:id="rId28"/>
    <p:sldId id="281" r:id="rId29"/>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BF0BD3-88D2-4A29-B969-143187E32F0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1" d="100"/>
          <a:sy n="71" d="100"/>
        </p:scale>
        <p:origin x="1579" y="5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133" name="Google Shape;133;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195" name="Google Shape;195;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6" name="Google Shape;196;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9: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3" name="Google Shape;203;p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0: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9" name="Google Shape;209;p10: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15" name="Google Shape;215;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1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a:extLst>
            <a:ext uri="{FF2B5EF4-FFF2-40B4-BE49-F238E27FC236}">
              <a16:creationId xmlns:a16="http://schemas.microsoft.com/office/drawing/2014/main" id="{4756790A-2989-52F7-C6A4-1DE41B0ACC48}"/>
            </a:ext>
          </a:extLst>
        </p:cNvPr>
        <p:cNvGrpSpPr/>
        <p:nvPr/>
      </p:nvGrpSpPr>
      <p:grpSpPr>
        <a:xfrm>
          <a:off x="0" y="0"/>
          <a:ext cx="0" cy="0"/>
          <a:chOff x="0" y="0"/>
          <a:chExt cx="0" cy="0"/>
        </a:xfrm>
      </p:grpSpPr>
      <p:sp>
        <p:nvSpPr>
          <p:cNvPr id="214" name="Google Shape;214;p11:notes">
            <a:extLst>
              <a:ext uri="{FF2B5EF4-FFF2-40B4-BE49-F238E27FC236}">
                <a16:creationId xmlns:a16="http://schemas.microsoft.com/office/drawing/2014/main" id="{C75B2615-F636-3BF9-CFA8-D4E29679AF01}"/>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15" name="Google Shape;215;p11:notes">
            <a:extLst>
              <a:ext uri="{FF2B5EF4-FFF2-40B4-BE49-F238E27FC236}">
                <a16:creationId xmlns:a16="http://schemas.microsoft.com/office/drawing/2014/main" id="{AE86741C-F2AE-989E-F9F6-08CF600FD2A5}"/>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11:notes">
            <a:extLst>
              <a:ext uri="{FF2B5EF4-FFF2-40B4-BE49-F238E27FC236}">
                <a16:creationId xmlns:a16="http://schemas.microsoft.com/office/drawing/2014/main" id="{401488D8-CBB3-D2E4-D8F8-55A8AD596002}"/>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12127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8A8B26AA-E7CF-9691-C1AB-2A1DBA8E0013}"/>
            </a:ext>
          </a:extLst>
        </p:cNvPr>
        <p:cNvGrpSpPr/>
        <p:nvPr/>
      </p:nvGrpSpPr>
      <p:grpSpPr>
        <a:xfrm>
          <a:off x="0" y="0"/>
          <a:ext cx="0" cy="0"/>
          <a:chOff x="0" y="0"/>
          <a:chExt cx="0" cy="0"/>
        </a:xfrm>
      </p:grpSpPr>
      <p:sp>
        <p:nvSpPr>
          <p:cNvPr id="221" name="Google Shape;221;p12:notes">
            <a:extLst>
              <a:ext uri="{FF2B5EF4-FFF2-40B4-BE49-F238E27FC236}">
                <a16:creationId xmlns:a16="http://schemas.microsoft.com/office/drawing/2014/main" id="{395A4530-9EF9-5DDA-7BB0-0CE4EDA8C7A1}"/>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22" name="Google Shape;222;p12:notes">
            <a:extLst>
              <a:ext uri="{FF2B5EF4-FFF2-40B4-BE49-F238E27FC236}">
                <a16:creationId xmlns:a16="http://schemas.microsoft.com/office/drawing/2014/main" id="{74137D85-9598-6F9E-B0A2-42428BF1DFE7}"/>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2:notes">
            <a:extLst>
              <a:ext uri="{FF2B5EF4-FFF2-40B4-BE49-F238E27FC236}">
                <a16:creationId xmlns:a16="http://schemas.microsoft.com/office/drawing/2014/main" id="{1ABF727A-76CD-129E-D6D0-4EF324DC78C4}"/>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816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a:extLst>
            <a:ext uri="{FF2B5EF4-FFF2-40B4-BE49-F238E27FC236}">
              <a16:creationId xmlns:a16="http://schemas.microsoft.com/office/drawing/2014/main" id="{F6824D54-B200-27EA-7369-52340E1D86E6}"/>
            </a:ext>
          </a:extLst>
        </p:cNvPr>
        <p:cNvGrpSpPr/>
        <p:nvPr/>
      </p:nvGrpSpPr>
      <p:grpSpPr>
        <a:xfrm>
          <a:off x="0" y="0"/>
          <a:ext cx="0" cy="0"/>
          <a:chOff x="0" y="0"/>
          <a:chExt cx="0" cy="0"/>
        </a:xfrm>
      </p:grpSpPr>
      <p:sp>
        <p:nvSpPr>
          <p:cNvPr id="221" name="Google Shape;221;p12:notes">
            <a:extLst>
              <a:ext uri="{FF2B5EF4-FFF2-40B4-BE49-F238E27FC236}">
                <a16:creationId xmlns:a16="http://schemas.microsoft.com/office/drawing/2014/main" id="{9B3E1B8E-B127-5371-3A1A-EFE6F7BE640E}"/>
              </a:ext>
            </a:extLst>
          </p:cNvPr>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222" name="Google Shape;222;p12:notes">
            <a:extLst>
              <a:ext uri="{FF2B5EF4-FFF2-40B4-BE49-F238E27FC236}">
                <a16:creationId xmlns:a16="http://schemas.microsoft.com/office/drawing/2014/main" id="{E40FD4DD-AF52-1778-C2E8-717C98ACD904}"/>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p12:notes">
            <a:extLst>
              <a:ext uri="{FF2B5EF4-FFF2-40B4-BE49-F238E27FC236}">
                <a16:creationId xmlns:a16="http://schemas.microsoft.com/office/drawing/2014/main" id="{CB89C229-EB53-FFB2-0331-B9E20860DE2A}"/>
              </a:ext>
            </a:extLst>
          </p:cNvPr>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861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25</a:t>
            </a:fld>
            <a:endParaRPr/>
          </a:p>
        </p:txBody>
      </p:sp>
      <p:sp>
        <p:nvSpPr>
          <p:cNvPr id="248" name="Google Shape;248;p1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9" name="Google Shape;249;p1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26</a:t>
            </a:fld>
            <a:endParaRPr/>
          </a:p>
        </p:txBody>
      </p:sp>
      <p:sp>
        <p:nvSpPr>
          <p:cNvPr id="248" name="Google Shape;248;p16: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9" name="Google Shape;249;p1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8086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7: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27</a:t>
            </a:fld>
            <a:endParaRPr/>
          </a:p>
        </p:txBody>
      </p:sp>
      <p:sp>
        <p:nvSpPr>
          <p:cNvPr id="256" name="Google Shape;256;p17: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57" name="Google Shape;257;p1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2</a:t>
            </a:fld>
            <a:endParaRPr/>
          </a:p>
        </p:txBody>
      </p:sp>
      <p:sp>
        <p:nvSpPr>
          <p:cNvPr id="142" name="Google Shape;142;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3" name="Google Shape;143;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3</a:t>
            </a:fld>
            <a:endParaRPr/>
          </a:p>
        </p:txBody>
      </p:sp>
      <p:sp>
        <p:nvSpPr>
          <p:cNvPr id="149" name="Google Shape;149;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0" name="Google Shape;150;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156" name="Google Shape;156;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7" name="Google Shape;157;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5</a:t>
            </a:fld>
            <a:endParaRPr/>
          </a:p>
        </p:txBody>
      </p:sp>
      <p:sp>
        <p:nvSpPr>
          <p:cNvPr id="163" name="Google Shape;163;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4" name="Google Shape;164;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755650" y="5078412"/>
            <a:ext cx="6046787" cy="4810125"/>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206250907_2_11: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3" name="Google Shape;183;g30206250907_2_11: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0206250907_8_19: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g30206250907_8_1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0206250907_8_19: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9" name="Google Shape;189;g30206250907_8_19: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186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9"/>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1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3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31"/>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1"/>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89" name="Google Shape;89;p31"/>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0" name="Google Shape;90;p31"/>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91" name="Google Shape;91;p31"/>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2" name="Google Shape;92;p3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3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32"/>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32"/>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98" name="Google Shape;98;p32"/>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99" name="Google Shape;99;p3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3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3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33"/>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3"/>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05" name="Google Shape;105;p3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3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3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1"/>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28" name="Google Shape;128;p2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2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7"/>
        <p:cNvGrpSpPr/>
        <p:nvPr/>
      </p:nvGrpSpPr>
      <p:grpSpPr>
        <a:xfrm>
          <a:off x="0" y="0"/>
          <a:ext cx="0" cy="0"/>
          <a:chOff x="0" y="0"/>
          <a:chExt cx="0" cy="0"/>
        </a:xfrm>
      </p:grpSpPr>
      <p:sp>
        <p:nvSpPr>
          <p:cNvPr id="38" name="Google Shape;38;p23"/>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40" name="Google Shape;40;p2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3"/>
        <p:cNvGrpSpPr/>
        <p:nvPr/>
      </p:nvGrpSpPr>
      <p:grpSpPr>
        <a:xfrm>
          <a:off x="0" y="0"/>
          <a:ext cx="0" cy="0"/>
          <a:chOff x="0" y="0"/>
          <a:chExt cx="0" cy="0"/>
        </a:xfrm>
      </p:grpSpPr>
      <p:sp>
        <p:nvSpPr>
          <p:cNvPr id="44" name="Google Shape;44;p2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46" name="Google Shape;46;p2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25"/>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53" name="Google Shape;53;p2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6"/>
        <p:cNvGrpSpPr/>
        <p:nvPr/>
      </p:nvGrpSpPr>
      <p:grpSpPr>
        <a:xfrm>
          <a:off x="0" y="0"/>
          <a:ext cx="0" cy="0"/>
          <a:chOff x="0" y="0"/>
          <a:chExt cx="0" cy="0"/>
        </a:xfrm>
      </p:grpSpPr>
      <p:sp>
        <p:nvSpPr>
          <p:cNvPr id="57" name="Google Shape;57;p26"/>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59" name="Google Shape;59;p2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62"/>
        <p:cNvGrpSpPr/>
        <p:nvPr/>
      </p:nvGrpSpPr>
      <p:grpSpPr>
        <a:xfrm>
          <a:off x="0" y="0"/>
          <a:ext cx="0" cy="0"/>
          <a:chOff x="0" y="0"/>
          <a:chExt cx="0" cy="0"/>
        </a:xfrm>
      </p:grpSpPr>
      <p:sp>
        <p:nvSpPr>
          <p:cNvPr id="63" name="Google Shape;63;p27"/>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65" name="Google Shape;65;p2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a:spLocks noGrp="1"/>
          </p:cNvSpPr>
          <p:nvPr>
            <p:ph type="pic" idx="2"/>
          </p:nvPr>
        </p:nvSpPr>
        <p:spPr>
          <a:xfrm>
            <a:off x="672041" y="671971"/>
            <a:ext cx="6997914" cy="4239192"/>
          </a:xfrm>
          <a:prstGeom prst="rect">
            <a:avLst/>
          </a:prstGeom>
          <a:noFill/>
          <a:ln>
            <a:noFill/>
          </a:ln>
        </p:spPr>
      </p:sp>
      <p:sp>
        <p:nvSpPr>
          <p:cNvPr id="71" name="Google Shape;71;p28"/>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72" name="Google Shape;72;p2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5"/>
        <p:cNvGrpSpPr/>
        <p:nvPr/>
      </p:nvGrpSpPr>
      <p:grpSpPr>
        <a:xfrm>
          <a:off x="0" y="0"/>
          <a:ext cx="0" cy="0"/>
          <a:chOff x="0" y="0"/>
          <a:chExt cx="0" cy="0"/>
        </a:xfrm>
      </p:grpSpPr>
      <p:sp>
        <p:nvSpPr>
          <p:cNvPr id="76" name="Google Shape;76;p29"/>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8" name="Google Shape;78;p29"/>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79" name="Google Shape;79;p2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9525" y="-9525"/>
            <a:ext cx="10110787" cy="7578725"/>
            <a:chOff x="-8467" y="-8468"/>
            <a:chExt cx="9171317" cy="6874935"/>
          </a:xfrm>
        </p:grpSpPr>
        <p:sp>
          <p:nvSpPr>
            <p:cNvPr id="11" name="Google Shape;11;p18"/>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8"/>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8"/>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8"/>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8"/>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8"/>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8"/>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8"/>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8"/>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8"/>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8"/>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8"/>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grpSp>
        <p:nvGrpSpPr>
          <p:cNvPr id="109" name="Google Shape;109;p20"/>
          <p:cNvGrpSpPr/>
          <p:nvPr/>
        </p:nvGrpSpPr>
        <p:grpSpPr>
          <a:xfrm>
            <a:off x="-9525" y="-9525"/>
            <a:ext cx="10110787" cy="7578725"/>
            <a:chOff x="-8467" y="-8468"/>
            <a:chExt cx="9171317" cy="6874935"/>
          </a:xfrm>
        </p:grpSpPr>
        <p:sp>
          <p:nvSpPr>
            <p:cNvPr id="110" name="Google Shape;110;p20"/>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11" name="Google Shape;111;p20"/>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12" name="Google Shape;112;p20"/>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13" name="Google Shape;113;p20"/>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4" name="Google Shape;114;p20"/>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5" name="Google Shape;115;p20"/>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6" name="Google Shape;116;p20"/>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7" name="Google Shape;117;p20"/>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8" name="Google Shape;118;p20"/>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19" name="Google Shape;119;p20"/>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120" name="Google Shape;120;p20"/>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1" name="Google Shape;121;p20"/>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2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2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2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hyperlink" Target="https://journalofbigdata.springeropen.com/articles/10.1186/s40537-022-00652-w"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ieeexplore.ieee.org/document/9219218" TargetMode="External"/><Relationship Id="rId5" Type="http://schemas.openxmlformats.org/officeDocument/2006/relationships/hyperlink" Target="https://ieeexplore.ieee.org/document/9198370" TargetMode="External"/><Relationship Id="rId4" Type="http://schemas.openxmlformats.org/officeDocument/2006/relationships/hyperlink" Target="https://link.springer.com/article/10.1007/s00521-021-06684-2"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ieeexplore.ieee.org/abstract/document/9344564"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link.springer.com/article/10.1007/s12652-021-03366-8" TargetMode="External"/><Relationship Id="rId4" Type="http://schemas.openxmlformats.org/officeDocument/2006/relationships/hyperlink" Target="https://ieeexplore.ieee.org/document/9394023"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dirty="0" err="1">
                <a:latin typeface="Times New Roman"/>
                <a:ea typeface="Times New Roman"/>
                <a:cs typeface="Times New Roman"/>
                <a:sym typeface="Times New Roman"/>
              </a:rPr>
              <a:t>SmartDent</a:t>
            </a:r>
            <a:r>
              <a:rPr lang="en-US" sz="3600" b="1" dirty="0">
                <a:latin typeface="Times New Roman"/>
                <a:ea typeface="Times New Roman"/>
                <a:cs typeface="Times New Roman"/>
                <a:sym typeface="Times New Roman"/>
              </a:rPr>
              <a:t>-AI: AI-Driven Diagnosis and Treatment Solutions</a:t>
            </a:r>
            <a:endParaRPr lang="en-US" dirty="0">
              <a:ea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sz="36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imes New Roman"/>
              <a:buNone/>
            </a:pPr>
            <a:r>
              <a:rPr lang="en-US" sz="3200" b="1" i="0" u="none" dirty="0">
                <a:solidFill>
                  <a:schemeClr val="dk1"/>
                </a:solidFill>
                <a:latin typeface="Times New Roman"/>
                <a:ea typeface="Times New Roman"/>
                <a:cs typeface="Times New Roman"/>
                <a:sym typeface="Times New Roman"/>
              </a:rPr>
              <a:t>Group No. </a:t>
            </a:r>
            <a:r>
              <a:rPr lang="en-US" sz="3200" b="1" dirty="0">
                <a:latin typeface="Times New Roman"/>
                <a:ea typeface="Times New Roman"/>
                <a:cs typeface="Times New Roman"/>
                <a:sym typeface="Times New Roman"/>
              </a:rPr>
              <a:t>1</a:t>
            </a:r>
            <a:endParaRPr b="1"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endParaRPr dirty="0"/>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lang="en-IN" sz="3200" b="0" i="0" u="none" dirty="0">
              <a:solidFill>
                <a:srgbClr val="000000"/>
              </a:solidFill>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sz="3200" b="0" i="0" u="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800" b="1" dirty="0">
                <a:latin typeface="Times New Roman"/>
                <a:ea typeface="Times New Roman"/>
                <a:cs typeface="Times New Roman"/>
                <a:sym typeface="Times New Roman"/>
              </a:rPr>
              <a:t>D</a:t>
            </a:r>
            <a:r>
              <a:rPr lang="en-US" sz="2800" b="1" i="0" u="none" dirty="0">
                <a:solidFill>
                  <a:srgbClr val="000000"/>
                </a:solidFill>
                <a:latin typeface="Times New Roman"/>
                <a:ea typeface="Times New Roman"/>
                <a:cs typeface="Times New Roman"/>
                <a:sym typeface="Times New Roman"/>
              </a:rPr>
              <a:t>r. Vaibh</a:t>
            </a:r>
            <a:r>
              <a:rPr lang="en-US" sz="2800" b="1" dirty="0">
                <a:latin typeface="Times New Roman"/>
                <a:ea typeface="Times New Roman"/>
                <a:cs typeface="Times New Roman"/>
                <a:sym typeface="Times New Roman"/>
              </a:rPr>
              <a:t>av </a:t>
            </a:r>
            <a:r>
              <a:rPr lang="en-US" sz="2800" b="1" dirty="0" err="1">
                <a:latin typeface="Times New Roman"/>
                <a:ea typeface="Times New Roman"/>
                <a:cs typeface="Times New Roman"/>
                <a:sym typeface="Times New Roman"/>
              </a:rPr>
              <a:t>Yavalkar</a:t>
            </a:r>
            <a:r>
              <a:rPr lang="en-US" sz="2800" b="1" dirty="0">
                <a:latin typeface="Times New Roman"/>
                <a:ea typeface="Times New Roman"/>
                <a:cs typeface="Times New Roman"/>
                <a:sym typeface="Times New Roman"/>
              </a:rPr>
              <a:t> &amp; Ms. Aishwarya </a:t>
            </a:r>
            <a:r>
              <a:rPr lang="en-US" sz="2800" b="1" dirty="0" err="1">
                <a:latin typeface="Times New Roman"/>
                <a:ea typeface="Times New Roman"/>
                <a:cs typeface="Times New Roman"/>
                <a:sym typeface="Times New Roman"/>
              </a:rPr>
              <a:t>Londhe</a:t>
            </a:r>
            <a:r>
              <a:rPr lang="en-US" sz="2800" b="1" i="0" u="none" dirty="0">
                <a:solidFill>
                  <a:srgbClr val="000000"/>
                </a:solidFill>
                <a:latin typeface="Times New Roman"/>
                <a:ea typeface="Times New Roman"/>
                <a:cs typeface="Times New Roman"/>
                <a:sym typeface="Times New Roman"/>
              </a:rPr>
              <a:t>  </a:t>
            </a:r>
            <a:endParaRPr sz="2800" dirty="0"/>
          </a:p>
        </p:txBody>
      </p:sp>
      <p:cxnSp>
        <p:nvCxnSpPr>
          <p:cNvPr id="137" name="Google Shape;137;p1"/>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138" name="Google Shape;138;p1"/>
          <p:cNvPicPr preferRelativeResize="0"/>
          <p:nvPr/>
        </p:nvPicPr>
        <p:blipFill rotWithShape="1">
          <a:blip r:embed="rId3">
            <a:alphaModFix/>
          </a:blip>
          <a:srcRect/>
          <a:stretch/>
        </p:blipFill>
        <p:spPr>
          <a:xfrm>
            <a:off x="1079500" y="146050"/>
            <a:ext cx="7686675" cy="1571625"/>
          </a:xfrm>
          <a:prstGeom prst="rect">
            <a:avLst/>
          </a:prstGeom>
          <a:noFill/>
          <a:ln>
            <a:noFill/>
          </a:ln>
        </p:spPr>
      </p:pic>
      <p:graphicFrame>
        <p:nvGraphicFramePr>
          <p:cNvPr id="3" name="Table 2">
            <a:extLst>
              <a:ext uri="{FF2B5EF4-FFF2-40B4-BE49-F238E27FC236}">
                <a16:creationId xmlns:a16="http://schemas.microsoft.com/office/drawing/2014/main" id="{B13D598D-30BF-04B3-4867-C6B0CB498571}"/>
              </a:ext>
            </a:extLst>
          </p:cNvPr>
          <p:cNvGraphicFramePr>
            <a:graphicFrameLocks noGrp="1"/>
          </p:cNvGraphicFramePr>
          <p:nvPr>
            <p:extLst>
              <p:ext uri="{D42A27DB-BD31-4B8C-83A1-F6EECF244321}">
                <p14:modId xmlns:p14="http://schemas.microsoft.com/office/powerpoint/2010/main" val="2584919245"/>
              </p:ext>
            </p:extLst>
          </p:nvPr>
        </p:nvGraphicFramePr>
        <p:xfrm>
          <a:off x="1678515" y="4008120"/>
          <a:ext cx="6720418" cy="1981200"/>
        </p:xfrm>
        <a:graphic>
          <a:graphicData uri="http://schemas.openxmlformats.org/drawingml/2006/table">
            <a:tbl>
              <a:tblPr firstRow="1" bandRow="1">
                <a:tableStyleId>{0660B408-B3CF-4A94-85FC-2B1E0A45F4A2}</a:tableStyleId>
              </a:tblPr>
              <a:tblGrid>
                <a:gridCol w="3360209">
                  <a:extLst>
                    <a:ext uri="{9D8B030D-6E8A-4147-A177-3AD203B41FA5}">
                      <a16:colId xmlns:a16="http://schemas.microsoft.com/office/drawing/2014/main" val="1739357150"/>
                    </a:ext>
                  </a:extLst>
                </a:gridCol>
                <a:gridCol w="3360209">
                  <a:extLst>
                    <a:ext uri="{9D8B030D-6E8A-4147-A177-3AD203B41FA5}">
                      <a16:colId xmlns:a16="http://schemas.microsoft.com/office/drawing/2014/main" val="2190522295"/>
                    </a:ext>
                  </a:extLst>
                </a:gridCol>
              </a:tblGrid>
              <a:tr h="370840">
                <a:tc>
                  <a:txBody>
                    <a:bodyPr/>
                    <a:lstStyle/>
                    <a:p>
                      <a:r>
                        <a:rPr lang="en-IN" sz="2000" dirty="0">
                          <a:latin typeface="Times New Roman" panose="02020603050405020304" pitchFamily="18" charset="0"/>
                          <a:cs typeface="Times New Roman" panose="02020603050405020304" pitchFamily="18" charset="0"/>
                        </a:rPr>
                        <a:t>Group Member</a:t>
                      </a:r>
                    </a:p>
                  </a:txBody>
                  <a:tcPr>
                    <a:solidFill>
                      <a:schemeClr val="accent1"/>
                    </a:solidFill>
                  </a:tcPr>
                </a:tc>
                <a:tc>
                  <a:txBody>
                    <a:bodyPr/>
                    <a:lstStyle/>
                    <a:p>
                      <a:r>
                        <a:rPr lang="en-IN" sz="2000" dirty="0">
                          <a:latin typeface="Times New Roman" panose="02020603050405020304" pitchFamily="18" charset="0"/>
                          <a:cs typeface="Times New Roman" panose="02020603050405020304" pitchFamily="18" charset="0"/>
                        </a:rPr>
                        <a:t>Moodle ID</a:t>
                      </a:r>
                    </a:p>
                  </a:txBody>
                  <a:tcPr>
                    <a:solidFill>
                      <a:schemeClr val="accent1"/>
                    </a:solidFill>
                  </a:tcPr>
                </a:tc>
                <a:extLst>
                  <a:ext uri="{0D108BD9-81ED-4DB2-BD59-A6C34878D82A}">
                    <a16:rowId xmlns:a16="http://schemas.microsoft.com/office/drawing/2014/main" val="339397430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Ekta Panchal</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21107049</a:t>
                      </a:r>
                    </a:p>
                  </a:txBody>
                  <a:tcPr/>
                </a:tc>
                <a:extLst>
                  <a:ext uri="{0D108BD9-81ED-4DB2-BD59-A6C34878D82A}">
                    <a16:rowId xmlns:a16="http://schemas.microsoft.com/office/drawing/2014/main" val="1658580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Aryan Palaspagar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21107040</a:t>
                      </a:r>
                    </a:p>
                  </a:txBody>
                  <a:tcPr/>
                </a:tc>
                <a:extLst>
                  <a:ext uri="{0D108BD9-81ED-4DB2-BD59-A6C34878D82A}">
                    <a16:rowId xmlns:a16="http://schemas.microsoft.com/office/drawing/2014/main" val="39115314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Janvi Sharma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21107032</a:t>
                      </a:r>
                    </a:p>
                  </a:txBody>
                  <a:tcPr/>
                </a:tc>
                <a:extLst>
                  <a:ext uri="{0D108BD9-81ED-4DB2-BD59-A6C34878D82A}">
                    <a16:rowId xmlns:a16="http://schemas.microsoft.com/office/drawing/2014/main" val="921889069"/>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Swapnil Rathod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000" dirty="0">
                          <a:latin typeface="Times New Roman" panose="02020603050405020304" pitchFamily="18" charset="0"/>
                          <a:cs typeface="Times New Roman" panose="02020603050405020304" pitchFamily="18" charset="0"/>
                        </a:rPr>
                        <a:t>21107064</a:t>
                      </a:r>
                    </a:p>
                  </a:txBody>
                  <a:tcPr/>
                </a:tc>
                <a:extLst>
                  <a:ext uri="{0D108BD9-81ED-4DB2-BD59-A6C34878D82A}">
                    <a16:rowId xmlns:a16="http://schemas.microsoft.com/office/drawing/2014/main" val="13619536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7"/>
        <p:cNvGrpSpPr/>
        <p:nvPr/>
      </p:nvGrpSpPr>
      <p:grpSpPr>
        <a:xfrm>
          <a:off x="0" y="0"/>
          <a:ext cx="0" cy="0"/>
          <a:chOff x="0" y="0"/>
          <a:chExt cx="0" cy="0"/>
        </a:xfrm>
      </p:grpSpPr>
      <p:sp>
        <p:nvSpPr>
          <p:cNvPr id="198" name="Google Shape;198;p8"/>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Research Gap(Limitations of existing    systems) </a:t>
            </a:r>
            <a:endParaRPr dirty="0"/>
          </a:p>
        </p:txBody>
      </p:sp>
      <p:sp>
        <p:nvSpPr>
          <p:cNvPr id="199" name="Google Shape;199;p8"/>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0" name="Google Shape;200;p8"/>
          <p:cNvSpPr txBox="1"/>
          <p:nvPr/>
        </p:nvSpPr>
        <p:spPr>
          <a:xfrm>
            <a:off x="360362" y="1768475"/>
            <a:ext cx="8783700" cy="5514290"/>
          </a:xfrm>
          <a:prstGeom prst="rect">
            <a:avLst/>
          </a:prstGeom>
          <a:noFill/>
          <a:ln>
            <a:noFill/>
          </a:ln>
        </p:spPr>
        <p:txBody>
          <a:bodyPr spcFirstLastPara="1" wrap="square" lIns="91425" tIns="45700" rIns="91425" bIns="45700" anchor="t" anchorCtr="0">
            <a:spAutoFit/>
          </a:bodyPr>
          <a:lstStyle/>
          <a:p>
            <a:pPr marL="558800" lvl="0" indent="-457200" algn="just" rtl="0">
              <a:spcBef>
                <a:spcPts val="480"/>
              </a:spcBef>
              <a:spcAft>
                <a:spcPts val="0"/>
              </a:spcAft>
              <a:buSzPts val="2000"/>
              <a:buFont typeface="+mj-lt"/>
              <a:buAutoNum type="arabicPeriod"/>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Inadequate Accuracy</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Current systems struggle with accurate prediction of orthodontic treatment outcomes.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558800" lvl="0" indent="-457200" algn="just" rtl="0">
              <a:spcBef>
                <a:spcPts val="0"/>
              </a:spcBef>
              <a:spcAft>
                <a:spcPts val="0"/>
              </a:spcAft>
              <a:buSzPts val="2000"/>
              <a:buFont typeface="+mj-lt"/>
              <a:buAutoNum type="arabicPeriod"/>
            </a:pPr>
            <a:r>
              <a:rPr lang="en-US" sz="2000" b="1" dirty="0">
                <a:solidFill>
                  <a:schemeClr val="dk1"/>
                </a:solidFill>
                <a:latin typeface="Times New Roman" panose="02020603050405020304" pitchFamily="18" charset="0"/>
                <a:ea typeface="Times New Roman"/>
                <a:cs typeface="Times New Roman" panose="02020603050405020304" pitchFamily="18" charset="0"/>
                <a:sym typeface="Times New Roman"/>
              </a:rPr>
              <a:t>Poor Integration</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Existing systems often do not integrate well with existing orthodontic workflows.</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Manual Segmentation</a:t>
            </a:r>
            <a:r>
              <a:rPr lang="en-US" sz="1800" dirty="0">
                <a:latin typeface="Times New Roman" panose="02020603050405020304" pitchFamily="18" charset="0"/>
                <a:cs typeface="Times New Roman" panose="02020603050405020304" pitchFamily="18" charset="0"/>
              </a:rPr>
              <a:t>: Existing methods rely heavily on manual segmentation, which is time-consuming.</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Inefficient for Complex Structures</a:t>
            </a: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Conventional approaches struggle with cases involving complex dental structures, such as overlapping or touching teeth, especially in closed bite conditions.</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Limited Automation</a:t>
            </a:r>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Most traditional methods require significant user input and do not provide fully automated, accurate segmentation of individual teeth.</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Inadequate for </a:t>
            </a:r>
            <a:r>
              <a:rPr lang="en-US" sz="2000" b="1" dirty="0" err="1">
                <a:latin typeface="Times New Roman" panose="02020603050405020304" pitchFamily="18" charset="0"/>
                <a:cs typeface="Times New Roman" panose="02020603050405020304" pitchFamily="18" charset="0"/>
              </a:rPr>
              <a:t>Multiradicular</a:t>
            </a:r>
            <a:r>
              <a:rPr lang="en-US" sz="2000" b="1" dirty="0">
                <a:latin typeface="Times New Roman" panose="02020603050405020304" pitchFamily="18" charset="0"/>
                <a:cs typeface="Times New Roman" panose="02020603050405020304" pitchFamily="18" charset="0"/>
              </a:rPr>
              <a:t> Teeth</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Techniques like template-based fitting and graph cut methods show poor performance with </a:t>
            </a:r>
            <a:r>
              <a:rPr lang="en-US" sz="1800" dirty="0" err="1">
                <a:latin typeface="Times New Roman" panose="02020603050405020304" pitchFamily="18" charset="0"/>
                <a:cs typeface="Times New Roman" panose="02020603050405020304" pitchFamily="18" charset="0"/>
              </a:rPr>
              <a:t>multiradicular</a:t>
            </a:r>
            <a:r>
              <a:rPr lang="en-US" sz="1800" dirty="0">
                <a:latin typeface="Times New Roman" panose="02020603050405020304" pitchFamily="18" charset="0"/>
                <a:cs typeface="Times New Roman" panose="02020603050405020304" pitchFamily="18" charset="0"/>
              </a:rPr>
              <a:t> teeth.</a:t>
            </a:r>
          </a:p>
          <a:p>
            <a:pPr marL="558800" lvl="0" indent="-457200" algn="just" rtl="0">
              <a:spcBef>
                <a:spcPts val="0"/>
              </a:spcBef>
              <a:spcAft>
                <a:spcPts val="0"/>
              </a:spcAft>
              <a:buSzPts val="2000"/>
              <a:buFont typeface="+mj-lt"/>
              <a:buAutoNum type="arabicPeriod"/>
            </a:pPr>
            <a:r>
              <a:rPr lang="en-US" sz="2000" b="1" dirty="0">
                <a:latin typeface="Times New Roman" panose="02020603050405020304" pitchFamily="18" charset="0"/>
                <a:cs typeface="Times New Roman" panose="02020603050405020304" pitchFamily="18" charset="0"/>
              </a:rPr>
              <a:t>Boundary Blurring Issues</a:t>
            </a:r>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Current systems often fail to clearly distinguish between neighboring teeth due to blurred boundaries, resulting in segmentation inaccuracies.</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0" algn="just" rtl="0">
              <a:lnSpc>
                <a:spcPct val="100000"/>
              </a:lnSpc>
              <a:spcBef>
                <a:spcPts val="480"/>
              </a:spcBef>
              <a:spcAft>
                <a:spcPts val="0"/>
              </a:spcAft>
              <a:buNone/>
            </a:pPr>
            <a:endParaRPr sz="1800" b="1"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731774" y="451616"/>
            <a:ext cx="6997700" cy="8159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Definition </a:t>
            </a:r>
            <a:endParaRPr dirty="0"/>
          </a:p>
        </p:txBody>
      </p:sp>
      <p:sp>
        <p:nvSpPr>
          <p:cNvPr id="206" name="Google Shape;206;p9"/>
          <p:cNvSpPr txBox="1">
            <a:spLocks noGrp="1"/>
          </p:cNvSpPr>
          <p:nvPr>
            <p:ph type="body" idx="1"/>
          </p:nvPr>
        </p:nvSpPr>
        <p:spPr>
          <a:xfrm>
            <a:off x="423164" y="288072"/>
            <a:ext cx="8640762" cy="5616575"/>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Tx/>
              <a:buSzPts val="1920"/>
              <a:buNone/>
            </a:pPr>
            <a:endParaRPr lang="en-US" sz="18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ClrTx/>
              <a:buSzPts val="1920"/>
              <a:buNone/>
            </a:pPr>
            <a:endParaRPr lang="en-US" sz="1800" dirty="0">
              <a:latin typeface="Times New Roman" panose="02020603050405020304" pitchFamily="18" charset="0"/>
              <a:cs typeface="Times New Roman" panose="02020603050405020304" pitchFamily="18" charset="0"/>
            </a:endParaRP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Manual Segmentation Challenges: </a:t>
            </a:r>
            <a:r>
              <a:rPr lang="en-US" sz="1800" dirty="0">
                <a:solidFill>
                  <a:schemeClr val="tx1"/>
                </a:solidFill>
                <a:latin typeface="Times New Roman" panose="02020603050405020304" pitchFamily="18" charset="0"/>
                <a:cs typeface="Times New Roman" panose="02020603050405020304" pitchFamily="18" charset="0"/>
              </a:rPr>
              <a:t>Current methods for segmenting individual teeth in CBCT images are time-consuming, labor-intensive, and prone to human error.</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Blurred Boundaries: </a:t>
            </a:r>
            <a:r>
              <a:rPr lang="en-US" sz="1800" dirty="0">
                <a:solidFill>
                  <a:schemeClr val="tx1"/>
                </a:solidFill>
                <a:latin typeface="Times New Roman" panose="02020603050405020304" pitchFamily="18" charset="0"/>
                <a:cs typeface="Times New Roman" panose="02020603050405020304" pitchFamily="18" charset="0"/>
              </a:rPr>
              <a:t>Neighboring teeth often have unclear or overlapping boundaries, making segmentation difficult.</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Similar Intensities: </a:t>
            </a:r>
            <a:r>
              <a:rPr lang="en-US" sz="1800" dirty="0">
                <a:solidFill>
                  <a:schemeClr val="tx1"/>
                </a:solidFill>
                <a:latin typeface="Times New Roman" panose="02020603050405020304" pitchFamily="18" charset="0"/>
                <a:cs typeface="Times New Roman" panose="02020603050405020304" pitchFamily="18" charset="0"/>
              </a:rPr>
              <a:t>Teeth and surrounding bone structures have similar intensities, complicating the segmentation process.</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Complex Bite Conditions:</a:t>
            </a:r>
            <a:r>
              <a:rPr lang="en-US" sz="1800" dirty="0">
                <a:solidFill>
                  <a:schemeClr val="tx1"/>
                </a:solidFill>
                <a:latin typeface="Times New Roman" panose="02020603050405020304" pitchFamily="18" charset="0"/>
                <a:cs typeface="Times New Roman" panose="02020603050405020304" pitchFamily="18" charset="0"/>
              </a:rPr>
              <a:t> Segmentation is challenging when teeth are in non-open or closed bite positions.</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Artifacts:</a:t>
            </a:r>
            <a:r>
              <a:rPr lang="en-US" sz="1800" dirty="0">
                <a:solidFill>
                  <a:schemeClr val="tx1"/>
                </a:solidFill>
                <a:latin typeface="Times New Roman" panose="02020603050405020304" pitchFamily="18" charset="0"/>
                <a:cs typeface="Times New Roman" panose="02020603050405020304" pitchFamily="18" charset="0"/>
              </a:rPr>
              <a:t> The presence of metal restorations or other artifacts in images adds complexity to accurate tooth segmentation.</a:t>
            </a:r>
          </a:p>
          <a:p>
            <a:pPr marR="0" lvl="0" indent="-457200" algn="just" rtl="0">
              <a:lnSpc>
                <a:spcPct val="150000"/>
              </a:lnSpc>
              <a:spcBef>
                <a:spcPts val="0"/>
              </a:spcBef>
              <a:spcAft>
                <a:spcPts val="0"/>
              </a:spcAft>
              <a:buClrTx/>
              <a:buSzPts val="1920"/>
              <a:buFont typeface="+mj-lt"/>
              <a:buAutoNum type="arabicPeriod"/>
            </a:pPr>
            <a:r>
              <a:rPr lang="en-US" sz="2000" b="1" dirty="0">
                <a:solidFill>
                  <a:schemeClr val="tx1"/>
                </a:solidFill>
                <a:latin typeface="Times New Roman" panose="02020603050405020304" pitchFamily="18" charset="0"/>
                <a:cs typeface="Times New Roman" panose="02020603050405020304" pitchFamily="18" charset="0"/>
              </a:rPr>
              <a:t>Need for Automation: </a:t>
            </a:r>
            <a:r>
              <a:rPr lang="en-US" sz="1800" dirty="0">
                <a:solidFill>
                  <a:schemeClr val="tx1"/>
                </a:solidFill>
                <a:latin typeface="Times New Roman" panose="02020603050405020304" pitchFamily="18" charset="0"/>
                <a:cs typeface="Times New Roman" panose="02020603050405020304" pitchFamily="18" charset="0"/>
              </a:rPr>
              <a:t>An AI-based automatic method is required to improve accuracy, efficiency, and consistency in segmenting individual teeth for diagnostic and treatment purposes.</a:t>
            </a:r>
            <a:endParaRPr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0"/>
          <p:cNvSpPr txBox="1"/>
          <p:nvPr/>
        </p:nvSpPr>
        <p:spPr>
          <a:xfrm>
            <a:off x="721812" y="140950"/>
            <a:ext cx="6997700" cy="863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Scope</a:t>
            </a:r>
            <a:endParaRPr dirty="0"/>
          </a:p>
        </p:txBody>
      </p:sp>
      <p:sp>
        <p:nvSpPr>
          <p:cNvPr id="212" name="Google Shape;212;p10"/>
          <p:cNvSpPr txBox="1">
            <a:spLocks noGrp="1"/>
          </p:cNvSpPr>
          <p:nvPr>
            <p:ph type="body" idx="1"/>
          </p:nvPr>
        </p:nvSpPr>
        <p:spPr>
          <a:xfrm>
            <a:off x="378029" y="572750"/>
            <a:ext cx="9324566" cy="5616575"/>
          </a:xfrm>
          <a:prstGeom prst="rect">
            <a:avLst/>
          </a:prstGeom>
          <a:noFill/>
          <a:ln>
            <a:noFill/>
          </a:ln>
        </p:spPr>
        <p:txBody>
          <a:bodyPr spcFirstLastPara="1" wrap="square" lIns="91425" tIns="45700" rIns="91425" bIns="45700" anchor="t" anchorCtr="0">
            <a:noAutofit/>
          </a:bodyPr>
          <a:lstStyle/>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AI-Driven Diagnostics: </a:t>
            </a:r>
            <a:r>
              <a:rPr lang="en-US" sz="1800" dirty="0">
                <a:solidFill>
                  <a:srgbClr val="000000"/>
                </a:solidFill>
                <a:latin typeface="Times New Roman"/>
                <a:ea typeface="Times New Roman"/>
                <a:cs typeface="Times New Roman"/>
                <a:sym typeface="Times New Roman"/>
              </a:rPr>
              <a:t>Implement deep learning algorithms, including Convolutional Neural Networks (CNNs), to analyze dental images (X-rays, intraoral images, </a:t>
            </a:r>
            <a:r>
              <a:rPr lang="en-US" sz="1800" dirty="0" err="1">
                <a:solidFill>
                  <a:srgbClr val="000000"/>
                </a:solidFill>
                <a:latin typeface="Times New Roman"/>
                <a:ea typeface="Times New Roman"/>
                <a:cs typeface="Times New Roman"/>
                <a:sym typeface="Times New Roman"/>
              </a:rPr>
              <a:t>etc</a:t>
            </a:r>
            <a:r>
              <a:rPr lang="en-US" sz="1800" dirty="0">
                <a:solidFill>
                  <a:srgbClr val="000000"/>
                </a:solidFill>
                <a:latin typeface="Times New Roman"/>
                <a:ea typeface="Times New Roman"/>
                <a:cs typeface="Times New Roman"/>
                <a:sym typeface="Times New Roman"/>
              </a:rPr>
              <a:t>) for accurate detection of dental conditions.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Orthodontic Treatment Simulations: </a:t>
            </a:r>
            <a:r>
              <a:rPr lang="en-US" sz="1800" dirty="0">
                <a:solidFill>
                  <a:srgbClr val="000000"/>
                </a:solidFill>
                <a:latin typeface="Times New Roman"/>
                <a:ea typeface="Times New Roman"/>
                <a:cs typeface="Times New Roman"/>
                <a:sym typeface="Times New Roman"/>
              </a:rPr>
              <a:t>Utilize Pix2Pix model and Discriminator to create simulations of orthodontic treatments, enabling visualization of potential outcomes for both patients and dentists.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Personalized Treatment Recommendations: </a:t>
            </a:r>
            <a:r>
              <a:rPr lang="en-US" sz="1800" dirty="0">
                <a:solidFill>
                  <a:srgbClr val="000000"/>
                </a:solidFill>
                <a:latin typeface="Times New Roman"/>
                <a:ea typeface="Times New Roman"/>
                <a:cs typeface="Times New Roman"/>
                <a:sym typeface="Times New Roman"/>
              </a:rPr>
              <a:t>Deploy Recommendation Systems to generate tailored treatment suggestions based on diagnostic data.</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Remote Consultations: </a:t>
            </a:r>
            <a:r>
              <a:rPr lang="en-US" sz="1800" dirty="0">
                <a:solidFill>
                  <a:srgbClr val="000000"/>
                </a:solidFill>
                <a:latin typeface="Times New Roman"/>
                <a:ea typeface="Times New Roman"/>
                <a:cs typeface="Times New Roman"/>
                <a:sym typeface="Times New Roman"/>
              </a:rPr>
              <a:t>Integrate telemedicine and secure video conferencing tools to facilitate remote consultations, allowing patients to discuss their diagnostics and treatment options with dentists.</a:t>
            </a:r>
          </a:p>
          <a:p>
            <a:pPr marR="0" lvl="0" indent="-457200" algn="just" rtl="0">
              <a:lnSpc>
                <a:spcPct val="150000"/>
              </a:lnSpc>
              <a:spcBef>
                <a:spcPts val="480"/>
              </a:spcBef>
              <a:spcAft>
                <a:spcPts val="0"/>
              </a:spcAft>
              <a:buClrTx/>
              <a:buSzPct val="83000"/>
              <a:buFont typeface="+mj-lt"/>
              <a:buAutoNum type="arabicPeriod"/>
            </a:pPr>
            <a:r>
              <a:rPr lang="en-US" sz="2000" b="1" dirty="0">
                <a:solidFill>
                  <a:srgbClr val="000000"/>
                </a:solidFill>
                <a:latin typeface="Times New Roman"/>
                <a:ea typeface="Times New Roman"/>
                <a:cs typeface="Times New Roman"/>
                <a:sym typeface="Times New Roman"/>
              </a:rPr>
              <a:t>Appointment Scheduling: </a:t>
            </a:r>
            <a:r>
              <a:rPr lang="en-US" sz="1800" dirty="0">
                <a:solidFill>
                  <a:srgbClr val="000000"/>
                </a:solidFill>
                <a:latin typeface="Times New Roman"/>
                <a:ea typeface="Times New Roman"/>
                <a:cs typeface="Times New Roman"/>
                <a:sym typeface="Times New Roman"/>
              </a:rPr>
              <a:t>Develop an integrated booking system that allows patients to schedule appointments with dental specialists based on AI-generated diagnostic reports through a user-friendly interface.</a:t>
            </a:r>
            <a:endParaRPr sz="18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p:cNvGrpSpPr/>
        <p:nvPr/>
      </p:nvGrpSpPr>
      <p:grpSpPr>
        <a:xfrm>
          <a:off x="0" y="0"/>
          <a:ext cx="0" cy="0"/>
          <a:chOff x="0" y="0"/>
          <a:chExt cx="0" cy="0"/>
        </a:xfrm>
      </p:grpSpPr>
      <p:sp>
        <p:nvSpPr>
          <p:cNvPr id="218" name="Google Shape;218;p11"/>
          <p:cNvSpPr txBox="1"/>
          <p:nvPr/>
        </p:nvSpPr>
        <p:spPr>
          <a:xfrm>
            <a:off x="448468" y="0"/>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Technological Stack</a:t>
            </a:r>
            <a:endParaRPr/>
          </a:p>
        </p:txBody>
      </p:sp>
      <p:sp>
        <p:nvSpPr>
          <p:cNvPr id="219" name="Google Shape;219;p11"/>
          <p:cNvSpPr txBox="1"/>
          <p:nvPr/>
        </p:nvSpPr>
        <p:spPr>
          <a:xfrm>
            <a:off x="248442" y="1047574"/>
            <a:ext cx="9471025" cy="5995988"/>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Frontend</a:t>
            </a:r>
          </a:p>
          <a:p>
            <a:pPr lvl="3" algn="just">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 HTML5, CSS3, JS, React, NodeJS</a:t>
            </a:r>
          </a:p>
          <a:p>
            <a:pPr marL="342900" marR="0" lvl="0" indent="-342900" algn="just" rtl="0">
              <a:lnSpc>
                <a:spcPct val="100000"/>
              </a:lnSpc>
              <a:spcBef>
                <a:spcPts val="400"/>
              </a:spcBef>
              <a:spcAft>
                <a:spcPts val="0"/>
              </a:spcAft>
              <a:buClr>
                <a:schemeClr val="dk1"/>
              </a:buClr>
              <a:buSzPts val="2000"/>
              <a:buFont typeface="Arial" panose="020B0604020202020204" pitchFamily="34" charset="0"/>
              <a:buChar char="•"/>
            </a:pPr>
            <a:r>
              <a:rPr lang="en-IN" sz="2000" b="1" i="0" u="none" dirty="0">
                <a:solidFill>
                  <a:srgbClr val="000000"/>
                </a:solidFill>
                <a:latin typeface="Times New Roman" panose="02020603050405020304" pitchFamily="18" charset="0"/>
                <a:cs typeface="Times New Roman" panose="02020603050405020304" pitchFamily="18" charset="0"/>
                <a:sym typeface="Arial"/>
              </a:rPr>
              <a:t>Backend &amp; Database</a:t>
            </a:r>
          </a:p>
          <a:p>
            <a:pPr marR="0" lvl="0" algn="just" rtl="0">
              <a:lnSpc>
                <a:spcPct val="10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1. Python (Flask)</a:t>
            </a:r>
          </a:p>
          <a:p>
            <a:pPr marR="0" lvl="0" algn="just" rtl="0">
              <a:lnSpc>
                <a:spcPct val="100000"/>
              </a:lnSpc>
              <a:spcBef>
                <a:spcPts val="400"/>
              </a:spcBef>
              <a:spcAft>
                <a:spcPts val="0"/>
              </a:spcAft>
              <a:buClr>
                <a:schemeClr val="dk1"/>
              </a:buClr>
              <a:buSzPts val="2000"/>
            </a:pPr>
            <a:r>
              <a:rPr lang="en-IN" sz="1800" b="0" i="0" u="none" dirty="0">
                <a:solidFill>
                  <a:srgbClr val="000000"/>
                </a:solidFill>
                <a:latin typeface="Times New Roman" panose="02020603050405020304" pitchFamily="18" charset="0"/>
                <a:cs typeface="Times New Roman" panose="02020603050405020304" pitchFamily="18" charset="0"/>
                <a:sym typeface="Arial"/>
              </a:rPr>
              <a:t>	2. </a:t>
            </a:r>
            <a:r>
              <a:rPr lang="en-IN" sz="1800" dirty="0">
                <a:latin typeface="Times New Roman" panose="02020603050405020304" pitchFamily="18" charset="0"/>
                <a:cs typeface="Times New Roman" panose="02020603050405020304" pitchFamily="18" charset="0"/>
              </a:rPr>
              <a:t>MySQL, Firebase, SQLite</a:t>
            </a:r>
          </a:p>
          <a:p>
            <a:pPr marL="342900" marR="0" lvl="0" indent="-342900" algn="just" rtl="0">
              <a:lnSpc>
                <a:spcPct val="10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Disease Detection Models</a:t>
            </a:r>
            <a:endParaRPr lang="en-IN" sz="1800" b="1" dirty="0">
              <a:latin typeface="Times New Roman" panose="02020603050405020304" pitchFamily="18" charset="0"/>
              <a:cs typeface="Times New Roman" panose="02020603050405020304" pitchFamily="18" charset="0"/>
            </a:endParaRPr>
          </a:p>
          <a:p>
            <a:pPr marR="0" lvl="0" algn="just" rtl="0">
              <a:lnSpc>
                <a:spcPct val="15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MobileNetV2</a:t>
            </a:r>
            <a:r>
              <a:rPr lang="en-US" sz="1800" dirty="0">
                <a:latin typeface="Times New Roman" panose="02020603050405020304" pitchFamily="18" charset="0"/>
                <a:cs typeface="Times New Roman" panose="02020603050405020304" pitchFamily="18" charset="0"/>
              </a:rPr>
              <a:t>: Dental disease detection from images</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cs typeface="Times New Roman" panose="02020603050405020304" pitchFamily="18" charset="0"/>
              </a:rPr>
              <a:t>DenseNet201</a:t>
            </a:r>
            <a:r>
              <a:rPr lang="en-US" sz="1800" dirty="0">
                <a:latin typeface="Times New Roman" panose="02020603050405020304" pitchFamily="18" charset="0"/>
                <a:cs typeface="Times New Roman" panose="02020603050405020304" pitchFamily="18" charset="0"/>
              </a:rPr>
              <a:t> : Pretrained on ImageNet for high-accuracy classification	</a:t>
            </a:r>
          </a:p>
          <a:p>
            <a:pPr marL="342900" marR="0" lvl="0" indent="-342900" algn="just" rtl="0">
              <a:lnSpc>
                <a:spcPct val="150000"/>
              </a:lnSpc>
              <a:spcBef>
                <a:spcPts val="400"/>
              </a:spcBef>
              <a:spcAft>
                <a:spcPts val="0"/>
              </a:spcAft>
              <a:buClr>
                <a:schemeClr val="dk1"/>
              </a:buClr>
              <a:buSzPts val="20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Image Processing &amp; Alignment Models</a:t>
            </a:r>
          </a:p>
          <a:p>
            <a:pPr marR="0" lvl="0" algn="just" rtl="0">
              <a:lnSpc>
                <a:spcPct val="150000"/>
              </a:lnSpc>
              <a:spcBef>
                <a:spcPts val="400"/>
              </a:spcBef>
              <a:spcAft>
                <a:spcPts val="0"/>
              </a:spcAft>
              <a:buClr>
                <a:schemeClr val="dk1"/>
              </a:buClr>
              <a:buSzPts val="2000"/>
            </a:pPr>
            <a:r>
              <a:rPr lang="en-US" sz="20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U-Net</a:t>
            </a:r>
            <a:r>
              <a:rPr lang="en-US" sz="1800" dirty="0">
                <a:latin typeface="Times New Roman" panose="02020603050405020304" pitchFamily="18" charset="0"/>
                <a:cs typeface="Times New Roman" panose="02020603050405020304" pitchFamily="18" charset="0"/>
              </a:rPr>
              <a:t>: Image segmentation for orthodontic simulations</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UNet</a:t>
            </a:r>
            <a:r>
              <a:rPr lang="en-US" sz="1800" b="1" dirty="0">
                <a:latin typeface="Times New Roman" panose="02020603050405020304" pitchFamily="18" charset="0"/>
                <a:cs typeface="Times New Roman" panose="02020603050405020304" pitchFamily="18" charset="0"/>
              </a:rPr>
              <a:t> Generator (Pix2Pix): </a:t>
            </a:r>
            <a:r>
              <a:rPr lang="en-US" sz="1800" dirty="0">
                <a:latin typeface="Times New Roman" panose="02020603050405020304" pitchFamily="18" charset="0"/>
                <a:cs typeface="Times New Roman" panose="02020603050405020304" pitchFamily="18" charset="0"/>
              </a:rPr>
              <a:t>Aligns misaligned teeth </a:t>
            </a:r>
          </a:p>
          <a:p>
            <a:pPr marR="0" lvl="0" algn="just" rtl="0">
              <a:lnSpc>
                <a:spcPct val="150000"/>
              </a:lnSpc>
              <a:spcBef>
                <a:spcPts val="400"/>
              </a:spcBef>
              <a:spcAft>
                <a:spcPts val="0"/>
              </a:spcAft>
              <a:buClr>
                <a:schemeClr val="dk1"/>
              </a:buClr>
              <a:buSzPts val="2000"/>
            </a:pPr>
            <a:r>
              <a:rPr lang="en-US" sz="1800" dirty="0">
                <a:latin typeface="Times New Roman" panose="02020603050405020304" pitchFamily="18" charset="0"/>
                <a:cs typeface="Times New Roman" panose="02020603050405020304" pitchFamily="18" charset="0"/>
              </a:rPr>
              <a:t>	- </a:t>
            </a:r>
            <a:r>
              <a:rPr lang="en-US" sz="1800" b="1" dirty="0" err="1">
                <a:latin typeface="Times New Roman" panose="02020603050405020304" pitchFamily="18" charset="0"/>
                <a:cs typeface="Times New Roman" panose="02020603050405020304" pitchFamily="18" charset="0"/>
              </a:rPr>
              <a:t>PatchGAN</a:t>
            </a:r>
            <a:r>
              <a:rPr lang="en-US" sz="1800" b="1" dirty="0">
                <a:latin typeface="Times New Roman" panose="02020603050405020304" pitchFamily="18" charset="0"/>
                <a:cs typeface="Times New Roman" panose="02020603050405020304" pitchFamily="18" charset="0"/>
              </a:rPr>
              <a:t> Discriminator</a:t>
            </a:r>
            <a:r>
              <a:rPr lang="en-US" sz="1800" dirty="0">
                <a:latin typeface="Times New Roman" panose="02020603050405020304" pitchFamily="18" charset="0"/>
                <a:cs typeface="Times New Roman" panose="02020603050405020304" pitchFamily="18" charset="0"/>
              </a:rPr>
              <a:t>: Ensures realism of AI-generated orthodontic images</a:t>
            </a:r>
          </a:p>
          <a:p>
            <a:pPr marR="0" lvl="0" algn="just" rtl="0">
              <a:lnSpc>
                <a:spcPct val="150000"/>
              </a:lnSpc>
              <a:spcBef>
                <a:spcPts val="400"/>
              </a:spcBef>
              <a:spcAft>
                <a:spcPts val="0"/>
              </a:spcAft>
              <a:buClr>
                <a:schemeClr val="dk1"/>
              </a:buClr>
              <a:buSzPts val="2000"/>
            </a:pPr>
            <a:endParaRPr sz="1800" b="0" i="0" u="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000" b="0" i="0" u="none" dirty="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7">
          <a:extLst>
            <a:ext uri="{FF2B5EF4-FFF2-40B4-BE49-F238E27FC236}">
              <a16:creationId xmlns:a16="http://schemas.microsoft.com/office/drawing/2014/main" id="{C8442251-CEC2-5571-EC52-269BDB37FADA}"/>
            </a:ext>
          </a:extLst>
        </p:cNvPr>
        <p:cNvGrpSpPr/>
        <p:nvPr/>
      </p:nvGrpSpPr>
      <p:grpSpPr>
        <a:xfrm>
          <a:off x="0" y="0"/>
          <a:ext cx="0" cy="0"/>
          <a:chOff x="0" y="0"/>
          <a:chExt cx="0" cy="0"/>
        </a:xfrm>
      </p:grpSpPr>
      <p:sp>
        <p:nvSpPr>
          <p:cNvPr id="218" name="Google Shape;218;p11">
            <a:extLst>
              <a:ext uri="{FF2B5EF4-FFF2-40B4-BE49-F238E27FC236}">
                <a16:creationId xmlns:a16="http://schemas.microsoft.com/office/drawing/2014/main" id="{BD910415-CB0A-1DCC-E27C-AC313D7705C9}"/>
              </a:ext>
            </a:extLst>
          </p:cNvPr>
          <p:cNvSpPr txBox="1"/>
          <p:nvPr/>
        </p:nvSpPr>
        <p:spPr>
          <a:xfrm>
            <a:off x="448468" y="0"/>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Technological Stack</a:t>
            </a:r>
            <a:endParaRPr/>
          </a:p>
        </p:txBody>
      </p:sp>
      <p:sp>
        <p:nvSpPr>
          <p:cNvPr id="219" name="Google Shape;219;p11">
            <a:extLst>
              <a:ext uri="{FF2B5EF4-FFF2-40B4-BE49-F238E27FC236}">
                <a16:creationId xmlns:a16="http://schemas.microsoft.com/office/drawing/2014/main" id="{767FC741-755A-6E29-422B-37BFFFC2103A}"/>
              </a:ext>
            </a:extLst>
          </p:cNvPr>
          <p:cNvSpPr txBox="1"/>
          <p:nvPr/>
        </p:nvSpPr>
        <p:spPr>
          <a:xfrm>
            <a:off x="248442" y="781843"/>
            <a:ext cx="9471025" cy="5995988"/>
          </a:xfrm>
          <a:prstGeom prst="rect">
            <a:avLst/>
          </a:prstGeom>
          <a:noFill/>
          <a:ln>
            <a:noFill/>
          </a:ln>
        </p:spPr>
        <p:txBody>
          <a:bodyPr spcFirstLastPara="1" wrap="square" lIns="91425" tIns="45700" rIns="91425" bIns="45700" anchor="t" anchorCtr="0">
            <a:noAutofit/>
          </a:bodyPr>
          <a:lstStyle/>
          <a:p>
            <a:pPr marL="342900" indent="-342900" algn="just">
              <a:lnSpc>
                <a:spcPct val="150000"/>
              </a:lnSpc>
              <a:spcBef>
                <a:spcPts val="400"/>
              </a:spcBef>
              <a:buClr>
                <a:schemeClr val="dk1"/>
              </a:buClr>
              <a:buSzPts val="2000"/>
              <a:buFont typeface="Arial" panose="020B0604020202020204" pitchFamily="34" charset="0"/>
              <a:buChar char="•"/>
            </a:pPr>
            <a:r>
              <a:rPr lang="en-IN" sz="2000" b="1" i="0" dirty="0">
                <a:solidFill>
                  <a:srgbClr val="202124"/>
                </a:solidFill>
                <a:effectLst/>
                <a:latin typeface="Times New Roman" panose="02020603050405020304" pitchFamily="18" charset="0"/>
                <a:cs typeface="Times New Roman" panose="02020603050405020304" pitchFamily="18" charset="0"/>
              </a:rPr>
              <a:t>Dental Radiography (</a:t>
            </a:r>
            <a:r>
              <a:rPr lang="en-IN" sz="2000" b="1" i="0" u="none" dirty="0">
                <a:solidFill>
                  <a:srgbClr val="000000"/>
                </a:solidFill>
                <a:latin typeface="Times New Roman" panose="02020603050405020304" pitchFamily="18" charset="0"/>
                <a:cs typeface="Times New Roman" panose="02020603050405020304" pitchFamily="18" charset="0"/>
                <a:sym typeface="Arial"/>
              </a:rPr>
              <a:t>X-ray Dataset)</a:t>
            </a:r>
            <a:endParaRPr lang="en-IN" sz="2000" b="1" dirty="0">
              <a:latin typeface="Times New Roman" panose="02020603050405020304" pitchFamily="18" charset="0"/>
              <a:cs typeface="Times New Roman" panose="02020603050405020304" pitchFamily="18" charset="0"/>
            </a:endParaRPr>
          </a:p>
          <a:p>
            <a:pPr marR="0" lvl="0" algn="just" rtl="0">
              <a:lnSpc>
                <a:spcPct val="150000"/>
              </a:lnSpc>
              <a:spcBef>
                <a:spcPts val="400"/>
              </a:spcBef>
              <a:spcAft>
                <a:spcPts val="0"/>
              </a:spcAft>
              <a:buClr>
                <a:schemeClr val="dk1"/>
              </a:buClr>
              <a:buSzPts val="2000"/>
            </a:pPr>
            <a:r>
              <a:rPr lang="en-IN" sz="2000" b="1" i="0" u="none" dirty="0">
                <a:solidFill>
                  <a:srgbClr val="000000"/>
                </a:solidFill>
                <a:latin typeface="Times New Roman" panose="02020603050405020304" pitchFamily="18" charset="0"/>
                <a:ea typeface="Arial"/>
                <a:cs typeface="Times New Roman" panose="02020603050405020304" pitchFamily="18" charset="0"/>
                <a:sym typeface="Arial"/>
              </a:rPr>
              <a:t>	</a:t>
            </a:r>
            <a:r>
              <a:rPr lang="en-IN" sz="2000" i="0" u="none" dirty="0">
                <a:solidFill>
                  <a:srgbClr val="000000"/>
                </a:solidFill>
                <a:latin typeface="Times New Roman" panose="02020603050405020304" pitchFamily="18" charset="0"/>
                <a:ea typeface="Arial"/>
                <a:cs typeface="Times New Roman" panose="02020603050405020304" pitchFamily="18" charset="0"/>
                <a:sym typeface="Arial"/>
              </a:rPr>
              <a:t>1. Train (1076 images)</a:t>
            </a:r>
          </a:p>
          <a:p>
            <a:pPr marR="0" lvl="0" algn="just" rtl="0">
              <a:lnSpc>
                <a:spcPct val="150000"/>
              </a:lnSpc>
              <a:spcBef>
                <a:spcPts val="400"/>
              </a:spcBef>
              <a:spcAft>
                <a:spcPts val="0"/>
              </a:spcAft>
              <a:buClr>
                <a:schemeClr val="dk1"/>
              </a:buClr>
              <a:buSzPts val="2000"/>
            </a:pPr>
            <a:r>
              <a:rPr lang="en-IN" sz="2000" dirty="0">
                <a:latin typeface="Times New Roman" panose="02020603050405020304" pitchFamily="18" charset="0"/>
                <a:cs typeface="Times New Roman" panose="02020603050405020304" pitchFamily="18" charset="0"/>
              </a:rPr>
              <a:t>	2. Test (74 images)</a:t>
            </a:r>
          </a:p>
          <a:p>
            <a:pPr marR="0" lvl="0" algn="just" rtl="0">
              <a:lnSpc>
                <a:spcPct val="150000"/>
              </a:lnSpc>
              <a:spcBef>
                <a:spcPts val="400"/>
              </a:spcBef>
              <a:spcAft>
                <a:spcPts val="0"/>
              </a:spcAft>
              <a:buClr>
                <a:schemeClr val="dk1"/>
              </a:buClr>
              <a:buSzPts val="2000"/>
            </a:pPr>
            <a:r>
              <a:rPr lang="en-IN" sz="2000" i="0" u="none" dirty="0">
                <a:solidFill>
                  <a:srgbClr val="000000"/>
                </a:solidFill>
                <a:latin typeface="Times New Roman" panose="02020603050405020304" pitchFamily="18" charset="0"/>
                <a:ea typeface="Arial"/>
                <a:cs typeface="Times New Roman" panose="02020603050405020304" pitchFamily="18" charset="0"/>
                <a:sym typeface="Arial"/>
              </a:rPr>
              <a:t>	3. Validation (122 images)</a:t>
            </a:r>
          </a:p>
          <a:p>
            <a:pPr marL="285750" marR="0" lvl="0" indent="-285750" algn="just" rtl="0">
              <a:lnSpc>
                <a:spcPct val="150000"/>
              </a:lnSpc>
              <a:spcBef>
                <a:spcPts val="400"/>
              </a:spcBef>
              <a:spcAft>
                <a:spcPts val="0"/>
              </a:spcAft>
              <a:buClr>
                <a:schemeClr val="dk1"/>
              </a:buClr>
              <a:buSzPts val="20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Oral Disease Dataset</a:t>
            </a:r>
          </a:p>
          <a:p>
            <a:pPr lvl="2" algn="just">
              <a:lnSpc>
                <a:spcPct val="150000"/>
              </a:lnSpc>
              <a:spcBef>
                <a:spcPts val="400"/>
              </a:spcBef>
              <a:buClr>
                <a:schemeClr val="dk1"/>
              </a:buClr>
              <a:buSzPts val="2000"/>
            </a:pPr>
            <a:r>
              <a:rPr lang="en-IN" sz="1800" b="1" i="0" u="none" dirty="0">
                <a:solidFill>
                  <a:srgbClr val="000000"/>
                </a:solidFill>
                <a:latin typeface="Times New Roman" panose="02020603050405020304" pitchFamily="18" charset="0"/>
                <a:ea typeface="Arial"/>
                <a:cs typeface="Times New Roman" panose="02020603050405020304" pitchFamily="18" charset="0"/>
                <a:sym typeface="Arial"/>
              </a:rPr>
              <a:t>	</a:t>
            </a:r>
            <a:r>
              <a:rPr lang="en-IN" sz="2000" i="0" u="none" dirty="0">
                <a:solidFill>
                  <a:srgbClr val="000000"/>
                </a:solidFill>
                <a:latin typeface="Times New Roman" panose="02020603050405020304" pitchFamily="18" charset="0"/>
                <a:cs typeface="Times New Roman" panose="02020603050405020304" pitchFamily="18" charset="0"/>
                <a:sym typeface="Arial"/>
              </a:rPr>
              <a:t>1. Calculus (1296 images)</a:t>
            </a:r>
          </a:p>
          <a:p>
            <a:pPr lvl="2" algn="just">
              <a:lnSpc>
                <a:spcPct val="150000"/>
              </a:lnSpc>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2. </a:t>
            </a:r>
            <a:r>
              <a:rPr lang="en-IN" sz="2000" i="0" u="none" dirty="0">
                <a:solidFill>
                  <a:srgbClr val="000000"/>
                </a:solidFill>
                <a:latin typeface="Times New Roman" panose="02020603050405020304" pitchFamily="18" charset="0"/>
                <a:cs typeface="Times New Roman" panose="02020603050405020304" pitchFamily="18" charset="0"/>
                <a:sym typeface="Arial"/>
              </a:rPr>
              <a:t>Gingivitis (2349 images)</a:t>
            </a:r>
          </a:p>
          <a:p>
            <a:pPr lvl="2" algn="just">
              <a:lnSpc>
                <a:spcPct val="150000"/>
              </a:lnSpc>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3. Data Caries </a:t>
            </a:r>
            <a:r>
              <a:rPr lang="en-IN" sz="2000" i="0" u="none" dirty="0">
                <a:solidFill>
                  <a:srgbClr val="000000"/>
                </a:solidFill>
                <a:latin typeface="Times New Roman" panose="02020603050405020304" pitchFamily="18" charset="0"/>
                <a:cs typeface="Times New Roman" panose="02020603050405020304" pitchFamily="18" charset="0"/>
                <a:sym typeface="Arial"/>
              </a:rPr>
              <a:t>(1251 images)</a:t>
            </a:r>
          </a:p>
          <a:p>
            <a:pPr lvl="2" algn="just">
              <a:lnSpc>
                <a:spcPct val="150000"/>
              </a:lnSpc>
              <a:spcBef>
                <a:spcPts val="400"/>
              </a:spcBef>
              <a:buClr>
                <a:schemeClr val="dk1"/>
              </a:buClr>
              <a:buSzPts val="2000"/>
            </a:pPr>
            <a:r>
              <a:rPr lang="en-IN" sz="2000" dirty="0">
                <a:latin typeface="Times New Roman" panose="02020603050405020304" pitchFamily="18" charset="0"/>
                <a:cs typeface="Times New Roman" panose="02020603050405020304" pitchFamily="18" charset="0"/>
              </a:rPr>
              <a:t>	4. Mouth Ulcer (1303 images)</a:t>
            </a:r>
          </a:p>
          <a:p>
            <a:pPr lvl="2" algn="just">
              <a:lnSpc>
                <a:spcPct val="150000"/>
              </a:lnSpc>
              <a:spcBef>
                <a:spcPts val="400"/>
              </a:spcBef>
              <a:buClr>
                <a:schemeClr val="dk1"/>
              </a:buClr>
              <a:buSzPts val="2000"/>
            </a:pPr>
            <a:r>
              <a:rPr lang="en-IN" sz="2000" i="0" u="none" dirty="0">
                <a:solidFill>
                  <a:srgbClr val="000000"/>
                </a:solidFill>
                <a:latin typeface="Times New Roman" panose="02020603050405020304" pitchFamily="18" charset="0"/>
                <a:cs typeface="Times New Roman" panose="02020603050405020304" pitchFamily="18" charset="0"/>
                <a:sym typeface="Arial"/>
              </a:rPr>
              <a:t>	5. Tooth Discoloration (1500 images)</a:t>
            </a:r>
          </a:p>
          <a:p>
            <a:pPr marL="342900" marR="0" lvl="0" indent="-342900" algn="l" rtl="0">
              <a:lnSpc>
                <a:spcPct val="150000"/>
              </a:lnSpc>
              <a:spcBef>
                <a:spcPts val="0"/>
              </a:spcBef>
              <a:spcAft>
                <a:spcPts val="0"/>
              </a:spcAf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Misaligned to Aligned Teeth Dataset	</a:t>
            </a:r>
          </a:p>
          <a:p>
            <a:pPr lvl="3">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 Misaligned Teeth (300 images)</a:t>
            </a:r>
          </a:p>
          <a:p>
            <a:pPr lvl="3">
              <a:lnSpc>
                <a:spcPct val="150000"/>
              </a:lnSpc>
            </a:pPr>
            <a:r>
              <a:rPr lang="en-IN" sz="2000" dirty="0">
                <a:latin typeface="Times New Roman" panose="02020603050405020304" pitchFamily="18" charset="0"/>
                <a:cs typeface="Times New Roman" panose="02020603050405020304" pitchFamily="18" charset="0"/>
              </a:rPr>
              <a:t>	2. Aligned Teeth (300 images)</a:t>
            </a:r>
          </a:p>
        </p:txBody>
      </p:sp>
    </p:spTree>
    <p:extLst>
      <p:ext uri="{BB962C8B-B14F-4D97-AF65-F5344CB8AC3E}">
        <p14:creationId xmlns:p14="http://schemas.microsoft.com/office/powerpoint/2010/main" val="407204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a:extLst>
            <a:ext uri="{FF2B5EF4-FFF2-40B4-BE49-F238E27FC236}">
              <a16:creationId xmlns:a16="http://schemas.microsoft.com/office/drawing/2014/main" id="{95264FAF-E2BB-7342-ADF1-7AE66033B5FB}"/>
            </a:ext>
          </a:extLst>
        </p:cNvPr>
        <p:cNvGrpSpPr/>
        <p:nvPr/>
      </p:nvGrpSpPr>
      <p:grpSpPr>
        <a:xfrm>
          <a:off x="0" y="0"/>
          <a:ext cx="0" cy="0"/>
          <a:chOff x="0" y="0"/>
          <a:chExt cx="0" cy="0"/>
        </a:xfrm>
      </p:grpSpPr>
      <p:sp>
        <p:nvSpPr>
          <p:cNvPr id="225" name="Google Shape;225;p12">
            <a:extLst>
              <a:ext uri="{FF2B5EF4-FFF2-40B4-BE49-F238E27FC236}">
                <a16:creationId xmlns:a16="http://schemas.microsoft.com/office/drawing/2014/main" id="{AC6F3CE6-92C0-FD08-2B71-8618B5973CA3}"/>
              </a:ext>
            </a:extLst>
          </p:cNvPr>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200" b="1" i="0" u="none" dirty="0">
                <a:solidFill>
                  <a:srgbClr val="000000"/>
                </a:solidFill>
                <a:latin typeface="Times New Roman"/>
                <a:ea typeface="Times New Roman"/>
                <a:cs typeface="Times New Roman"/>
                <a:sym typeface="Times New Roman"/>
              </a:rPr>
              <a:t>Dental Disease Detection &amp; Diagnosis </a:t>
            </a:r>
            <a:r>
              <a:rPr lang="en-US" sz="3200" b="1" dirty="0">
                <a:latin typeface="Times New Roman"/>
                <a:ea typeface="Times New Roman"/>
                <a:cs typeface="Times New Roman"/>
                <a:sym typeface="Times New Roman"/>
              </a:rPr>
              <a:t>Architecture</a:t>
            </a:r>
            <a:r>
              <a:rPr lang="en-US" sz="3200" b="1" i="0" u="none" dirty="0">
                <a:solidFill>
                  <a:srgbClr val="000000"/>
                </a:solidFill>
                <a:latin typeface="Times New Roman"/>
                <a:ea typeface="Times New Roman"/>
                <a:cs typeface="Times New Roman"/>
                <a:sym typeface="Times New Roman"/>
              </a:rPr>
              <a:t> </a:t>
            </a:r>
            <a:endParaRPr sz="1200" dirty="0"/>
          </a:p>
        </p:txBody>
      </p:sp>
      <p:sp>
        <p:nvSpPr>
          <p:cNvPr id="226" name="Google Shape;226;p12">
            <a:extLst>
              <a:ext uri="{FF2B5EF4-FFF2-40B4-BE49-F238E27FC236}">
                <a16:creationId xmlns:a16="http://schemas.microsoft.com/office/drawing/2014/main" id="{DC893A70-E5AA-CD6B-1157-2256C4A8AA06}"/>
              </a:ext>
            </a:extLst>
          </p:cNvPr>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4" name="Picture 3">
            <a:extLst>
              <a:ext uri="{FF2B5EF4-FFF2-40B4-BE49-F238E27FC236}">
                <a16:creationId xmlns:a16="http://schemas.microsoft.com/office/drawing/2014/main" id="{0E8DAB03-AFEA-E45A-D76B-6EAC513B843F}"/>
              </a:ext>
            </a:extLst>
          </p:cNvPr>
          <p:cNvPicPr>
            <a:picLocks noChangeAspect="1"/>
          </p:cNvPicPr>
          <p:nvPr/>
        </p:nvPicPr>
        <p:blipFill>
          <a:blip r:embed="rId3"/>
          <a:stretch>
            <a:fillRect/>
          </a:stretch>
        </p:blipFill>
        <p:spPr>
          <a:xfrm>
            <a:off x="560938" y="1371327"/>
            <a:ext cx="8955572" cy="5783807"/>
          </a:xfrm>
          <a:prstGeom prst="rect">
            <a:avLst/>
          </a:prstGeom>
        </p:spPr>
      </p:pic>
    </p:spTree>
    <p:extLst>
      <p:ext uri="{BB962C8B-B14F-4D97-AF65-F5344CB8AC3E}">
        <p14:creationId xmlns:p14="http://schemas.microsoft.com/office/powerpoint/2010/main" val="981140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a:extLst>
            <a:ext uri="{FF2B5EF4-FFF2-40B4-BE49-F238E27FC236}">
              <a16:creationId xmlns:a16="http://schemas.microsoft.com/office/drawing/2014/main" id="{A36473C3-9041-0985-9FA9-9A590ACCC35E}"/>
            </a:ext>
          </a:extLst>
        </p:cNvPr>
        <p:cNvGrpSpPr/>
        <p:nvPr/>
      </p:nvGrpSpPr>
      <p:grpSpPr>
        <a:xfrm>
          <a:off x="0" y="0"/>
          <a:ext cx="0" cy="0"/>
          <a:chOff x="0" y="0"/>
          <a:chExt cx="0" cy="0"/>
        </a:xfrm>
      </p:grpSpPr>
      <p:sp>
        <p:nvSpPr>
          <p:cNvPr id="225" name="Google Shape;225;p12">
            <a:extLst>
              <a:ext uri="{FF2B5EF4-FFF2-40B4-BE49-F238E27FC236}">
                <a16:creationId xmlns:a16="http://schemas.microsoft.com/office/drawing/2014/main" id="{BDC766D5-F6BC-FED1-B169-43D60BDEAE41}"/>
              </a:ext>
            </a:extLst>
          </p:cNvPr>
          <p:cNvSpPr txBox="1"/>
          <p:nvPr/>
        </p:nvSpPr>
        <p:spPr>
          <a:xfrm>
            <a:off x="321345" y="188874"/>
            <a:ext cx="9577388"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Orthodontic Treatmen</a:t>
            </a:r>
            <a:r>
              <a:rPr lang="en-US" sz="3600" b="1" dirty="0">
                <a:latin typeface="Times New Roman"/>
                <a:ea typeface="Times New Roman"/>
                <a:cs typeface="Times New Roman"/>
                <a:sym typeface="Times New Roman"/>
              </a:rPr>
              <a:t>t </a:t>
            </a:r>
            <a:r>
              <a:rPr lang="en-US" sz="3600" b="1" i="0" u="none" dirty="0">
                <a:solidFill>
                  <a:srgbClr val="000000"/>
                </a:solidFill>
                <a:latin typeface="Times New Roman"/>
                <a:ea typeface="Times New Roman"/>
                <a:cs typeface="Times New Roman"/>
                <a:sym typeface="Times New Roman"/>
              </a:rPr>
              <a:t>Simulation </a:t>
            </a:r>
            <a:r>
              <a:rPr lang="en-US" sz="3600" b="1" dirty="0">
                <a:latin typeface="Times New Roman"/>
                <a:ea typeface="Times New Roman"/>
                <a:cs typeface="Times New Roman"/>
                <a:sym typeface="Times New Roman"/>
              </a:rPr>
              <a:t>Architecture</a:t>
            </a:r>
            <a:endParaRPr dirty="0"/>
          </a:p>
        </p:txBody>
      </p:sp>
      <p:sp>
        <p:nvSpPr>
          <p:cNvPr id="226" name="Google Shape;226;p12">
            <a:extLst>
              <a:ext uri="{FF2B5EF4-FFF2-40B4-BE49-F238E27FC236}">
                <a16:creationId xmlns:a16="http://schemas.microsoft.com/office/drawing/2014/main" id="{02C81BD0-AA0D-C412-5AAD-1B98B7189BAD}"/>
              </a:ext>
            </a:extLst>
          </p:cNvPr>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5DFBCC62-8906-C6D3-815D-D474D6FFF199}"/>
              </a:ext>
            </a:extLst>
          </p:cNvPr>
          <p:cNvPicPr>
            <a:picLocks noChangeAspect="1"/>
          </p:cNvPicPr>
          <p:nvPr/>
        </p:nvPicPr>
        <p:blipFill>
          <a:blip r:embed="rId3"/>
          <a:stretch>
            <a:fillRect/>
          </a:stretch>
        </p:blipFill>
        <p:spPr>
          <a:xfrm>
            <a:off x="321345" y="1450936"/>
            <a:ext cx="9434758" cy="5307051"/>
          </a:xfrm>
          <a:prstGeom prst="rect">
            <a:avLst/>
          </a:prstGeom>
        </p:spPr>
      </p:pic>
    </p:spTree>
    <p:extLst>
      <p:ext uri="{BB962C8B-B14F-4D97-AF65-F5344CB8AC3E}">
        <p14:creationId xmlns:p14="http://schemas.microsoft.com/office/powerpoint/2010/main" val="566660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9B56-2192-C609-9B23-6F5AD205F05F}"/>
              </a:ext>
            </a:extLst>
          </p:cNvPr>
          <p:cNvSpPr>
            <a:spLocks noGrp="1"/>
          </p:cNvSpPr>
          <p:nvPr>
            <p:ph type="title"/>
          </p:nvPr>
        </p:nvSpPr>
        <p:spPr>
          <a:xfrm>
            <a:off x="671512" y="671512"/>
            <a:ext cx="8235820" cy="1455737"/>
          </a:xfrm>
        </p:spPr>
        <p:txBody>
          <a:bodyPr/>
          <a:lstStyle/>
          <a:p>
            <a:r>
              <a:rPr lang="en-IN" sz="3600" dirty="0">
                <a:solidFill>
                  <a:schemeClr val="tx1"/>
                </a:solidFill>
                <a:latin typeface="Times New Roman" panose="02020603050405020304" pitchFamily="18" charset="0"/>
                <a:cs typeface="Times New Roman" panose="02020603050405020304" pitchFamily="18" charset="0"/>
              </a:rPr>
              <a:t>Implementation</a:t>
            </a:r>
            <a:r>
              <a:rPr lang="en-IN" dirty="0">
                <a:solidFill>
                  <a:schemeClr val="tx1"/>
                </a:solidFill>
                <a:latin typeface="Times New Roman" panose="02020603050405020304" pitchFamily="18" charset="0"/>
                <a:cs typeface="Times New Roman" panose="02020603050405020304" pitchFamily="18" charset="0"/>
              </a:rPr>
              <a:t> status</a:t>
            </a:r>
          </a:p>
        </p:txBody>
      </p:sp>
      <p:pic>
        <p:nvPicPr>
          <p:cNvPr id="4" name="Picture 3">
            <a:extLst>
              <a:ext uri="{FF2B5EF4-FFF2-40B4-BE49-F238E27FC236}">
                <a16:creationId xmlns:a16="http://schemas.microsoft.com/office/drawing/2014/main" id="{AF843902-BABE-05AE-BD72-CFB9CCB73852}"/>
              </a:ext>
            </a:extLst>
          </p:cNvPr>
          <p:cNvPicPr>
            <a:picLocks noChangeAspect="1"/>
          </p:cNvPicPr>
          <p:nvPr/>
        </p:nvPicPr>
        <p:blipFill>
          <a:blip r:embed="rId2"/>
          <a:stretch>
            <a:fillRect/>
          </a:stretch>
        </p:blipFill>
        <p:spPr>
          <a:xfrm>
            <a:off x="127591" y="1641002"/>
            <a:ext cx="9573467" cy="4547147"/>
          </a:xfrm>
          <a:prstGeom prst="rect">
            <a:avLst/>
          </a:prstGeom>
        </p:spPr>
      </p:pic>
    </p:spTree>
    <p:extLst>
      <p:ext uri="{BB962C8B-B14F-4D97-AF65-F5344CB8AC3E}">
        <p14:creationId xmlns:p14="http://schemas.microsoft.com/office/powerpoint/2010/main" val="3696083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1048D0-32B2-0D83-0017-B502D2B4123A}"/>
              </a:ext>
            </a:extLst>
          </p:cNvPr>
          <p:cNvPicPr>
            <a:picLocks noChangeAspect="1"/>
          </p:cNvPicPr>
          <p:nvPr/>
        </p:nvPicPr>
        <p:blipFill>
          <a:blip r:embed="rId2"/>
          <a:stretch>
            <a:fillRect/>
          </a:stretch>
        </p:blipFill>
        <p:spPr>
          <a:xfrm>
            <a:off x="287080" y="1409713"/>
            <a:ext cx="9218428" cy="4373706"/>
          </a:xfrm>
          <a:prstGeom prst="rect">
            <a:avLst/>
          </a:prstGeom>
        </p:spPr>
      </p:pic>
    </p:spTree>
    <p:extLst>
      <p:ext uri="{BB962C8B-B14F-4D97-AF65-F5344CB8AC3E}">
        <p14:creationId xmlns:p14="http://schemas.microsoft.com/office/powerpoint/2010/main" val="228946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99F2ED-7EA1-2173-0872-1074D5CEB353}"/>
              </a:ext>
            </a:extLst>
          </p:cNvPr>
          <p:cNvPicPr>
            <a:picLocks noChangeAspect="1"/>
          </p:cNvPicPr>
          <p:nvPr/>
        </p:nvPicPr>
        <p:blipFill>
          <a:blip r:embed="rId2"/>
          <a:stretch>
            <a:fillRect/>
          </a:stretch>
        </p:blipFill>
        <p:spPr>
          <a:xfrm>
            <a:off x="191386" y="1452243"/>
            <a:ext cx="9399181" cy="4459465"/>
          </a:xfrm>
          <a:prstGeom prst="rect">
            <a:avLst/>
          </a:prstGeom>
        </p:spPr>
      </p:pic>
    </p:spTree>
    <p:extLst>
      <p:ext uri="{BB962C8B-B14F-4D97-AF65-F5344CB8AC3E}">
        <p14:creationId xmlns:p14="http://schemas.microsoft.com/office/powerpoint/2010/main" val="182882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146" name="Google Shape;146;p2"/>
          <p:cNvSpPr txBox="1"/>
          <p:nvPr/>
        </p:nvSpPr>
        <p:spPr>
          <a:xfrm>
            <a:off x="504825" y="990599"/>
            <a:ext cx="9323387" cy="6282560"/>
          </a:xfrm>
          <a:prstGeom prst="rect">
            <a:avLst/>
          </a:prstGeom>
          <a:noFill/>
          <a:ln>
            <a:noFill/>
          </a:ln>
        </p:spPr>
        <p:txBody>
          <a:bodyPr spcFirstLastPara="1" wrap="square" lIns="0" tIns="21225" rIns="0" bIns="0" anchor="t" anchorCtr="0">
            <a:noAutofit/>
          </a:bodyPr>
          <a:lstStyle/>
          <a:p>
            <a:pPr marL="428625" marR="0" lvl="0" indent="-322262" algn="l" rtl="0">
              <a:lnSpc>
                <a:spcPct val="93000"/>
              </a:lnSpc>
              <a:spcBef>
                <a:spcPts val="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Abstract</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Introduction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Objectives</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Literature Review</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Research Gap</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Problem Definition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Scope </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Technological Stack</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Proposed System Architecture/Working </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Prototype Design Demonstration</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Implementation Status</a:t>
            </a:r>
            <a:endParaRPr dirty="0"/>
          </a:p>
          <a:p>
            <a:pPr marL="428625" marR="0" lvl="0" indent="-322262" algn="l" rtl="0">
              <a:lnSpc>
                <a:spcPct val="93000"/>
              </a:lnSpc>
              <a:spcBef>
                <a:spcPts val="1400"/>
              </a:spcBef>
              <a:spcAft>
                <a:spcPts val="0"/>
              </a:spcAft>
              <a:buClr>
                <a:srgbClr val="000000"/>
              </a:buClr>
              <a:buSzPts val="1080"/>
              <a:buFont typeface="Noto Sans Symbols"/>
              <a:buChar char="●"/>
            </a:pPr>
            <a:r>
              <a:rPr lang="en-US" sz="2400" b="0" i="0" u="none" dirty="0">
                <a:solidFill>
                  <a:srgbClr val="000000"/>
                </a:solidFill>
                <a:latin typeface="Times New Roman"/>
                <a:ea typeface="Times New Roman"/>
                <a:cs typeface="Times New Roman"/>
                <a:sym typeface="Times New Roman"/>
              </a:rPr>
              <a:t>Review Suggestions</a:t>
            </a:r>
            <a:endParaRPr sz="24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123C010-7037-1E0D-E8D1-3931D0DC61FB}"/>
              </a:ext>
            </a:extLst>
          </p:cNvPr>
          <p:cNvPicPr>
            <a:picLocks noChangeAspect="1"/>
          </p:cNvPicPr>
          <p:nvPr/>
        </p:nvPicPr>
        <p:blipFill>
          <a:blip r:embed="rId2"/>
          <a:stretch>
            <a:fillRect/>
          </a:stretch>
        </p:blipFill>
        <p:spPr>
          <a:xfrm>
            <a:off x="324112" y="1462176"/>
            <a:ext cx="9432399" cy="4635322"/>
          </a:xfrm>
          <a:prstGeom prst="rect">
            <a:avLst/>
          </a:prstGeom>
        </p:spPr>
      </p:pic>
    </p:spTree>
    <p:extLst>
      <p:ext uri="{BB962C8B-B14F-4D97-AF65-F5344CB8AC3E}">
        <p14:creationId xmlns:p14="http://schemas.microsoft.com/office/powerpoint/2010/main" val="21956756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BA0FD-5A23-4614-B374-6A4906DC09A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53BD7F-1A35-91EB-EEA6-B2F2B47FA818}"/>
              </a:ext>
            </a:extLst>
          </p:cNvPr>
          <p:cNvPicPr>
            <a:picLocks noChangeAspect="1"/>
          </p:cNvPicPr>
          <p:nvPr/>
        </p:nvPicPr>
        <p:blipFill>
          <a:blip r:embed="rId2"/>
          <a:stretch>
            <a:fillRect/>
          </a:stretch>
        </p:blipFill>
        <p:spPr>
          <a:xfrm>
            <a:off x="615950" y="636587"/>
            <a:ext cx="8848725" cy="6286500"/>
          </a:xfrm>
          <a:prstGeom prst="rect">
            <a:avLst/>
          </a:prstGeom>
        </p:spPr>
      </p:pic>
    </p:spTree>
    <p:extLst>
      <p:ext uri="{BB962C8B-B14F-4D97-AF65-F5344CB8AC3E}">
        <p14:creationId xmlns:p14="http://schemas.microsoft.com/office/powerpoint/2010/main" val="1922264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76960-B505-242C-422E-7EE0B640478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6F1FBFA-CF0E-3270-204B-16A72BFD334C}"/>
              </a:ext>
            </a:extLst>
          </p:cNvPr>
          <p:cNvPicPr>
            <a:picLocks noChangeAspect="1"/>
          </p:cNvPicPr>
          <p:nvPr/>
        </p:nvPicPr>
        <p:blipFill>
          <a:blip r:embed="rId2"/>
          <a:stretch>
            <a:fillRect/>
          </a:stretch>
        </p:blipFill>
        <p:spPr>
          <a:xfrm>
            <a:off x="138224" y="1290250"/>
            <a:ext cx="9388549" cy="4478896"/>
          </a:xfrm>
          <a:prstGeom prst="rect">
            <a:avLst/>
          </a:prstGeom>
        </p:spPr>
      </p:pic>
    </p:spTree>
    <p:extLst>
      <p:ext uri="{BB962C8B-B14F-4D97-AF65-F5344CB8AC3E}">
        <p14:creationId xmlns:p14="http://schemas.microsoft.com/office/powerpoint/2010/main" val="3139474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B41A04-AF07-936A-461E-9DBF4B9F05B1}"/>
              </a:ext>
            </a:extLst>
          </p:cNvPr>
          <p:cNvPicPr>
            <a:picLocks noChangeAspect="1"/>
          </p:cNvPicPr>
          <p:nvPr/>
        </p:nvPicPr>
        <p:blipFill>
          <a:blip r:embed="rId2"/>
          <a:stretch>
            <a:fillRect/>
          </a:stretch>
        </p:blipFill>
        <p:spPr>
          <a:xfrm>
            <a:off x="350875" y="1279375"/>
            <a:ext cx="8963247" cy="4238616"/>
          </a:xfrm>
          <a:prstGeom prst="rect">
            <a:avLst/>
          </a:prstGeom>
        </p:spPr>
      </p:pic>
    </p:spTree>
    <p:extLst>
      <p:ext uri="{BB962C8B-B14F-4D97-AF65-F5344CB8AC3E}">
        <p14:creationId xmlns:p14="http://schemas.microsoft.com/office/powerpoint/2010/main" val="135023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A419DF-1CD1-BE20-85BC-80FE5042AACD}"/>
              </a:ext>
            </a:extLst>
          </p:cNvPr>
          <p:cNvPicPr>
            <a:picLocks noChangeAspect="1"/>
          </p:cNvPicPr>
          <p:nvPr/>
        </p:nvPicPr>
        <p:blipFill>
          <a:blip r:embed="rId2"/>
          <a:stretch>
            <a:fillRect/>
          </a:stretch>
        </p:blipFill>
        <p:spPr>
          <a:xfrm>
            <a:off x="308344" y="1385820"/>
            <a:ext cx="9048307" cy="4297710"/>
          </a:xfrm>
          <a:prstGeom prst="rect">
            <a:avLst/>
          </a:prstGeom>
        </p:spPr>
      </p:pic>
    </p:spTree>
    <p:extLst>
      <p:ext uri="{BB962C8B-B14F-4D97-AF65-F5344CB8AC3E}">
        <p14:creationId xmlns:p14="http://schemas.microsoft.com/office/powerpoint/2010/main" val="3580722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References</a:t>
            </a:r>
            <a:endParaRPr dirty="0"/>
          </a:p>
        </p:txBody>
      </p:sp>
      <p:sp>
        <p:nvSpPr>
          <p:cNvPr id="252" name="Google Shape;252;p16"/>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3" name="Google Shape;253;p16"/>
          <p:cNvSpPr txBox="1"/>
          <p:nvPr/>
        </p:nvSpPr>
        <p:spPr>
          <a:xfrm>
            <a:off x="503237" y="1192847"/>
            <a:ext cx="8677275" cy="5608637"/>
          </a:xfrm>
          <a:prstGeom prst="rect">
            <a:avLst/>
          </a:prstGeom>
          <a:noFill/>
          <a:ln>
            <a:noFill/>
          </a:ln>
        </p:spPr>
        <p:txBody>
          <a:bodyPr spcFirstLastPara="1" wrap="square" lIns="91425" tIns="45700" rIns="91425" bIns="45700" anchor="t" anchorCtr="0">
            <a:noAutofit/>
          </a:bodyPr>
          <a:lstStyle/>
          <a:p>
            <a:pPr>
              <a:buSzPts val="2000"/>
            </a:pPr>
            <a:r>
              <a:rPr lang="en-IN" sz="1800" dirty="0">
                <a:latin typeface="Times New Roman" panose="02020603050405020304" pitchFamily="18" charset="0"/>
                <a:cs typeface="Times New Roman" panose="02020603050405020304" pitchFamily="18" charset="0"/>
              </a:rPr>
              <a:t>[1] </a:t>
            </a:r>
            <a:r>
              <a:rPr lang="en-IN" sz="1800" dirty="0" err="1">
                <a:latin typeface="Times New Roman" panose="02020603050405020304" pitchFamily="18" charset="0"/>
                <a:cs typeface="Times New Roman" panose="02020603050405020304" pitchFamily="18" charset="0"/>
              </a:rPr>
              <a:t>Asmaul</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Hosna</a:t>
            </a:r>
            <a:r>
              <a:rPr lang="en-IN" sz="1800" dirty="0">
                <a:latin typeface="Times New Roman" panose="02020603050405020304" pitchFamily="18" charset="0"/>
                <a:cs typeface="Times New Roman" panose="02020603050405020304" pitchFamily="18" charset="0"/>
              </a:rPr>
              <a:t>, Ethel Merry, </a:t>
            </a:r>
            <a:r>
              <a:rPr lang="en-IN" sz="1800" dirty="0" err="1">
                <a:latin typeface="Times New Roman" panose="02020603050405020304" pitchFamily="18" charset="0"/>
                <a:cs typeface="Times New Roman" panose="02020603050405020304" pitchFamily="18" charset="0"/>
              </a:rPr>
              <a:t>Jigmey</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Gyalmo</a:t>
            </a:r>
            <a:r>
              <a:rPr lang="en-IN" sz="1800" dirty="0">
                <a:latin typeface="Times New Roman" panose="02020603050405020304" pitchFamily="18" charset="0"/>
                <a:cs typeface="Times New Roman" panose="02020603050405020304" pitchFamily="18" charset="0"/>
              </a:rPr>
              <a:t>, Zulfikar </a:t>
            </a:r>
            <a:r>
              <a:rPr lang="en-IN" sz="1800" dirty="0" err="1">
                <a:latin typeface="Times New Roman" panose="02020603050405020304" pitchFamily="18" charset="0"/>
                <a:cs typeface="Times New Roman" panose="02020603050405020304" pitchFamily="18" charset="0"/>
              </a:rPr>
              <a:t>Alom</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Zeyar</a:t>
            </a:r>
            <a:r>
              <a:rPr lang="en-IN" sz="1800" dirty="0">
                <a:latin typeface="Times New Roman" panose="02020603050405020304" pitchFamily="18" charset="0"/>
                <a:cs typeface="Times New Roman" panose="02020603050405020304" pitchFamily="18" charset="0"/>
              </a:rPr>
              <a:t> Aung, Mohammad Abdul Azim, "Transfer learning: a friendly introduction," Journal of Big Data, Pages 1-19, 2024.</a:t>
            </a:r>
          </a:p>
          <a:p>
            <a:pPr>
              <a:buSzPts val="2000"/>
            </a:pPr>
            <a:r>
              <a:rPr lang="en-IN" sz="1800" dirty="0">
                <a:latin typeface="Times New Roman" panose="02020603050405020304" pitchFamily="18" charset="0"/>
                <a:cs typeface="Times New Roman" panose="02020603050405020304" pitchFamily="18" charset="0"/>
                <a:hlinkClick r:id="rId3"/>
              </a:rPr>
              <a:t>https://journalofbigdata.springeropen.com/articles/10.1186/s40537-022-00652-w</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[2] </a:t>
            </a:r>
            <a:r>
              <a:rPr lang="en-IN" sz="1800" dirty="0" err="1">
                <a:latin typeface="Times New Roman" panose="02020603050405020304" pitchFamily="18" charset="0"/>
                <a:cs typeface="Times New Roman" panose="02020603050405020304" pitchFamily="18" charset="0"/>
              </a:rPr>
              <a:t>Haihua</a:t>
            </a:r>
            <a:r>
              <a:rPr lang="en-IN" sz="1800" dirty="0">
                <a:latin typeface="Times New Roman" panose="02020603050405020304" pitchFamily="18" charset="0"/>
                <a:cs typeface="Times New Roman" panose="02020603050405020304" pitchFamily="18" charset="0"/>
              </a:rPr>
              <a:t> Zhu, Zheng Cao, </a:t>
            </a:r>
            <a:r>
              <a:rPr lang="en-IN" sz="1800" dirty="0" err="1">
                <a:latin typeface="Times New Roman" panose="02020603050405020304" pitchFamily="18" charset="0"/>
                <a:cs typeface="Times New Roman" panose="02020603050405020304" pitchFamily="18" charset="0"/>
              </a:rPr>
              <a:t>Luya</a:t>
            </a:r>
            <a:r>
              <a:rPr lang="en-IN" sz="1800" dirty="0">
                <a:latin typeface="Times New Roman" panose="02020603050405020304" pitchFamily="18" charset="0"/>
                <a:cs typeface="Times New Roman" panose="02020603050405020304" pitchFamily="18" charset="0"/>
              </a:rPr>
              <a:t> Lian, </a:t>
            </a:r>
            <a:r>
              <a:rPr lang="en-IN" sz="1800" dirty="0" err="1">
                <a:latin typeface="Times New Roman" panose="02020603050405020304" pitchFamily="18" charset="0"/>
                <a:cs typeface="Times New Roman" panose="02020603050405020304" pitchFamily="18" charset="0"/>
              </a:rPr>
              <a:t>Guanchen</a:t>
            </a:r>
            <a:r>
              <a:rPr lang="en-IN" sz="1800" dirty="0">
                <a:latin typeface="Times New Roman" panose="02020603050405020304" pitchFamily="18" charset="0"/>
                <a:cs typeface="Times New Roman" panose="02020603050405020304" pitchFamily="18" charset="0"/>
              </a:rPr>
              <a:t> Ye, </a:t>
            </a:r>
            <a:r>
              <a:rPr lang="en-IN" sz="1800" dirty="0" err="1">
                <a:latin typeface="Times New Roman" panose="02020603050405020304" pitchFamily="18" charset="0"/>
                <a:cs typeface="Times New Roman" panose="02020603050405020304" pitchFamily="18" charset="0"/>
              </a:rPr>
              <a:t>Honghao</a:t>
            </a:r>
            <a:r>
              <a:rPr lang="en-IN" sz="1800" dirty="0">
                <a:latin typeface="Times New Roman" panose="02020603050405020304" pitchFamily="18" charset="0"/>
                <a:cs typeface="Times New Roman" panose="02020603050405020304" pitchFamily="18" charset="0"/>
              </a:rPr>
              <a:t> Gao, Jian Wu, "</a:t>
            </a:r>
            <a:r>
              <a:rPr lang="en-IN" sz="1800" dirty="0" err="1">
                <a:latin typeface="Times New Roman" panose="02020603050405020304" pitchFamily="18" charset="0"/>
                <a:cs typeface="Times New Roman" panose="02020603050405020304" pitchFamily="18" charset="0"/>
              </a:rPr>
              <a:t>CariesNet</a:t>
            </a:r>
            <a:r>
              <a:rPr lang="en-IN" sz="1800" dirty="0">
                <a:latin typeface="Times New Roman" panose="02020603050405020304" pitchFamily="18" charset="0"/>
                <a:cs typeface="Times New Roman" panose="02020603050405020304" pitchFamily="18" charset="0"/>
              </a:rPr>
              <a:t>: a deep learning approach for segmentation of multi-stage caries lesion from oral panoramic X-ray image," Neural Computing and Applications, Volume 35, Pages 16051–16059, 2023.</a:t>
            </a:r>
          </a:p>
          <a:p>
            <a:pPr>
              <a:buSzPts val="2000"/>
            </a:pPr>
            <a:r>
              <a:rPr lang="en-IN" sz="1800" dirty="0">
                <a:latin typeface="Times New Roman" panose="02020603050405020304" pitchFamily="18" charset="0"/>
                <a:cs typeface="Times New Roman" panose="02020603050405020304" pitchFamily="18" charset="0"/>
                <a:hlinkClick r:id="rId4"/>
              </a:rPr>
              <a:t>https://link.springer.com/article/10.1007/s00521-021-06684-2</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[3]​ S. </a:t>
            </a:r>
            <a:r>
              <a:rPr lang="en-IN" sz="1800" dirty="0" err="1">
                <a:latin typeface="Times New Roman" panose="02020603050405020304" pitchFamily="18" charset="0"/>
                <a:cs typeface="Times New Roman" panose="02020603050405020304" pitchFamily="18" charset="0"/>
              </a:rPr>
              <a:t>Sivagami</a:t>
            </a:r>
            <a:r>
              <a:rPr lang="en-IN" sz="1800" dirty="0">
                <a:latin typeface="Times New Roman" panose="02020603050405020304" pitchFamily="18" charset="0"/>
                <a:cs typeface="Times New Roman" panose="02020603050405020304" pitchFamily="18" charset="0"/>
              </a:rPr>
              <a:t>, P. Chitra, G. Sri Ram Kailash, S.R. </a:t>
            </a:r>
            <a:r>
              <a:rPr lang="en-IN" sz="1800" dirty="0" err="1">
                <a:latin typeface="Times New Roman" panose="02020603050405020304" pitchFamily="18" charset="0"/>
                <a:cs typeface="Times New Roman" panose="02020603050405020304" pitchFamily="18" charset="0"/>
              </a:rPr>
              <a:t>Muralidharan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UNet</a:t>
            </a:r>
            <a:r>
              <a:rPr lang="en-IN" sz="1800" dirty="0">
                <a:latin typeface="Times New Roman" panose="02020603050405020304" pitchFamily="18" charset="0"/>
                <a:cs typeface="Times New Roman" panose="02020603050405020304" pitchFamily="18" charset="0"/>
              </a:rPr>
              <a:t> Architecture Based Dental Panoramic Image Segmentation," </a:t>
            </a:r>
            <a:r>
              <a:rPr lang="en-IN" sz="1800" dirty="0" err="1">
                <a:latin typeface="Times New Roman" panose="02020603050405020304" pitchFamily="18" charset="0"/>
                <a:cs typeface="Times New Roman" panose="02020603050405020304" pitchFamily="18" charset="0"/>
              </a:rPr>
              <a:t>WiSPNET</a:t>
            </a:r>
            <a:r>
              <a:rPr lang="en-IN" sz="1800" dirty="0">
                <a:latin typeface="Times New Roman" panose="02020603050405020304" pitchFamily="18" charset="0"/>
                <a:cs typeface="Times New Roman" panose="02020603050405020304" pitchFamily="18" charset="0"/>
              </a:rPr>
              <a:t> Conference Proceedings, Pages 187-191, 2020​.</a:t>
            </a:r>
          </a:p>
          <a:p>
            <a:pPr>
              <a:buSzPts val="2000"/>
            </a:pPr>
            <a:r>
              <a:rPr lang="en-IN" sz="1800" dirty="0">
                <a:latin typeface="Times New Roman" panose="02020603050405020304" pitchFamily="18" charset="0"/>
                <a:cs typeface="Times New Roman" panose="02020603050405020304" pitchFamily="18" charset="0"/>
                <a:hlinkClick r:id="rId5"/>
              </a:rPr>
              <a:t>https://ieeexplore.ieee.org/document/9198370</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Zhiyang</a:t>
            </a:r>
            <a:r>
              <a:rPr lang="en-IN" sz="1800" dirty="0">
                <a:latin typeface="Times New Roman" panose="02020603050405020304" pitchFamily="18" charset="0"/>
                <a:cs typeface="Times New Roman" panose="02020603050405020304" pitchFamily="18" charset="0"/>
              </a:rPr>
              <a:t> Zheng, Hao Yan, Frank C. Setzer, Katherine J. Shi, Mel </a:t>
            </a:r>
            <a:r>
              <a:rPr lang="en-IN" sz="1800" dirty="0" err="1">
                <a:latin typeface="Times New Roman" panose="02020603050405020304" pitchFamily="18" charset="0"/>
                <a:cs typeface="Times New Roman" panose="02020603050405020304" pitchFamily="18" charset="0"/>
              </a:rPr>
              <a:t>Mupparapu</a:t>
            </a:r>
            <a:r>
              <a:rPr lang="en-IN" sz="1800" dirty="0">
                <a:latin typeface="Times New Roman" panose="02020603050405020304" pitchFamily="18" charset="0"/>
                <a:cs typeface="Times New Roman" panose="02020603050405020304" pitchFamily="18" charset="0"/>
              </a:rPr>
              <a:t>, Jing Li, "Anatomically Constrained Deep Learning for Automating Dental CBCT Segmentation and Lesion Detection," IEEE Transactions on Automation Science and Engineering, Pages 1-20, 2020​.</a:t>
            </a:r>
          </a:p>
          <a:p>
            <a:pPr>
              <a:buSzPts val="2000"/>
            </a:pPr>
            <a:r>
              <a:rPr lang="en-IN" sz="1800" dirty="0">
                <a:latin typeface="Times New Roman" panose="02020603050405020304" pitchFamily="18" charset="0"/>
                <a:cs typeface="Times New Roman" panose="02020603050405020304" pitchFamily="18" charset="0"/>
                <a:hlinkClick r:id="rId6"/>
              </a:rPr>
              <a:t>https://ieeexplore.ieee.org/document/9219218</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References</a:t>
            </a:r>
            <a:endParaRPr/>
          </a:p>
        </p:txBody>
      </p:sp>
      <p:sp>
        <p:nvSpPr>
          <p:cNvPr id="252" name="Google Shape;252;p16"/>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53" name="Google Shape;253;p16"/>
          <p:cNvSpPr txBox="1"/>
          <p:nvPr/>
        </p:nvSpPr>
        <p:spPr>
          <a:xfrm>
            <a:off x="503237" y="1356518"/>
            <a:ext cx="8677275" cy="5608637"/>
          </a:xfrm>
          <a:prstGeom prst="rect">
            <a:avLst/>
          </a:prstGeom>
          <a:noFill/>
          <a:ln>
            <a:noFill/>
          </a:ln>
        </p:spPr>
        <p:txBody>
          <a:bodyPr spcFirstLastPara="1" wrap="square" lIns="91425" tIns="45700" rIns="91425" bIns="45700" anchor="t" anchorCtr="0">
            <a:noAutofit/>
          </a:bodyPr>
          <a:lstStyle/>
          <a:p>
            <a:pPr>
              <a:buSzPts val="2000"/>
            </a:pPr>
            <a:r>
              <a:rPr lang="en-IN" sz="1800" dirty="0">
                <a:latin typeface="Times New Roman" panose="02020603050405020304" pitchFamily="18" charset="0"/>
                <a:cs typeface="Times New Roman" panose="02020603050405020304" pitchFamily="18" charset="0"/>
              </a:rPr>
              <a:t>[5] Gautam </a:t>
            </a:r>
            <a:r>
              <a:rPr lang="en-IN" sz="1800" dirty="0" err="1">
                <a:latin typeface="Times New Roman" panose="02020603050405020304" pitchFamily="18" charset="0"/>
                <a:cs typeface="Times New Roman" panose="02020603050405020304" pitchFamily="18" charset="0"/>
              </a:rPr>
              <a:t>Chitnis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Tejasvini</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Khadase</a:t>
            </a:r>
            <a:r>
              <a:rPr lang="en-IN" sz="1800" dirty="0">
                <a:latin typeface="Times New Roman" panose="02020603050405020304" pitchFamily="18" charset="0"/>
                <a:cs typeface="Times New Roman" panose="02020603050405020304" pitchFamily="18" charset="0"/>
              </a:rPr>
              <a:t>, Vidhi </a:t>
            </a:r>
            <a:r>
              <a:rPr lang="en-IN" sz="1800" dirty="0" err="1">
                <a:latin typeface="Times New Roman" panose="02020603050405020304" pitchFamily="18" charset="0"/>
                <a:cs typeface="Times New Roman" panose="02020603050405020304" pitchFamily="18" charset="0"/>
              </a:rPr>
              <a:t>Bhanushali</a:t>
            </a:r>
            <a:r>
              <a:rPr lang="en-IN" sz="1800" dirty="0">
                <a:latin typeface="Times New Roman" panose="02020603050405020304" pitchFamily="18" charset="0"/>
                <a:cs typeface="Times New Roman" panose="02020603050405020304" pitchFamily="18" charset="0"/>
              </a:rPr>
              <a:t>, Vaishnavi </a:t>
            </a:r>
            <a:r>
              <a:rPr lang="en-IN" sz="1800" dirty="0" err="1">
                <a:latin typeface="Times New Roman" panose="02020603050405020304" pitchFamily="18" charset="0"/>
                <a:cs typeface="Times New Roman" panose="02020603050405020304" pitchFamily="18" charset="0"/>
              </a:rPr>
              <a:t>Pelagade</a:t>
            </a:r>
            <a:r>
              <a:rPr lang="en-IN" sz="1800" dirty="0">
                <a:latin typeface="Times New Roman" panose="02020603050405020304" pitchFamily="18" charset="0"/>
                <a:cs typeface="Times New Roman" panose="02020603050405020304" pitchFamily="18" charset="0"/>
              </a:rPr>
              <a:t>, Aayush Ranade, Jitendra Chavan, "A Review of Machine Learning Methodologies for Dental Disease Detection," IEEE India Council International Subsections Conference (INDISCON), Pages 1-10, 2020​.</a:t>
            </a:r>
          </a:p>
          <a:p>
            <a:pPr>
              <a:buSzPts val="2000"/>
            </a:pPr>
            <a:r>
              <a:rPr lang="en-IN" sz="1800" dirty="0">
                <a:latin typeface="Times New Roman" panose="02020603050405020304" pitchFamily="18" charset="0"/>
                <a:cs typeface="Times New Roman" panose="02020603050405020304" pitchFamily="18" charset="0"/>
                <a:hlinkClick r:id="rId3"/>
              </a:rPr>
              <a:t>https://ieeexplore.ieee.org/abstract/document/9344564</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[6] Lawrence Y. Deng, See Sang Ho, Xiang Yann Lim, "Diseases Classification Utilizing Tooth X-ray Images Based on Convolutional Neural Network," 2020 International Symposium on Computer, Consumer and Control (IS3C), Pages 1-5, 2020​.</a:t>
            </a:r>
          </a:p>
          <a:p>
            <a:pPr>
              <a:buSzPts val="2000"/>
            </a:pPr>
            <a:r>
              <a:rPr lang="en-IN" sz="1800" dirty="0">
                <a:latin typeface="Times New Roman" panose="02020603050405020304" pitchFamily="18" charset="0"/>
                <a:cs typeface="Times New Roman" panose="02020603050405020304" pitchFamily="18" charset="0"/>
                <a:hlinkClick r:id="rId4"/>
              </a:rPr>
              <a:t>https://ieeexplore.ieee.org/document/9394023</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[7] </a:t>
            </a:r>
            <a:r>
              <a:rPr lang="en-IN" sz="1800" dirty="0" err="1">
                <a:latin typeface="Times New Roman" panose="02020603050405020304" pitchFamily="18" charset="0"/>
                <a:cs typeface="Times New Roman" panose="02020603050405020304" pitchFamily="18" charset="0"/>
              </a:rPr>
              <a:t>Dogun</a:t>
            </a:r>
            <a:r>
              <a:rPr lang="en-IN" sz="1800" dirty="0">
                <a:latin typeface="Times New Roman" panose="02020603050405020304" pitchFamily="18" charset="0"/>
                <a:cs typeface="Times New Roman" panose="02020603050405020304" pitchFamily="18" charset="0"/>
              </a:rPr>
              <a:t> Kim, </a:t>
            </a:r>
            <a:r>
              <a:rPr lang="en-IN" sz="1800" dirty="0" err="1">
                <a:latin typeface="Times New Roman" panose="02020603050405020304" pitchFamily="18" charset="0"/>
                <a:cs typeface="Times New Roman" panose="02020603050405020304" pitchFamily="18" charset="0"/>
              </a:rPr>
              <a:t>Jaeho</a:t>
            </a:r>
            <a:r>
              <a:rPr lang="en-IN" sz="1800" dirty="0">
                <a:latin typeface="Times New Roman" panose="02020603050405020304" pitchFamily="18" charset="0"/>
                <a:cs typeface="Times New Roman" panose="02020603050405020304" pitchFamily="18" charset="0"/>
              </a:rPr>
              <a:t> Choi, </a:t>
            </a:r>
            <a:r>
              <a:rPr lang="en-IN" sz="1800" dirty="0" err="1">
                <a:latin typeface="Times New Roman" panose="02020603050405020304" pitchFamily="18" charset="0"/>
                <a:cs typeface="Times New Roman" panose="02020603050405020304" pitchFamily="18" charset="0"/>
              </a:rPr>
              <a:t>Sangyoon</a:t>
            </a:r>
            <a:r>
              <a:rPr lang="en-IN" sz="1800" dirty="0">
                <a:latin typeface="Times New Roman" panose="02020603050405020304" pitchFamily="18" charset="0"/>
                <a:cs typeface="Times New Roman" panose="02020603050405020304" pitchFamily="18" charset="0"/>
              </a:rPr>
              <a:t> Ahn, </a:t>
            </a:r>
            <a:r>
              <a:rPr lang="en-IN" sz="1800" dirty="0" err="1">
                <a:latin typeface="Times New Roman" panose="02020603050405020304" pitchFamily="18" charset="0"/>
                <a:cs typeface="Times New Roman" panose="02020603050405020304" pitchFamily="18" charset="0"/>
              </a:rPr>
              <a:t>Eunil</a:t>
            </a:r>
            <a:r>
              <a:rPr lang="en-IN" sz="1800" dirty="0">
                <a:latin typeface="Times New Roman" panose="02020603050405020304" pitchFamily="18" charset="0"/>
                <a:cs typeface="Times New Roman" panose="02020603050405020304" pitchFamily="18" charset="0"/>
              </a:rPr>
              <a:t> Park, "A smart home dental care system: integration of deep learning, image sensors, and mobile controller," Journal of Ambient Intelligence and Humanized Computing, Volume 12, Pages 1-17, 2021.</a:t>
            </a:r>
          </a:p>
          <a:p>
            <a:pPr>
              <a:buSzPts val="2000"/>
            </a:pPr>
            <a:r>
              <a:rPr lang="en-IN" sz="1800" dirty="0">
                <a:latin typeface="Times New Roman" panose="02020603050405020304" pitchFamily="18" charset="0"/>
                <a:cs typeface="Times New Roman" panose="02020603050405020304" pitchFamily="18" charset="0"/>
                <a:hlinkClick r:id="rId5"/>
              </a:rPr>
              <a:t>https://link.springer.com/article/10.1007/s12652-021-03366-8</a:t>
            </a:r>
            <a:endParaRPr lang="en-IN" sz="1800" dirty="0">
              <a:latin typeface="Times New Roman" panose="02020603050405020304" pitchFamily="18" charset="0"/>
              <a:cs typeface="Times New Roman" panose="02020603050405020304" pitchFamily="18" charset="0"/>
            </a:endParaRPr>
          </a:p>
          <a:p>
            <a:pPr>
              <a:buSzPts val="2000"/>
            </a:pPr>
            <a:endParaRPr lang="en-IN" sz="1800" dirty="0">
              <a:latin typeface="Times New Roman" panose="02020603050405020304" pitchFamily="18" charset="0"/>
              <a:cs typeface="Times New Roman" panose="02020603050405020304" pitchFamily="18" charset="0"/>
            </a:endParaRPr>
          </a:p>
          <a:p>
            <a:pPr>
              <a:buSzPts val="2000"/>
            </a:pPr>
            <a:r>
              <a:rPr lang="en-IN" sz="1800" dirty="0">
                <a:latin typeface="Times New Roman" panose="02020603050405020304" pitchFamily="18" charset="0"/>
                <a:cs typeface="Times New Roman" panose="02020603050405020304" pitchFamily="18" charset="0"/>
              </a:rPr>
              <a:t>[8] Raphael </a:t>
            </a:r>
            <a:r>
              <a:rPr lang="en-IN" sz="1800" dirty="0" err="1">
                <a:latin typeface="Times New Roman" panose="02020603050405020304" pitchFamily="18" charset="0"/>
                <a:cs typeface="Times New Roman" panose="02020603050405020304" pitchFamily="18" charset="0"/>
              </a:rPr>
              <a:t>Patcas</a:t>
            </a:r>
            <a:r>
              <a:rPr lang="en-IN" sz="1800" dirty="0">
                <a:latin typeface="Times New Roman" panose="02020603050405020304" pitchFamily="18" charset="0"/>
                <a:cs typeface="Times New Roman" panose="02020603050405020304" pitchFamily="18" charset="0"/>
              </a:rPr>
              <a:t>, Michael M. Bornstein, Marc A. </a:t>
            </a:r>
            <a:r>
              <a:rPr lang="en-IN" sz="1800" dirty="0" err="1">
                <a:latin typeface="Times New Roman" panose="02020603050405020304" pitchFamily="18" charset="0"/>
                <a:cs typeface="Times New Roman" panose="02020603050405020304" pitchFamily="18" charset="0"/>
              </a:rPr>
              <a:t>Schätzle</a:t>
            </a:r>
            <a:r>
              <a:rPr lang="en-IN" sz="1800" dirty="0">
                <a:latin typeface="Times New Roman" panose="02020603050405020304" pitchFamily="18" charset="0"/>
                <a:cs typeface="Times New Roman" panose="02020603050405020304" pitchFamily="18" charset="0"/>
              </a:rPr>
              <a:t>, Radu </a:t>
            </a:r>
            <a:r>
              <a:rPr lang="en-IN" sz="1800" dirty="0" err="1">
                <a:latin typeface="Times New Roman" panose="02020603050405020304" pitchFamily="18" charset="0"/>
                <a:cs typeface="Times New Roman" panose="02020603050405020304" pitchFamily="18" charset="0"/>
              </a:rPr>
              <a:t>Timofte</a:t>
            </a:r>
            <a:r>
              <a:rPr lang="en-IN" sz="1800" dirty="0">
                <a:latin typeface="Times New Roman" panose="02020603050405020304" pitchFamily="18" charset="0"/>
                <a:cs typeface="Times New Roman" panose="02020603050405020304" pitchFamily="18" charset="0"/>
              </a:rPr>
              <a:t>, "Artificial intelligence in medico-dental diagnostics of the face: a narrative review of opportunities and challenges," Clinical Oral Investigations, Volume 26, Pages 6871-6879, 2022.</a:t>
            </a:r>
          </a:p>
          <a:p>
            <a:pPr>
              <a:buSzPts val="2000"/>
            </a:pPr>
            <a:r>
              <a:rPr lang="en-IN" sz="1800" dirty="0">
                <a:latin typeface="Times New Roman" panose="02020603050405020304" pitchFamily="18" charset="0"/>
                <a:cs typeface="Times New Roman" panose="02020603050405020304" pitchFamily="18" charset="0"/>
              </a:rPr>
              <a:t>https://pubmed.ncbi.nlm.nih.gov/36153437</a:t>
            </a:r>
          </a:p>
          <a:p>
            <a:pPr>
              <a:buSzPts val="2000"/>
            </a:pPr>
            <a:endParaRPr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902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8"/>
        <p:cNvGrpSpPr/>
        <p:nvPr/>
      </p:nvGrpSpPr>
      <p:grpSpPr>
        <a:xfrm>
          <a:off x="0" y="0"/>
          <a:ext cx="0" cy="0"/>
          <a:chOff x="0" y="0"/>
          <a:chExt cx="0" cy="0"/>
        </a:xfrm>
      </p:grpSpPr>
      <p:sp>
        <p:nvSpPr>
          <p:cNvPr id="259" name="Google Shape;259;p17"/>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p:nvPr/>
        </p:nvSpPr>
        <p:spPr>
          <a:xfrm>
            <a:off x="504826" y="219641"/>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Abstract</a:t>
            </a:r>
            <a:endParaRPr/>
          </a:p>
        </p:txBody>
      </p:sp>
      <p:sp>
        <p:nvSpPr>
          <p:cNvPr id="153" name="Google Shape;153;p3"/>
          <p:cNvSpPr txBox="1"/>
          <p:nvPr/>
        </p:nvSpPr>
        <p:spPr>
          <a:xfrm>
            <a:off x="424760" y="678549"/>
            <a:ext cx="9151039" cy="55356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000"/>
              <a:buFont typeface="Arial"/>
              <a:buNone/>
            </a:pPr>
            <a:endParaRPr lang="en-IN" sz="17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Arial"/>
              <a:buNone/>
            </a:pPr>
            <a:endParaRPr sz="1700" dirty="0">
              <a:latin typeface="Times New Roman" panose="02020603050405020304" pitchFamily="18" charset="0"/>
              <a:cs typeface="Times New Roman" panose="02020603050405020304" pitchFamily="18" charset="0"/>
            </a:endParaRPr>
          </a:p>
          <a:p>
            <a:pPr algn="just">
              <a:lnSpc>
                <a:spcPct val="150000"/>
              </a:lnSpc>
              <a:buSzPts val="2000"/>
            </a:pPr>
            <a:r>
              <a:rPr lang="en-AU" sz="1700" dirty="0" err="1">
                <a:effectLst/>
                <a:latin typeface="Times New Roman" panose="02020603050405020304" pitchFamily="18" charset="0"/>
                <a:ea typeface="MS Mincho" panose="02020609040205080304" pitchFamily="49" charset="-128"/>
                <a:cs typeface="Times New Roman" panose="02020603050405020304" pitchFamily="18" charset="0"/>
              </a:rPr>
              <a:t>SmartDent</a:t>
            </a:r>
            <a:r>
              <a:rPr lang="en-AU" sz="1700" dirty="0">
                <a:effectLst/>
                <a:latin typeface="Times New Roman" panose="02020603050405020304" pitchFamily="18" charset="0"/>
                <a:ea typeface="MS Mincho" panose="02020609040205080304" pitchFamily="49" charset="-128"/>
                <a:cs typeface="Times New Roman" panose="02020603050405020304" pitchFamily="18" charset="0"/>
              </a:rPr>
              <a:t>-AI is an advanced AI-powered dental diagnostic and treatment platform aimed at enhancing dental care delivery through accurate diagnostics, personalized treatment planning, and improved patient engagement. By utilizing deep learning models such as MobileNetV2 for disease detection, U-Net for image segmentation, and Pix2Pix for orthodontic treatment simulations, the platform offers comprehensive dental solutions. It accurately detects dental conditions like caries, gingivitis, and misalignment through analysis of dental X-rays and intraoral images. The orthodontic treatment feature uses a Pix2Pix model, consisting of a </a:t>
            </a:r>
            <a:r>
              <a:rPr lang="en-AU" sz="1700" dirty="0" err="1">
                <a:effectLst/>
                <a:latin typeface="Times New Roman" panose="02020603050405020304" pitchFamily="18" charset="0"/>
                <a:ea typeface="MS Mincho" panose="02020609040205080304" pitchFamily="49" charset="-128"/>
                <a:cs typeface="Times New Roman" panose="02020603050405020304" pitchFamily="18" charset="0"/>
              </a:rPr>
              <a:t>UNet</a:t>
            </a:r>
            <a:r>
              <a:rPr lang="en-AU" sz="1700" dirty="0">
                <a:effectLst/>
                <a:latin typeface="Times New Roman" panose="02020603050405020304" pitchFamily="18" charset="0"/>
                <a:ea typeface="MS Mincho" panose="02020609040205080304" pitchFamily="49" charset="-128"/>
                <a:cs typeface="Times New Roman" panose="02020603050405020304" pitchFamily="18" charset="0"/>
              </a:rPr>
              <a:t> Generator for aligning misaligned teeth and a </a:t>
            </a:r>
            <a:r>
              <a:rPr lang="en-AU" sz="1700" dirty="0" err="1">
                <a:effectLst/>
                <a:latin typeface="Times New Roman" panose="02020603050405020304" pitchFamily="18" charset="0"/>
                <a:ea typeface="MS Mincho" panose="02020609040205080304" pitchFamily="49" charset="-128"/>
                <a:cs typeface="Times New Roman" panose="02020603050405020304" pitchFamily="18" charset="0"/>
              </a:rPr>
              <a:t>PatchGAN</a:t>
            </a:r>
            <a:r>
              <a:rPr lang="en-AU" sz="1700" dirty="0">
                <a:effectLst/>
                <a:latin typeface="Times New Roman" panose="02020603050405020304" pitchFamily="18" charset="0"/>
                <a:ea typeface="MS Mincho" panose="02020609040205080304" pitchFamily="49" charset="-128"/>
                <a:cs typeface="Times New Roman" panose="02020603050405020304" pitchFamily="18" charset="0"/>
              </a:rPr>
              <a:t> Discriminator to ensure realistic image generation. The system preprocesses input images to generate visual representations of aligned teeth, aiding in treatment planning and communication between dentists and patients. </a:t>
            </a:r>
            <a:r>
              <a:rPr lang="en-AU" sz="1700" dirty="0" err="1">
                <a:effectLst/>
                <a:latin typeface="Times New Roman" panose="02020603050405020304" pitchFamily="18" charset="0"/>
                <a:ea typeface="MS Mincho" panose="02020609040205080304" pitchFamily="49" charset="-128"/>
                <a:cs typeface="Times New Roman" panose="02020603050405020304" pitchFamily="18" charset="0"/>
              </a:rPr>
              <a:t>SmartDent</a:t>
            </a:r>
            <a:r>
              <a:rPr lang="en-AU" sz="1700" dirty="0">
                <a:effectLst/>
                <a:latin typeface="Times New Roman" panose="02020603050405020304" pitchFamily="18" charset="0"/>
                <a:ea typeface="MS Mincho" panose="02020609040205080304" pitchFamily="49" charset="-128"/>
                <a:cs typeface="Times New Roman" panose="02020603050405020304" pitchFamily="18" charset="0"/>
              </a:rPr>
              <a:t>-AI integrates telemedicine tools for real-time remote consultations, allowing patients to upload images and receive AI-driven diagnostics and personalized treatment recommendations. It also facilitates easy appointment scheduling with specialists. Through its user-friendly interface and real-time processing capabilities, </a:t>
            </a:r>
            <a:r>
              <a:rPr lang="en-AU" sz="1700" dirty="0" err="1">
                <a:effectLst/>
                <a:latin typeface="Times New Roman" panose="02020603050405020304" pitchFamily="18" charset="0"/>
                <a:ea typeface="MS Mincho" panose="02020609040205080304" pitchFamily="49" charset="-128"/>
                <a:cs typeface="Times New Roman" panose="02020603050405020304" pitchFamily="18" charset="0"/>
              </a:rPr>
              <a:t>SmartDent</a:t>
            </a:r>
            <a:r>
              <a:rPr lang="en-AU" sz="1700" dirty="0">
                <a:effectLst/>
                <a:latin typeface="Times New Roman" panose="02020603050405020304" pitchFamily="18" charset="0"/>
                <a:ea typeface="MS Mincho" panose="02020609040205080304" pitchFamily="49" charset="-128"/>
                <a:cs typeface="Times New Roman" panose="02020603050405020304" pitchFamily="18" charset="0"/>
              </a:rPr>
              <a:t>-AI provides an innovative and comprehensive solution to revolutionize dental care.</a:t>
            </a:r>
            <a:endParaRPr lang="en-IN" sz="17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0" marR="0" lvl="0" indent="0" algn="just" rtl="0">
              <a:lnSpc>
                <a:spcPct val="150000"/>
              </a:lnSpc>
              <a:spcBef>
                <a:spcPts val="0"/>
              </a:spcBef>
              <a:spcAft>
                <a:spcPts val="0"/>
              </a:spcAft>
              <a:buClr>
                <a:srgbClr val="000000"/>
              </a:buClr>
              <a:buSzPts val="2000"/>
              <a:buFont typeface="Arial"/>
              <a:buNone/>
            </a:pPr>
            <a:endParaRPr sz="1700" b="0" i="0" u="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8"/>
        <p:cNvGrpSpPr/>
        <p:nvPr/>
      </p:nvGrpSpPr>
      <p:grpSpPr>
        <a:xfrm>
          <a:off x="0" y="0"/>
          <a:ext cx="0" cy="0"/>
          <a:chOff x="0" y="0"/>
          <a:chExt cx="0" cy="0"/>
        </a:xfrm>
      </p:grpSpPr>
      <p:sp>
        <p:nvSpPr>
          <p:cNvPr id="159" name="Google Shape;159;p4"/>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Introduction</a:t>
            </a:r>
            <a:endParaRPr dirty="0"/>
          </a:p>
        </p:txBody>
      </p:sp>
      <p:sp>
        <p:nvSpPr>
          <p:cNvPr id="160" name="Google Shape;160;p4"/>
          <p:cNvSpPr txBox="1"/>
          <p:nvPr/>
        </p:nvSpPr>
        <p:spPr>
          <a:xfrm>
            <a:off x="401320" y="1144224"/>
            <a:ext cx="8547300" cy="6113825"/>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400"/>
              </a:spcBef>
              <a:spcAft>
                <a:spcPts val="0"/>
              </a:spcAft>
              <a:buNone/>
            </a:pPr>
            <a:r>
              <a:rPr lang="en-US" sz="1800" dirty="0" err="1">
                <a:latin typeface="Times New Roman" panose="02020603050405020304" pitchFamily="18" charset="0"/>
                <a:ea typeface="Times New Roman"/>
                <a:cs typeface="Times New Roman" panose="02020603050405020304" pitchFamily="18" charset="0"/>
                <a:sym typeface="Times New Roman"/>
              </a:rPr>
              <a:t>SmartDent</a:t>
            </a:r>
            <a:r>
              <a:rPr lang="en-US" sz="1800" dirty="0">
                <a:latin typeface="Times New Roman" panose="02020603050405020304" pitchFamily="18" charset="0"/>
                <a:ea typeface="Times New Roman"/>
                <a:cs typeface="Times New Roman" panose="02020603050405020304" pitchFamily="18" charset="0"/>
                <a:sym typeface="Times New Roman"/>
              </a:rPr>
              <a:t>-AI enhances dental care by using AI and deep learning to improve diagnosis, treatment planning, and patient engagement. It analyzes X-rays and intraoral images to detect issues like cavities, gingivitis, and misalignment while also supporting orthodontic treatment simulations. The platform enables remote consultations, appointment scheduling, and secure patient record management, making dental care more accurate and efficient,</a:t>
            </a:r>
          </a:p>
          <a:p>
            <a:pPr marL="0" lvl="0" indent="0" algn="just" rtl="0">
              <a:lnSpc>
                <a:spcPct val="150000"/>
              </a:lnSpc>
              <a:spcBef>
                <a:spcPts val="400"/>
              </a:spcBef>
              <a:spcAft>
                <a:spcPts val="0"/>
              </a:spcAft>
              <a:buNone/>
            </a:pPr>
            <a:r>
              <a:rPr lang="en-US" sz="2600" b="1" i="0" u="none" dirty="0">
                <a:solidFill>
                  <a:srgbClr val="000000"/>
                </a:solidFill>
                <a:latin typeface="Times New Roman" panose="02020603050405020304" pitchFamily="18" charset="0"/>
                <a:cs typeface="Times New Roman" panose="02020603050405020304" pitchFamily="18" charset="0"/>
                <a:sym typeface="Arial"/>
              </a:rPr>
              <a:t>Motivation</a:t>
            </a:r>
            <a:endParaRPr sz="2600" b="1" i="0" u="none" dirty="0">
              <a:solidFill>
                <a:srgbClr val="000000"/>
              </a:solidFill>
              <a:latin typeface="Times New Roman" panose="02020603050405020304" pitchFamily="18" charset="0"/>
              <a:cs typeface="Times New Roman" panose="02020603050405020304" pitchFamily="18" charset="0"/>
              <a:sym typeface="Arial"/>
            </a:endParaRPr>
          </a:p>
          <a:p>
            <a:pPr marL="457200" lvl="0" indent="-365125" algn="just" rtl="0">
              <a:lnSpc>
                <a:spcPct val="115000"/>
              </a:lnSpc>
              <a:spcBef>
                <a:spcPts val="400"/>
              </a:spcBef>
              <a:spcAft>
                <a:spcPts val="0"/>
              </a:spcAft>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Passion for Innovation</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Driven to use AI and cutting-edge tech to improve healthcare and patient outcomes.</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5125" algn="just" rtl="0">
              <a:lnSpc>
                <a:spcPct val="115000"/>
              </a:lnSpc>
              <a:spcBef>
                <a:spcPts val="0"/>
              </a:spcBef>
              <a:spcAft>
                <a:spcPts val="0"/>
              </a:spcAft>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Problem-Solving</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Motivated by the challenge of creating impactful solutions that enhance dental care accuracy and accessibility.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365125" algn="just" rtl="0">
              <a:lnSpc>
                <a:spcPct val="115000"/>
              </a:lnSpc>
              <a:spcBef>
                <a:spcPts val="0"/>
              </a:spcBef>
              <a:spcAft>
                <a:spcPts val="0"/>
              </a:spcAft>
              <a:buClr>
                <a:schemeClr val="dk1"/>
              </a:buClr>
              <a:buSzPts val="2150"/>
              <a:buFont typeface="Times New Roman"/>
              <a:buChar char="●"/>
            </a:pPr>
            <a:r>
              <a:rPr lang="en-US" sz="2200" b="1" dirty="0">
                <a:solidFill>
                  <a:schemeClr val="dk1"/>
                </a:solidFill>
                <a:latin typeface="Times New Roman" panose="02020603050405020304" pitchFamily="18" charset="0"/>
                <a:ea typeface="Times New Roman"/>
                <a:cs typeface="Times New Roman" panose="02020603050405020304" pitchFamily="18" charset="0"/>
                <a:sym typeface="Times New Roman"/>
              </a:rPr>
              <a:t>Real-World Impact</a:t>
            </a:r>
            <a:r>
              <a:rPr lang="en-US" sz="22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Motivated by the chance to apply AI solutions to solve practical healthcare problems and drive positive change in the dental industry.</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lvl="0" indent="0" algn="just" rtl="0">
              <a:lnSpc>
                <a:spcPct val="115000"/>
              </a:lnSpc>
              <a:spcBef>
                <a:spcPts val="400"/>
              </a:spcBef>
              <a:spcAft>
                <a:spcPts val="0"/>
              </a:spcAft>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400"/>
              </a:spcBef>
              <a:spcAft>
                <a:spcPts val="0"/>
              </a:spcAft>
              <a:buClr>
                <a:schemeClr val="dk1"/>
              </a:buClr>
              <a:buSzPts val="1100"/>
              <a:buFont typeface="Arial"/>
              <a:buNone/>
            </a:pPr>
            <a:endParaRPr sz="2000" b="1"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400"/>
              </a:spcBef>
              <a:spcAft>
                <a:spcPts val="0"/>
              </a:spcAft>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Objectives</a:t>
            </a:r>
            <a:endParaRPr/>
          </a:p>
        </p:txBody>
      </p:sp>
      <p:sp>
        <p:nvSpPr>
          <p:cNvPr id="167" name="Google Shape;167;p5"/>
          <p:cNvSpPr txBox="1"/>
          <p:nvPr/>
        </p:nvSpPr>
        <p:spPr>
          <a:xfrm>
            <a:off x="291933" y="1254711"/>
            <a:ext cx="9070975" cy="5783480"/>
          </a:xfrm>
          <a:prstGeom prst="rect">
            <a:avLst/>
          </a:prstGeom>
          <a:noFill/>
          <a:ln>
            <a:noFill/>
          </a:ln>
        </p:spPr>
        <p:txBody>
          <a:bodyPr spcFirstLastPara="1" wrap="square" lIns="91425" tIns="45700" rIns="91425" bIns="45700" anchor="t" anchorCtr="0">
            <a:normAutofit fontScale="92500" lnSpcReduction="20000"/>
          </a:bodyPr>
          <a:lstStyle/>
          <a:p>
            <a:pPr marL="558800" marR="0" lvl="0" indent="-457200" algn="just" rtl="0">
              <a:lnSpc>
                <a:spcPct val="150000"/>
              </a:lnSpc>
              <a:spcBef>
                <a:spcPts val="400"/>
              </a:spcBef>
              <a:spcAft>
                <a:spcPts val="0"/>
              </a:spcAft>
              <a:buClr>
                <a:srgbClr val="000000"/>
              </a:buClr>
              <a:buSzPts val="2000"/>
              <a:buFont typeface="+mj-lt"/>
              <a:buAutoNum type="arabicPeriod"/>
            </a:pPr>
            <a:r>
              <a:rPr lang="en-US" sz="2000" b="1" dirty="0">
                <a:latin typeface="Times New Roman" panose="02020603050405020304" pitchFamily="18" charset="0"/>
                <a:cs typeface="Times New Roman" panose="02020603050405020304" pitchFamily="18" charset="0"/>
              </a:rPr>
              <a:t>T</a:t>
            </a:r>
            <a:r>
              <a:rPr lang="en-US" sz="2000" b="1" dirty="0">
                <a:latin typeface="Times New Roman" panose="02020603050405020304" pitchFamily="18" charset="0"/>
                <a:ea typeface="Times New Roman"/>
                <a:cs typeface="Times New Roman" panose="02020603050405020304" pitchFamily="18" charset="0"/>
                <a:sym typeface="Times New Roman"/>
              </a:rPr>
              <a:t>o Enhance Diagnostic Precision</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Utilize deep learning algorithms, including Convolutional Neural Networks (CNNs), to analyze dental images.</a:t>
            </a: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Generate Orthodontic Treatment Simulations</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Implement a deep learning-based approach for aligning misaligned teeth using a structured pipeline. This includes preprocessing images, applying the Pix2Pix model with a </a:t>
            </a:r>
            <a:r>
              <a:rPr lang="en-US" sz="1900" dirty="0" err="1">
                <a:latin typeface="Times New Roman" panose="02020603050405020304" pitchFamily="18" charset="0"/>
                <a:ea typeface="Times New Roman"/>
                <a:cs typeface="Times New Roman" panose="02020603050405020304" pitchFamily="18" charset="0"/>
                <a:sym typeface="Times New Roman"/>
              </a:rPr>
              <a:t>UNet</a:t>
            </a:r>
            <a:r>
              <a:rPr lang="en-US" sz="1900" dirty="0">
                <a:latin typeface="Times New Roman" panose="02020603050405020304" pitchFamily="18" charset="0"/>
                <a:ea typeface="Times New Roman"/>
                <a:cs typeface="Times New Roman" panose="02020603050405020304" pitchFamily="18" charset="0"/>
                <a:sym typeface="Times New Roman"/>
              </a:rPr>
              <a:t>-based generator and </a:t>
            </a:r>
            <a:r>
              <a:rPr lang="en-US" sz="1900" dirty="0" err="1">
                <a:latin typeface="Times New Roman" panose="02020603050405020304" pitchFamily="18" charset="0"/>
                <a:ea typeface="Times New Roman"/>
                <a:cs typeface="Times New Roman" panose="02020603050405020304" pitchFamily="18" charset="0"/>
                <a:sym typeface="Times New Roman"/>
              </a:rPr>
              <a:t>PatchGAN</a:t>
            </a:r>
            <a:r>
              <a:rPr lang="en-US" sz="1900" dirty="0">
                <a:latin typeface="Times New Roman" panose="02020603050405020304" pitchFamily="18" charset="0"/>
                <a:ea typeface="Times New Roman"/>
                <a:cs typeface="Times New Roman" panose="02020603050405020304" pitchFamily="18" charset="0"/>
                <a:sym typeface="Times New Roman"/>
              </a:rPr>
              <a:t> discriminator.</a:t>
            </a: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Facilitate Remote Consultations</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Integrate telemedicine platforms and secure video conferencing tools to consult with dentists remotely, enhancing accessibility and convenience. </a:t>
            </a:r>
            <a:endParaRPr sz="1800" dirty="0">
              <a:latin typeface="Times New Roman" panose="02020603050405020304" pitchFamily="18" charset="0"/>
              <a:ea typeface="Times New Roman"/>
              <a:cs typeface="Times New Roman" panose="02020603050405020304" pitchFamily="18" charset="0"/>
              <a:sym typeface="Times New Roman"/>
            </a:endParaRPr>
          </a:p>
          <a:p>
            <a:pPr marL="558800" marR="0" lvl="0" indent="-457200" algn="just" rtl="0">
              <a:lnSpc>
                <a:spcPct val="150000"/>
              </a:lnSpc>
              <a:spcBef>
                <a:spcPts val="0"/>
              </a:spcBef>
              <a:spcAft>
                <a:spcPts val="0"/>
              </a:spcAft>
              <a:buSzPts val="2000"/>
              <a:buFont typeface="+mj-lt"/>
              <a:buAutoNum type="arabicPeriod"/>
            </a:pPr>
            <a:r>
              <a:rPr lang="en-US" sz="2000" b="1" dirty="0">
                <a:latin typeface="Times New Roman" panose="02020603050405020304" pitchFamily="18" charset="0"/>
                <a:ea typeface="Times New Roman"/>
                <a:cs typeface="Times New Roman" panose="02020603050405020304" pitchFamily="18" charset="0"/>
                <a:sym typeface="Times New Roman"/>
              </a:rPr>
              <a:t>To Create Specialist Appointment Scheduling</a:t>
            </a:r>
            <a:r>
              <a:rPr lang="en-US" sz="2000" dirty="0">
                <a:latin typeface="Times New Roman" panose="02020603050405020304" pitchFamily="18" charset="0"/>
                <a:ea typeface="Times New Roman"/>
                <a:cs typeface="Times New Roman" panose="02020603050405020304" pitchFamily="18" charset="0"/>
                <a:sym typeface="Times New Roman"/>
              </a:rPr>
              <a:t>: </a:t>
            </a:r>
            <a:r>
              <a:rPr lang="en-US" sz="1900" dirty="0">
                <a:latin typeface="Times New Roman" panose="02020603050405020304" pitchFamily="18" charset="0"/>
                <a:ea typeface="Times New Roman"/>
                <a:cs typeface="Times New Roman" panose="02020603050405020304" pitchFamily="18" charset="0"/>
                <a:sym typeface="Times New Roman"/>
              </a:rPr>
              <a:t>Develop an integrated booking system that enables patients to schedule appointments with dental specialists based on AI-generated diagnostic reports, utilizing a user-friendly web interface.</a:t>
            </a:r>
          </a:p>
          <a:p>
            <a:pPr marL="558800" marR="0" lvl="0" indent="-457200" algn="just" rtl="0">
              <a:lnSpc>
                <a:spcPct val="150000"/>
              </a:lnSpc>
              <a:spcBef>
                <a:spcPts val="0"/>
              </a:spcBef>
              <a:spcAft>
                <a:spcPts val="0"/>
              </a:spcAft>
              <a:buSzPts val="2000"/>
              <a:buFont typeface="+mj-lt"/>
              <a:buAutoNum type="arabicPeriod"/>
            </a:pPr>
            <a:r>
              <a:rPr lang="en-US" sz="2100" b="1" dirty="0">
                <a:latin typeface="Times New Roman" panose="02020603050405020304" pitchFamily="18" charset="0"/>
                <a:ea typeface="Times New Roman"/>
                <a:cs typeface="Times New Roman" panose="02020603050405020304" pitchFamily="18" charset="0"/>
                <a:sym typeface="Times New Roman"/>
              </a:rPr>
              <a:t>To Provide Treatment Suggestions</a:t>
            </a:r>
            <a:r>
              <a:rPr lang="en-US" sz="1900" dirty="0">
                <a:latin typeface="Times New Roman" panose="02020603050405020304" pitchFamily="18" charset="0"/>
                <a:ea typeface="Times New Roman"/>
                <a:cs typeface="Times New Roman" panose="02020603050405020304" pitchFamily="18" charset="0"/>
                <a:sym typeface="Times New Roman"/>
              </a:rPr>
              <a:t>: Ensure that patients receive AI-generated suggestions for further treatment based on diagnostic results, helping them make in-formed decisions about their dental care.</a:t>
            </a:r>
            <a:endParaRPr sz="1900" dirty="0">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None/>
            </a:pPr>
            <a:endParaRPr sz="2000" b="1" i="0" u="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a:spLocks noGrp="1"/>
          </p:cNvSpPr>
          <p:nvPr>
            <p:ph type="title"/>
          </p:nvPr>
        </p:nvSpPr>
        <p:spPr>
          <a:xfrm>
            <a:off x="525462" y="0"/>
            <a:ext cx="9066212" cy="58737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80" name="Google Shape;180;p7"/>
          <p:cNvGraphicFramePr/>
          <p:nvPr>
            <p:extLst>
              <p:ext uri="{D42A27DB-BD31-4B8C-83A1-F6EECF244321}">
                <p14:modId xmlns:p14="http://schemas.microsoft.com/office/powerpoint/2010/main" val="265903003"/>
              </p:ext>
            </p:extLst>
          </p:nvPr>
        </p:nvGraphicFramePr>
        <p:xfrm>
          <a:off x="396875" y="587378"/>
          <a:ext cx="9286873" cy="6339840"/>
        </p:xfrm>
        <a:graphic>
          <a:graphicData uri="http://schemas.openxmlformats.org/drawingml/2006/table">
            <a:tbl>
              <a:tblPr>
                <a:noFill/>
                <a:tableStyleId>{93BF0BD3-88D2-4A29-B969-143187E32F04}</a:tableStyleId>
              </a:tblPr>
              <a:tblGrid>
                <a:gridCol w="474081">
                  <a:extLst>
                    <a:ext uri="{9D8B030D-6E8A-4147-A177-3AD203B41FA5}">
                      <a16:colId xmlns:a16="http://schemas.microsoft.com/office/drawing/2014/main" val="20000"/>
                    </a:ext>
                  </a:extLst>
                </a:gridCol>
                <a:gridCol w="2518287">
                  <a:extLst>
                    <a:ext uri="{9D8B030D-6E8A-4147-A177-3AD203B41FA5}">
                      <a16:colId xmlns:a16="http://schemas.microsoft.com/office/drawing/2014/main" val="20001"/>
                    </a:ext>
                  </a:extLst>
                </a:gridCol>
                <a:gridCol w="1216211">
                  <a:extLst>
                    <a:ext uri="{9D8B030D-6E8A-4147-A177-3AD203B41FA5}">
                      <a16:colId xmlns:a16="http://schemas.microsoft.com/office/drawing/2014/main" val="20002"/>
                    </a:ext>
                  </a:extLst>
                </a:gridCol>
                <a:gridCol w="582772">
                  <a:extLst>
                    <a:ext uri="{9D8B030D-6E8A-4147-A177-3AD203B41FA5}">
                      <a16:colId xmlns:a16="http://schemas.microsoft.com/office/drawing/2014/main" val="20003"/>
                    </a:ext>
                  </a:extLst>
                </a:gridCol>
                <a:gridCol w="2186609">
                  <a:extLst>
                    <a:ext uri="{9D8B030D-6E8A-4147-A177-3AD203B41FA5}">
                      <a16:colId xmlns:a16="http://schemas.microsoft.com/office/drawing/2014/main" val="20004"/>
                    </a:ext>
                  </a:extLst>
                </a:gridCol>
                <a:gridCol w="2308913">
                  <a:extLst>
                    <a:ext uri="{9D8B030D-6E8A-4147-A177-3AD203B41FA5}">
                      <a16:colId xmlns:a16="http://schemas.microsoft.com/office/drawing/2014/main" val="20005"/>
                    </a:ext>
                  </a:extLst>
                </a:gridCol>
              </a:tblGrid>
              <a:tr h="453653">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360959">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1.</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imes New Roman"/>
                          <a:cs typeface="Times New Roman" panose="02020603050405020304" pitchFamily="18" charset="0"/>
                          <a:sym typeface="Times New Roman"/>
                        </a:rPr>
                        <a:t>Classification of Dental Cavities from X-ray images using Deep CNN algorithm  </a:t>
                      </a:r>
                      <a:endParaRPr sz="16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M. Muthu Lakshmi , Dr. P. Chitra</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Segmentation Technique, Feature Extraction, Deep CNN Classification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Limited performance in complex cases like overlapping teeth.</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May not generalize well for other dental diseases beyond cavities</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58778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ea typeface="Trebuchet MS"/>
                          <a:cs typeface="Times New Roman" panose="02020603050405020304" pitchFamily="18" charset="0"/>
                          <a:sym typeface="Trebuchet MS"/>
                        </a:rPr>
                        <a:t>2.</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Teeth Detection and Dental Problem Classification in Panoramic X-Ray Images using Deep Learning and Image Processing Techniques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Mircea Paul Muresan, Andrei Rzvan Barbura, Sergiu Nedevschi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ERFNet for semantic segmentation,  image processing, Tooth Detection, Data Collection</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Struggles with overlapping teeth.</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Computationally expensive, needs optimization</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697452">
                <a:tc>
                  <a:txBody>
                    <a:bodyPr/>
                    <a:lstStyle/>
                    <a:p>
                      <a:pPr marL="0" marR="0" lvl="0" indent="0" algn="ctr" rtl="0">
                        <a:lnSpc>
                          <a:spcPct val="100000"/>
                        </a:lnSpc>
                        <a:spcBef>
                          <a:spcPts val="0"/>
                        </a:spcBef>
                        <a:spcAft>
                          <a:spcPts val="0"/>
                        </a:spcAft>
                        <a:buClr>
                          <a:srgbClr val="000000"/>
                        </a:buClr>
                        <a:buSzPts val="1200"/>
                        <a:buFont typeface="Trebuchet MS"/>
                        <a:buNone/>
                      </a:pPr>
                      <a:r>
                        <a:rPr lang="en-US" sz="1600" b="0" i="0" u="none" dirty="0">
                          <a:solidFill>
                            <a:srgbClr val="000000"/>
                          </a:solidFill>
                          <a:latin typeface="Times New Roman" panose="02020603050405020304" pitchFamily="18" charset="0"/>
                          <a:ea typeface="Trebuchet MS"/>
                          <a:cs typeface="Times New Roman" panose="02020603050405020304" pitchFamily="18" charset="0"/>
                          <a:sym typeface="Trebuchet MS"/>
                        </a:rPr>
                        <a:t>3.</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Dental Caries early detection using Convolutional Neural Network for Tele dentistry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Devesh Saini, Richa Jain, Anita Thakur</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2021</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CNN models (Vgg16, Vgg19, InceptionV3, ResNet50) to detect dental caries from 500 images (with and without caries).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Preprocessing,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Vgg</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models were slow and resource-heavy.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Limited dataset size (500 images) affects generalizability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3"/>
                  </a:ext>
                </a:extLst>
              </a:tr>
              <a:tr h="838500">
                <a:tc>
                  <a:txBody>
                    <a:bodyPr/>
                    <a:lstStyle/>
                    <a:p>
                      <a:pPr marL="0" marR="0" lvl="0" indent="0" algn="ctr" rtl="0">
                        <a:lnSpc>
                          <a:spcPct val="100000"/>
                        </a:lnSpc>
                        <a:spcBef>
                          <a:spcPts val="0"/>
                        </a:spcBef>
                        <a:spcAft>
                          <a:spcPts val="0"/>
                        </a:spcAft>
                        <a:buClr>
                          <a:srgbClr val="000000"/>
                        </a:buClr>
                        <a:buSzPts val="1200"/>
                        <a:buFont typeface="Trebuchet MS"/>
                        <a:buNone/>
                      </a:pPr>
                      <a:r>
                        <a:rPr lang="en-IN" sz="1600" dirty="0">
                          <a:latin typeface="Times New Roman" panose="02020603050405020304" pitchFamily="18" charset="0"/>
                          <a:cs typeface="Times New Roman" panose="02020603050405020304" pitchFamily="18" charset="0"/>
                        </a:rPr>
                        <a:t>4. </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CVApool</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using null-space of CNN weights for the tooth disease classification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Zuhal</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Can,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Sahin</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Isik,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Yildiray</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dirty="0" err="1">
                          <a:solidFill>
                            <a:schemeClr val="dk1"/>
                          </a:solidFill>
                          <a:latin typeface="Times New Roman" panose="02020603050405020304" pitchFamily="18" charset="0"/>
                          <a:ea typeface="Trebuchet MS"/>
                          <a:cs typeface="Times New Roman" panose="02020603050405020304" pitchFamily="18" charset="0"/>
                          <a:sym typeface="Trebuchet MS"/>
                        </a:rPr>
                        <a:t>Anagun</a:t>
                      </a: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dirty="0">
                          <a:solidFill>
                            <a:schemeClr val="dk1"/>
                          </a:solidFill>
                          <a:latin typeface="Times New Roman" panose="02020603050405020304" pitchFamily="18" charset="0"/>
                          <a:ea typeface="Trebuchet MS"/>
                          <a:cs typeface="Times New Roman" panose="02020603050405020304" pitchFamily="18" charset="0"/>
                          <a:sym typeface="Trebuchet MS"/>
                        </a:rPr>
                        <a:t>2024</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Used pre-trained CNN models (EfficientNetB1, B2, B3, V2S) with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CVApool</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Risk of overfitting in complex models.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41823417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30206250907_2_11"/>
          <p:cNvSpPr txBox="1">
            <a:spLocks noGrp="1"/>
          </p:cNvSpPr>
          <p:nvPr>
            <p:ph type="title"/>
          </p:nvPr>
        </p:nvSpPr>
        <p:spPr>
          <a:xfrm>
            <a:off x="507162" y="88646"/>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86" name="Google Shape;186;g30206250907_2_11"/>
          <p:cNvGraphicFramePr/>
          <p:nvPr>
            <p:extLst>
              <p:ext uri="{D42A27DB-BD31-4B8C-83A1-F6EECF244321}">
                <p14:modId xmlns:p14="http://schemas.microsoft.com/office/powerpoint/2010/main" val="3766166348"/>
              </p:ext>
            </p:extLst>
          </p:nvPr>
        </p:nvGraphicFramePr>
        <p:xfrm>
          <a:off x="507163" y="777011"/>
          <a:ext cx="9239004" cy="6615024"/>
        </p:xfrm>
        <a:graphic>
          <a:graphicData uri="http://schemas.openxmlformats.org/drawingml/2006/table">
            <a:tbl>
              <a:tblPr>
                <a:noFill/>
                <a:tableStyleId>{93BF0BD3-88D2-4A29-B969-143187E32F04}</a:tableStyleId>
              </a:tblPr>
              <a:tblGrid>
                <a:gridCol w="592228">
                  <a:extLst>
                    <a:ext uri="{9D8B030D-6E8A-4147-A177-3AD203B41FA5}">
                      <a16:colId xmlns:a16="http://schemas.microsoft.com/office/drawing/2014/main" val="20000"/>
                    </a:ext>
                  </a:extLst>
                </a:gridCol>
                <a:gridCol w="1507547">
                  <a:extLst>
                    <a:ext uri="{9D8B030D-6E8A-4147-A177-3AD203B41FA5}">
                      <a16:colId xmlns:a16="http://schemas.microsoft.com/office/drawing/2014/main" val="20001"/>
                    </a:ext>
                  </a:extLst>
                </a:gridCol>
                <a:gridCol w="1780148">
                  <a:extLst>
                    <a:ext uri="{9D8B030D-6E8A-4147-A177-3AD203B41FA5}">
                      <a16:colId xmlns:a16="http://schemas.microsoft.com/office/drawing/2014/main" val="20002"/>
                    </a:ext>
                  </a:extLst>
                </a:gridCol>
                <a:gridCol w="578542">
                  <a:extLst>
                    <a:ext uri="{9D8B030D-6E8A-4147-A177-3AD203B41FA5}">
                      <a16:colId xmlns:a16="http://schemas.microsoft.com/office/drawing/2014/main" val="20003"/>
                    </a:ext>
                  </a:extLst>
                </a:gridCol>
                <a:gridCol w="2033688">
                  <a:extLst>
                    <a:ext uri="{9D8B030D-6E8A-4147-A177-3AD203B41FA5}">
                      <a16:colId xmlns:a16="http://schemas.microsoft.com/office/drawing/2014/main" val="20004"/>
                    </a:ext>
                  </a:extLst>
                </a:gridCol>
                <a:gridCol w="2746851">
                  <a:extLst>
                    <a:ext uri="{9D8B030D-6E8A-4147-A177-3AD203B41FA5}">
                      <a16:colId xmlns:a16="http://schemas.microsoft.com/office/drawing/2014/main" val="20005"/>
                    </a:ext>
                  </a:extLst>
                </a:gridCol>
              </a:tblGrid>
              <a:tr h="551917">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889889">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5.</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2D to 3D Evolutionary Deep Convolutional Neural Networks for Medical Image Segmentation</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Tahereh</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Hassanzadeh</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Daryl Essam, Ruhul Sarker </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U-Net architecture, Converts optimized 2D networks, Adapts 2D operations (convolution, pooling) to 3D networks</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High computational cost, Limited generalization, time-consuming</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251204">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cs typeface="Times New Roman" panose="02020603050405020304" pitchFamily="18" charset="0"/>
                          <a:sym typeface="Trebuchet MS"/>
                        </a:rPr>
                        <a:t>6.</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A Fully Automated Method for 3D Individual Tooth Identification and Segmentation in Dental CBCT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Tae Jun Jang , Kang Cheol Kim , Hyun Cheol Cho , and Jin </a:t>
                      </a:r>
                      <a:r>
                        <a:rPr lang="en-US" sz="1600" dirty="0" err="1">
                          <a:solidFill>
                            <a:schemeClr val="dk1"/>
                          </a:solidFill>
                          <a:latin typeface="Times New Roman" panose="02020603050405020304" pitchFamily="18" charset="0"/>
                          <a:ea typeface="Trebuchet MS"/>
                          <a:cs typeface="Times New Roman" panose="02020603050405020304" pitchFamily="18" charset="0"/>
                          <a:sym typeface="Trebuchet MS"/>
                        </a:rPr>
                        <a:t>Keun</a:t>
                      </a: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 Seo</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Multi-step deep learning model, Teeth detection and segmentation, 3D ROIs (loose and tight)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Metal artifacts impact segmentation accuracy.</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SzPts val="1100"/>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High-dimensional data poses challenges.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Tight ROIs may cut off parts of teeth.</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917827">
                <a:tc>
                  <a:txBody>
                    <a:bodyPr/>
                    <a:lstStyle/>
                    <a:p>
                      <a:pPr marL="0" marR="0" lvl="0" indent="0" algn="ctr" rtl="0">
                        <a:lnSpc>
                          <a:spcPct val="100000"/>
                        </a:lnSpc>
                        <a:spcBef>
                          <a:spcPts val="0"/>
                        </a:spcBef>
                        <a:spcAft>
                          <a:spcPts val="0"/>
                        </a:spcAft>
                        <a:buClr>
                          <a:srgbClr val="000000"/>
                        </a:buClr>
                        <a:buSzPts val="1200"/>
                        <a:buFont typeface="Trebuchet MS"/>
                        <a:buNone/>
                      </a:pPr>
                      <a:r>
                        <a:rPr lang="en-US" sz="1600" b="0" i="0" u="none" dirty="0">
                          <a:solidFill>
                            <a:srgbClr val="000000"/>
                          </a:solidFill>
                          <a:latin typeface="Times New Roman" panose="02020603050405020304" pitchFamily="18" charset="0"/>
                          <a:cs typeface="Times New Roman" panose="02020603050405020304" pitchFamily="18" charset="0"/>
                          <a:sym typeface="Trebuchet MS"/>
                        </a:rPr>
                        <a:t>7.</a:t>
                      </a:r>
                      <a:endParaRPr sz="160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3D Structure-guided Network for Tooth Alignment in 2D Photograph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Yulong Dou, Lanzhuju Mei,Dinggang Shen, Zhiming Cui </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2023</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Segmentation (Segm-Mod) using U-net.</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r>
                        <a:rPr lang="en-US" sz="1600">
                          <a:solidFill>
                            <a:schemeClr val="dk1"/>
                          </a:solidFill>
                          <a:latin typeface="Times New Roman" panose="02020603050405020304" pitchFamily="18" charset="0"/>
                          <a:ea typeface="Trebuchet MS"/>
                          <a:cs typeface="Times New Roman" panose="02020603050405020304" pitchFamily="18" charset="0"/>
                          <a:sym typeface="Trebuchet MS"/>
                        </a:rPr>
                        <a:t>Alignment (Align-Mod) using Diffusion, Generation (Gen-Mod)</a:t>
                      </a:r>
                      <a:endParaRPr sz="160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Does not account for occlusal relationships.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panose="02020603050405020304" pitchFamily="18" charset="0"/>
                          <a:ea typeface="Trebuchet MS"/>
                          <a:cs typeface="Times New Roman" panose="02020603050405020304" pitchFamily="18" charset="0"/>
                          <a:sym typeface="Trebuchet MS"/>
                        </a:rPr>
                        <a:t>No 3D reconstruction from 2D images, limiting detailed orthodontic applications</a:t>
                      </a: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spcBef>
                          <a:spcPts val="0"/>
                        </a:spcBef>
                        <a:spcAft>
                          <a:spcPts val="0"/>
                        </a:spcAft>
                        <a:buNone/>
                      </a:pPr>
                      <a:endParaRPr sz="160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0206250907_8_19"/>
          <p:cNvSpPr txBox="1">
            <a:spLocks noGrp="1"/>
          </p:cNvSpPr>
          <p:nvPr>
            <p:ph type="title"/>
          </p:nvPr>
        </p:nvSpPr>
        <p:spPr>
          <a:xfrm>
            <a:off x="507162" y="222758"/>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92" name="Google Shape;192;g30206250907_8_19"/>
          <p:cNvGraphicFramePr/>
          <p:nvPr>
            <p:extLst>
              <p:ext uri="{D42A27DB-BD31-4B8C-83A1-F6EECF244321}">
                <p14:modId xmlns:p14="http://schemas.microsoft.com/office/powerpoint/2010/main" val="1539028978"/>
              </p:ext>
            </p:extLst>
          </p:nvPr>
        </p:nvGraphicFramePr>
        <p:xfrm>
          <a:off x="367950" y="810158"/>
          <a:ext cx="9344724" cy="6449685"/>
        </p:xfrm>
        <a:graphic>
          <a:graphicData uri="http://schemas.openxmlformats.org/drawingml/2006/table">
            <a:tbl>
              <a:tblPr>
                <a:noFill/>
                <a:tableStyleId>{93BF0BD3-88D2-4A29-B969-143187E32F04}</a:tableStyleId>
              </a:tblPr>
              <a:tblGrid>
                <a:gridCol w="486815">
                  <a:extLst>
                    <a:ext uri="{9D8B030D-6E8A-4147-A177-3AD203B41FA5}">
                      <a16:colId xmlns:a16="http://schemas.microsoft.com/office/drawing/2014/main" val="20000"/>
                    </a:ext>
                  </a:extLst>
                </a:gridCol>
                <a:gridCol w="2276061">
                  <a:extLst>
                    <a:ext uri="{9D8B030D-6E8A-4147-A177-3AD203B41FA5}">
                      <a16:colId xmlns:a16="http://schemas.microsoft.com/office/drawing/2014/main" val="20001"/>
                    </a:ext>
                  </a:extLst>
                </a:gridCol>
                <a:gridCol w="1222513">
                  <a:extLst>
                    <a:ext uri="{9D8B030D-6E8A-4147-A177-3AD203B41FA5}">
                      <a16:colId xmlns:a16="http://schemas.microsoft.com/office/drawing/2014/main" val="20002"/>
                    </a:ext>
                  </a:extLst>
                </a:gridCol>
                <a:gridCol w="546652">
                  <a:extLst>
                    <a:ext uri="{9D8B030D-6E8A-4147-A177-3AD203B41FA5}">
                      <a16:colId xmlns:a16="http://schemas.microsoft.com/office/drawing/2014/main" val="20003"/>
                    </a:ext>
                  </a:extLst>
                </a:gridCol>
                <a:gridCol w="2524539">
                  <a:extLst>
                    <a:ext uri="{9D8B030D-6E8A-4147-A177-3AD203B41FA5}">
                      <a16:colId xmlns:a16="http://schemas.microsoft.com/office/drawing/2014/main" val="20004"/>
                    </a:ext>
                  </a:extLst>
                </a:gridCol>
                <a:gridCol w="2288144">
                  <a:extLst>
                    <a:ext uri="{9D8B030D-6E8A-4147-A177-3AD203B41FA5}">
                      <a16:colId xmlns:a16="http://schemas.microsoft.com/office/drawing/2014/main" val="20005"/>
                    </a:ext>
                  </a:extLst>
                </a:gridCol>
              </a:tblGrid>
              <a:tr h="485979">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42718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8.</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 smart home dental care system: integration of deep learning, image sensors, and mobile controller</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Dogun</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Kim,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Jaeho</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Choi,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Sangyoon</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Ahn,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Eunil</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Park</a:t>
                      </a: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2021</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RetinaNet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detects teeth regions.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ResNeXt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classifies tooth diseases and need for professional treatment (NPDT).</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Small Dataset, Individual user traits not considered in the model</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792945">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dirty="0">
                          <a:solidFill>
                            <a:srgbClr val="404040"/>
                          </a:solidFill>
                          <a:latin typeface="Times New Roman" panose="02020603050405020304" pitchFamily="18" charset="0"/>
                          <a:cs typeface="Times New Roman" panose="02020603050405020304" pitchFamily="18" charset="0"/>
                          <a:sym typeface="Trebuchet MS"/>
                        </a:rPr>
                        <a:t>9.</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Automatic Segmentation of Individual Tooth in Dental CBCT Images From Tooth Surface Map by a Multi-Task FCN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Yanlin Chen, Haiyan Du,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Zhaoqiang</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Yun.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Two-Branch Fully Convolutional Network (FCN) predicts tooth region and surface probability maps. Thresholding creates a mask to separate foreground (tooth) from background.</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latin typeface="Times New Roman" panose="02020603050405020304" pitchFamily="18" charset="0"/>
                          <a:cs typeface="Times New Roman" panose="02020603050405020304" pitchFamily="18" charset="0"/>
                        </a:rPr>
                        <a:t>Limited Dataset: Only 25 CBCT images were used, limiting generalizability.</a:t>
                      </a: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2"/>
                  </a:ext>
                </a:extLst>
              </a:tr>
              <a:tr h="1522675">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10.</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Anatomically Constrained Deep Learning for</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Automating Dental CBCT Segmentation</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and Lesion Detection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Zhiyang</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Zheng, Katherine J. Shi, Mel </a:t>
                      </a: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Mupparapu</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and Jing Li</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Dense U-Net, CBCT Segmentation, Lesion Detection, Deep Learning, Dental Imaging, Variational Inference.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Manual Segmentation, Small Dataset, Limited Anatomical Knowledge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69694647"/>
                  </a:ext>
                </a:extLst>
              </a:tr>
              <a:tr h="1082628">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11.</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Artificial intelligence in medico-dental diagnostics of the face: a narrative review of opportunities and challenges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Raphael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Patcas</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Michael M. Bornstein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Focus on ANN, using deep learning for medical image analysis.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Need for large, diverse datasets, privacy concerns, and a lack of standardized evaluation criteria</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991352408"/>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30206250907_8_19"/>
          <p:cNvSpPr txBox="1">
            <a:spLocks noGrp="1"/>
          </p:cNvSpPr>
          <p:nvPr>
            <p:ph type="title"/>
          </p:nvPr>
        </p:nvSpPr>
        <p:spPr>
          <a:xfrm>
            <a:off x="507162" y="222758"/>
            <a:ext cx="9066300" cy="5874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Literature Review </a:t>
            </a:r>
            <a:endParaRPr dirty="0"/>
          </a:p>
        </p:txBody>
      </p:sp>
      <p:graphicFrame>
        <p:nvGraphicFramePr>
          <p:cNvPr id="192" name="Google Shape;192;g30206250907_8_19"/>
          <p:cNvGraphicFramePr/>
          <p:nvPr>
            <p:extLst>
              <p:ext uri="{D42A27DB-BD31-4B8C-83A1-F6EECF244321}">
                <p14:modId xmlns:p14="http://schemas.microsoft.com/office/powerpoint/2010/main" val="2290491498"/>
              </p:ext>
            </p:extLst>
          </p:nvPr>
        </p:nvGraphicFramePr>
        <p:xfrm>
          <a:off x="356838" y="810159"/>
          <a:ext cx="9344724" cy="6424071"/>
        </p:xfrm>
        <a:graphic>
          <a:graphicData uri="http://schemas.openxmlformats.org/drawingml/2006/table">
            <a:tbl>
              <a:tblPr>
                <a:noFill/>
                <a:tableStyleId>{93BF0BD3-88D2-4A29-B969-143187E32F04}</a:tableStyleId>
              </a:tblPr>
              <a:tblGrid>
                <a:gridCol w="478049">
                  <a:extLst>
                    <a:ext uri="{9D8B030D-6E8A-4147-A177-3AD203B41FA5}">
                      <a16:colId xmlns:a16="http://schemas.microsoft.com/office/drawing/2014/main" val="20000"/>
                    </a:ext>
                  </a:extLst>
                </a:gridCol>
                <a:gridCol w="1928191">
                  <a:extLst>
                    <a:ext uri="{9D8B030D-6E8A-4147-A177-3AD203B41FA5}">
                      <a16:colId xmlns:a16="http://schemas.microsoft.com/office/drawing/2014/main" val="20001"/>
                    </a:ext>
                  </a:extLst>
                </a:gridCol>
                <a:gridCol w="1789044">
                  <a:extLst>
                    <a:ext uri="{9D8B030D-6E8A-4147-A177-3AD203B41FA5}">
                      <a16:colId xmlns:a16="http://schemas.microsoft.com/office/drawing/2014/main" val="20002"/>
                    </a:ext>
                  </a:extLst>
                </a:gridCol>
                <a:gridCol w="566530">
                  <a:extLst>
                    <a:ext uri="{9D8B030D-6E8A-4147-A177-3AD203B41FA5}">
                      <a16:colId xmlns:a16="http://schemas.microsoft.com/office/drawing/2014/main" val="20003"/>
                    </a:ext>
                  </a:extLst>
                </a:gridCol>
                <a:gridCol w="2305878">
                  <a:extLst>
                    <a:ext uri="{9D8B030D-6E8A-4147-A177-3AD203B41FA5}">
                      <a16:colId xmlns:a16="http://schemas.microsoft.com/office/drawing/2014/main" val="20004"/>
                    </a:ext>
                  </a:extLst>
                </a:gridCol>
                <a:gridCol w="2277032">
                  <a:extLst>
                    <a:ext uri="{9D8B030D-6E8A-4147-A177-3AD203B41FA5}">
                      <a16:colId xmlns:a16="http://schemas.microsoft.com/office/drawing/2014/main" val="20005"/>
                    </a:ext>
                  </a:extLst>
                </a:gridCol>
              </a:tblGrid>
              <a:tr h="381132">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Sr.no</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Title</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Author(s)</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Year</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a:solidFill>
                            <a:srgbClr val="404040"/>
                          </a:solidFill>
                          <a:latin typeface="Times New Roman" panose="02020603050405020304" pitchFamily="18" charset="0"/>
                          <a:ea typeface="Trebuchet MS"/>
                          <a:cs typeface="Times New Roman" panose="02020603050405020304" pitchFamily="18" charset="0"/>
                          <a:sym typeface="Trebuchet MS"/>
                        </a:rPr>
                        <a:t>Methodology</a:t>
                      </a:r>
                      <a:endParaRPr sz="1600" b="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ea typeface="Trebuchet MS"/>
                          <a:cs typeface="Times New Roman" panose="02020603050405020304" pitchFamily="18" charset="0"/>
                          <a:sym typeface="Trebuchet MS"/>
                        </a:rPr>
                        <a:t>Drawback</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0"/>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US" sz="1600" b="0" i="0" u="none" strike="noStrike" cap="none" dirty="0">
                          <a:solidFill>
                            <a:srgbClr val="404040"/>
                          </a:solidFill>
                          <a:latin typeface="Times New Roman" panose="02020603050405020304" pitchFamily="18" charset="0"/>
                          <a:cs typeface="Times New Roman" panose="02020603050405020304" pitchFamily="18" charset="0"/>
                          <a:sym typeface="Trebuchet MS"/>
                        </a:rPr>
                        <a:t>12.</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A Review of Machine Learning Methodologies</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for Dental Disease Detection</a:t>
                      </a:r>
                    </a:p>
                    <a:p>
                      <a:pPr marL="0" marR="0" lvl="0" indent="0" algn="l" rtl="0">
                        <a:spcBef>
                          <a:spcPts val="0"/>
                        </a:spcBef>
                        <a:spcAft>
                          <a:spcPts val="0"/>
                        </a:spcAft>
                        <a:buNone/>
                      </a:pP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Gautam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Chitnis</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Vidhi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Bhanushali</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Aayush Ranade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CNN and Mask R-CNN for dental disease detection. Transfer learning and fine-tuning</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Small datasets limit model performance. Accuracy below clinical standards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0001"/>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13.</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UNet</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Architecture Based Dental Panoramic</a:t>
                      </a:r>
                    </a:p>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Image Segmentation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S.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Sivagami</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P. Chitra, G. Sri Ram Kailash, S.R.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Muralidharan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2020</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Combines contraction and expansion paths with skip connections.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Focuses only on panoramic X-rays.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2086511879"/>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14.</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CariesNet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a deep learning approach for segmentation of multi-stage</a:t>
                      </a:r>
                    </a:p>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caries lesion from oral panoramic X-ray image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Haihua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Zhu, Zheng Cao,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Luya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Lian1,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Guanchen</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Ye</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CariesNet</a:t>
                      </a: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 (U-shape network) with full-scale axial attention (FSAA) for caries segmentation. FSAA improves boundary detection for caries lesions.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Difficulty in accurately segmenting moderate caries due to blurred boundaries. Time-consuming data collection and annotation.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3865669866"/>
                  </a:ext>
                </a:extLst>
              </a:tr>
              <a:tr h="1303431">
                <a:tc>
                  <a:txBody>
                    <a:bodyPr/>
                    <a:lstStyle/>
                    <a:p>
                      <a:pPr marL="0" marR="0" lvl="0" indent="0" algn="ctr" rtl="0">
                        <a:lnSpc>
                          <a:spcPct val="100000"/>
                        </a:lnSpc>
                        <a:spcBef>
                          <a:spcPts val="0"/>
                        </a:spcBef>
                        <a:spcAft>
                          <a:spcPts val="0"/>
                        </a:spcAft>
                        <a:buClr>
                          <a:srgbClr val="404040"/>
                        </a:buClr>
                        <a:buSzPts val="1200"/>
                        <a:buFont typeface="Trebuchet MS"/>
                        <a:buNone/>
                      </a:pPr>
                      <a:r>
                        <a:rPr lang="en-IN" sz="1600" b="0" dirty="0">
                          <a:latin typeface="Times New Roman" panose="02020603050405020304" pitchFamily="18" charset="0"/>
                          <a:cs typeface="Times New Roman" panose="02020603050405020304" pitchFamily="18" charset="0"/>
                        </a:rPr>
                        <a:t>15.</a:t>
                      </a:r>
                      <a:endParaRPr sz="1600" b="0" dirty="0">
                        <a:latin typeface="Times New Roman" panose="02020603050405020304" pitchFamily="18" charset="0"/>
                        <a:cs typeface="Times New Roman" panose="02020603050405020304" pitchFamily="18" charset="0"/>
                      </a:endParaRPr>
                    </a:p>
                  </a:txBody>
                  <a:tcPr marL="68575" marR="68575" marT="0" marB="0">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Transfer learning: a friendly introduction</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Asmaul</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Hosna</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Ethel Merry,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Jigmey</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Gyalmo</a:t>
                      </a: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 Zulfikar </a:t>
                      </a:r>
                      <a:r>
                        <a:rPr lang="en-IN" sz="1600" b="0" dirty="0" err="1">
                          <a:solidFill>
                            <a:schemeClr val="dk1"/>
                          </a:solidFill>
                          <a:latin typeface="Times New Roman" panose="02020603050405020304" pitchFamily="18" charset="0"/>
                          <a:ea typeface="Trebuchet MS"/>
                          <a:cs typeface="Times New Roman" panose="02020603050405020304" pitchFamily="18" charset="0"/>
                          <a:sym typeface="Trebuchet MS"/>
                        </a:rPr>
                        <a:t>Alom</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IN" sz="1600" b="0" dirty="0">
                          <a:solidFill>
                            <a:schemeClr val="dk1"/>
                          </a:solidFill>
                          <a:latin typeface="Times New Roman" panose="02020603050405020304" pitchFamily="18" charset="0"/>
                          <a:ea typeface="Trebuchet MS"/>
                          <a:cs typeface="Times New Roman" panose="02020603050405020304" pitchFamily="18" charset="0"/>
                          <a:sym typeface="Trebuchet MS"/>
                        </a:rPr>
                        <a:t>2022</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Sample selection, domain adaptation, and kernel mean matching. It reuses knowledge from a source task to improve a target task.</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tc>
                  <a:txBody>
                    <a:bodyPr/>
                    <a:lstStyle/>
                    <a:p>
                      <a:pPr marL="0" marR="0" lvl="0" indent="0" algn="l" rtl="0">
                        <a:spcBef>
                          <a:spcPts val="0"/>
                        </a:spcBef>
                        <a:spcAft>
                          <a:spcPts val="0"/>
                        </a:spcAft>
                        <a:buNone/>
                      </a:pPr>
                      <a:r>
                        <a:rPr lang="en-US" sz="1600" b="0" dirty="0">
                          <a:solidFill>
                            <a:schemeClr val="dk1"/>
                          </a:solidFill>
                          <a:latin typeface="Times New Roman" panose="02020603050405020304" pitchFamily="18" charset="0"/>
                          <a:ea typeface="Trebuchet MS"/>
                          <a:cs typeface="Times New Roman" panose="02020603050405020304" pitchFamily="18" charset="0"/>
                          <a:sym typeface="Trebuchet MS"/>
                        </a:rPr>
                        <a:t>Negative transfer can harm performance if tasks/domains are unrelated.2. Sample selection bias may lead to inaccurate models.</a:t>
                      </a:r>
                      <a:endParaRPr sz="1600" b="0" dirty="0">
                        <a:solidFill>
                          <a:schemeClr val="dk1"/>
                        </a:solidFill>
                        <a:latin typeface="Times New Roman" panose="02020603050405020304" pitchFamily="18" charset="0"/>
                        <a:ea typeface="Trebuchet MS"/>
                        <a:cs typeface="Times New Roman" panose="02020603050405020304" pitchFamily="18" charset="0"/>
                        <a:sym typeface="Trebuchet MS"/>
                      </a:endParaRPr>
                    </a:p>
                  </a:txBody>
                  <a:tcPr marL="68575" marR="68575" marT="0" marB="0">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E7E7E7"/>
                    </a:solidFill>
                  </a:tcPr>
                </a:tc>
                <a:extLst>
                  <a:ext uri="{0D108BD9-81ED-4DB2-BD59-A6C34878D82A}">
                    <a16:rowId xmlns:a16="http://schemas.microsoft.com/office/drawing/2014/main" val="1169976070"/>
                  </a:ext>
                </a:extLst>
              </a:tr>
            </a:tbl>
          </a:graphicData>
        </a:graphic>
      </p:graphicFrame>
    </p:spTree>
    <p:extLst>
      <p:ext uri="{BB962C8B-B14F-4D97-AF65-F5344CB8AC3E}">
        <p14:creationId xmlns:p14="http://schemas.microsoft.com/office/powerpoint/2010/main" val="21247957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2549</Words>
  <Application>Microsoft Office PowerPoint</Application>
  <PresentationFormat>Custom</PresentationFormat>
  <Paragraphs>273</Paragraphs>
  <Slides>27</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Literature Review </vt:lpstr>
      <vt:lpstr>Literature Review </vt:lpstr>
      <vt:lpstr>Literature Review </vt:lpstr>
      <vt:lpstr>Literature Review </vt:lpstr>
      <vt:lpstr>PowerPoint Presentation</vt:lpstr>
      <vt:lpstr> Problem Definition </vt:lpstr>
      <vt:lpstr>PowerPoint Presentation</vt:lpstr>
      <vt:lpstr>PowerPoint Presentation</vt:lpstr>
      <vt:lpstr>PowerPoint Presentation</vt:lpstr>
      <vt:lpstr>PowerPoint Presentation</vt:lpstr>
      <vt:lpstr>PowerPoint Presentation</vt:lpstr>
      <vt:lpstr>Implementation 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Panchal</dc:creator>
  <cp:lastModifiedBy>EKTA PANCHAL</cp:lastModifiedBy>
  <cp:revision>4</cp:revision>
  <dcterms:modified xsi:type="dcterms:W3CDTF">2025-04-22T03:42:16Z</dcterms:modified>
</cp:coreProperties>
</file>