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78" r:id="rId10"/>
    <p:sldId id="279" r:id="rId11"/>
  </p:sldIdLst>
  <p:sldSz cx="9144000" cy="5143500" type="screen16x9"/>
  <p:notesSz cx="6858000" cy="9144000"/>
  <p:embeddedFontLst>
    <p:embeddedFont>
      <p:font typeface="Impact" pitchFamily="34" charset="0"/>
      <p:regular r:id="rId13"/>
    </p:embeddedFont>
    <p:embeddedFont>
      <p:font typeface="Montserrat" pitchFamily="2" charset="0"/>
      <p:regular r:id="rId14"/>
    </p:embeddedFont>
    <p:embeddedFont>
      <p:font typeface="Oswald" charset="0"/>
      <p:regular r:id="rId15"/>
      <p:bold r:id="rId16"/>
    </p:embeddedFont>
    <p:embeddedFont>
      <p:font typeface="Limelight" pitchFamily="2" charset="0"/>
      <p:regular r:id="rId17"/>
    </p:embeddedFont>
    <p:embeddedFont>
      <p:font typeface="Lato" charset="0"/>
      <p:regular r:id="rId18"/>
      <p:bold r:id="rId19"/>
      <p:italic r:id="rId20"/>
      <p:boldItalic r:id="rId21"/>
    </p:embeddedFont>
    <p:embeddedFont>
      <p:font typeface="Modern No. 20" pitchFamily="18" charset="0"/>
      <p:regular r:id="rId22"/>
    </p:embeddedFont>
    <p:embeddedFont>
      <p:font typeface="Verdana" pitchFamily="34" charset="0"/>
      <p:regular r:id="rId23"/>
      <p:bold r:id="rId24"/>
      <p:italic r:id="rId25"/>
      <p:boldItalic r:id="rId26"/>
    </p:embeddedFont>
    <p:embeddedFont>
      <p:font typeface="Quicksand" pitchFamily="2"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varScale="1">
        <p:scale>
          <a:sx n="111" d="100"/>
          <a:sy n="111" d="100"/>
        </p:scale>
        <p:origin x="-662"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84a30ad0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84a30ad0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84a309dd3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84a309dd3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a309dd3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a309dd3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84a30ad0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84a30ad0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84a309dd3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84a309dd3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84a309dd3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84a309dd3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84a30ad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84a30ad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84a30ad0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84a30ad0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84a30ad0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84a30ad0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03281" y="251176"/>
            <a:ext cx="5403900" cy="8076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smtClean="0">
                <a:latin typeface="Impact"/>
                <a:ea typeface="Impact"/>
                <a:cs typeface="Impact"/>
                <a:sym typeface="Impact"/>
              </a:rPr>
              <a:t>SQM</a:t>
            </a:r>
            <a:endParaRPr sz="4400">
              <a:latin typeface="Impact"/>
              <a:ea typeface="Impact"/>
              <a:cs typeface="Impact"/>
              <a:sym typeface="Impact"/>
            </a:endParaRPr>
          </a:p>
        </p:txBody>
      </p:sp>
      <p:sp>
        <p:nvSpPr>
          <p:cNvPr id="137" name="Google Shape;137;p13"/>
          <p:cNvSpPr txBox="1"/>
          <p:nvPr/>
        </p:nvSpPr>
        <p:spPr>
          <a:xfrm>
            <a:off x="7139353" y="4235976"/>
            <a:ext cx="2834690" cy="90752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solidFill>
                  <a:srgbClr val="FFFFFF"/>
                </a:solidFill>
                <a:latin typeface="Oswald" charset="0"/>
                <a:ea typeface="Oswald"/>
                <a:cs typeface="Oswald"/>
                <a:sym typeface="Oswald"/>
              </a:rPr>
              <a:t>Submitted </a:t>
            </a:r>
            <a:r>
              <a:rPr lang="en" sz="1800" dirty="0">
                <a:solidFill>
                  <a:srgbClr val="FFFFFF"/>
                </a:solidFill>
                <a:latin typeface="Oswald" charset="0"/>
                <a:ea typeface="Oswald"/>
                <a:cs typeface="Oswald"/>
                <a:sym typeface="Oswald"/>
              </a:rPr>
              <a:t>By</a:t>
            </a:r>
            <a:r>
              <a:rPr lang="en" sz="1800" dirty="0" smtClean="0">
                <a:solidFill>
                  <a:srgbClr val="FFFFFF"/>
                </a:solidFill>
                <a:latin typeface="Oswald" charset="0"/>
                <a:ea typeface="Oswald"/>
                <a:cs typeface="Oswald"/>
                <a:sym typeface="Oswald"/>
              </a:rPr>
              <a:t>:</a:t>
            </a:r>
          </a:p>
          <a:p>
            <a:pPr marL="0" lvl="0" indent="0" algn="l" rtl="0">
              <a:spcBef>
                <a:spcPts val="0"/>
              </a:spcBef>
              <a:spcAft>
                <a:spcPts val="0"/>
              </a:spcAft>
              <a:buNone/>
            </a:pPr>
            <a:r>
              <a:rPr lang="en" sz="1800" b="1" dirty="0" smtClean="0">
                <a:solidFill>
                  <a:srgbClr val="FFFFFF"/>
                </a:solidFill>
                <a:latin typeface="Oswald" charset="0"/>
                <a:ea typeface="Oswald"/>
                <a:cs typeface="Oswald"/>
                <a:sym typeface="Oswald"/>
              </a:rPr>
              <a:t>Code On The Fly</a:t>
            </a:r>
            <a:endParaRPr sz="1800" b="1">
              <a:solidFill>
                <a:srgbClr val="FFFFFF"/>
              </a:solidFill>
              <a:latin typeface="Oswald" charset="0"/>
              <a:ea typeface="Oswald"/>
              <a:cs typeface="Oswald"/>
              <a:sym typeface="Oswald"/>
            </a:endParaRPr>
          </a:p>
          <a:p>
            <a:pPr marL="0" lvl="0" indent="0" algn="l" rtl="0">
              <a:spcBef>
                <a:spcPts val="0"/>
              </a:spcBef>
              <a:spcAft>
                <a:spcPts val="0"/>
              </a:spcAft>
              <a:buNone/>
            </a:pPr>
            <a:r>
              <a:rPr lang="en" sz="1600" dirty="0">
                <a:solidFill>
                  <a:srgbClr val="FFFFFF"/>
                </a:solidFill>
                <a:latin typeface="Oswald"/>
                <a:ea typeface="Oswald"/>
                <a:cs typeface="Oswald"/>
                <a:sym typeface="Oswald"/>
              </a:rPr>
              <a:t>    </a:t>
            </a:r>
            <a:endParaRPr sz="1600">
              <a:solidFill>
                <a:srgbClr val="FFFFFF"/>
              </a:solidFill>
              <a:latin typeface="Oswald"/>
              <a:ea typeface="Oswald"/>
              <a:cs typeface="Oswald"/>
              <a:sym typeface="Oswald"/>
            </a:endParaRPr>
          </a:p>
          <a:p>
            <a:pPr marL="0" lvl="0" indent="0" rtl="0">
              <a:spcBef>
                <a:spcPts val="0"/>
              </a:spcBef>
              <a:spcAft>
                <a:spcPts val="0"/>
              </a:spcAft>
              <a:buNone/>
            </a:pPr>
            <a:endParaRPr sz="1800">
              <a:solidFill>
                <a:srgbClr val="FFFFFF"/>
              </a:solidFill>
              <a:latin typeface="Oswald"/>
              <a:ea typeface="Oswald"/>
              <a:cs typeface="Oswald"/>
              <a:sym typeface="Oswald"/>
            </a:endParaRPr>
          </a:p>
        </p:txBody>
      </p:sp>
      <p:sp>
        <p:nvSpPr>
          <p:cNvPr id="138" name="Google Shape;138;p13"/>
          <p:cNvSpPr txBox="1"/>
          <p:nvPr/>
        </p:nvSpPr>
        <p:spPr>
          <a:xfrm>
            <a:off x="3048000" y="3728025"/>
            <a:ext cx="17244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 name="Subtitle 7"/>
          <p:cNvSpPr>
            <a:spLocks noGrp="1"/>
          </p:cNvSpPr>
          <p:nvPr>
            <p:ph type="subTitle" idx="1"/>
          </p:nvPr>
        </p:nvSpPr>
        <p:spPr>
          <a:xfrm>
            <a:off x="3499471" y="1209225"/>
            <a:ext cx="4895134" cy="1753981"/>
          </a:xfrm>
        </p:spPr>
        <p:txBody>
          <a:bodyPr/>
          <a:lstStyle/>
          <a:p>
            <a:pPr algn="ctr"/>
            <a:r>
              <a:rPr lang="en-US" sz="2000" b="1" dirty="0" smtClean="0">
                <a:latin typeface="Limelight" pitchFamily="2" charset="0"/>
              </a:rPr>
              <a:t>Shopping Queue Manager</a:t>
            </a:r>
          </a:p>
          <a:p>
            <a:pPr algn="ctr"/>
            <a:r>
              <a:rPr lang="en-US" sz="2000" b="1" dirty="0" smtClean="0"/>
              <a:t>A web based shopping queue management system built with Python Flask, Bootstrap and jQuery</a:t>
            </a:r>
          </a:p>
          <a:p>
            <a:r>
              <a:rPr lang="en-US" dirty="0" smtClean="0"/>
              <a:t/>
            </a:r>
            <a:br>
              <a:rPr lang="en-US" dirty="0" smtClean="0"/>
            </a:br>
            <a:endParaRPr lang="en-US" dirty="0"/>
          </a:p>
        </p:txBody>
      </p:sp>
      <p:sp>
        <p:nvSpPr>
          <p:cNvPr id="9" name="TextBox 8"/>
          <p:cNvSpPr txBox="1"/>
          <p:nvPr/>
        </p:nvSpPr>
        <p:spPr>
          <a:xfrm>
            <a:off x="562708" y="3186333"/>
            <a:ext cx="2060917" cy="2000548"/>
          </a:xfrm>
          <a:prstGeom prst="rect">
            <a:avLst/>
          </a:prstGeom>
          <a:noFill/>
        </p:spPr>
        <p:txBody>
          <a:bodyPr wrap="square" rtlCol="0">
            <a:spAutoFit/>
          </a:bodyPr>
          <a:lstStyle/>
          <a:p>
            <a:pPr lvl="0"/>
            <a:r>
              <a:rPr lang="en-US" sz="1600" b="1" dirty="0" smtClean="0">
                <a:solidFill>
                  <a:srgbClr val="FFFFFF"/>
                </a:solidFill>
                <a:latin typeface="Oswald"/>
                <a:ea typeface="Oswald"/>
                <a:cs typeface="Oswald"/>
                <a:sym typeface="Oswald"/>
              </a:rPr>
              <a:t>Participants:</a:t>
            </a:r>
          </a:p>
          <a:p>
            <a:pPr lvl="0"/>
            <a:endParaRPr lang="en-US" dirty="0" smtClean="0">
              <a:solidFill>
                <a:srgbClr val="FFFFFF"/>
              </a:solidFill>
              <a:latin typeface="Oswald"/>
              <a:ea typeface="Oswald"/>
              <a:cs typeface="Oswald"/>
              <a:sym typeface="Oswald"/>
            </a:endParaRPr>
          </a:p>
          <a:p>
            <a:pPr lvl="0"/>
            <a:r>
              <a:rPr lang="en-US" sz="1600" dirty="0" err="1" smtClean="0">
                <a:solidFill>
                  <a:srgbClr val="FFFFFF"/>
                </a:solidFill>
                <a:latin typeface="Oswald"/>
                <a:ea typeface="Oswald"/>
                <a:cs typeface="Oswald"/>
                <a:sym typeface="Oswald"/>
              </a:rPr>
              <a:t>Ananya</a:t>
            </a:r>
            <a:r>
              <a:rPr lang="en-US" sz="1600" dirty="0" smtClean="0">
                <a:solidFill>
                  <a:srgbClr val="FFFFFF"/>
                </a:solidFill>
                <a:latin typeface="Oswald"/>
                <a:ea typeface="Oswald"/>
                <a:cs typeface="Oswald"/>
                <a:sym typeface="Oswald"/>
              </a:rPr>
              <a:t> </a:t>
            </a:r>
            <a:r>
              <a:rPr lang="en-US" sz="1600" dirty="0" err="1" smtClean="0">
                <a:solidFill>
                  <a:srgbClr val="FFFFFF"/>
                </a:solidFill>
                <a:latin typeface="Oswald"/>
                <a:ea typeface="Oswald"/>
                <a:cs typeface="Oswald"/>
                <a:sym typeface="Oswald"/>
              </a:rPr>
              <a:t>Sarkar</a:t>
            </a:r>
            <a:r>
              <a:rPr lang="en-US" sz="1600" dirty="0" smtClean="0">
                <a:solidFill>
                  <a:srgbClr val="FFFFFF"/>
                </a:solidFill>
                <a:latin typeface="Oswald"/>
                <a:ea typeface="Oswald"/>
                <a:cs typeface="Oswald"/>
                <a:sym typeface="Oswald"/>
              </a:rPr>
              <a:t> </a:t>
            </a:r>
          </a:p>
          <a:p>
            <a:pPr lvl="0"/>
            <a:r>
              <a:rPr lang="en-US" sz="1600" dirty="0" err="1" smtClean="0">
                <a:solidFill>
                  <a:srgbClr val="FFFFFF"/>
                </a:solidFill>
                <a:latin typeface="Oswald"/>
                <a:ea typeface="Oswald"/>
                <a:cs typeface="Oswald"/>
                <a:sym typeface="Oswald"/>
              </a:rPr>
              <a:t>Swapnil</a:t>
            </a:r>
            <a:r>
              <a:rPr lang="en-US" sz="1600" dirty="0" smtClean="0">
                <a:solidFill>
                  <a:srgbClr val="FFFFFF"/>
                </a:solidFill>
                <a:latin typeface="Oswald"/>
                <a:ea typeface="Oswald"/>
                <a:cs typeface="Oswald"/>
                <a:sym typeface="Oswald"/>
              </a:rPr>
              <a:t> </a:t>
            </a:r>
            <a:r>
              <a:rPr lang="en-US" sz="1600" dirty="0" err="1" smtClean="0">
                <a:solidFill>
                  <a:srgbClr val="FFFFFF"/>
                </a:solidFill>
                <a:latin typeface="Oswald"/>
                <a:ea typeface="Oswald"/>
                <a:cs typeface="Oswald"/>
                <a:sym typeface="Oswald"/>
              </a:rPr>
              <a:t>Srivastava</a:t>
            </a:r>
            <a:endParaRPr lang="en-US" sz="1600" dirty="0" smtClean="0">
              <a:solidFill>
                <a:srgbClr val="FFFFFF"/>
              </a:solidFill>
              <a:latin typeface="Oswald"/>
              <a:ea typeface="Oswald"/>
              <a:cs typeface="Oswald"/>
              <a:sym typeface="Oswald"/>
            </a:endParaRPr>
          </a:p>
          <a:p>
            <a:pPr lvl="0"/>
            <a:r>
              <a:rPr lang="en-US" sz="1600" dirty="0" err="1" smtClean="0">
                <a:solidFill>
                  <a:srgbClr val="FFFFFF"/>
                </a:solidFill>
                <a:latin typeface="Oswald"/>
                <a:ea typeface="Oswald"/>
                <a:cs typeface="Oswald"/>
                <a:sym typeface="Oswald"/>
              </a:rPr>
              <a:t>Sweta</a:t>
            </a:r>
            <a:r>
              <a:rPr lang="en-US" sz="1600" dirty="0" smtClean="0">
                <a:solidFill>
                  <a:srgbClr val="FFFFFF"/>
                </a:solidFill>
                <a:latin typeface="Oswald"/>
                <a:ea typeface="Oswald"/>
                <a:cs typeface="Oswald"/>
                <a:sym typeface="Oswald"/>
              </a:rPr>
              <a:t> </a:t>
            </a:r>
            <a:r>
              <a:rPr lang="en-US" sz="1600" dirty="0" err="1" smtClean="0">
                <a:solidFill>
                  <a:srgbClr val="FFFFFF"/>
                </a:solidFill>
                <a:latin typeface="Oswald"/>
                <a:ea typeface="Oswald"/>
                <a:cs typeface="Oswald"/>
                <a:sym typeface="Oswald"/>
              </a:rPr>
              <a:t>Barnal</a:t>
            </a:r>
            <a:endParaRPr lang="en-US" sz="1600" dirty="0" smtClean="0">
              <a:solidFill>
                <a:srgbClr val="FFFFFF"/>
              </a:solidFill>
              <a:latin typeface="Oswald"/>
              <a:ea typeface="Oswald"/>
              <a:cs typeface="Oswald"/>
              <a:sym typeface="Oswald"/>
            </a:endParaRPr>
          </a:p>
          <a:p>
            <a:pPr lvl="0"/>
            <a:r>
              <a:rPr lang="en-US" sz="1600" dirty="0" err="1" smtClean="0">
                <a:solidFill>
                  <a:srgbClr val="FFFFFF"/>
                </a:solidFill>
                <a:latin typeface="Oswald"/>
                <a:ea typeface="Oswald"/>
                <a:cs typeface="Oswald"/>
                <a:sym typeface="Oswald"/>
              </a:rPr>
              <a:t>Kunal</a:t>
            </a:r>
            <a:r>
              <a:rPr lang="en-US" sz="1600" dirty="0" smtClean="0">
                <a:solidFill>
                  <a:srgbClr val="FFFFFF"/>
                </a:solidFill>
                <a:latin typeface="Oswald"/>
                <a:ea typeface="Oswald"/>
                <a:cs typeface="Oswald"/>
                <a:sym typeface="Oswald"/>
              </a:rPr>
              <a:t> Kumar barman</a:t>
            </a:r>
          </a:p>
          <a:p>
            <a:pPr lvl="0"/>
            <a:r>
              <a:rPr lang="en-US" sz="1600" dirty="0" err="1" smtClean="0">
                <a:solidFill>
                  <a:srgbClr val="FFFFFF"/>
                </a:solidFill>
                <a:latin typeface="Oswald"/>
                <a:ea typeface="Oswald"/>
                <a:cs typeface="Oswald"/>
                <a:sym typeface="Oswald"/>
              </a:rPr>
              <a:t>Prashant</a:t>
            </a:r>
            <a:r>
              <a:rPr lang="en-US" sz="1600" dirty="0" smtClean="0">
                <a:solidFill>
                  <a:srgbClr val="FFFFFF"/>
                </a:solidFill>
                <a:latin typeface="Oswald"/>
                <a:ea typeface="Oswald"/>
                <a:cs typeface="Oswald"/>
                <a:sym typeface="Oswald"/>
              </a:rPr>
              <a:t> Kumar Patel</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6"/>
          <p:cNvSpPr txBox="1">
            <a:spLocks noGrp="1"/>
          </p:cNvSpPr>
          <p:nvPr>
            <p:ph type="body" idx="1"/>
          </p:nvPr>
        </p:nvSpPr>
        <p:spPr>
          <a:xfrm>
            <a:off x="1257491" y="611069"/>
            <a:ext cx="7185239" cy="4085290"/>
          </a:xfrm>
          <a:prstGeom prst="rect">
            <a:avLst/>
          </a:prstGeom>
        </p:spPr>
        <p:txBody>
          <a:bodyPr spcFirstLastPara="1" wrap="square" lIns="91425" tIns="91425" rIns="91425" bIns="91425" anchor="t" anchorCtr="0">
            <a:noAutofit/>
          </a:bodyPr>
          <a:lstStyle/>
          <a:p>
            <a:pPr fontAlgn="base"/>
            <a:r>
              <a:rPr lang="en-US" sz="1600" dirty="0" smtClean="0"/>
              <a:t>Queue management systems are used to control queues and provide assurance for prioritized flows with improved and maximized network utilization. With the </a:t>
            </a:r>
            <a:r>
              <a:rPr lang="en-US" sz="1600" dirty="0" smtClean="0"/>
              <a:t>use</a:t>
            </a:r>
            <a:r>
              <a:rPr lang="en-US" sz="1600" dirty="0" smtClean="0"/>
              <a:t> of </a:t>
            </a:r>
            <a:r>
              <a:rPr lang="en-US" sz="1600" dirty="0" smtClean="0"/>
              <a:t>this system, </a:t>
            </a:r>
            <a:r>
              <a:rPr lang="en-US" sz="1600" dirty="0" smtClean="0"/>
              <a:t>it is easier to advance the speed and quality of service provision</a:t>
            </a:r>
            <a:r>
              <a:rPr lang="en-US" sz="1600" dirty="0" smtClean="0"/>
              <a:t>. Furthermore</a:t>
            </a:r>
            <a:r>
              <a:rPr lang="en-US" sz="1600" dirty="0" smtClean="0"/>
              <a:t>, the system utilizes various kinds of scheduling algorithms to arrange queues </a:t>
            </a:r>
            <a:r>
              <a:rPr lang="en-US" sz="1600" dirty="0" smtClean="0"/>
              <a:t>and sequence </a:t>
            </a:r>
            <a:r>
              <a:rPr lang="en-US" sz="1600" dirty="0" smtClean="0"/>
              <a:t>the next customers for service rendering</a:t>
            </a:r>
            <a:r>
              <a:rPr lang="en-US" sz="1600" dirty="0" smtClean="0"/>
              <a:t>. Shopping Queue </a:t>
            </a:r>
            <a:r>
              <a:rPr lang="en-US" sz="1600" dirty="0" smtClean="0"/>
              <a:t>management systems pose a high impact to offices in terms of customer </a:t>
            </a:r>
            <a:r>
              <a:rPr lang="en-US" sz="1600" dirty="0" smtClean="0"/>
              <a:t>flow and </a:t>
            </a:r>
            <a:r>
              <a:rPr lang="en-US" sz="1600" dirty="0" smtClean="0"/>
              <a:t>average delay time of </a:t>
            </a:r>
            <a:r>
              <a:rPr lang="en-US" sz="1600" dirty="0" smtClean="0"/>
              <a:t>individuals. Overall</a:t>
            </a:r>
            <a:r>
              <a:rPr lang="en-US" sz="1600" dirty="0" smtClean="0"/>
              <a:t>, queuing systems provide a better quality of service to customers and results to a greater satisfaction upon customers </a:t>
            </a:r>
            <a:r>
              <a:rPr lang="en-US" sz="1600" dirty="0" smtClean="0"/>
              <a:t>and staffs </a:t>
            </a:r>
            <a:r>
              <a:rPr lang="en-US" sz="1600" dirty="0" smtClean="0"/>
              <a:t>alike.</a:t>
            </a:r>
            <a:endParaRPr sz="1600">
              <a:latin typeface="Oswald"/>
              <a:ea typeface="Oswald"/>
              <a:cs typeface="Oswald"/>
              <a:sym typeface="Oswald"/>
            </a:endParaRPr>
          </a:p>
          <a:p>
            <a:pPr marL="0" lvl="0" indent="0" algn="l" rtl="0">
              <a:lnSpc>
                <a:spcPct val="150000"/>
              </a:lnSpc>
              <a:spcBef>
                <a:spcPts val="1600"/>
              </a:spcBef>
              <a:spcAft>
                <a:spcPts val="0"/>
              </a:spcAft>
              <a:buNone/>
            </a:pPr>
            <a:endParaRPr sz="1800">
              <a:latin typeface="Oswald"/>
              <a:ea typeface="Oswald"/>
              <a:cs typeface="Oswald"/>
              <a:sym typeface="Oswald"/>
            </a:endParaRPr>
          </a:p>
          <a:p>
            <a:pPr marL="0" lvl="0" indent="0" algn="l" rtl="0">
              <a:spcBef>
                <a:spcPts val="1600"/>
              </a:spcBef>
              <a:spcAft>
                <a:spcPts val="1600"/>
              </a:spcAft>
              <a:buNone/>
            </a:pPr>
            <a:endParaRPr sz="18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body" idx="1"/>
          </p:nvPr>
        </p:nvSpPr>
        <p:spPr>
          <a:xfrm>
            <a:off x="778984" y="950975"/>
            <a:ext cx="7655441" cy="3701491"/>
          </a:xfrm>
          <a:prstGeom prst="rect">
            <a:avLst/>
          </a:prstGeom>
          <a:ln>
            <a:noFill/>
          </a:ln>
        </p:spPr>
        <p:txBody>
          <a:bodyPr spcFirstLastPara="1" wrap="square" lIns="91425" tIns="91425" rIns="91425" bIns="91425" anchor="t" anchorCtr="0">
            <a:noAutofit/>
          </a:bodyPr>
          <a:lstStyle/>
          <a:p>
            <a:pPr marL="0" lvl="0" indent="0" algn="ctr">
              <a:buNone/>
            </a:pPr>
            <a:r>
              <a:rPr lang="en-IN" sz="2400" dirty="0" smtClean="0">
                <a:latin typeface="Modern No. 20" pitchFamily="18" charset="0"/>
                <a:ea typeface="Oswald"/>
                <a:cs typeface="Oswald"/>
                <a:sym typeface="Oswald"/>
              </a:rPr>
              <a:t>Problem Statement</a:t>
            </a:r>
            <a:endParaRPr lang="en-US" sz="2400" dirty="0" smtClean="0">
              <a:latin typeface="Modern No. 20" pitchFamily="18" charset="0"/>
              <a:ea typeface="Oswald"/>
              <a:cs typeface="Oswald"/>
              <a:sym typeface="Oswald"/>
            </a:endParaRPr>
          </a:p>
          <a:p>
            <a:pPr marL="0" lvl="0" indent="0" algn="ctr">
              <a:buNone/>
            </a:pPr>
            <a:r>
              <a:rPr lang="en-IN" sz="3600" dirty="0" smtClean="0">
                <a:latin typeface="Oswald"/>
                <a:ea typeface="Oswald"/>
                <a:cs typeface="Oswald"/>
                <a:sym typeface="Oswald"/>
              </a:rPr>
              <a:t>Shopping Lines</a:t>
            </a:r>
            <a:endParaRPr sz="1800" i="1" u="sng">
              <a:latin typeface="Verdana"/>
              <a:ea typeface="Verdana"/>
              <a:cs typeface="Verdana"/>
              <a:sym typeface="Verdana"/>
            </a:endParaRPr>
          </a:p>
          <a:p>
            <a:pPr algn="ctr"/>
            <a:endParaRPr lang="en-US" sz="1800" b="1" dirty="0" smtClean="0">
              <a:latin typeface="Limelight" pitchFamily="2" charset="0"/>
            </a:endParaRPr>
          </a:p>
          <a:p>
            <a:pPr algn="ctr">
              <a:buNone/>
            </a:pPr>
            <a:r>
              <a:rPr lang="en-US" sz="1800" b="1" dirty="0" smtClean="0">
                <a:latin typeface="Quicksand" pitchFamily="2" charset="0"/>
              </a:rPr>
              <a:t>Building a web based shopping queue management system built with Python Flask, Bootstrap and jQuery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286000" lvl="0" indent="457200" algn="l" rtl="0">
              <a:lnSpc>
                <a:spcPct val="100000"/>
              </a:lnSpc>
              <a:spcBef>
                <a:spcPts val="0"/>
              </a:spcBef>
              <a:spcAft>
                <a:spcPts val="0"/>
              </a:spcAft>
              <a:buNone/>
            </a:pPr>
            <a:endParaRPr sz="3600">
              <a:latin typeface="Oswald"/>
              <a:ea typeface="Oswald"/>
              <a:cs typeface="Oswald"/>
              <a:sym typeface="Oswald"/>
            </a:endParaRPr>
          </a:p>
          <a:p>
            <a:pPr marL="2286000" lvl="0" indent="0" algn="l" rtl="0">
              <a:lnSpc>
                <a:spcPct val="100000"/>
              </a:lnSpc>
              <a:spcBef>
                <a:spcPts val="0"/>
              </a:spcBef>
              <a:spcAft>
                <a:spcPts val="0"/>
              </a:spcAft>
              <a:buClr>
                <a:srgbClr val="000000"/>
              </a:buClr>
              <a:buSzPts val="1100"/>
              <a:buFont typeface="Arial"/>
              <a:buNone/>
            </a:pPr>
            <a:r>
              <a:rPr lang="en" sz="4800">
                <a:latin typeface="Oswald"/>
                <a:ea typeface="Oswald"/>
                <a:cs typeface="Oswald"/>
                <a:sym typeface="Oswald"/>
              </a:rPr>
              <a:t>Contents</a:t>
            </a:r>
            <a:endParaRPr sz="48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body" idx="1"/>
          </p:nvPr>
        </p:nvSpPr>
        <p:spPr>
          <a:xfrm>
            <a:off x="1558757" y="1196894"/>
            <a:ext cx="7038900" cy="3436983"/>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SzPts val="2400"/>
              <a:buFont typeface="Oswald"/>
              <a:buChar char="●"/>
            </a:pPr>
            <a:r>
              <a:rPr lang="en" sz="4000" dirty="0">
                <a:latin typeface="Oswald"/>
                <a:ea typeface="Oswald"/>
                <a:cs typeface="Oswald"/>
                <a:sym typeface="Oswald"/>
              </a:rPr>
              <a:t>Introduction</a:t>
            </a:r>
            <a:endParaRPr sz="4000">
              <a:latin typeface="Oswald"/>
              <a:ea typeface="Oswald"/>
              <a:cs typeface="Oswald"/>
              <a:sym typeface="Oswald"/>
            </a:endParaRPr>
          </a:p>
          <a:p>
            <a:pPr marL="457200" lvl="0" indent="-381000" algn="l" rtl="0">
              <a:lnSpc>
                <a:spcPct val="100000"/>
              </a:lnSpc>
              <a:spcBef>
                <a:spcPts val="1000"/>
              </a:spcBef>
              <a:spcAft>
                <a:spcPts val="0"/>
              </a:spcAft>
              <a:buSzPts val="2400"/>
              <a:buFont typeface="Oswald"/>
              <a:buChar char="●"/>
            </a:pPr>
            <a:r>
              <a:rPr lang="en" sz="4000" dirty="0" smtClean="0">
                <a:latin typeface="Oswald"/>
                <a:ea typeface="Oswald"/>
                <a:cs typeface="Oswald"/>
                <a:sym typeface="Oswald"/>
              </a:rPr>
              <a:t>Project features</a:t>
            </a:r>
          </a:p>
          <a:p>
            <a:pPr marL="457200" lvl="0" indent="-381000" algn="l" rtl="0">
              <a:lnSpc>
                <a:spcPct val="100000"/>
              </a:lnSpc>
              <a:spcBef>
                <a:spcPts val="1000"/>
              </a:spcBef>
              <a:spcAft>
                <a:spcPts val="1000"/>
              </a:spcAft>
              <a:buSzPts val="2400"/>
              <a:buFont typeface="Oswald"/>
              <a:buChar char="●"/>
            </a:pPr>
            <a:r>
              <a:rPr lang="en" sz="4000" dirty="0" smtClean="0">
                <a:latin typeface="Oswald"/>
                <a:ea typeface="Oswald"/>
                <a:cs typeface="Oswald"/>
                <a:sym typeface="Oswald"/>
              </a:rPr>
              <a:t>Conclusion</a:t>
            </a:r>
            <a:endParaRPr sz="40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600">
                <a:latin typeface="Oswald"/>
                <a:ea typeface="Oswald"/>
                <a:cs typeface="Oswald"/>
                <a:sym typeface="Oswald"/>
              </a:rPr>
              <a:t>                  </a:t>
            </a:r>
            <a:endParaRPr sz="3600">
              <a:latin typeface="Oswald"/>
              <a:ea typeface="Oswald"/>
              <a:cs typeface="Oswald"/>
              <a:sym typeface="Oswald"/>
            </a:endParaRPr>
          </a:p>
          <a:p>
            <a:pPr marL="0" lvl="0" indent="0" algn="l" rtl="0">
              <a:lnSpc>
                <a:spcPct val="100000"/>
              </a:lnSpc>
              <a:spcBef>
                <a:spcPts val="0"/>
              </a:spcBef>
              <a:spcAft>
                <a:spcPts val="0"/>
              </a:spcAft>
              <a:buNone/>
            </a:pPr>
            <a:r>
              <a:rPr lang="en" sz="4800">
                <a:latin typeface="Oswald"/>
                <a:ea typeface="Oswald"/>
                <a:cs typeface="Oswald"/>
                <a:sym typeface="Oswald"/>
              </a:rPr>
              <a:t>              Introduction</a:t>
            </a:r>
            <a:endParaRPr sz="48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1078595" y="277977"/>
            <a:ext cx="4556700" cy="4608576"/>
          </a:xfrm>
          <a:prstGeom prst="rect">
            <a:avLst/>
          </a:prstGeom>
        </p:spPr>
        <p:txBody>
          <a:bodyPr spcFirstLastPara="1" wrap="square" lIns="91425" tIns="91425" rIns="91425" bIns="91425" anchor="t" anchorCtr="0">
            <a:noAutofit/>
          </a:bodyPr>
          <a:lstStyle/>
          <a:p>
            <a:pPr marL="0" lvl="0" indent="0">
              <a:lnSpc>
                <a:spcPct val="150000"/>
              </a:lnSpc>
              <a:buNone/>
            </a:pPr>
            <a:r>
              <a:rPr lang="en-US" dirty="0" smtClean="0">
                <a:latin typeface="+mn-lt"/>
              </a:rPr>
              <a:t>Shopping Queue Manager is a Web based management system developed for the purpose of easing the process of organizing queues and lines while shopping. Like many other queue management systems, this system provides a basic control panel that allows the users and customers to interact with it via a basic and simple user interface. The point that makes this system different from others is its free usability and features of modifying and sharing which makes it a good alternative to the many expensive management systems. Moreover, The independent nature of this system, has influenced the development towards more independent IT solutions, that won't require you to be more dependant on specific operating system or hardware, instead finding new solutions that fits all.</a:t>
            </a:r>
            <a:endParaRPr b="1">
              <a:solidFill>
                <a:srgbClr val="FFFFFF"/>
              </a:solidFill>
              <a:latin typeface="+mn-lt"/>
              <a:ea typeface="Oswald"/>
              <a:cs typeface="Oswald"/>
              <a:sym typeface="Oswald"/>
            </a:endParaRPr>
          </a:p>
        </p:txBody>
      </p:sp>
      <p:pic>
        <p:nvPicPr>
          <p:cNvPr id="4" name="Picture 3" descr="download.jpg"/>
          <p:cNvPicPr>
            <a:picLocks noChangeAspect="1"/>
          </p:cNvPicPr>
          <p:nvPr/>
        </p:nvPicPr>
        <p:blipFill>
          <a:blip r:embed="rId3"/>
          <a:stretch>
            <a:fillRect/>
          </a:stretch>
        </p:blipFill>
        <p:spPr>
          <a:xfrm>
            <a:off x="6091417" y="1306286"/>
            <a:ext cx="2509443" cy="20069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body" idx="1"/>
          </p:nvPr>
        </p:nvSpPr>
        <p:spPr>
          <a:xfrm>
            <a:off x="1854390" y="1588176"/>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600" dirty="0">
                <a:latin typeface="Oswald"/>
                <a:ea typeface="Oswald"/>
                <a:cs typeface="Oswald"/>
                <a:sym typeface="Oswald"/>
              </a:rPr>
              <a:t>                  </a:t>
            </a:r>
            <a:endParaRPr sz="3600">
              <a:latin typeface="Oswald"/>
              <a:ea typeface="Oswald"/>
              <a:cs typeface="Oswald"/>
              <a:sym typeface="Oswald"/>
            </a:endParaRPr>
          </a:p>
          <a:p>
            <a:pPr marL="0" lvl="0" indent="0" algn="l" rtl="0">
              <a:lnSpc>
                <a:spcPct val="100000"/>
              </a:lnSpc>
              <a:spcBef>
                <a:spcPts val="0"/>
              </a:spcBef>
              <a:spcAft>
                <a:spcPts val="0"/>
              </a:spcAft>
              <a:buNone/>
            </a:pPr>
            <a:r>
              <a:rPr lang="en" sz="4800" dirty="0">
                <a:latin typeface="Oswald"/>
                <a:ea typeface="Oswald"/>
                <a:cs typeface="Oswald"/>
                <a:sym typeface="Oswald"/>
              </a:rPr>
              <a:t>        </a:t>
            </a:r>
            <a:r>
              <a:rPr lang="en" sz="4800" dirty="0" smtClean="0">
                <a:latin typeface="Oswald"/>
                <a:ea typeface="Oswald"/>
                <a:cs typeface="Oswald"/>
                <a:sym typeface="Oswald"/>
              </a:rPr>
              <a:t>Project Features</a:t>
            </a:r>
            <a:endParaRPr sz="480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4" name="Text Placeholder 3"/>
          <p:cNvSpPr>
            <a:spLocks noGrp="1"/>
          </p:cNvSpPr>
          <p:nvPr>
            <p:ph type="body" idx="1"/>
          </p:nvPr>
        </p:nvSpPr>
        <p:spPr>
          <a:xfrm>
            <a:off x="1297500" y="474387"/>
            <a:ext cx="7038900" cy="4276367"/>
          </a:xfrm>
        </p:spPr>
        <p:txBody>
          <a:bodyPr/>
          <a:lstStyle/>
          <a:p>
            <a:r>
              <a:rPr lang="en-US" sz="1400" b="1" dirty="0" smtClean="0">
                <a:latin typeface="Oswald" charset="0"/>
              </a:rPr>
              <a:t>Web-based platform:</a:t>
            </a:r>
          </a:p>
          <a:p>
            <a:pPr>
              <a:buNone/>
            </a:pPr>
            <a:r>
              <a:rPr lang="en-US" sz="1400" dirty="0" smtClean="0"/>
              <a:t>It gives the ability to multiple users and devices to interact with system at the same</a:t>
            </a:r>
          </a:p>
          <a:p>
            <a:pPr>
              <a:buNone/>
            </a:pPr>
            <a:r>
              <a:rPr lang="en-US" sz="1400" dirty="0" smtClean="0"/>
              <a:t>time, without the need for Internet access. It has the ability to run on any local</a:t>
            </a:r>
          </a:p>
          <a:p>
            <a:pPr>
              <a:buNone/>
            </a:pPr>
            <a:r>
              <a:rPr lang="en-US" sz="1400" dirty="0" smtClean="0"/>
              <a:t>network.</a:t>
            </a:r>
          </a:p>
          <a:p>
            <a:r>
              <a:rPr lang="en-US" sz="1400" b="1" dirty="0" smtClean="0">
                <a:latin typeface="Oswald" charset="0"/>
              </a:rPr>
              <a:t>Customization:</a:t>
            </a:r>
          </a:p>
          <a:p>
            <a:pPr>
              <a:buNone/>
            </a:pPr>
            <a:r>
              <a:rPr lang="en-US" sz="1400" dirty="0" smtClean="0"/>
              <a:t>Gives the user the ability to customize every interface , granting a unique and special</a:t>
            </a:r>
          </a:p>
          <a:p>
            <a:pPr>
              <a:buNone/>
            </a:pPr>
            <a:r>
              <a:rPr lang="en-US" sz="1400" dirty="0" smtClean="0"/>
              <a:t>experience for every user .</a:t>
            </a:r>
          </a:p>
          <a:p>
            <a:r>
              <a:rPr lang="en-US" sz="1400" b="1" dirty="0" smtClean="0">
                <a:latin typeface="Oswald" charset="0"/>
              </a:rPr>
              <a:t>Multimedia:</a:t>
            </a:r>
          </a:p>
          <a:p>
            <a:pPr>
              <a:buNone/>
            </a:pPr>
            <a:r>
              <a:rPr lang="en-US" sz="1400" dirty="0" smtClean="0"/>
              <a:t>Offers a multimedia platform, that any permitted user can upload videos, images or</a:t>
            </a:r>
          </a:p>
          <a:p>
            <a:pPr>
              <a:buNone/>
            </a:pPr>
            <a:r>
              <a:rPr lang="en-US" sz="1400" dirty="0" smtClean="0"/>
              <a:t>Sound files to, so they can be incorporated in the customization process .</a:t>
            </a:r>
          </a:p>
          <a:p>
            <a:r>
              <a:rPr lang="en-US" sz="1400" b="1" dirty="0" smtClean="0">
                <a:latin typeface="Oswald" charset="0"/>
              </a:rPr>
              <a:t>Verbal announcement:</a:t>
            </a:r>
          </a:p>
          <a:p>
            <a:pPr>
              <a:buNone/>
            </a:pPr>
            <a:r>
              <a:rPr lang="en-US" sz="1400" dirty="0" smtClean="0"/>
              <a:t>Supports text-to-speech clear and high-quality verbal announcement, in five different</a:t>
            </a:r>
          </a:p>
          <a:p>
            <a:pPr>
              <a:buNone/>
            </a:pPr>
            <a:r>
              <a:rPr lang="en-US" sz="1400" dirty="0" smtClean="0"/>
              <a:t>languages English, Arabic, French, Italian and Spanish and with different preferences</a:t>
            </a:r>
          </a:p>
          <a:p>
            <a:pPr>
              <a:buNone/>
            </a:pPr>
            <a:r>
              <a:rPr lang="en-US" sz="1400" dirty="0" smtClean="0"/>
              <a:t>and settings .</a:t>
            </a:r>
          </a:p>
          <a:p>
            <a:r>
              <a:rPr lang="en-US" sz="1400" b="1" dirty="0" smtClean="0">
                <a:latin typeface="Oswald" charset="0"/>
              </a:rPr>
              <a:t>User management:</a:t>
            </a:r>
          </a:p>
          <a:p>
            <a:pPr>
              <a:buNone/>
            </a:pPr>
            <a:r>
              <a:rPr lang="en-US" sz="1400" dirty="0" smtClean="0"/>
              <a:t>Offers a user-based platform, so multiple users have the ability to register, log-in and</a:t>
            </a:r>
          </a:p>
          <a:p>
            <a:pPr>
              <a:buNone/>
            </a:pPr>
            <a:r>
              <a:rPr lang="en-US" sz="1400" dirty="0" smtClean="0"/>
              <a:t>monitor their own assigned by Admin tasks .</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600" dirty="0">
                <a:latin typeface="Oswald"/>
                <a:ea typeface="Oswald"/>
                <a:cs typeface="Oswald"/>
                <a:sym typeface="Oswald"/>
              </a:rPr>
              <a:t>                  </a:t>
            </a:r>
            <a:endParaRPr sz="3600">
              <a:latin typeface="Oswald"/>
              <a:ea typeface="Oswald"/>
              <a:cs typeface="Oswald"/>
              <a:sym typeface="Oswald"/>
            </a:endParaRPr>
          </a:p>
          <a:p>
            <a:pPr marL="0" lvl="0" indent="0" algn="l" rtl="0">
              <a:lnSpc>
                <a:spcPct val="100000"/>
              </a:lnSpc>
              <a:spcBef>
                <a:spcPts val="0"/>
              </a:spcBef>
              <a:spcAft>
                <a:spcPts val="0"/>
              </a:spcAft>
              <a:buNone/>
            </a:pPr>
            <a:r>
              <a:rPr lang="en" sz="4800" dirty="0">
                <a:latin typeface="Oswald"/>
                <a:ea typeface="Oswald"/>
                <a:cs typeface="Oswald"/>
                <a:sym typeface="Oswald"/>
              </a:rPr>
              <a:t>    	</a:t>
            </a:r>
            <a:r>
              <a:rPr lang="en" sz="4800" dirty="0" smtClean="0">
                <a:latin typeface="Oswald"/>
                <a:ea typeface="Oswald"/>
                <a:cs typeface="Oswald"/>
                <a:sym typeface="Oswald"/>
              </a:rPr>
              <a:t>        Conclusion</a:t>
            </a:r>
            <a:endParaRPr sz="4800">
              <a:latin typeface="Oswald"/>
              <a:ea typeface="Oswald"/>
              <a:cs typeface="Oswald"/>
              <a:sym typeface="Oswa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3110</TotalTime>
  <Words>242</Words>
  <PresentationFormat>On-screen Show (16:9)</PresentationFormat>
  <Paragraphs>48</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Impact</vt:lpstr>
      <vt:lpstr>Montserrat</vt:lpstr>
      <vt:lpstr>Oswald</vt:lpstr>
      <vt:lpstr>Limelight</vt:lpstr>
      <vt:lpstr>Lato</vt:lpstr>
      <vt:lpstr>Modern No. 20</vt:lpstr>
      <vt:lpstr>Verdana</vt:lpstr>
      <vt:lpstr>Quicksand</vt:lpstr>
      <vt:lpstr>Focus</vt:lpstr>
      <vt:lpstr>SQM</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Information       Technology , Kalyani</dc:title>
  <dc:creator>Ananya Sarkar</dc:creator>
  <cp:lastModifiedBy>Ananya Sarkar</cp:lastModifiedBy>
  <cp:revision>144</cp:revision>
  <dcterms:modified xsi:type="dcterms:W3CDTF">2020-09-18T14:41:27Z</dcterms:modified>
</cp:coreProperties>
</file>