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Alice"/>
      <p:regular r:id="rId12"/>
    </p:embeddedFont>
    <p:embeddedFont>
      <p:font typeface="Lora" pitchFamily="2" charset="0"/>
      <p:regular r:id="rId13"/>
      <p:bold r:id="rId14"/>
    </p:embeddedFont>
    <p:embeddedFont>
      <p:font typeface="Lora Bold" pitchFamily="2" charset="0"/>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B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8" d="100"/>
          <a:sy n="68" d="100"/>
        </p:scale>
        <p:origin x="64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1770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83271" y="1808319"/>
            <a:ext cx="4919857" cy="4919857"/>
          </a:xfrm>
          <a:prstGeom prst="rect">
            <a:avLst/>
          </a:prstGeom>
        </p:spPr>
      </p:pic>
      <p:sp>
        <p:nvSpPr>
          <p:cNvPr id="4" name="Text 0"/>
          <p:cNvSpPr/>
          <p:nvPr/>
        </p:nvSpPr>
        <p:spPr>
          <a:xfrm>
            <a:off x="6157834" y="1475667"/>
            <a:ext cx="7591341" cy="1459446"/>
          </a:xfrm>
          <a:prstGeom prst="rect">
            <a:avLst/>
          </a:prstGeom>
          <a:noFill/>
          <a:ln/>
        </p:spPr>
        <p:txBody>
          <a:bodyPr wrap="square" lIns="0" tIns="0" rIns="0" bIns="0" rtlCol="0" anchor="t"/>
          <a:lstStyle/>
          <a:p>
            <a:pPr marL="0" indent="0">
              <a:lnSpc>
                <a:spcPts val="8350"/>
              </a:lnSpc>
              <a:buNone/>
            </a:pPr>
            <a:r>
              <a:rPr lang="en-US" sz="6700" b="1" dirty="0">
                <a:solidFill>
                  <a:srgbClr val="233E32"/>
                </a:solidFill>
                <a:latin typeface="Alice" pitchFamily="34" charset="0"/>
                <a:ea typeface="Alice" pitchFamily="34" charset="-122"/>
                <a:cs typeface="Alice" pitchFamily="34" charset="-120"/>
              </a:rPr>
              <a:t>E-Commerce Website</a:t>
            </a:r>
            <a:endParaRPr lang="en-US" sz="6700" b="1" dirty="0"/>
          </a:p>
        </p:txBody>
      </p:sp>
      <p:sp>
        <p:nvSpPr>
          <p:cNvPr id="5" name="Text 1"/>
          <p:cNvSpPr/>
          <p:nvPr/>
        </p:nvSpPr>
        <p:spPr>
          <a:xfrm>
            <a:off x="6547902" y="3432176"/>
            <a:ext cx="7415927" cy="1975247"/>
          </a:xfrm>
          <a:prstGeom prst="rect">
            <a:avLst/>
          </a:prstGeom>
          <a:noFill/>
          <a:ln/>
        </p:spPr>
        <p:txBody>
          <a:bodyPr wrap="square" lIns="0" tIns="0" rIns="0" bIns="0" rtlCol="0" anchor="t"/>
          <a:lstStyle/>
          <a:p>
            <a:pPr marL="0" indent="0" algn="just">
              <a:lnSpc>
                <a:spcPts val="3100"/>
              </a:lnSpc>
              <a:buNone/>
            </a:pPr>
            <a:r>
              <a:rPr lang="en-US" sz="1900" dirty="0">
                <a:solidFill>
                  <a:srgbClr val="2C2821"/>
                </a:solidFill>
                <a:latin typeface="Lora" pitchFamily="34" charset="0"/>
                <a:ea typeface="Lora" pitchFamily="34" charset="-122"/>
                <a:cs typeface="Lora" pitchFamily="34" charset="-120"/>
              </a:rPr>
              <a:t>This report details the development of an e-commerce website designed to provide a user-friendly and secure online shopping experience for both buyers and sellers. The project addresses common challenges faced by existing e-commerce platforms, focusing on improved usability, accessibility, and security.</a:t>
            </a:r>
            <a:endParaRPr lang="en-US" sz="1900" dirty="0"/>
          </a:p>
        </p:txBody>
      </p:sp>
      <p:sp>
        <p:nvSpPr>
          <p:cNvPr id="6" name="Shape 2"/>
          <p:cNvSpPr/>
          <p:nvPr/>
        </p:nvSpPr>
        <p:spPr>
          <a:xfrm>
            <a:off x="6350437" y="6825853"/>
            <a:ext cx="394930" cy="394930"/>
          </a:xfrm>
          <a:prstGeom prst="roundRect">
            <a:avLst>
              <a:gd name="adj" fmla="val 23151155"/>
            </a:avLst>
          </a:prstGeom>
          <a:noFill/>
          <a:ln w="7620">
            <a:solidFill>
              <a:srgbClr val="FFFFFF"/>
            </a:solidFill>
            <a:prstDash val="solid"/>
          </a:ln>
        </p:spPr>
      </p:sp>
      <p:pic>
        <p:nvPicPr>
          <p:cNvPr id="7" name="Image 2" descr="preencoded.png"/>
          <p:cNvPicPr>
            <a:picLocks noChangeAspect="1"/>
          </p:cNvPicPr>
          <p:nvPr/>
        </p:nvPicPr>
        <p:blipFill>
          <a:blip r:embed="rId5"/>
          <a:stretch>
            <a:fillRect/>
          </a:stretch>
        </p:blipFill>
        <p:spPr>
          <a:xfrm>
            <a:off x="6358057" y="6833473"/>
            <a:ext cx="379690" cy="379690"/>
          </a:xfrm>
          <a:prstGeom prst="rect">
            <a:avLst/>
          </a:prstGeom>
        </p:spPr>
      </p:pic>
      <p:sp>
        <p:nvSpPr>
          <p:cNvPr id="8" name="Text 3"/>
          <p:cNvSpPr/>
          <p:nvPr/>
        </p:nvSpPr>
        <p:spPr>
          <a:xfrm>
            <a:off x="6868716" y="6807398"/>
            <a:ext cx="2605087" cy="431959"/>
          </a:xfrm>
          <a:prstGeom prst="rect">
            <a:avLst/>
          </a:prstGeom>
          <a:noFill/>
          <a:ln/>
        </p:spPr>
        <p:txBody>
          <a:bodyPr wrap="none" lIns="0" tIns="0" rIns="0" bIns="0" rtlCol="0" anchor="t"/>
          <a:lstStyle/>
          <a:p>
            <a:pPr marL="0" indent="0" algn="l">
              <a:lnSpc>
                <a:spcPts val="3400"/>
              </a:lnSpc>
              <a:buNone/>
            </a:pPr>
            <a:r>
              <a:rPr lang="en-US" sz="2400" b="1" dirty="0">
                <a:solidFill>
                  <a:srgbClr val="2C2821"/>
                </a:solidFill>
                <a:latin typeface="Lora Bold" pitchFamily="34" charset="0"/>
                <a:ea typeface="Lora Bold" pitchFamily="34" charset="-122"/>
                <a:cs typeface="Lora Bold" pitchFamily="34" charset="-120"/>
              </a:rPr>
              <a:t>by Plaksha Tiwari</a:t>
            </a:r>
            <a:endParaRPr lang="en-US" sz="2400" dirty="0"/>
          </a:p>
        </p:txBody>
      </p:sp>
      <p:sp>
        <p:nvSpPr>
          <p:cNvPr id="9" name="Rectangle 8">
            <a:extLst>
              <a:ext uri="{FF2B5EF4-FFF2-40B4-BE49-F238E27FC236}">
                <a16:creationId xmlns:a16="http://schemas.microsoft.com/office/drawing/2014/main" id="{5C7F5217-AC73-F7B2-0B01-2B916CE202FE}"/>
              </a:ext>
            </a:extLst>
          </p:cNvPr>
          <p:cNvSpPr/>
          <p:nvPr/>
        </p:nvSpPr>
        <p:spPr>
          <a:xfrm>
            <a:off x="12801600" y="7710311"/>
            <a:ext cx="1727200" cy="406400"/>
          </a:xfrm>
          <a:prstGeom prst="rect">
            <a:avLst/>
          </a:prstGeom>
          <a:solidFill>
            <a:srgbClr val="FCFBF8"/>
          </a:solidFill>
          <a:ln>
            <a:solidFill>
              <a:srgbClr val="FCFB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90C085C-0C6F-884D-A560-239CAE3D7E7E}"/>
              </a:ext>
            </a:extLst>
          </p:cNvPr>
          <p:cNvSpPr/>
          <p:nvPr/>
        </p:nvSpPr>
        <p:spPr>
          <a:xfrm>
            <a:off x="6157834" y="6739465"/>
            <a:ext cx="3618343" cy="587024"/>
          </a:xfrm>
          <a:prstGeom prst="rect">
            <a:avLst/>
          </a:prstGeom>
          <a:solidFill>
            <a:srgbClr val="FCFBF8"/>
          </a:solidFill>
          <a:ln>
            <a:solidFill>
              <a:srgbClr val="FCFB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67676" y="691039"/>
            <a:ext cx="4867037" cy="608409"/>
          </a:xfrm>
          <a:prstGeom prst="rect">
            <a:avLst/>
          </a:prstGeom>
          <a:noFill/>
          <a:ln/>
        </p:spPr>
        <p:txBody>
          <a:bodyPr wrap="none" lIns="0" tIns="0" rIns="0" bIns="0" rtlCol="0" anchor="t"/>
          <a:lstStyle/>
          <a:p>
            <a:pPr marL="0" indent="0">
              <a:lnSpc>
                <a:spcPts val="4750"/>
              </a:lnSpc>
              <a:buNone/>
            </a:pPr>
            <a:r>
              <a:rPr lang="en-US" sz="3800" dirty="0">
                <a:solidFill>
                  <a:srgbClr val="233E32"/>
                </a:solidFill>
                <a:latin typeface="Alice" pitchFamily="34" charset="0"/>
                <a:ea typeface="Alice" pitchFamily="34" charset="-122"/>
                <a:cs typeface="Alice" pitchFamily="34" charset="-120"/>
              </a:rPr>
              <a:t>Problem Statement</a:t>
            </a:r>
            <a:endParaRPr lang="en-US" sz="3800" dirty="0"/>
          </a:p>
        </p:txBody>
      </p:sp>
      <p:sp>
        <p:nvSpPr>
          <p:cNvPr id="4" name="Shape 1"/>
          <p:cNvSpPr/>
          <p:nvPr/>
        </p:nvSpPr>
        <p:spPr>
          <a:xfrm>
            <a:off x="6167676" y="1810345"/>
            <a:ext cx="438031" cy="438031"/>
          </a:xfrm>
          <a:prstGeom prst="roundRect">
            <a:avLst>
              <a:gd name="adj" fmla="val 6667"/>
            </a:avLst>
          </a:prstGeom>
          <a:solidFill>
            <a:srgbClr val="F0EDE6"/>
          </a:solidFill>
          <a:ln/>
        </p:spPr>
      </p:sp>
      <p:sp>
        <p:nvSpPr>
          <p:cNvPr id="5" name="Text 2"/>
          <p:cNvSpPr/>
          <p:nvPr/>
        </p:nvSpPr>
        <p:spPr>
          <a:xfrm>
            <a:off x="6324124" y="1883331"/>
            <a:ext cx="125016" cy="292060"/>
          </a:xfrm>
          <a:prstGeom prst="rect">
            <a:avLst/>
          </a:prstGeom>
          <a:noFill/>
          <a:ln/>
        </p:spPr>
        <p:txBody>
          <a:bodyPr wrap="none" lIns="0" tIns="0" rIns="0" bIns="0" rtlCol="0" anchor="t"/>
          <a:lstStyle/>
          <a:p>
            <a:pPr marL="0" indent="0" algn="ctr">
              <a:lnSpc>
                <a:spcPts val="2250"/>
              </a:lnSpc>
              <a:buNone/>
            </a:pPr>
            <a:r>
              <a:rPr lang="en-US" sz="2250" dirty="0">
                <a:solidFill>
                  <a:srgbClr val="2C2821"/>
                </a:solidFill>
                <a:latin typeface="Alice" pitchFamily="34" charset="0"/>
                <a:ea typeface="Alice" pitchFamily="34" charset="-122"/>
                <a:cs typeface="Alice" pitchFamily="34" charset="-120"/>
              </a:rPr>
              <a:t>1</a:t>
            </a:r>
            <a:endParaRPr lang="en-US" sz="2250" dirty="0"/>
          </a:p>
        </p:txBody>
      </p:sp>
      <p:sp>
        <p:nvSpPr>
          <p:cNvPr id="6" name="Text 3"/>
          <p:cNvSpPr/>
          <p:nvPr/>
        </p:nvSpPr>
        <p:spPr>
          <a:xfrm>
            <a:off x="6800374" y="1810345"/>
            <a:ext cx="4448056" cy="304205"/>
          </a:xfrm>
          <a:prstGeom prst="rect">
            <a:avLst/>
          </a:prstGeom>
          <a:noFill/>
          <a:ln/>
        </p:spPr>
        <p:txBody>
          <a:bodyPr wrap="none" lIns="0" tIns="0" rIns="0" bIns="0" rtlCol="0" anchor="t"/>
          <a:lstStyle/>
          <a:p>
            <a:pPr marL="0" indent="0">
              <a:lnSpc>
                <a:spcPts val="2350"/>
              </a:lnSpc>
              <a:buNone/>
            </a:pPr>
            <a:r>
              <a:rPr lang="en-US" sz="1900" dirty="0">
                <a:solidFill>
                  <a:srgbClr val="2C2821"/>
                </a:solidFill>
                <a:latin typeface="Alice" pitchFamily="34" charset="0"/>
                <a:ea typeface="Alice" pitchFamily="34" charset="-122"/>
                <a:cs typeface="Alice" pitchFamily="34" charset="-120"/>
              </a:rPr>
              <a:t>Complex Registration and Login Systems</a:t>
            </a:r>
            <a:endParaRPr lang="en-US" sz="1900" dirty="0"/>
          </a:p>
        </p:txBody>
      </p:sp>
      <p:sp>
        <p:nvSpPr>
          <p:cNvPr id="7" name="Text 4"/>
          <p:cNvSpPr/>
          <p:nvPr/>
        </p:nvSpPr>
        <p:spPr>
          <a:xfrm>
            <a:off x="6800374" y="2231350"/>
            <a:ext cx="7148751" cy="622935"/>
          </a:xfrm>
          <a:prstGeom prst="rect">
            <a:avLst/>
          </a:prstGeom>
          <a:noFill/>
          <a:ln/>
        </p:spPr>
        <p:txBody>
          <a:bodyPr wrap="square" lIns="0" tIns="0" rIns="0" bIns="0" rtlCol="0" anchor="t"/>
          <a:lstStyle/>
          <a:p>
            <a:pPr marL="0" indent="0">
              <a:lnSpc>
                <a:spcPts val="2450"/>
              </a:lnSpc>
              <a:buNone/>
            </a:pPr>
            <a:r>
              <a:rPr lang="en-US" sz="1500" dirty="0">
                <a:solidFill>
                  <a:srgbClr val="2C2821"/>
                </a:solidFill>
                <a:latin typeface="Lora" pitchFamily="34" charset="0"/>
                <a:ea typeface="Lora" pitchFamily="34" charset="-122"/>
                <a:cs typeface="Lora" pitchFamily="34" charset="-120"/>
              </a:rPr>
              <a:t>Users often encounter confusing registration and login processes, with inadequate error handling, leading to frustration and abandoned sign-ups.</a:t>
            </a:r>
            <a:endParaRPr lang="en-US" sz="1500" dirty="0"/>
          </a:p>
        </p:txBody>
      </p:sp>
      <p:sp>
        <p:nvSpPr>
          <p:cNvPr id="8" name="Shape 5"/>
          <p:cNvSpPr/>
          <p:nvPr/>
        </p:nvSpPr>
        <p:spPr>
          <a:xfrm>
            <a:off x="6167676" y="3267908"/>
            <a:ext cx="438031" cy="438031"/>
          </a:xfrm>
          <a:prstGeom prst="roundRect">
            <a:avLst>
              <a:gd name="adj" fmla="val 6667"/>
            </a:avLst>
          </a:prstGeom>
          <a:solidFill>
            <a:srgbClr val="F0EDE6"/>
          </a:solidFill>
          <a:ln/>
        </p:spPr>
      </p:sp>
      <p:sp>
        <p:nvSpPr>
          <p:cNvPr id="9" name="Text 6"/>
          <p:cNvSpPr/>
          <p:nvPr/>
        </p:nvSpPr>
        <p:spPr>
          <a:xfrm>
            <a:off x="6314956" y="3340894"/>
            <a:ext cx="143351" cy="292060"/>
          </a:xfrm>
          <a:prstGeom prst="rect">
            <a:avLst/>
          </a:prstGeom>
          <a:noFill/>
          <a:ln/>
        </p:spPr>
        <p:txBody>
          <a:bodyPr wrap="none" lIns="0" tIns="0" rIns="0" bIns="0" rtlCol="0" anchor="t"/>
          <a:lstStyle/>
          <a:p>
            <a:pPr marL="0" indent="0" algn="ctr">
              <a:lnSpc>
                <a:spcPts val="2250"/>
              </a:lnSpc>
              <a:buNone/>
            </a:pPr>
            <a:r>
              <a:rPr lang="en-US" sz="2250" dirty="0">
                <a:solidFill>
                  <a:srgbClr val="2C2821"/>
                </a:solidFill>
                <a:latin typeface="Alice" pitchFamily="34" charset="0"/>
                <a:ea typeface="Alice" pitchFamily="34" charset="-122"/>
                <a:cs typeface="Alice" pitchFamily="34" charset="-120"/>
              </a:rPr>
              <a:t>2</a:t>
            </a:r>
            <a:endParaRPr lang="en-US" sz="2250" dirty="0"/>
          </a:p>
        </p:txBody>
      </p:sp>
      <p:sp>
        <p:nvSpPr>
          <p:cNvPr id="10" name="Text 7"/>
          <p:cNvSpPr/>
          <p:nvPr/>
        </p:nvSpPr>
        <p:spPr>
          <a:xfrm>
            <a:off x="6800374" y="3267908"/>
            <a:ext cx="2852618" cy="304205"/>
          </a:xfrm>
          <a:prstGeom prst="rect">
            <a:avLst/>
          </a:prstGeom>
          <a:noFill/>
          <a:ln/>
        </p:spPr>
        <p:txBody>
          <a:bodyPr wrap="none" lIns="0" tIns="0" rIns="0" bIns="0" rtlCol="0" anchor="t"/>
          <a:lstStyle/>
          <a:p>
            <a:pPr marL="0" indent="0">
              <a:lnSpc>
                <a:spcPts val="2350"/>
              </a:lnSpc>
              <a:buNone/>
            </a:pPr>
            <a:r>
              <a:rPr lang="en-US" sz="1900" dirty="0">
                <a:solidFill>
                  <a:srgbClr val="2C2821"/>
                </a:solidFill>
                <a:latin typeface="Alice" pitchFamily="34" charset="0"/>
                <a:ea typeface="Alice" pitchFamily="34" charset="-122"/>
                <a:cs typeface="Alice" pitchFamily="34" charset="-120"/>
              </a:rPr>
              <a:t>Poor Mobile Compatibility</a:t>
            </a:r>
            <a:endParaRPr lang="en-US" sz="1900" dirty="0"/>
          </a:p>
        </p:txBody>
      </p:sp>
      <p:sp>
        <p:nvSpPr>
          <p:cNvPr id="11" name="Text 8"/>
          <p:cNvSpPr/>
          <p:nvPr/>
        </p:nvSpPr>
        <p:spPr>
          <a:xfrm>
            <a:off x="6800374" y="3688913"/>
            <a:ext cx="7148751" cy="622935"/>
          </a:xfrm>
          <a:prstGeom prst="rect">
            <a:avLst/>
          </a:prstGeom>
          <a:noFill/>
          <a:ln/>
        </p:spPr>
        <p:txBody>
          <a:bodyPr wrap="square" lIns="0" tIns="0" rIns="0" bIns="0" rtlCol="0" anchor="t"/>
          <a:lstStyle/>
          <a:p>
            <a:pPr marL="0" indent="0">
              <a:lnSpc>
                <a:spcPts val="2450"/>
              </a:lnSpc>
              <a:buNone/>
            </a:pPr>
            <a:r>
              <a:rPr lang="en-US" sz="1500" dirty="0">
                <a:solidFill>
                  <a:srgbClr val="2C2821"/>
                </a:solidFill>
                <a:latin typeface="Lora" pitchFamily="34" charset="0"/>
                <a:ea typeface="Lora" pitchFamily="34" charset="-122"/>
                <a:cs typeface="Lora" pitchFamily="34" charset="-120"/>
              </a:rPr>
              <a:t>Many e-commerce websites lack optimal mobile responsiveness, failing to cater to the growing number of users accessing websites on mobile devices.</a:t>
            </a:r>
            <a:endParaRPr lang="en-US" sz="1500" dirty="0"/>
          </a:p>
        </p:txBody>
      </p:sp>
      <p:sp>
        <p:nvSpPr>
          <p:cNvPr id="12" name="Shape 9"/>
          <p:cNvSpPr/>
          <p:nvPr/>
        </p:nvSpPr>
        <p:spPr>
          <a:xfrm>
            <a:off x="6167676" y="4725472"/>
            <a:ext cx="438031" cy="438031"/>
          </a:xfrm>
          <a:prstGeom prst="roundRect">
            <a:avLst>
              <a:gd name="adj" fmla="val 6667"/>
            </a:avLst>
          </a:prstGeom>
          <a:solidFill>
            <a:srgbClr val="F0EDE6"/>
          </a:solidFill>
          <a:ln/>
        </p:spPr>
      </p:sp>
      <p:sp>
        <p:nvSpPr>
          <p:cNvPr id="13" name="Text 10"/>
          <p:cNvSpPr/>
          <p:nvPr/>
        </p:nvSpPr>
        <p:spPr>
          <a:xfrm>
            <a:off x="6315551" y="4798457"/>
            <a:ext cx="142280" cy="292060"/>
          </a:xfrm>
          <a:prstGeom prst="rect">
            <a:avLst/>
          </a:prstGeom>
          <a:noFill/>
          <a:ln/>
        </p:spPr>
        <p:txBody>
          <a:bodyPr wrap="none" lIns="0" tIns="0" rIns="0" bIns="0" rtlCol="0" anchor="t"/>
          <a:lstStyle/>
          <a:p>
            <a:pPr marL="0" indent="0" algn="ctr">
              <a:lnSpc>
                <a:spcPts val="2250"/>
              </a:lnSpc>
              <a:buNone/>
            </a:pPr>
            <a:r>
              <a:rPr lang="en-US" sz="2250" dirty="0">
                <a:solidFill>
                  <a:srgbClr val="2C2821"/>
                </a:solidFill>
                <a:latin typeface="Alice" pitchFamily="34" charset="0"/>
                <a:ea typeface="Alice" pitchFamily="34" charset="-122"/>
                <a:cs typeface="Alice" pitchFamily="34" charset="-120"/>
              </a:rPr>
              <a:t>3</a:t>
            </a:r>
            <a:endParaRPr lang="en-US" sz="2250" dirty="0"/>
          </a:p>
        </p:txBody>
      </p:sp>
      <p:sp>
        <p:nvSpPr>
          <p:cNvPr id="14" name="Text 11"/>
          <p:cNvSpPr/>
          <p:nvPr/>
        </p:nvSpPr>
        <p:spPr>
          <a:xfrm>
            <a:off x="6800374" y="4725472"/>
            <a:ext cx="3158371" cy="304205"/>
          </a:xfrm>
          <a:prstGeom prst="rect">
            <a:avLst/>
          </a:prstGeom>
          <a:noFill/>
          <a:ln/>
        </p:spPr>
        <p:txBody>
          <a:bodyPr wrap="none" lIns="0" tIns="0" rIns="0" bIns="0" rtlCol="0" anchor="t"/>
          <a:lstStyle/>
          <a:p>
            <a:pPr marL="0" indent="0">
              <a:lnSpc>
                <a:spcPts val="2350"/>
              </a:lnSpc>
              <a:buNone/>
            </a:pPr>
            <a:r>
              <a:rPr lang="en-US" sz="1900" dirty="0">
                <a:solidFill>
                  <a:srgbClr val="2C2821"/>
                </a:solidFill>
                <a:latin typeface="Alice" pitchFamily="34" charset="0"/>
                <a:ea typeface="Alice" pitchFamily="34" charset="-122"/>
                <a:cs typeface="Alice" pitchFamily="34" charset="-120"/>
              </a:rPr>
              <a:t>Weak User Role Management</a:t>
            </a:r>
            <a:endParaRPr lang="en-US" sz="1900" dirty="0"/>
          </a:p>
        </p:txBody>
      </p:sp>
      <p:sp>
        <p:nvSpPr>
          <p:cNvPr id="15" name="Text 12"/>
          <p:cNvSpPr/>
          <p:nvPr/>
        </p:nvSpPr>
        <p:spPr>
          <a:xfrm>
            <a:off x="6800374" y="5146477"/>
            <a:ext cx="7148751" cy="622935"/>
          </a:xfrm>
          <a:prstGeom prst="rect">
            <a:avLst/>
          </a:prstGeom>
          <a:noFill/>
          <a:ln/>
        </p:spPr>
        <p:txBody>
          <a:bodyPr wrap="square" lIns="0" tIns="0" rIns="0" bIns="0" rtlCol="0" anchor="t"/>
          <a:lstStyle/>
          <a:p>
            <a:pPr marL="0" indent="0">
              <a:lnSpc>
                <a:spcPts val="2450"/>
              </a:lnSpc>
              <a:buNone/>
            </a:pPr>
            <a:r>
              <a:rPr lang="en-US" sz="1500" dirty="0">
                <a:solidFill>
                  <a:srgbClr val="2C2821"/>
                </a:solidFill>
                <a:latin typeface="Lora" pitchFamily="34" charset="0"/>
                <a:ea typeface="Lora" pitchFamily="34" charset="-122"/>
                <a:cs typeface="Lora" pitchFamily="34" charset="-120"/>
              </a:rPr>
              <a:t>Most platforms lack a clear distinction in account management between buyers and sellers, leading to inefficiencies in user interaction.</a:t>
            </a:r>
            <a:endParaRPr lang="en-US" sz="1500" dirty="0"/>
          </a:p>
        </p:txBody>
      </p:sp>
      <p:sp>
        <p:nvSpPr>
          <p:cNvPr id="16" name="Shape 13"/>
          <p:cNvSpPr/>
          <p:nvPr/>
        </p:nvSpPr>
        <p:spPr>
          <a:xfrm>
            <a:off x="6167676" y="6183035"/>
            <a:ext cx="438031" cy="438031"/>
          </a:xfrm>
          <a:prstGeom prst="roundRect">
            <a:avLst>
              <a:gd name="adj" fmla="val 6667"/>
            </a:avLst>
          </a:prstGeom>
          <a:solidFill>
            <a:srgbClr val="F0EDE6"/>
          </a:solidFill>
          <a:ln/>
        </p:spPr>
      </p:sp>
      <p:sp>
        <p:nvSpPr>
          <p:cNvPr id="17" name="Text 14"/>
          <p:cNvSpPr/>
          <p:nvPr/>
        </p:nvSpPr>
        <p:spPr>
          <a:xfrm>
            <a:off x="6314242" y="6256020"/>
            <a:ext cx="144899" cy="292060"/>
          </a:xfrm>
          <a:prstGeom prst="rect">
            <a:avLst/>
          </a:prstGeom>
          <a:noFill/>
          <a:ln/>
        </p:spPr>
        <p:txBody>
          <a:bodyPr wrap="none" lIns="0" tIns="0" rIns="0" bIns="0" rtlCol="0" anchor="t"/>
          <a:lstStyle/>
          <a:p>
            <a:pPr marL="0" indent="0" algn="ctr">
              <a:lnSpc>
                <a:spcPts val="2250"/>
              </a:lnSpc>
              <a:buNone/>
            </a:pPr>
            <a:r>
              <a:rPr lang="en-US" sz="2250" dirty="0">
                <a:solidFill>
                  <a:srgbClr val="2C2821"/>
                </a:solidFill>
                <a:latin typeface="Alice" pitchFamily="34" charset="0"/>
                <a:ea typeface="Alice" pitchFamily="34" charset="-122"/>
                <a:cs typeface="Alice" pitchFamily="34" charset="-120"/>
              </a:rPr>
              <a:t>4</a:t>
            </a:r>
            <a:endParaRPr lang="en-US" sz="2250" dirty="0"/>
          </a:p>
        </p:txBody>
      </p:sp>
      <p:sp>
        <p:nvSpPr>
          <p:cNvPr id="18" name="Text 15"/>
          <p:cNvSpPr/>
          <p:nvPr/>
        </p:nvSpPr>
        <p:spPr>
          <a:xfrm>
            <a:off x="6800374" y="6183035"/>
            <a:ext cx="2433518" cy="304205"/>
          </a:xfrm>
          <a:prstGeom prst="rect">
            <a:avLst/>
          </a:prstGeom>
          <a:noFill/>
          <a:ln/>
        </p:spPr>
        <p:txBody>
          <a:bodyPr wrap="none" lIns="0" tIns="0" rIns="0" bIns="0" rtlCol="0" anchor="t"/>
          <a:lstStyle/>
          <a:p>
            <a:pPr marL="0" indent="0">
              <a:lnSpc>
                <a:spcPts val="2350"/>
              </a:lnSpc>
              <a:buNone/>
            </a:pPr>
            <a:r>
              <a:rPr lang="en-US" sz="1900" dirty="0">
                <a:solidFill>
                  <a:srgbClr val="2C2821"/>
                </a:solidFill>
                <a:latin typeface="Alice" pitchFamily="34" charset="0"/>
                <a:ea typeface="Alice" pitchFamily="34" charset="-122"/>
                <a:cs typeface="Alice" pitchFamily="34" charset="-120"/>
              </a:rPr>
              <a:t>Security Concerns</a:t>
            </a:r>
            <a:endParaRPr lang="en-US" sz="1900" dirty="0"/>
          </a:p>
        </p:txBody>
      </p:sp>
      <p:sp>
        <p:nvSpPr>
          <p:cNvPr id="19" name="Text 16"/>
          <p:cNvSpPr/>
          <p:nvPr/>
        </p:nvSpPr>
        <p:spPr>
          <a:xfrm>
            <a:off x="6800374" y="6604040"/>
            <a:ext cx="7148751" cy="934403"/>
          </a:xfrm>
          <a:prstGeom prst="rect">
            <a:avLst/>
          </a:prstGeom>
          <a:noFill/>
          <a:ln/>
        </p:spPr>
        <p:txBody>
          <a:bodyPr wrap="square" lIns="0" tIns="0" rIns="0" bIns="0" rtlCol="0" anchor="t"/>
          <a:lstStyle/>
          <a:p>
            <a:pPr marL="0" indent="0">
              <a:lnSpc>
                <a:spcPts val="2450"/>
              </a:lnSpc>
              <a:buNone/>
            </a:pPr>
            <a:r>
              <a:rPr lang="en-US" sz="1500" dirty="0">
                <a:solidFill>
                  <a:srgbClr val="2C2821"/>
                </a:solidFill>
                <a:latin typeface="Lora" pitchFamily="34" charset="0"/>
                <a:ea typeface="Lora" pitchFamily="34" charset="-122"/>
                <a:cs typeface="Lora" pitchFamily="34" charset="-120"/>
              </a:rPr>
              <a:t>Online platforms are vulnerable to unauthorized access and data breaches. A lack of secure authentication systems compromises user trust and discourages use.</a:t>
            </a:r>
            <a:endParaRPr lang="en-US" sz="1500" dirty="0"/>
          </a:p>
        </p:txBody>
      </p:sp>
      <p:sp>
        <p:nvSpPr>
          <p:cNvPr id="20" name="Rectangle 19">
            <a:extLst>
              <a:ext uri="{FF2B5EF4-FFF2-40B4-BE49-F238E27FC236}">
                <a16:creationId xmlns:a16="http://schemas.microsoft.com/office/drawing/2014/main" id="{24B18591-1746-42B2-C9FC-95FB83C3F472}"/>
              </a:ext>
            </a:extLst>
          </p:cNvPr>
          <p:cNvSpPr/>
          <p:nvPr/>
        </p:nvSpPr>
        <p:spPr>
          <a:xfrm>
            <a:off x="12801600" y="7710311"/>
            <a:ext cx="1727200" cy="406400"/>
          </a:xfrm>
          <a:prstGeom prst="rect">
            <a:avLst/>
          </a:prstGeom>
          <a:solidFill>
            <a:srgbClr val="FCFBF8"/>
          </a:solidFill>
          <a:ln>
            <a:solidFill>
              <a:srgbClr val="FCFB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1022509"/>
            <a:ext cx="6172200" cy="771525"/>
          </a:xfrm>
          <a:prstGeom prst="rect">
            <a:avLst/>
          </a:prstGeom>
          <a:noFill/>
          <a:ln/>
        </p:spPr>
        <p:txBody>
          <a:bodyPr wrap="none" lIns="0" tIns="0" rIns="0" bIns="0" rtlCol="0" anchor="t"/>
          <a:lstStyle/>
          <a:p>
            <a:pPr marL="0" indent="0">
              <a:lnSpc>
                <a:spcPts val="6050"/>
              </a:lnSpc>
              <a:buNone/>
            </a:pPr>
            <a:r>
              <a:rPr lang="en-US" sz="4850" dirty="0">
                <a:solidFill>
                  <a:srgbClr val="233E32"/>
                </a:solidFill>
                <a:latin typeface="Alice" pitchFamily="34" charset="0"/>
                <a:ea typeface="Alice" pitchFamily="34" charset="-122"/>
                <a:cs typeface="Alice" pitchFamily="34" charset="-120"/>
              </a:rPr>
              <a:t>Proposed Solution</a:t>
            </a:r>
            <a:endParaRPr lang="en-US" sz="4850" dirty="0"/>
          </a:p>
        </p:txBody>
      </p:sp>
      <p:sp>
        <p:nvSpPr>
          <p:cNvPr id="3" name="Text 1"/>
          <p:cNvSpPr/>
          <p:nvPr/>
        </p:nvSpPr>
        <p:spPr>
          <a:xfrm>
            <a:off x="864037" y="2411135"/>
            <a:ext cx="3898821" cy="771525"/>
          </a:xfrm>
          <a:prstGeom prst="rect">
            <a:avLst/>
          </a:prstGeom>
          <a:noFill/>
          <a:ln/>
        </p:spPr>
        <p:txBody>
          <a:bodyPr wrap="square" lIns="0" tIns="0" rIns="0" bIns="0" rtlCol="0" anchor="t"/>
          <a:lstStyle/>
          <a:p>
            <a:pPr marL="0" indent="0">
              <a:lnSpc>
                <a:spcPts val="3000"/>
              </a:lnSpc>
              <a:buNone/>
            </a:pPr>
            <a:r>
              <a:rPr lang="en-US" sz="2400" b="1" dirty="0">
                <a:solidFill>
                  <a:srgbClr val="233E32"/>
                </a:solidFill>
                <a:latin typeface="Alice" pitchFamily="34" charset="0"/>
                <a:ea typeface="Alice" pitchFamily="34" charset="-122"/>
                <a:cs typeface="Alice" pitchFamily="34" charset="-120"/>
              </a:rPr>
              <a:t>User Registration and Authentication</a:t>
            </a:r>
            <a:endParaRPr lang="en-US" sz="2400" b="1" dirty="0"/>
          </a:p>
        </p:txBody>
      </p:sp>
      <p:sp>
        <p:nvSpPr>
          <p:cNvPr id="4" name="Text 2"/>
          <p:cNvSpPr/>
          <p:nvPr/>
        </p:nvSpPr>
        <p:spPr>
          <a:xfrm>
            <a:off x="864037" y="3429476"/>
            <a:ext cx="3898821" cy="2765346"/>
          </a:xfrm>
          <a:prstGeom prst="rect">
            <a:avLst/>
          </a:prstGeom>
          <a:noFill/>
          <a:ln/>
        </p:spPr>
        <p:txBody>
          <a:bodyPr wrap="square" lIns="0" tIns="0" rIns="0" bIns="0" rtlCol="0" anchor="t"/>
          <a:lstStyle/>
          <a:p>
            <a:pPr marL="0" indent="0" algn="just">
              <a:lnSpc>
                <a:spcPts val="3100"/>
              </a:lnSpc>
              <a:buNone/>
            </a:pPr>
            <a:r>
              <a:rPr lang="en-US" sz="1900" dirty="0">
                <a:solidFill>
                  <a:srgbClr val="2C2821"/>
                </a:solidFill>
                <a:latin typeface="Lora" pitchFamily="34" charset="0"/>
                <a:ea typeface="Lora" pitchFamily="34" charset="-122"/>
                <a:cs typeface="Lora" pitchFamily="34" charset="-120"/>
              </a:rPr>
              <a:t>A secure and intuitive sign-up and login system for both buyers and sellers is provided. Real-time form validation, password matching checks, and error messages ensure data integrity and prevent unauthorized access.</a:t>
            </a:r>
            <a:endParaRPr lang="en-US" sz="1900" dirty="0"/>
          </a:p>
        </p:txBody>
      </p:sp>
      <p:sp>
        <p:nvSpPr>
          <p:cNvPr id="5" name="Text 3"/>
          <p:cNvSpPr/>
          <p:nvPr/>
        </p:nvSpPr>
        <p:spPr>
          <a:xfrm>
            <a:off x="5372695" y="2411135"/>
            <a:ext cx="3898821" cy="771525"/>
          </a:xfrm>
          <a:prstGeom prst="rect">
            <a:avLst/>
          </a:prstGeom>
          <a:noFill/>
          <a:ln/>
        </p:spPr>
        <p:txBody>
          <a:bodyPr wrap="square" lIns="0" tIns="0" rIns="0" bIns="0" rtlCol="0" anchor="t"/>
          <a:lstStyle/>
          <a:p>
            <a:pPr marL="0" indent="0">
              <a:lnSpc>
                <a:spcPts val="3000"/>
              </a:lnSpc>
              <a:buNone/>
            </a:pPr>
            <a:r>
              <a:rPr lang="en-US" sz="2400" b="1" dirty="0">
                <a:solidFill>
                  <a:srgbClr val="233E32"/>
                </a:solidFill>
                <a:latin typeface="Alice" pitchFamily="34" charset="0"/>
                <a:ea typeface="Alice" pitchFamily="34" charset="-122"/>
                <a:cs typeface="Alice" pitchFamily="34" charset="-120"/>
              </a:rPr>
              <a:t>Role-Based Account Management</a:t>
            </a:r>
            <a:endParaRPr lang="en-US" sz="2400" b="1" dirty="0"/>
          </a:p>
        </p:txBody>
      </p:sp>
      <p:sp>
        <p:nvSpPr>
          <p:cNvPr id="6" name="Text 4"/>
          <p:cNvSpPr/>
          <p:nvPr/>
        </p:nvSpPr>
        <p:spPr>
          <a:xfrm>
            <a:off x="5372695" y="3429476"/>
            <a:ext cx="3898821" cy="3555444"/>
          </a:xfrm>
          <a:prstGeom prst="rect">
            <a:avLst/>
          </a:prstGeom>
          <a:noFill/>
          <a:ln/>
        </p:spPr>
        <p:txBody>
          <a:bodyPr wrap="square" lIns="0" tIns="0" rIns="0" bIns="0" rtlCol="0" anchor="t"/>
          <a:lstStyle/>
          <a:p>
            <a:pPr marL="0" indent="0" algn="just">
              <a:lnSpc>
                <a:spcPts val="3100"/>
              </a:lnSpc>
              <a:buNone/>
            </a:pPr>
            <a:r>
              <a:rPr lang="en-US" sz="1900" dirty="0">
                <a:solidFill>
                  <a:srgbClr val="2C2821"/>
                </a:solidFill>
                <a:latin typeface="Lora" pitchFamily="34" charset="0"/>
                <a:ea typeface="Lora" pitchFamily="34" charset="-122"/>
                <a:cs typeface="Lora" pitchFamily="34" charset="-120"/>
              </a:rPr>
              <a:t>The system distinguishes between buyers and sellers during registration, allowing for customized experiences based on user roles. Buyers have access to browsing and purchasing functionalities, while sellers can create and manage product listings.</a:t>
            </a:r>
            <a:endParaRPr lang="en-US" sz="1900" dirty="0"/>
          </a:p>
        </p:txBody>
      </p:sp>
      <p:sp>
        <p:nvSpPr>
          <p:cNvPr id="7" name="Text 5"/>
          <p:cNvSpPr/>
          <p:nvPr/>
        </p:nvSpPr>
        <p:spPr>
          <a:xfrm>
            <a:off x="9881354" y="2411135"/>
            <a:ext cx="3898821" cy="771525"/>
          </a:xfrm>
          <a:prstGeom prst="rect">
            <a:avLst/>
          </a:prstGeom>
          <a:noFill/>
          <a:ln/>
        </p:spPr>
        <p:txBody>
          <a:bodyPr wrap="square" lIns="0" tIns="0" rIns="0" bIns="0" rtlCol="0" anchor="t"/>
          <a:lstStyle/>
          <a:p>
            <a:pPr marL="0" indent="0">
              <a:lnSpc>
                <a:spcPts val="3000"/>
              </a:lnSpc>
              <a:buNone/>
            </a:pPr>
            <a:r>
              <a:rPr lang="en-US" sz="2400" b="1" dirty="0">
                <a:solidFill>
                  <a:srgbClr val="233E32"/>
                </a:solidFill>
                <a:latin typeface="Alice" pitchFamily="34" charset="0"/>
                <a:ea typeface="Alice" pitchFamily="34" charset="-122"/>
                <a:cs typeface="Alice" pitchFamily="34" charset="-120"/>
              </a:rPr>
              <a:t>Error Handling and User Feedback</a:t>
            </a:r>
            <a:endParaRPr lang="en-US" sz="2400" b="1" dirty="0"/>
          </a:p>
        </p:txBody>
      </p:sp>
      <p:sp>
        <p:nvSpPr>
          <p:cNvPr id="8" name="Text 6"/>
          <p:cNvSpPr/>
          <p:nvPr/>
        </p:nvSpPr>
        <p:spPr>
          <a:xfrm>
            <a:off x="9881354" y="3429476"/>
            <a:ext cx="3898821" cy="2765346"/>
          </a:xfrm>
          <a:prstGeom prst="rect">
            <a:avLst/>
          </a:prstGeom>
          <a:noFill/>
          <a:ln/>
        </p:spPr>
        <p:txBody>
          <a:bodyPr wrap="square" lIns="0" tIns="0" rIns="0" bIns="0" rtlCol="0" anchor="t"/>
          <a:lstStyle/>
          <a:p>
            <a:pPr marL="0" indent="0" algn="just">
              <a:lnSpc>
                <a:spcPts val="3100"/>
              </a:lnSpc>
              <a:buNone/>
            </a:pPr>
            <a:r>
              <a:rPr lang="en-US" sz="1900" dirty="0">
                <a:solidFill>
                  <a:srgbClr val="2C2821"/>
                </a:solidFill>
                <a:latin typeface="Lora" pitchFamily="34" charset="0"/>
                <a:ea typeface="Lora" pitchFamily="34" charset="-122"/>
                <a:cs typeface="Lora" pitchFamily="34" charset="-120"/>
              </a:rPr>
              <a:t>Real-time error messages during registration and login guide users through the correct inputs. Clear and specific error messages provide helpful feedback, reducing frustration and input errors.</a:t>
            </a:r>
            <a:endParaRPr lang="en-US" sz="1900" dirty="0"/>
          </a:p>
        </p:txBody>
      </p:sp>
      <p:sp>
        <p:nvSpPr>
          <p:cNvPr id="9" name="Rectangle 8">
            <a:extLst>
              <a:ext uri="{FF2B5EF4-FFF2-40B4-BE49-F238E27FC236}">
                <a16:creationId xmlns:a16="http://schemas.microsoft.com/office/drawing/2014/main" id="{6395564B-8952-6245-9ED4-7466B3124E5E}"/>
              </a:ext>
            </a:extLst>
          </p:cNvPr>
          <p:cNvSpPr/>
          <p:nvPr/>
        </p:nvSpPr>
        <p:spPr>
          <a:xfrm>
            <a:off x="12801600" y="7710311"/>
            <a:ext cx="1727200" cy="406400"/>
          </a:xfrm>
          <a:prstGeom prst="rect">
            <a:avLst/>
          </a:prstGeom>
          <a:solidFill>
            <a:srgbClr val="FCFBF8"/>
          </a:solidFill>
          <a:ln>
            <a:solidFill>
              <a:srgbClr val="FCFB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0910"/>
          </a:xfrm>
          <a:prstGeom prst="rect">
            <a:avLst/>
          </a:prstGeom>
        </p:spPr>
      </p:pic>
      <p:sp>
        <p:nvSpPr>
          <p:cNvPr id="3" name="Text 0"/>
          <p:cNvSpPr/>
          <p:nvPr/>
        </p:nvSpPr>
        <p:spPr>
          <a:xfrm>
            <a:off x="652105" y="512326"/>
            <a:ext cx="4658320" cy="582335"/>
          </a:xfrm>
          <a:prstGeom prst="rect">
            <a:avLst/>
          </a:prstGeom>
          <a:noFill/>
          <a:ln/>
        </p:spPr>
        <p:txBody>
          <a:bodyPr wrap="none" lIns="0" tIns="0" rIns="0" bIns="0" rtlCol="0" anchor="t"/>
          <a:lstStyle/>
          <a:p>
            <a:pPr marL="0" indent="0">
              <a:lnSpc>
                <a:spcPts val="4550"/>
              </a:lnSpc>
              <a:buNone/>
            </a:pPr>
            <a:r>
              <a:rPr lang="en-US" sz="3650" dirty="0">
                <a:solidFill>
                  <a:srgbClr val="233E32"/>
                </a:solidFill>
                <a:latin typeface="Alice" pitchFamily="34" charset="0"/>
                <a:ea typeface="Alice" pitchFamily="34" charset="-122"/>
                <a:cs typeface="Alice" pitchFamily="34" charset="-120"/>
              </a:rPr>
              <a:t>Objectives</a:t>
            </a:r>
            <a:endParaRPr lang="en-US" sz="3650" dirty="0"/>
          </a:p>
        </p:txBody>
      </p:sp>
      <p:sp>
        <p:nvSpPr>
          <p:cNvPr id="4" name="Shape 1"/>
          <p:cNvSpPr/>
          <p:nvPr/>
        </p:nvSpPr>
        <p:spPr>
          <a:xfrm>
            <a:off x="920115" y="1374100"/>
            <a:ext cx="22860" cy="6344483"/>
          </a:xfrm>
          <a:prstGeom prst="roundRect">
            <a:avLst>
              <a:gd name="adj" fmla="val 122266"/>
            </a:avLst>
          </a:prstGeom>
          <a:solidFill>
            <a:srgbClr val="D6D3CC"/>
          </a:solidFill>
          <a:ln/>
        </p:spPr>
      </p:sp>
      <p:sp>
        <p:nvSpPr>
          <p:cNvPr id="5" name="Shape 2"/>
          <p:cNvSpPr/>
          <p:nvPr/>
        </p:nvSpPr>
        <p:spPr>
          <a:xfrm>
            <a:off x="1118295" y="1781770"/>
            <a:ext cx="652105" cy="22860"/>
          </a:xfrm>
          <a:prstGeom prst="roundRect">
            <a:avLst>
              <a:gd name="adj" fmla="val 122266"/>
            </a:avLst>
          </a:prstGeom>
          <a:solidFill>
            <a:srgbClr val="D6D3CC"/>
          </a:solidFill>
          <a:ln/>
        </p:spPr>
      </p:sp>
      <p:sp>
        <p:nvSpPr>
          <p:cNvPr id="6" name="Shape 3"/>
          <p:cNvSpPr/>
          <p:nvPr/>
        </p:nvSpPr>
        <p:spPr>
          <a:xfrm>
            <a:off x="721935" y="1583650"/>
            <a:ext cx="419219" cy="419219"/>
          </a:xfrm>
          <a:prstGeom prst="roundRect">
            <a:avLst>
              <a:gd name="adj" fmla="val 6667"/>
            </a:avLst>
          </a:prstGeom>
          <a:solidFill>
            <a:srgbClr val="F0EDE6"/>
          </a:solidFill>
          <a:ln/>
        </p:spPr>
      </p:sp>
      <p:sp>
        <p:nvSpPr>
          <p:cNvPr id="7" name="Text 4"/>
          <p:cNvSpPr/>
          <p:nvPr/>
        </p:nvSpPr>
        <p:spPr>
          <a:xfrm>
            <a:off x="871716" y="1653421"/>
            <a:ext cx="119658" cy="279559"/>
          </a:xfrm>
          <a:prstGeom prst="rect">
            <a:avLst/>
          </a:prstGeom>
          <a:noFill/>
          <a:ln/>
        </p:spPr>
        <p:txBody>
          <a:bodyPr wrap="none" lIns="0" tIns="0" rIns="0" bIns="0" rtlCol="0" anchor="t"/>
          <a:lstStyle/>
          <a:p>
            <a:pPr marL="0" indent="0" algn="ctr">
              <a:lnSpc>
                <a:spcPts val="2200"/>
              </a:lnSpc>
              <a:buNone/>
            </a:pPr>
            <a:r>
              <a:rPr lang="en-US" sz="2200" dirty="0">
                <a:solidFill>
                  <a:srgbClr val="2C2821"/>
                </a:solidFill>
                <a:latin typeface="Alice" pitchFamily="34" charset="0"/>
                <a:ea typeface="Alice" pitchFamily="34" charset="-122"/>
                <a:cs typeface="Alice" pitchFamily="34" charset="-120"/>
              </a:rPr>
              <a:t>1</a:t>
            </a:r>
            <a:endParaRPr lang="en-US" sz="2200" dirty="0"/>
          </a:p>
        </p:txBody>
      </p:sp>
      <p:sp>
        <p:nvSpPr>
          <p:cNvPr id="8" name="Text 5"/>
          <p:cNvSpPr/>
          <p:nvPr/>
        </p:nvSpPr>
        <p:spPr>
          <a:xfrm>
            <a:off x="1956316" y="1560433"/>
            <a:ext cx="6229112" cy="291108"/>
          </a:xfrm>
          <a:prstGeom prst="rect">
            <a:avLst/>
          </a:prstGeom>
          <a:noFill/>
          <a:ln/>
        </p:spPr>
        <p:txBody>
          <a:bodyPr wrap="none" lIns="0" tIns="0" rIns="0" bIns="0" rtlCol="0" anchor="t"/>
          <a:lstStyle/>
          <a:p>
            <a:pPr marL="0" indent="0" algn="l">
              <a:lnSpc>
                <a:spcPts val="2250"/>
              </a:lnSpc>
              <a:buNone/>
            </a:pPr>
            <a:r>
              <a:rPr lang="en-US" sz="1800" dirty="0">
                <a:solidFill>
                  <a:srgbClr val="2C2821"/>
                </a:solidFill>
                <a:latin typeface="Alice" pitchFamily="34" charset="0"/>
                <a:ea typeface="Alice" pitchFamily="34" charset="-122"/>
                <a:cs typeface="Alice" pitchFamily="34" charset="-120"/>
              </a:rPr>
              <a:t>Accessible and User-Friendly Registration and Login System</a:t>
            </a:r>
            <a:endParaRPr lang="en-US" sz="1800" dirty="0"/>
          </a:p>
        </p:txBody>
      </p:sp>
      <p:sp>
        <p:nvSpPr>
          <p:cNvPr id="9" name="Text 6"/>
          <p:cNvSpPr/>
          <p:nvPr/>
        </p:nvSpPr>
        <p:spPr>
          <a:xfrm>
            <a:off x="1956316" y="1963341"/>
            <a:ext cx="6535579" cy="596265"/>
          </a:xfrm>
          <a:prstGeom prst="rect">
            <a:avLst/>
          </a:prstGeom>
          <a:noFill/>
          <a:ln/>
        </p:spPr>
        <p:txBody>
          <a:bodyPr wrap="square" lIns="0" tIns="0" rIns="0" bIns="0" rtlCol="0" anchor="t"/>
          <a:lstStyle/>
          <a:p>
            <a:pPr marL="0" indent="0" algn="l">
              <a:lnSpc>
                <a:spcPts val="2300"/>
              </a:lnSpc>
              <a:buNone/>
            </a:pPr>
            <a:r>
              <a:rPr lang="en-US" sz="1450" dirty="0">
                <a:solidFill>
                  <a:srgbClr val="2C2821"/>
                </a:solidFill>
                <a:latin typeface="Lora" pitchFamily="34" charset="0"/>
                <a:ea typeface="Lora" pitchFamily="34" charset="-122"/>
                <a:cs typeface="Lora" pitchFamily="34" charset="-120"/>
              </a:rPr>
              <a:t>The system should allow users to select their role (buyer or seller) during registration and redirect them to role-specific dashboards upon login.</a:t>
            </a:r>
            <a:endParaRPr lang="en-US" sz="1450" dirty="0"/>
          </a:p>
        </p:txBody>
      </p:sp>
      <p:sp>
        <p:nvSpPr>
          <p:cNvPr id="10" name="Shape 7"/>
          <p:cNvSpPr/>
          <p:nvPr/>
        </p:nvSpPr>
        <p:spPr>
          <a:xfrm>
            <a:off x="1118295" y="3339941"/>
            <a:ext cx="652105" cy="22860"/>
          </a:xfrm>
          <a:prstGeom prst="roundRect">
            <a:avLst>
              <a:gd name="adj" fmla="val 122266"/>
            </a:avLst>
          </a:prstGeom>
          <a:solidFill>
            <a:srgbClr val="D6D3CC"/>
          </a:solidFill>
          <a:ln/>
        </p:spPr>
      </p:sp>
      <p:sp>
        <p:nvSpPr>
          <p:cNvPr id="11" name="Shape 8"/>
          <p:cNvSpPr/>
          <p:nvPr/>
        </p:nvSpPr>
        <p:spPr>
          <a:xfrm>
            <a:off x="721935" y="3141821"/>
            <a:ext cx="419219" cy="419219"/>
          </a:xfrm>
          <a:prstGeom prst="roundRect">
            <a:avLst>
              <a:gd name="adj" fmla="val 6667"/>
            </a:avLst>
          </a:prstGeom>
          <a:solidFill>
            <a:srgbClr val="F0EDE6"/>
          </a:solidFill>
          <a:ln/>
        </p:spPr>
      </p:sp>
      <p:sp>
        <p:nvSpPr>
          <p:cNvPr id="12" name="Text 9"/>
          <p:cNvSpPr/>
          <p:nvPr/>
        </p:nvSpPr>
        <p:spPr>
          <a:xfrm>
            <a:off x="862905" y="3211592"/>
            <a:ext cx="137160" cy="279559"/>
          </a:xfrm>
          <a:prstGeom prst="rect">
            <a:avLst/>
          </a:prstGeom>
          <a:noFill/>
          <a:ln/>
        </p:spPr>
        <p:txBody>
          <a:bodyPr wrap="none" lIns="0" tIns="0" rIns="0" bIns="0" rtlCol="0" anchor="t"/>
          <a:lstStyle/>
          <a:p>
            <a:pPr marL="0" indent="0" algn="ctr">
              <a:lnSpc>
                <a:spcPts val="2200"/>
              </a:lnSpc>
              <a:buNone/>
            </a:pPr>
            <a:r>
              <a:rPr lang="en-US" sz="2200" dirty="0">
                <a:solidFill>
                  <a:srgbClr val="2C2821"/>
                </a:solidFill>
                <a:latin typeface="Alice" pitchFamily="34" charset="0"/>
                <a:ea typeface="Alice" pitchFamily="34" charset="-122"/>
                <a:cs typeface="Alice" pitchFamily="34" charset="-120"/>
              </a:rPr>
              <a:t>2</a:t>
            </a:r>
            <a:endParaRPr lang="en-US" sz="2200" dirty="0"/>
          </a:p>
        </p:txBody>
      </p:sp>
      <p:sp>
        <p:nvSpPr>
          <p:cNvPr id="13" name="Text 10"/>
          <p:cNvSpPr/>
          <p:nvPr/>
        </p:nvSpPr>
        <p:spPr>
          <a:xfrm>
            <a:off x="1956316" y="3118604"/>
            <a:ext cx="2329101" cy="291108"/>
          </a:xfrm>
          <a:prstGeom prst="rect">
            <a:avLst/>
          </a:prstGeom>
          <a:noFill/>
          <a:ln/>
        </p:spPr>
        <p:txBody>
          <a:bodyPr wrap="none" lIns="0" tIns="0" rIns="0" bIns="0" rtlCol="0" anchor="t"/>
          <a:lstStyle/>
          <a:p>
            <a:pPr marL="0" indent="0" algn="l">
              <a:lnSpc>
                <a:spcPts val="2250"/>
              </a:lnSpc>
              <a:buNone/>
            </a:pPr>
            <a:r>
              <a:rPr lang="en-US" sz="1800" dirty="0">
                <a:solidFill>
                  <a:srgbClr val="2C2821"/>
                </a:solidFill>
                <a:latin typeface="Alice" pitchFamily="34" charset="0"/>
                <a:ea typeface="Alice" pitchFamily="34" charset="-122"/>
                <a:cs typeface="Alice" pitchFamily="34" charset="-120"/>
              </a:rPr>
              <a:t>Data Security</a:t>
            </a:r>
            <a:endParaRPr lang="en-US" sz="1800" dirty="0"/>
          </a:p>
        </p:txBody>
      </p:sp>
      <p:sp>
        <p:nvSpPr>
          <p:cNvPr id="14" name="Text 11"/>
          <p:cNvSpPr/>
          <p:nvPr/>
        </p:nvSpPr>
        <p:spPr>
          <a:xfrm>
            <a:off x="1956316" y="3521512"/>
            <a:ext cx="6535579" cy="596265"/>
          </a:xfrm>
          <a:prstGeom prst="rect">
            <a:avLst/>
          </a:prstGeom>
          <a:noFill/>
          <a:ln/>
        </p:spPr>
        <p:txBody>
          <a:bodyPr wrap="square" lIns="0" tIns="0" rIns="0" bIns="0" rtlCol="0" anchor="t"/>
          <a:lstStyle/>
          <a:p>
            <a:pPr marL="0" indent="0" algn="l">
              <a:lnSpc>
                <a:spcPts val="2300"/>
              </a:lnSpc>
              <a:buNone/>
            </a:pPr>
            <a:r>
              <a:rPr lang="en-US" sz="1450" dirty="0">
                <a:solidFill>
                  <a:srgbClr val="2C2821"/>
                </a:solidFill>
                <a:latin typeface="Lora" pitchFamily="34" charset="0"/>
                <a:ea typeface="Lora" pitchFamily="34" charset="-122"/>
                <a:cs typeface="Lora" pitchFamily="34" charset="-120"/>
              </a:rPr>
              <a:t>Secure password requirements, real-time error messages, and password hashing algorithms should be implemented to protect user data.</a:t>
            </a:r>
            <a:endParaRPr lang="en-US" sz="1450" dirty="0"/>
          </a:p>
        </p:txBody>
      </p:sp>
      <p:sp>
        <p:nvSpPr>
          <p:cNvPr id="15" name="Shape 12"/>
          <p:cNvSpPr/>
          <p:nvPr/>
        </p:nvSpPr>
        <p:spPr>
          <a:xfrm>
            <a:off x="1118295" y="4898112"/>
            <a:ext cx="652105" cy="22860"/>
          </a:xfrm>
          <a:prstGeom prst="roundRect">
            <a:avLst>
              <a:gd name="adj" fmla="val 122266"/>
            </a:avLst>
          </a:prstGeom>
          <a:solidFill>
            <a:srgbClr val="D6D3CC"/>
          </a:solidFill>
          <a:ln/>
        </p:spPr>
      </p:sp>
      <p:sp>
        <p:nvSpPr>
          <p:cNvPr id="16" name="Shape 13"/>
          <p:cNvSpPr/>
          <p:nvPr/>
        </p:nvSpPr>
        <p:spPr>
          <a:xfrm>
            <a:off x="721935" y="4699992"/>
            <a:ext cx="419219" cy="419219"/>
          </a:xfrm>
          <a:prstGeom prst="roundRect">
            <a:avLst>
              <a:gd name="adj" fmla="val 6667"/>
            </a:avLst>
          </a:prstGeom>
          <a:solidFill>
            <a:srgbClr val="F0EDE6"/>
          </a:solidFill>
          <a:ln/>
        </p:spPr>
      </p:sp>
      <p:sp>
        <p:nvSpPr>
          <p:cNvPr id="17" name="Text 14"/>
          <p:cNvSpPr/>
          <p:nvPr/>
        </p:nvSpPr>
        <p:spPr>
          <a:xfrm>
            <a:off x="863501" y="4769763"/>
            <a:ext cx="136088" cy="279559"/>
          </a:xfrm>
          <a:prstGeom prst="rect">
            <a:avLst/>
          </a:prstGeom>
          <a:noFill/>
          <a:ln/>
        </p:spPr>
        <p:txBody>
          <a:bodyPr wrap="none" lIns="0" tIns="0" rIns="0" bIns="0" rtlCol="0" anchor="t"/>
          <a:lstStyle/>
          <a:p>
            <a:pPr marL="0" indent="0" algn="ctr">
              <a:lnSpc>
                <a:spcPts val="2200"/>
              </a:lnSpc>
              <a:buNone/>
            </a:pPr>
            <a:r>
              <a:rPr lang="en-US" sz="2200" dirty="0">
                <a:solidFill>
                  <a:srgbClr val="2C2821"/>
                </a:solidFill>
                <a:latin typeface="Alice" pitchFamily="34" charset="0"/>
                <a:ea typeface="Alice" pitchFamily="34" charset="-122"/>
                <a:cs typeface="Alice" pitchFamily="34" charset="-120"/>
              </a:rPr>
              <a:t>3</a:t>
            </a:r>
            <a:endParaRPr lang="en-US" sz="2200" dirty="0"/>
          </a:p>
        </p:txBody>
      </p:sp>
      <p:sp>
        <p:nvSpPr>
          <p:cNvPr id="18" name="Text 15"/>
          <p:cNvSpPr/>
          <p:nvPr/>
        </p:nvSpPr>
        <p:spPr>
          <a:xfrm>
            <a:off x="1956316" y="4676775"/>
            <a:ext cx="2329101" cy="291108"/>
          </a:xfrm>
          <a:prstGeom prst="rect">
            <a:avLst/>
          </a:prstGeom>
          <a:noFill/>
          <a:ln/>
        </p:spPr>
        <p:txBody>
          <a:bodyPr wrap="none" lIns="0" tIns="0" rIns="0" bIns="0" rtlCol="0" anchor="t"/>
          <a:lstStyle/>
          <a:p>
            <a:pPr marL="0" indent="0" algn="l">
              <a:lnSpc>
                <a:spcPts val="2250"/>
              </a:lnSpc>
              <a:buNone/>
            </a:pPr>
            <a:r>
              <a:rPr lang="en-US" sz="1800" dirty="0">
                <a:solidFill>
                  <a:srgbClr val="2C2821"/>
                </a:solidFill>
                <a:latin typeface="Alice" pitchFamily="34" charset="0"/>
                <a:ea typeface="Alice" pitchFamily="34" charset="-122"/>
                <a:cs typeface="Alice" pitchFamily="34" charset="-120"/>
              </a:rPr>
              <a:t>Interactive Interface</a:t>
            </a:r>
            <a:endParaRPr lang="en-US" sz="1800" dirty="0"/>
          </a:p>
        </p:txBody>
      </p:sp>
      <p:sp>
        <p:nvSpPr>
          <p:cNvPr id="19" name="Text 16"/>
          <p:cNvSpPr/>
          <p:nvPr/>
        </p:nvSpPr>
        <p:spPr>
          <a:xfrm>
            <a:off x="1956316" y="5079683"/>
            <a:ext cx="6535579" cy="894398"/>
          </a:xfrm>
          <a:prstGeom prst="rect">
            <a:avLst/>
          </a:prstGeom>
          <a:noFill/>
          <a:ln/>
        </p:spPr>
        <p:txBody>
          <a:bodyPr wrap="square" lIns="0" tIns="0" rIns="0" bIns="0" rtlCol="0" anchor="t"/>
          <a:lstStyle/>
          <a:p>
            <a:pPr marL="0" indent="0" algn="l">
              <a:lnSpc>
                <a:spcPts val="2300"/>
              </a:lnSpc>
              <a:buNone/>
            </a:pPr>
            <a:r>
              <a:rPr lang="en-US" sz="1450" dirty="0">
                <a:solidFill>
                  <a:srgbClr val="2C2821"/>
                </a:solidFill>
                <a:latin typeface="Lora" pitchFamily="34" charset="0"/>
                <a:ea typeface="Lora" pitchFamily="34" charset="-122"/>
                <a:cs typeface="Lora" pitchFamily="34" charset="-120"/>
              </a:rPr>
              <a:t>A clear and interactive interface should guide users through registration, login, and account management, with simple registration flow, helpful tooltips, and responsive design.</a:t>
            </a:r>
            <a:endParaRPr lang="en-US" sz="1450" dirty="0"/>
          </a:p>
        </p:txBody>
      </p:sp>
      <p:sp>
        <p:nvSpPr>
          <p:cNvPr id="20" name="Shape 17"/>
          <p:cNvSpPr/>
          <p:nvPr/>
        </p:nvSpPr>
        <p:spPr>
          <a:xfrm>
            <a:off x="1118295" y="6754416"/>
            <a:ext cx="652105" cy="22860"/>
          </a:xfrm>
          <a:prstGeom prst="roundRect">
            <a:avLst>
              <a:gd name="adj" fmla="val 122266"/>
            </a:avLst>
          </a:prstGeom>
          <a:solidFill>
            <a:srgbClr val="D6D3CC"/>
          </a:solidFill>
          <a:ln/>
        </p:spPr>
      </p:sp>
      <p:sp>
        <p:nvSpPr>
          <p:cNvPr id="21" name="Shape 18"/>
          <p:cNvSpPr/>
          <p:nvPr/>
        </p:nvSpPr>
        <p:spPr>
          <a:xfrm>
            <a:off x="721935" y="6556296"/>
            <a:ext cx="419219" cy="419219"/>
          </a:xfrm>
          <a:prstGeom prst="roundRect">
            <a:avLst>
              <a:gd name="adj" fmla="val 6667"/>
            </a:avLst>
          </a:prstGeom>
          <a:solidFill>
            <a:srgbClr val="F0EDE6"/>
          </a:solidFill>
          <a:ln/>
        </p:spPr>
      </p:sp>
      <p:sp>
        <p:nvSpPr>
          <p:cNvPr id="22" name="Text 19"/>
          <p:cNvSpPr/>
          <p:nvPr/>
        </p:nvSpPr>
        <p:spPr>
          <a:xfrm>
            <a:off x="862191" y="6626066"/>
            <a:ext cx="138589" cy="279559"/>
          </a:xfrm>
          <a:prstGeom prst="rect">
            <a:avLst/>
          </a:prstGeom>
          <a:noFill/>
          <a:ln/>
        </p:spPr>
        <p:txBody>
          <a:bodyPr wrap="none" lIns="0" tIns="0" rIns="0" bIns="0" rtlCol="0" anchor="t"/>
          <a:lstStyle/>
          <a:p>
            <a:pPr marL="0" indent="0" algn="ctr">
              <a:lnSpc>
                <a:spcPts val="2200"/>
              </a:lnSpc>
              <a:buNone/>
            </a:pPr>
            <a:r>
              <a:rPr lang="en-US" sz="2200" dirty="0">
                <a:solidFill>
                  <a:srgbClr val="2C2821"/>
                </a:solidFill>
                <a:latin typeface="Alice" pitchFamily="34" charset="0"/>
                <a:ea typeface="Alice" pitchFamily="34" charset="-122"/>
                <a:cs typeface="Alice" pitchFamily="34" charset="-120"/>
              </a:rPr>
              <a:t>4</a:t>
            </a:r>
            <a:endParaRPr lang="en-US" sz="2200" dirty="0"/>
          </a:p>
        </p:txBody>
      </p:sp>
      <p:sp>
        <p:nvSpPr>
          <p:cNvPr id="23" name="Text 20"/>
          <p:cNvSpPr/>
          <p:nvPr/>
        </p:nvSpPr>
        <p:spPr>
          <a:xfrm>
            <a:off x="1956316" y="6533078"/>
            <a:ext cx="2735699" cy="291108"/>
          </a:xfrm>
          <a:prstGeom prst="rect">
            <a:avLst/>
          </a:prstGeom>
          <a:noFill/>
          <a:ln/>
        </p:spPr>
        <p:txBody>
          <a:bodyPr wrap="none" lIns="0" tIns="0" rIns="0" bIns="0" rtlCol="0" anchor="t"/>
          <a:lstStyle/>
          <a:p>
            <a:pPr marL="0" indent="0" algn="l">
              <a:lnSpc>
                <a:spcPts val="2250"/>
              </a:lnSpc>
              <a:buNone/>
            </a:pPr>
            <a:r>
              <a:rPr lang="en-US" sz="1800" dirty="0">
                <a:solidFill>
                  <a:srgbClr val="2C2821"/>
                </a:solidFill>
                <a:latin typeface="Alice" pitchFamily="34" charset="0"/>
                <a:ea typeface="Alice" pitchFamily="34" charset="-122"/>
                <a:cs typeface="Alice" pitchFamily="34" charset="-120"/>
              </a:rPr>
              <a:t>Real-Time Form Validation</a:t>
            </a:r>
            <a:endParaRPr lang="en-US" sz="1800" dirty="0"/>
          </a:p>
        </p:txBody>
      </p:sp>
      <p:sp>
        <p:nvSpPr>
          <p:cNvPr id="24" name="Text 21"/>
          <p:cNvSpPr/>
          <p:nvPr/>
        </p:nvSpPr>
        <p:spPr>
          <a:xfrm>
            <a:off x="1956316" y="6935986"/>
            <a:ext cx="6535579" cy="596265"/>
          </a:xfrm>
          <a:prstGeom prst="rect">
            <a:avLst/>
          </a:prstGeom>
          <a:noFill/>
          <a:ln/>
        </p:spPr>
        <p:txBody>
          <a:bodyPr wrap="square" lIns="0" tIns="0" rIns="0" bIns="0" rtlCol="0" anchor="t"/>
          <a:lstStyle/>
          <a:p>
            <a:pPr marL="0" indent="0" algn="l">
              <a:lnSpc>
                <a:spcPts val="2300"/>
              </a:lnSpc>
              <a:buNone/>
            </a:pPr>
            <a:r>
              <a:rPr lang="en-US" sz="1450" dirty="0">
                <a:solidFill>
                  <a:srgbClr val="2C2821"/>
                </a:solidFill>
                <a:latin typeface="Lora" pitchFamily="34" charset="0"/>
                <a:ea typeface="Lora" pitchFamily="34" charset="-122"/>
                <a:cs typeface="Lora" pitchFamily="34" charset="-120"/>
              </a:rPr>
              <a:t>Real-time validation on fields like email and password should provide instant feedback to users, improving the overall user experience.</a:t>
            </a:r>
            <a:endParaRPr lang="en-US" sz="14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04505" y="815340"/>
            <a:ext cx="6061472" cy="718185"/>
          </a:xfrm>
          <a:prstGeom prst="rect">
            <a:avLst/>
          </a:prstGeom>
          <a:noFill/>
          <a:ln/>
        </p:spPr>
        <p:txBody>
          <a:bodyPr wrap="none" lIns="0" tIns="0" rIns="0" bIns="0" rtlCol="0" anchor="t"/>
          <a:lstStyle/>
          <a:p>
            <a:pPr marL="0" indent="0">
              <a:lnSpc>
                <a:spcPts val="5650"/>
              </a:lnSpc>
              <a:buNone/>
            </a:pPr>
            <a:r>
              <a:rPr lang="en-US" sz="4500" dirty="0">
                <a:solidFill>
                  <a:srgbClr val="233E32"/>
                </a:solidFill>
                <a:latin typeface="Alice" pitchFamily="34" charset="0"/>
                <a:ea typeface="Alice" pitchFamily="34" charset="-122"/>
                <a:cs typeface="Alice" pitchFamily="34" charset="-120"/>
              </a:rPr>
              <a:t>Software Requirements</a:t>
            </a:r>
            <a:endParaRPr lang="en-US" sz="4500" dirty="0"/>
          </a:p>
        </p:txBody>
      </p:sp>
      <p:sp>
        <p:nvSpPr>
          <p:cNvPr id="4" name="Shape 1"/>
          <p:cNvSpPr/>
          <p:nvPr/>
        </p:nvSpPr>
        <p:spPr>
          <a:xfrm>
            <a:off x="804505" y="1878211"/>
            <a:ext cx="7534989" cy="1692116"/>
          </a:xfrm>
          <a:prstGeom prst="roundRect">
            <a:avLst>
              <a:gd name="adj" fmla="val 2038"/>
            </a:avLst>
          </a:prstGeom>
          <a:solidFill>
            <a:srgbClr val="F0EDE6"/>
          </a:solidFill>
          <a:ln/>
        </p:spPr>
      </p:sp>
      <p:sp>
        <p:nvSpPr>
          <p:cNvPr id="5" name="Text 2"/>
          <p:cNvSpPr/>
          <p:nvPr/>
        </p:nvSpPr>
        <p:spPr>
          <a:xfrm>
            <a:off x="1034296" y="2108002"/>
            <a:ext cx="2873216" cy="359092"/>
          </a:xfrm>
          <a:prstGeom prst="rect">
            <a:avLst/>
          </a:prstGeom>
          <a:noFill/>
          <a:ln/>
        </p:spPr>
        <p:txBody>
          <a:bodyPr wrap="none" lIns="0" tIns="0" rIns="0" bIns="0" rtlCol="0" anchor="t"/>
          <a:lstStyle/>
          <a:p>
            <a:pPr marL="0" indent="0">
              <a:lnSpc>
                <a:spcPts val="2800"/>
              </a:lnSpc>
              <a:buNone/>
            </a:pPr>
            <a:r>
              <a:rPr lang="en-US" sz="2250" dirty="0">
                <a:solidFill>
                  <a:srgbClr val="2C2821"/>
                </a:solidFill>
                <a:latin typeface="Alice" pitchFamily="34" charset="0"/>
                <a:ea typeface="Alice" pitchFamily="34" charset="-122"/>
                <a:cs typeface="Alice" pitchFamily="34" charset="-120"/>
              </a:rPr>
              <a:t>Frontend</a:t>
            </a:r>
            <a:endParaRPr lang="en-US" sz="2250" dirty="0"/>
          </a:p>
        </p:txBody>
      </p:sp>
      <p:sp>
        <p:nvSpPr>
          <p:cNvPr id="6" name="Text 3"/>
          <p:cNvSpPr/>
          <p:nvPr/>
        </p:nvSpPr>
        <p:spPr>
          <a:xfrm>
            <a:off x="1034296" y="2604968"/>
            <a:ext cx="7075408" cy="735568"/>
          </a:xfrm>
          <a:prstGeom prst="rect">
            <a:avLst/>
          </a:prstGeom>
          <a:noFill/>
          <a:ln/>
        </p:spPr>
        <p:txBody>
          <a:bodyPr wrap="square" lIns="0" tIns="0" rIns="0" bIns="0" rtlCol="0" anchor="t"/>
          <a:lstStyle/>
          <a:p>
            <a:pPr marL="0" indent="0">
              <a:lnSpc>
                <a:spcPts val="2850"/>
              </a:lnSpc>
              <a:buNone/>
            </a:pPr>
            <a:r>
              <a:rPr lang="en-US" sz="1800" dirty="0">
                <a:solidFill>
                  <a:srgbClr val="2C2821"/>
                </a:solidFill>
                <a:latin typeface="Lora" pitchFamily="34" charset="0"/>
                <a:ea typeface="Lora" pitchFamily="34" charset="-122"/>
                <a:cs typeface="Lora" pitchFamily="34" charset="-120"/>
              </a:rPr>
              <a:t>HTML5 and CSS3 for structure and styling, JavaScript for client-side validation, and Bootstrap 5 for responsive design.</a:t>
            </a:r>
            <a:endParaRPr lang="en-US" sz="1800" dirty="0"/>
          </a:p>
        </p:txBody>
      </p:sp>
      <p:sp>
        <p:nvSpPr>
          <p:cNvPr id="7" name="Shape 4"/>
          <p:cNvSpPr/>
          <p:nvPr/>
        </p:nvSpPr>
        <p:spPr>
          <a:xfrm>
            <a:off x="804505" y="3800118"/>
            <a:ext cx="7534989" cy="1692116"/>
          </a:xfrm>
          <a:prstGeom prst="roundRect">
            <a:avLst>
              <a:gd name="adj" fmla="val 2038"/>
            </a:avLst>
          </a:prstGeom>
          <a:solidFill>
            <a:srgbClr val="F0EDE6"/>
          </a:solidFill>
          <a:ln/>
        </p:spPr>
      </p:sp>
      <p:sp>
        <p:nvSpPr>
          <p:cNvPr id="8" name="Text 5"/>
          <p:cNvSpPr/>
          <p:nvPr/>
        </p:nvSpPr>
        <p:spPr>
          <a:xfrm>
            <a:off x="1034296" y="4029908"/>
            <a:ext cx="2873216" cy="359092"/>
          </a:xfrm>
          <a:prstGeom prst="rect">
            <a:avLst/>
          </a:prstGeom>
          <a:noFill/>
          <a:ln/>
        </p:spPr>
        <p:txBody>
          <a:bodyPr wrap="none" lIns="0" tIns="0" rIns="0" bIns="0" rtlCol="0" anchor="t"/>
          <a:lstStyle/>
          <a:p>
            <a:pPr marL="0" indent="0">
              <a:lnSpc>
                <a:spcPts val="2800"/>
              </a:lnSpc>
              <a:buNone/>
            </a:pPr>
            <a:r>
              <a:rPr lang="en-US" sz="2250" dirty="0">
                <a:solidFill>
                  <a:srgbClr val="2C2821"/>
                </a:solidFill>
                <a:latin typeface="Alice" pitchFamily="34" charset="0"/>
                <a:ea typeface="Alice" pitchFamily="34" charset="-122"/>
                <a:cs typeface="Alice" pitchFamily="34" charset="-120"/>
              </a:rPr>
              <a:t>Backend</a:t>
            </a:r>
            <a:endParaRPr lang="en-US" sz="2250" dirty="0"/>
          </a:p>
        </p:txBody>
      </p:sp>
      <p:sp>
        <p:nvSpPr>
          <p:cNvPr id="9" name="Text 6"/>
          <p:cNvSpPr/>
          <p:nvPr/>
        </p:nvSpPr>
        <p:spPr>
          <a:xfrm>
            <a:off x="1034296" y="4526875"/>
            <a:ext cx="7075408" cy="735568"/>
          </a:xfrm>
          <a:prstGeom prst="rect">
            <a:avLst/>
          </a:prstGeom>
          <a:noFill/>
          <a:ln/>
        </p:spPr>
        <p:txBody>
          <a:bodyPr wrap="square" lIns="0" tIns="0" rIns="0" bIns="0" rtlCol="0" anchor="t"/>
          <a:lstStyle/>
          <a:p>
            <a:pPr marL="0" indent="0">
              <a:lnSpc>
                <a:spcPts val="2850"/>
              </a:lnSpc>
              <a:buNone/>
            </a:pPr>
            <a:r>
              <a:rPr lang="en-US" sz="1800" dirty="0">
                <a:solidFill>
                  <a:srgbClr val="2C2821"/>
                </a:solidFill>
                <a:latin typeface="Lora" pitchFamily="34" charset="0"/>
                <a:ea typeface="Lora" pitchFamily="34" charset="-122"/>
                <a:cs typeface="Lora" pitchFamily="34" charset="-120"/>
              </a:rPr>
              <a:t>PHP for server-side scripting and XAMPP for local server and MySQL database support (for development purposes).</a:t>
            </a:r>
            <a:endParaRPr lang="en-US" sz="1800" dirty="0"/>
          </a:p>
        </p:txBody>
      </p:sp>
      <p:sp>
        <p:nvSpPr>
          <p:cNvPr id="10" name="Shape 7"/>
          <p:cNvSpPr/>
          <p:nvPr/>
        </p:nvSpPr>
        <p:spPr>
          <a:xfrm>
            <a:off x="804505" y="5722025"/>
            <a:ext cx="7534989" cy="1692116"/>
          </a:xfrm>
          <a:prstGeom prst="roundRect">
            <a:avLst>
              <a:gd name="adj" fmla="val 2038"/>
            </a:avLst>
          </a:prstGeom>
          <a:solidFill>
            <a:srgbClr val="F0EDE6"/>
          </a:solidFill>
          <a:ln/>
        </p:spPr>
      </p:sp>
      <p:sp>
        <p:nvSpPr>
          <p:cNvPr id="11" name="Text 8"/>
          <p:cNvSpPr/>
          <p:nvPr/>
        </p:nvSpPr>
        <p:spPr>
          <a:xfrm>
            <a:off x="1034296" y="5951815"/>
            <a:ext cx="2873216" cy="359092"/>
          </a:xfrm>
          <a:prstGeom prst="rect">
            <a:avLst/>
          </a:prstGeom>
          <a:noFill/>
          <a:ln/>
        </p:spPr>
        <p:txBody>
          <a:bodyPr wrap="none" lIns="0" tIns="0" rIns="0" bIns="0" rtlCol="0" anchor="t"/>
          <a:lstStyle/>
          <a:p>
            <a:pPr marL="0" indent="0">
              <a:lnSpc>
                <a:spcPts val="2800"/>
              </a:lnSpc>
              <a:buNone/>
            </a:pPr>
            <a:r>
              <a:rPr lang="en-US" sz="2250" dirty="0">
                <a:solidFill>
                  <a:srgbClr val="2C2821"/>
                </a:solidFill>
                <a:latin typeface="Alice" pitchFamily="34" charset="0"/>
                <a:ea typeface="Alice" pitchFamily="34" charset="-122"/>
                <a:cs typeface="Alice" pitchFamily="34" charset="-120"/>
              </a:rPr>
              <a:t>Database</a:t>
            </a:r>
            <a:endParaRPr lang="en-US" sz="2250" dirty="0"/>
          </a:p>
        </p:txBody>
      </p:sp>
      <p:sp>
        <p:nvSpPr>
          <p:cNvPr id="12" name="Text 9"/>
          <p:cNvSpPr/>
          <p:nvPr/>
        </p:nvSpPr>
        <p:spPr>
          <a:xfrm>
            <a:off x="1034296" y="6448782"/>
            <a:ext cx="7075408" cy="735568"/>
          </a:xfrm>
          <a:prstGeom prst="rect">
            <a:avLst/>
          </a:prstGeom>
          <a:noFill/>
          <a:ln/>
        </p:spPr>
        <p:txBody>
          <a:bodyPr wrap="square" lIns="0" tIns="0" rIns="0" bIns="0" rtlCol="0" anchor="t"/>
          <a:lstStyle/>
          <a:p>
            <a:pPr marL="0" indent="0">
              <a:lnSpc>
                <a:spcPts val="2850"/>
              </a:lnSpc>
              <a:buNone/>
            </a:pPr>
            <a:r>
              <a:rPr lang="en-US" sz="1800" dirty="0">
                <a:solidFill>
                  <a:srgbClr val="2C2821"/>
                </a:solidFill>
                <a:latin typeface="Lora" pitchFamily="34" charset="0"/>
                <a:ea typeface="Lora" pitchFamily="34" charset="-122"/>
                <a:cs typeface="Lora" pitchFamily="34" charset="-120"/>
              </a:rPr>
              <a:t>MySQL for storing user data, including credentials and account information.</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062424" y="481489"/>
            <a:ext cx="4114800" cy="514350"/>
          </a:xfrm>
          <a:prstGeom prst="rect">
            <a:avLst/>
          </a:prstGeom>
          <a:noFill/>
          <a:ln/>
        </p:spPr>
        <p:txBody>
          <a:bodyPr wrap="none" lIns="0" tIns="0" rIns="0" bIns="0" rtlCol="0" anchor="t"/>
          <a:lstStyle/>
          <a:p>
            <a:pPr marL="0" indent="0">
              <a:lnSpc>
                <a:spcPts val="4050"/>
              </a:lnSpc>
              <a:buNone/>
            </a:pPr>
            <a:r>
              <a:rPr lang="en-US" sz="3200" dirty="0">
                <a:solidFill>
                  <a:srgbClr val="233E32"/>
                </a:solidFill>
                <a:latin typeface="Alice" pitchFamily="34" charset="0"/>
                <a:ea typeface="Alice" pitchFamily="34" charset="-122"/>
                <a:cs typeface="Alice" pitchFamily="34" charset="-120"/>
              </a:rPr>
              <a:t>Web Pages Overview</a:t>
            </a:r>
            <a:endParaRPr lang="en-US" sz="3200" dirty="0"/>
          </a:p>
        </p:txBody>
      </p:sp>
      <p:sp>
        <p:nvSpPr>
          <p:cNvPr id="4" name="Shape 1"/>
          <p:cNvSpPr/>
          <p:nvPr/>
        </p:nvSpPr>
        <p:spPr>
          <a:xfrm>
            <a:off x="6062424" y="1242655"/>
            <a:ext cx="7991951" cy="6505456"/>
          </a:xfrm>
          <a:prstGeom prst="roundRect">
            <a:avLst>
              <a:gd name="adj" fmla="val 380"/>
            </a:avLst>
          </a:prstGeom>
          <a:noFill/>
          <a:ln w="7620">
            <a:solidFill>
              <a:srgbClr val="000000">
                <a:alpha val="8000"/>
              </a:srgbClr>
            </a:solidFill>
            <a:prstDash val="solid"/>
          </a:ln>
        </p:spPr>
      </p:sp>
      <p:sp>
        <p:nvSpPr>
          <p:cNvPr id="5" name="Shape 2"/>
          <p:cNvSpPr/>
          <p:nvPr/>
        </p:nvSpPr>
        <p:spPr>
          <a:xfrm>
            <a:off x="6070044" y="1250275"/>
            <a:ext cx="7975878" cy="475893"/>
          </a:xfrm>
          <a:prstGeom prst="rect">
            <a:avLst/>
          </a:prstGeom>
          <a:solidFill>
            <a:srgbClr val="FFFFFF">
              <a:alpha val="4000"/>
            </a:srgbClr>
          </a:solidFill>
          <a:ln/>
        </p:spPr>
      </p:sp>
      <p:sp>
        <p:nvSpPr>
          <p:cNvPr id="6" name="Text 3"/>
          <p:cNvSpPr/>
          <p:nvPr/>
        </p:nvSpPr>
        <p:spPr>
          <a:xfrm>
            <a:off x="6235541" y="1356598"/>
            <a:ext cx="2325410" cy="263247"/>
          </a:xfrm>
          <a:prstGeom prst="rect">
            <a:avLst/>
          </a:prstGeom>
          <a:noFill/>
          <a:ln/>
        </p:spPr>
        <p:txBody>
          <a:bodyPr wrap="non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Page</a:t>
            </a:r>
            <a:endParaRPr lang="en-US" sz="1250" dirty="0"/>
          </a:p>
        </p:txBody>
      </p:sp>
      <p:sp>
        <p:nvSpPr>
          <p:cNvPr id="7" name="Text 4"/>
          <p:cNvSpPr/>
          <p:nvPr/>
        </p:nvSpPr>
        <p:spPr>
          <a:xfrm>
            <a:off x="8897660" y="1356598"/>
            <a:ext cx="2321600" cy="263247"/>
          </a:xfrm>
          <a:prstGeom prst="rect">
            <a:avLst/>
          </a:prstGeom>
          <a:noFill/>
          <a:ln/>
        </p:spPr>
        <p:txBody>
          <a:bodyPr wrap="non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Purpose</a:t>
            </a:r>
            <a:endParaRPr lang="en-US" sz="1250" dirty="0"/>
          </a:p>
        </p:txBody>
      </p:sp>
      <p:sp>
        <p:nvSpPr>
          <p:cNvPr id="8" name="Text 5"/>
          <p:cNvSpPr/>
          <p:nvPr/>
        </p:nvSpPr>
        <p:spPr>
          <a:xfrm>
            <a:off x="11555968" y="1356598"/>
            <a:ext cx="2325410" cy="263247"/>
          </a:xfrm>
          <a:prstGeom prst="rect">
            <a:avLst/>
          </a:prstGeom>
          <a:noFill/>
          <a:ln/>
        </p:spPr>
        <p:txBody>
          <a:bodyPr wrap="non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Key Features</a:t>
            </a:r>
            <a:endParaRPr lang="en-US" sz="1250" dirty="0"/>
          </a:p>
        </p:txBody>
      </p:sp>
      <p:sp>
        <p:nvSpPr>
          <p:cNvPr id="9" name="Shape 6"/>
          <p:cNvSpPr/>
          <p:nvPr/>
        </p:nvSpPr>
        <p:spPr>
          <a:xfrm>
            <a:off x="6070044" y="1726168"/>
            <a:ext cx="7975878" cy="1265634"/>
          </a:xfrm>
          <a:prstGeom prst="rect">
            <a:avLst/>
          </a:prstGeom>
          <a:solidFill>
            <a:srgbClr val="000000">
              <a:alpha val="4000"/>
            </a:srgbClr>
          </a:solidFill>
          <a:ln/>
        </p:spPr>
      </p:sp>
      <p:sp>
        <p:nvSpPr>
          <p:cNvPr id="10" name="Text 7"/>
          <p:cNvSpPr/>
          <p:nvPr/>
        </p:nvSpPr>
        <p:spPr>
          <a:xfrm>
            <a:off x="6235541" y="1832491"/>
            <a:ext cx="2325410" cy="263247"/>
          </a:xfrm>
          <a:prstGeom prst="rect">
            <a:avLst/>
          </a:prstGeom>
          <a:noFill/>
          <a:ln/>
        </p:spPr>
        <p:txBody>
          <a:bodyPr wrap="non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Login Page (login.html)</a:t>
            </a:r>
            <a:endParaRPr lang="en-US" sz="1250" dirty="0"/>
          </a:p>
        </p:txBody>
      </p:sp>
      <p:sp>
        <p:nvSpPr>
          <p:cNvPr id="11" name="Text 8"/>
          <p:cNvSpPr/>
          <p:nvPr/>
        </p:nvSpPr>
        <p:spPr>
          <a:xfrm>
            <a:off x="8897660" y="1832491"/>
            <a:ext cx="2321600" cy="263247"/>
          </a:xfrm>
          <a:prstGeom prst="rect">
            <a:avLst/>
          </a:prstGeom>
          <a:noFill/>
          <a:ln/>
        </p:spPr>
        <p:txBody>
          <a:bodyPr wrap="non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User login interface</a:t>
            </a:r>
            <a:endParaRPr lang="en-US" sz="1250" dirty="0"/>
          </a:p>
        </p:txBody>
      </p:sp>
      <p:sp>
        <p:nvSpPr>
          <p:cNvPr id="12" name="Text 9"/>
          <p:cNvSpPr/>
          <p:nvPr/>
        </p:nvSpPr>
        <p:spPr>
          <a:xfrm>
            <a:off x="11555968" y="1832491"/>
            <a:ext cx="2325410" cy="1052989"/>
          </a:xfrm>
          <a:prstGeom prst="rect">
            <a:avLst/>
          </a:prstGeom>
          <a:noFill/>
          <a:ln/>
        </p:spPr>
        <p:txBody>
          <a:bodyPr wrap="squar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Username and password fields, responsive styling, error handling, role-based redirection.</a:t>
            </a:r>
            <a:endParaRPr lang="en-US" sz="1250" dirty="0"/>
          </a:p>
        </p:txBody>
      </p:sp>
      <p:sp>
        <p:nvSpPr>
          <p:cNvPr id="13" name="Shape 10"/>
          <p:cNvSpPr/>
          <p:nvPr/>
        </p:nvSpPr>
        <p:spPr>
          <a:xfrm>
            <a:off x="6070044" y="2991803"/>
            <a:ext cx="7975878" cy="739140"/>
          </a:xfrm>
          <a:prstGeom prst="rect">
            <a:avLst/>
          </a:prstGeom>
          <a:solidFill>
            <a:srgbClr val="FFFFFF">
              <a:alpha val="4000"/>
            </a:srgbClr>
          </a:solidFill>
          <a:ln/>
        </p:spPr>
      </p:sp>
      <p:sp>
        <p:nvSpPr>
          <p:cNvPr id="14" name="Text 11"/>
          <p:cNvSpPr/>
          <p:nvPr/>
        </p:nvSpPr>
        <p:spPr>
          <a:xfrm>
            <a:off x="6235541" y="3098125"/>
            <a:ext cx="2325410" cy="526494"/>
          </a:xfrm>
          <a:prstGeom prst="rect">
            <a:avLst/>
          </a:prstGeom>
          <a:noFill/>
          <a:ln/>
        </p:spPr>
        <p:txBody>
          <a:bodyPr wrap="squar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Login Failed Page (Login_Failed.html)</a:t>
            </a:r>
            <a:endParaRPr lang="en-US" sz="1250" dirty="0"/>
          </a:p>
        </p:txBody>
      </p:sp>
      <p:sp>
        <p:nvSpPr>
          <p:cNvPr id="15" name="Text 12"/>
          <p:cNvSpPr/>
          <p:nvPr/>
        </p:nvSpPr>
        <p:spPr>
          <a:xfrm>
            <a:off x="8897660" y="3098125"/>
            <a:ext cx="2321600" cy="263247"/>
          </a:xfrm>
          <a:prstGeom prst="rect">
            <a:avLst/>
          </a:prstGeom>
          <a:noFill/>
          <a:ln/>
        </p:spPr>
        <p:txBody>
          <a:bodyPr wrap="non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Notify users of login failure</a:t>
            </a:r>
            <a:endParaRPr lang="en-US" sz="1250" dirty="0"/>
          </a:p>
        </p:txBody>
      </p:sp>
      <p:sp>
        <p:nvSpPr>
          <p:cNvPr id="16" name="Text 13"/>
          <p:cNvSpPr/>
          <p:nvPr/>
        </p:nvSpPr>
        <p:spPr>
          <a:xfrm>
            <a:off x="11555968" y="3098125"/>
            <a:ext cx="2325410" cy="263247"/>
          </a:xfrm>
          <a:prstGeom prst="rect">
            <a:avLst/>
          </a:prstGeom>
          <a:noFill/>
          <a:ln/>
        </p:spPr>
        <p:txBody>
          <a:bodyPr wrap="non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Error message, return button.</a:t>
            </a:r>
            <a:endParaRPr lang="en-US" sz="1250" dirty="0"/>
          </a:p>
        </p:txBody>
      </p:sp>
      <p:sp>
        <p:nvSpPr>
          <p:cNvPr id="17" name="Shape 14"/>
          <p:cNvSpPr/>
          <p:nvPr/>
        </p:nvSpPr>
        <p:spPr>
          <a:xfrm>
            <a:off x="6070044" y="3730942"/>
            <a:ext cx="7975878" cy="1002387"/>
          </a:xfrm>
          <a:prstGeom prst="rect">
            <a:avLst/>
          </a:prstGeom>
          <a:solidFill>
            <a:srgbClr val="000000">
              <a:alpha val="4000"/>
            </a:srgbClr>
          </a:solidFill>
          <a:ln/>
        </p:spPr>
      </p:sp>
      <p:sp>
        <p:nvSpPr>
          <p:cNvPr id="18" name="Text 15"/>
          <p:cNvSpPr/>
          <p:nvPr/>
        </p:nvSpPr>
        <p:spPr>
          <a:xfrm>
            <a:off x="6235541" y="3837265"/>
            <a:ext cx="2325410" cy="263247"/>
          </a:xfrm>
          <a:prstGeom prst="rect">
            <a:avLst/>
          </a:prstGeom>
          <a:noFill/>
          <a:ln/>
        </p:spPr>
        <p:txBody>
          <a:bodyPr wrap="non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Signup Page (Signup.html)</a:t>
            </a:r>
            <a:endParaRPr lang="en-US" sz="1250" dirty="0"/>
          </a:p>
        </p:txBody>
      </p:sp>
      <p:sp>
        <p:nvSpPr>
          <p:cNvPr id="19" name="Text 16"/>
          <p:cNvSpPr/>
          <p:nvPr/>
        </p:nvSpPr>
        <p:spPr>
          <a:xfrm>
            <a:off x="8897660" y="3837265"/>
            <a:ext cx="2321600" cy="263247"/>
          </a:xfrm>
          <a:prstGeom prst="rect">
            <a:avLst/>
          </a:prstGeom>
          <a:noFill/>
          <a:ln/>
        </p:spPr>
        <p:txBody>
          <a:bodyPr wrap="non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User account creation</a:t>
            </a:r>
            <a:endParaRPr lang="en-US" sz="1250" dirty="0"/>
          </a:p>
        </p:txBody>
      </p:sp>
      <p:sp>
        <p:nvSpPr>
          <p:cNvPr id="20" name="Text 17"/>
          <p:cNvSpPr/>
          <p:nvPr/>
        </p:nvSpPr>
        <p:spPr>
          <a:xfrm>
            <a:off x="11555968" y="3837265"/>
            <a:ext cx="2325410" cy="789742"/>
          </a:xfrm>
          <a:prstGeom prst="rect">
            <a:avLst/>
          </a:prstGeom>
          <a:noFill/>
          <a:ln/>
        </p:spPr>
        <p:txBody>
          <a:bodyPr wrap="squar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Registration form, validation, role selection dropdown, error display.</a:t>
            </a:r>
            <a:endParaRPr lang="en-US" sz="1250" dirty="0"/>
          </a:p>
        </p:txBody>
      </p:sp>
      <p:sp>
        <p:nvSpPr>
          <p:cNvPr id="21" name="Shape 18"/>
          <p:cNvSpPr/>
          <p:nvPr/>
        </p:nvSpPr>
        <p:spPr>
          <a:xfrm>
            <a:off x="6070044" y="4733330"/>
            <a:ext cx="7975878" cy="1002387"/>
          </a:xfrm>
          <a:prstGeom prst="rect">
            <a:avLst/>
          </a:prstGeom>
          <a:solidFill>
            <a:srgbClr val="FFFFFF">
              <a:alpha val="4000"/>
            </a:srgbClr>
          </a:solidFill>
          <a:ln/>
        </p:spPr>
      </p:sp>
      <p:sp>
        <p:nvSpPr>
          <p:cNvPr id="22" name="Text 19"/>
          <p:cNvSpPr/>
          <p:nvPr/>
        </p:nvSpPr>
        <p:spPr>
          <a:xfrm>
            <a:off x="6235541" y="4839653"/>
            <a:ext cx="2325410" cy="526494"/>
          </a:xfrm>
          <a:prstGeom prst="rect">
            <a:avLst/>
          </a:prstGeom>
          <a:noFill/>
          <a:ln/>
        </p:spPr>
        <p:txBody>
          <a:bodyPr wrap="squar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Login Processing Script (Login.php)</a:t>
            </a:r>
            <a:endParaRPr lang="en-US" sz="1250" dirty="0"/>
          </a:p>
        </p:txBody>
      </p:sp>
      <p:sp>
        <p:nvSpPr>
          <p:cNvPr id="23" name="Text 20"/>
          <p:cNvSpPr/>
          <p:nvPr/>
        </p:nvSpPr>
        <p:spPr>
          <a:xfrm>
            <a:off x="8897660" y="4839653"/>
            <a:ext cx="2321600" cy="263247"/>
          </a:xfrm>
          <a:prstGeom prst="rect">
            <a:avLst/>
          </a:prstGeom>
          <a:noFill/>
          <a:ln/>
        </p:spPr>
        <p:txBody>
          <a:bodyPr wrap="non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Handles login authentication</a:t>
            </a:r>
            <a:endParaRPr lang="en-US" sz="1250" dirty="0"/>
          </a:p>
        </p:txBody>
      </p:sp>
      <p:sp>
        <p:nvSpPr>
          <p:cNvPr id="24" name="Text 21"/>
          <p:cNvSpPr/>
          <p:nvPr/>
        </p:nvSpPr>
        <p:spPr>
          <a:xfrm>
            <a:off x="11555968" y="4839653"/>
            <a:ext cx="2325410" cy="789742"/>
          </a:xfrm>
          <a:prstGeom prst="rect">
            <a:avLst/>
          </a:prstGeom>
          <a:noFill/>
          <a:ln/>
        </p:spPr>
        <p:txBody>
          <a:bodyPr wrap="squar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Session management, database query, role-based redirection, error redirection.</a:t>
            </a:r>
            <a:endParaRPr lang="en-US" sz="1250" dirty="0"/>
          </a:p>
        </p:txBody>
      </p:sp>
      <p:sp>
        <p:nvSpPr>
          <p:cNvPr id="25" name="Shape 22"/>
          <p:cNvSpPr/>
          <p:nvPr/>
        </p:nvSpPr>
        <p:spPr>
          <a:xfrm>
            <a:off x="6070044" y="5735717"/>
            <a:ext cx="7975878" cy="1002387"/>
          </a:xfrm>
          <a:prstGeom prst="rect">
            <a:avLst/>
          </a:prstGeom>
          <a:solidFill>
            <a:srgbClr val="000000">
              <a:alpha val="4000"/>
            </a:srgbClr>
          </a:solidFill>
          <a:ln/>
        </p:spPr>
      </p:sp>
      <p:sp>
        <p:nvSpPr>
          <p:cNvPr id="26" name="Text 23"/>
          <p:cNvSpPr/>
          <p:nvPr/>
        </p:nvSpPr>
        <p:spPr>
          <a:xfrm>
            <a:off x="6235541" y="5842040"/>
            <a:ext cx="2325410" cy="526494"/>
          </a:xfrm>
          <a:prstGeom prst="rect">
            <a:avLst/>
          </a:prstGeom>
          <a:noFill/>
          <a:ln/>
        </p:spPr>
        <p:txBody>
          <a:bodyPr wrap="squar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Signup Processing Script (Signup.php)</a:t>
            </a:r>
            <a:endParaRPr lang="en-US" sz="1250" dirty="0"/>
          </a:p>
        </p:txBody>
      </p:sp>
      <p:sp>
        <p:nvSpPr>
          <p:cNvPr id="27" name="Text 24"/>
          <p:cNvSpPr/>
          <p:nvPr/>
        </p:nvSpPr>
        <p:spPr>
          <a:xfrm>
            <a:off x="8897660" y="5842040"/>
            <a:ext cx="2321600" cy="263247"/>
          </a:xfrm>
          <a:prstGeom prst="rect">
            <a:avLst/>
          </a:prstGeom>
          <a:noFill/>
          <a:ln/>
        </p:spPr>
        <p:txBody>
          <a:bodyPr wrap="non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Handles user registration</a:t>
            </a:r>
            <a:endParaRPr lang="en-US" sz="1250" dirty="0"/>
          </a:p>
        </p:txBody>
      </p:sp>
      <p:sp>
        <p:nvSpPr>
          <p:cNvPr id="28" name="Text 25"/>
          <p:cNvSpPr/>
          <p:nvPr/>
        </p:nvSpPr>
        <p:spPr>
          <a:xfrm>
            <a:off x="11555968" y="5842040"/>
            <a:ext cx="2325410" cy="789742"/>
          </a:xfrm>
          <a:prstGeom prst="rect">
            <a:avLst/>
          </a:prstGeom>
          <a:noFill/>
          <a:ln/>
        </p:spPr>
        <p:txBody>
          <a:bodyPr wrap="squar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Username check, user insertion, error handling and redirect.</a:t>
            </a:r>
            <a:endParaRPr lang="en-US" sz="1250" dirty="0"/>
          </a:p>
        </p:txBody>
      </p:sp>
      <p:sp>
        <p:nvSpPr>
          <p:cNvPr id="29" name="Shape 26"/>
          <p:cNvSpPr/>
          <p:nvPr/>
        </p:nvSpPr>
        <p:spPr>
          <a:xfrm>
            <a:off x="6070044" y="6738104"/>
            <a:ext cx="7975878" cy="1002387"/>
          </a:xfrm>
          <a:prstGeom prst="rect">
            <a:avLst/>
          </a:prstGeom>
          <a:solidFill>
            <a:srgbClr val="FFFFFF">
              <a:alpha val="4000"/>
            </a:srgbClr>
          </a:solidFill>
          <a:ln/>
        </p:spPr>
      </p:sp>
      <p:sp>
        <p:nvSpPr>
          <p:cNvPr id="30" name="Text 27"/>
          <p:cNvSpPr/>
          <p:nvPr/>
        </p:nvSpPr>
        <p:spPr>
          <a:xfrm>
            <a:off x="6235541" y="6844427"/>
            <a:ext cx="2325410" cy="789742"/>
          </a:xfrm>
          <a:prstGeom prst="rect">
            <a:avLst/>
          </a:prstGeom>
          <a:noFill/>
          <a:ln/>
        </p:spPr>
        <p:txBody>
          <a:bodyPr wrap="squar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Seller and Buyer Home Pages (Seller/Home.php and Buyer/Home.php)</a:t>
            </a:r>
            <a:endParaRPr lang="en-US" sz="1250" dirty="0"/>
          </a:p>
        </p:txBody>
      </p:sp>
      <p:sp>
        <p:nvSpPr>
          <p:cNvPr id="31" name="Text 28"/>
          <p:cNvSpPr/>
          <p:nvPr/>
        </p:nvSpPr>
        <p:spPr>
          <a:xfrm>
            <a:off x="8897660" y="6844427"/>
            <a:ext cx="2321600" cy="526494"/>
          </a:xfrm>
          <a:prstGeom prst="rect">
            <a:avLst/>
          </a:prstGeom>
          <a:noFill/>
          <a:ln/>
        </p:spPr>
        <p:txBody>
          <a:bodyPr wrap="squar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Landing pages for sellers and buyers</a:t>
            </a:r>
            <a:endParaRPr lang="en-US" sz="1250" dirty="0"/>
          </a:p>
        </p:txBody>
      </p:sp>
      <p:sp>
        <p:nvSpPr>
          <p:cNvPr id="32" name="Text 29"/>
          <p:cNvSpPr/>
          <p:nvPr/>
        </p:nvSpPr>
        <p:spPr>
          <a:xfrm>
            <a:off x="11555968" y="6844427"/>
            <a:ext cx="2325410" cy="526494"/>
          </a:xfrm>
          <a:prstGeom prst="rect">
            <a:avLst/>
          </a:prstGeom>
          <a:noFill/>
          <a:ln/>
        </p:spPr>
        <p:txBody>
          <a:bodyPr wrap="squar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Role-specific content, session-based access.</a:t>
            </a:r>
            <a:endParaRPr lang="en-US" sz="1250" dirty="0"/>
          </a:p>
        </p:txBody>
      </p:sp>
      <p:sp>
        <p:nvSpPr>
          <p:cNvPr id="33" name="Rectangle 32">
            <a:extLst>
              <a:ext uri="{FF2B5EF4-FFF2-40B4-BE49-F238E27FC236}">
                <a16:creationId xmlns:a16="http://schemas.microsoft.com/office/drawing/2014/main" id="{E5F1C1C2-C785-D253-F6A8-B20E5D457183}"/>
              </a:ext>
            </a:extLst>
          </p:cNvPr>
          <p:cNvSpPr/>
          <p:nvPr/>
        </p:nvSpPr>
        <p:spPr>
          <a:xfrm>
            <a:off x="12801600" y="7710311"/>
            <a:ext cx="1727200" cy="406400"/>
          </a:xfrm>
          <a:prstGeom prst="rect">
            <a:avLst/>
          </a:prstGeom>
          <a:solidFill>
            <a:srgbClr val="FCFBF8"/>
          </a:solidFill>
          <a:ln>
            <a:solidFill>
              <a:srgbClr val="FCFB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72095" y="339447"/>
            <a:ext cx="3086100" cy="385763"/>
          </a:xfrm>
          <a:prstGeom prst="rect">
            <a:avLst/>
          </a:prstGeom>
          <a:noFill/>
          <a:ln/>
        </p:spPr>
        <p:txBody>
          <a:bodyPr wrap="none" lIns="0" tIns="0" rIns="0" bIns="0" rtlCol="0" anchor="t"/>
          <a:lstStyle/>
          <a:p>
            <a:pPr marL="0" indent="0">
              <a:lnSpc>
                <a:spcPts val="3000"/>
              </a:lnSpc>
              <a:buNone/>
            </a:pPr>
            <a:r>
              <a:rPr lang="en-US" sz="3600" dirty="0">
                <a:solidFill>
                  <a:srgbClr val="233E32"/>
                </a:solidFill>
                <a:latin typeface="Alice" pitchFamily="34" charset="0"/>
                <a:ea typeface="Alice" pitchFamily="34" charset="-122"/>
                <a:cs typeface="Alice" pitchFamily="34" charset="-120"/>
              </a:rPr>
              <a:t>Sellers</a:t>
            </a:r>
            <a:endParaRPr lang="en-US" sz="3600" dirty="0"/>
          </a:p>
        </p:txBody>
      </p:sp>
      <p:pic>
        <p:nvPicPr>
          <p:cNvPr id="3" name="Image 0" descr="preencoded.png"/>
          <p:cNvPicPr>
            <a:picLocks noChangeAspect="1"/>
          </p:cNvPicPr>
          <p:nvPr/>
        </p:nvPicPr>
        <p:blipFill>
          <a:blip r:embed="rId3"/>
          <a:stretch>
            <a:fillRect/>
          </a:stretch>
        </p:blipFill>
        <p:spPr>
          <a:xfrm>
            <a:off x="9394865" y="1758187"/>
            <a:ext cx="4663440" cy="2272904"/>
          </a:xfrm>
          <a:prstGeom prst="rect">
            <a:avLst/>
          </a:prstGeom>
        </p:spPr>
      </p:pic>
      <p:pic>
        <p:nvPicPr>
          <p:cNvPr id="4" name="Image 1" descr="preencoded.png"/>
          <p:cNvPicPr>
            <a:picLocks noChangeAspect="1"/>
          </p:cNvPicPr>
          <p:nvPr/>
        </p:nvPicPr>
        <p:blipFill>
          <a:blip r:embed="rId4"/>
          <a:stretch>
            <a:fillRect/>
          </a:stretch>
        </p:blipFill>
        <p:spPr>
          <a:xfrm>
            <a:off x="572095" y="1312601"/>
            <a:ext cx="617220" cy="987504"/>
          </a:xfrm>
          <a:prstGeom prst="rect">
            <a:avLst/>
          </a:prstGeom>
        </p:spPr>
      </p:pic>
      <p:sp>
        <p:nvSpPr>
          <p:cNvPr id="5" name="Text 1"/>
          <p:cNvSpPr/>
          <p:nvPr/>
        </p:nvSpPr>
        <p:spPr>
          <a:xfrm>
            <a:off x="1374458" y="1435950"/>
            <a:ext cx="1851065" cy="192881"/>
          </a:xfrm>
          <a:prstGeom prst="rect">
            <a:avLst/>
          </a:prstGeom>
          <a:noFill/>
          <a:ln/>
        </p:spPr>
        <p:txBody>
          <a:bodyPr wrap="none" lIns="0" tIns="0" rIns="0" bIns="0" rtlCol="0" anchor="t"/>
          <a:lstStyle/>
          <a:p>
            <a:pPr marL="0" indent="0" algn="l">
              <a:lnSpc>
                <a:spcPts val="1500"/>
              </a:lnSpc>
              <a:buNone/>
            </a:pPr>
            <a:r>
              <a:rPr lang="en-US" sz="1200" dirty="0">
                <a:solidFill>
                  <a:srgbClr val="2C2821"/>
                </a:solidFill>
                <a:latin typeface="Alice" pitchFamily="34" charset="0"/>
                <a:ea typeface="Alice" pitchFamily="34" charset="-122"/>
                <a:cs typeface="Alice" pitchFamily="34" charset="-120"/>
              </a:rPr>
              <a:t>Product Management Page</a:t>
            </a:r>
            <a:endParaRPr lang="en-US" sz="1200" dirty="0"/>
          </a:p>
        </p:txBody>
      </p:sp>
      <p:sp>
        <p:nvSpPr>
          <p:cNvPr id="6" name="Text 2"/>
          <p:cNvSpPr/>
          <p:nvPr/>
        </p:nvSpPr>
        <p:spPr>
          <a:xfrm>
            <a:off x="1374457" y="1746184"/>
            <a:ext cx="12683847" cy="197525"/>
          </a:xfrm>
          <a:prstGeom prst="rect">
            <a:avLst/>
          </a:prstGeom>
          <a:noFill/>
          <a:ln/>
        </p:spPr>
        <p:txBody>
          <a:bodyPr wrap="none" lIns="0" tIns="0" rIns="0" bIns="0" rtlCol="0" anchor="t"/>
          <a:lstStyle/>
          <a:p>
            <a:pPr marL="0" indent="0" algn="l">
              <a:lnSpc>
                <a:spcPts val="1550"/>
              </a:lnSpc>
              <a:buNone/>
            </a:pPr>
            <a:r>
              <a:rPr lang="en-US" sz="950" dirty="0">
                <a:solidFill>
                  <a:srgbClr val="2C2821"/>
                </a:solidFill>
                <a:latin typeface="Lora" pitchFamily="34" charset="0"/>
                <a:ea typeface="Lora" pitchFamily="34" charset="-122"/>
                <a:cs typeface="Lora" pitchFamily="34" charset="-120"/>
              </a:rPr>
              <a:t>Sellers can view and manage their listed products, including product name, price, image, and options for editing or deleting.</a:t>
            </a:r>
            <a:endParaRPr lang="en-US" sz="950" dirty="0"/>
          </a:p>
        </p:txBody>
      </p:sp>
      <p:pic>
        <p:nvPicPr>
          <p:cNvPr id="7" name="Image 2" descr="preencoded.png"/>
          <p:cNvPicPr>
            <a:picLocks noChangeAspect="1"/>
          </p:cNvPicPr>
          <p:nvPr/>
        </p:nvPicPr>
        <p:blipFill>
          <a:blip r:embed="rId5"/>
          <a:stretch>
            <a:fillRect/>
          </a:stretch>
        </p:blipFill>
        <p:spPr>
          <a:xfrm>
            <a:off x="572095" y="2300106"/>
            <a:ext cx="617220" cy="987504"/>
          </a:xfrm>
          <a:prstGeom prst="rect">
            <a:avLst/>
          </a:prstGeom>
        </p:spPr>
      </p:pic>
      <p:sp>
        <p:nvSpPr>
          <p:cNvPr id="8" name="Text 3"/>
          <p:cNvSpPr/>
          <p:nvPr/>
        </p:nvSpPr>
        <p:spPr>
          <a:xfrm>
            <a:off x="1374458" y="2423454"/>
            <a:ext cx="1543050" cy="192881"/>
          </a:xfrm>
          <a:prstGeom prst="rect">
            <a:avLst/>
          </a:prstGeom>
          <a:noFill/>
          <a:ln/>
        </p:spPr>
        <p:txBody>
          <a:bodyPr wrap="none" lIns="0" tIns="0" rIns="0" bIns="0" rtlCol="0" anchor="t"/>
          <a:lstStyle/>
          <a:p>
            <a:pPr marL="0" indent="0" algn="l">
              <a:lnSpc>
                <a:spcPts val="1500"/>
              </a:lnSpc>
              <a:buNone/>
            </a:pPr>
            <a:r>
              <a:rPr lang="en-US" sz="1200" dirty="0">
                <a:solidFill>
                  <a:srgbClr val="2C2821"/>
                </a:solidFill>
                <a:latin typeface="Alice" pitchFamily="34" charset="0"/>
                <a:ea typeface="Alice" pitchFamily="34" charset="-122"/>
                <a:cs typeface="Alice" pitchFamily="34" charset="-120"/>
              </a:rPr>
              <a:t>Profile Update Popup</a:t>
            </a:r>
            <a:endParaRPr lang="en-US" sz="1200" dirty="0"/>
          </a:p>
        </p:txBody>
      </p:sp>
      <p:sp>
        <p:nvSpPr>
          <p:cNvPr id="9" name="Text 4"/>
          <p:cNvSpPr/>
          <p:nvPr/>
        </p:nvSpPr>
        <p:spPr>
          <a:xfrm>
            <a:off x="1374456" y="2712319"/>
            <a:ext cx="12683847" cy="197525"/>
          </a:xfrm>
          <a:prstGeom prst="rect">
            <a:avLst/>
          </a:prstGeom>
          <a:noFill/>
          <a:ln/>
        </p:spPr>
        <p:txBody>
          <a:bodyPr wrap="none" lIns="0" tIns="0" rIns="0" bIns="0" rtlCol="0" anchor="t"/>
          <a:lstStyle/>
          <a:p>
            <a:pPr marL="0" indent="0" algn="l">
              <a:lnSpc>
                <a:spcPts val="1550"/>
              </a:lnSpc>
              <a:buNone/>
            </a:pPr>
            <a:r>
              <a:rPr lang="en-US" sz="950" dirty="0">
                <a:solidFill>
                  <a:srgbClr val="2C2821"/>
                </a:solidFill>
                <a:latin typeface="Lora" pitchFamily="34" charset="0"/>
                <a:ea typeface="Lora" pitchFamily="34" charset="-122"/>
                <a:cs typeface="Lora" pitchFamily="34" charset="-120"/>
              </a:rPr>
              <a:t>A popup prompts sellers to update their profile when certain information is missing or incomplete.</a:t>
            </a:r>
            <a:endParaRPr lang="en-US" sz="950" dirty="0"/>
          </a:p>
        </p:txBody>
      </p:sp>
      <p:pic>
        <p:nvPicPr>
          <p:cNvPr id="10" name="Image 3" descr="preencoded.png"/>
          <p:cNvPicPr>
            <a:picLocks noChangeAspect="1"/>
          </p:cNvPicPr>
          <p:nvPr/>
        </p:nvPicPr>
        <p:blipFill>
          <a:blip r:embed="rId6"/>
          <a:stretch>
            <a:fillRect/>
          </a:stretch>
        </p:blipFill>
        <p:spPr>
          <a:xfrm>
            <a:off x="572095" y="3287610"/>
            <a:ext cx="617220" cy="987504"/>
          </a:xfrm>
          <a:prstGeom prst="rect">
            <a:avLst/>
          </a:prstGeom>
        </p:spPr>
      </p:pic>
      <p:sp>
        <p:nvSpPr>
          <p:cNvPr id="11" name="Text 5"/>
          <p:cNvSpPr/>
          <p:nvPr/>
        </p:nvSpPr>
        <p:spPr>
          <a:xfrm>
            <a:off x="1374458" y="3410959"/>
            <a:ext cx="1774388" cy="192881"/>
          </a:xfrm>
          <a:prstGeom prst="rect">
            <a:avLst/>
          </a:prstGeom>
          <a:noFill/>
          <a:ln/>
        </p:spPr>
        <p:txBody>
          <a:bodyPr wrap="none" lIns="0" tIns="0" rIns="0" bIns="0" rtlCol="0" anchor="t"/>
          <a:lstStyle/>
          <a:p>
            <a:pPr marL="0" indent="0" algn="l">
              <a:lnSpc>
                <a:spcPts val="1500"/>
              </a:lnSpc>
              <a:buNone/>
            </a:pPr>
            <a:r>
              <a:rPr lang="en-US" sz="1200" dirty="0">
                <a:solidFill>
                  <a:srgbClr val="2C2821"/>
                </a:solidFill>
                <a:latin typeface="Alice" pitchFamily="34" charset="0"/>
                <a:ea typeface="Alice" pitchFamily="34" charset="-122"/>
                <a:cs typeface="Alice" pitchFamily="34" charset="-120"/>
              </a:rPr>
              <a:t>Orders Management Page</a:t>
            </a:r>
            <a:endParaRPr lang="en-US" sz="1200" dirty="0"/>
          </a:p>
        </p:txBody>
      </p:sp>
      <p:sp>
        <p:nvSpPr>
          <p:cNvPr id="12" name="Text 6"/>
          <p:cNvSpPr/>
          <p:nvPr/>
        </p:nvSpPr>
        <p:spPr>
          <a:xfrm>
            <a:off x="1374455" y="3690301"/>
            <a:ext cx="12683847" cy="197525"/>
          </a:xfrm>
          <a:prstGeom prst="rect">
            <a:avLst/>
          </a:prstGeom>
          <a:noFill/>
          <a:ln/>
        </p:spPr>
        <p:txBody>
          <a:bodyPr wrap="none" lIns="0" tIns="0" rIns="0" bIns="0" rtlCol="0" anchor="t"/>
          <a:lstStyle/>
          <a:p>
            <a:pPr marL="0" indent="0" algn="l">
              <a:lnSpc>
                <a:spcPts val="1550"/>
              </a:lnSpc>
              <a:buNone/>
            </a:pPr>
            <a:r>
              <a:rPr lang="en-US" sz="950" dirty="0">
                <a:solidFill>
                  <a:srgbClr val="2C2821"/>
                </a:solidFill>
                <a:latin typeface="Lora" pitchFamily="34" charset="0"/>
                <a:ea typeface="Lora" pitchFamily="34" charset="-122"/>
                <a:cs typeface="Lora" pitchFamily="34" charset="-120"/>
              </a:rPr>
              <a:t>Sellers can manage and update the status of each order received, with options to update the status for each order.</a:t>
            </a:r>
            <a:endParaRPr lang="en-US" sz="950" dirty="0"/>
          </a:p>
        </p:txBody>
      </p:sp>
      <p:pic>
        <p:nvPicPr>
          <p:cNvPr id="13" name="Image 4" descr="preencoded.png"/>
          <p:cNvPicPr>
            <a:picLocks noChangeAspect="1"/>
          </p:cNvPicPr>
          <p:nvPr/>
        </p:nvPicPr>
        <p:blipFill>
          <a:blip r:embed="rId7"/>
          <a:stretch>
            <a:fillRect/>
          </a:stretch>
        </p:blipFill>
        <p:spPr>
          <a:xfrm>
            <a:off x="572095" y="4275114"/>
            <a:ext cx="617220" cy="987504"/>
          </a:xfrm>
          <a:prstGeom prst="rect">
            <a:avLst/>
          </a:prstGeom>
        </p:spPr>
      </p:pic>
      <p:sp>
        <p:nvSpPr>
          <p:cNvPr id="14" name="Text 7"/>
          <p:cNvSpPr/>
          <p:nvPr/>
        </p:nvSpPr>
        <p:spPr>
          <a:xfrm>
            <a:off x="1374458" y="4398463"/>
            <a:ext cx="1615321" cy="192881"/>
          </a:xfrm>
          <a:prstGeom prst="rect">
            <a:avLst/>
          </a:prstGeom>
          <a:noFill/>
          <a:ln/>
        </p:spPr>
        <p:txBody>
          <a:bodyPr wrap="none" lIns="0" tIns="0" rIns="0" bIns="0" rtlCol="0" anchor="t"/>
          <a:lstStyle/>
          <a:p>
            <a:pPr marL="0" indent="0" algn="l">
              <a:lnSpc>
                <a:spcPts val="1500"/>
              </a:lnSpc>
              <a:buNone/>
            </a:pPr>
            <a:r>
              <a:rPr lang="en-US" sz="1200" dirty="0">
                <a:solidFill>
                  <a:srgbClr val="2C2821"/>
                </a:solidFill>
                <a:latin typeface="Alice" pitchFamily="34" charset="0"/>
                <a:ea typeface="Alice" pitchFamily="34" charset="-122"/>
                <a:cs typeface="Alice" pitchFamily="34" charset="-120"/>
              </a:rPr>
              <a:t>Launch Product Button</a:t>
            </a:r>
            <a:endParaRPr lang="en-US" sz="1200" dirty="0"/>
          </a:p>
        </p:txBody>
      </p:sp>
      <p:sp>
        <p:nvSpPr>
          <p:cNvPr id="15" name="Text 8"/>
          <p:cNvSpPr/>
          <p:nvPr/>
        </p:nvSpPr>
        <p:spPr>
          <a:xfrm>
            <a:off x="1374458" y="4690046"/>
            <a:ext cx="12683847" cy="197525"/>
          </a:xfrm>
          <a:prstGeom prst="rect">
            <a:avLst/>
          </a:prstGeom>
          <a:noFill/>
          <a:ln/>
        </p:spPr>
        <p:txBody>
          <a:bodyPr wrap="none" lIns="0" tIns="0" rIns="0" bIns="0" rtlCol="0" anchor="t"/>
          <a:lstStyle/>
          <a:p>
            <a:pPr marL="0" indent="0" algn="l">
              <a:lnSpc>
                <a:spcPts val="1550"/>
              </a:lnSpc>
              <a:buNone/>
            </a:pPr>
            <a:r>
              <a:rPr lang="en-US" sz="950" dirty="0">
                <a:solidFill>
                  <a:srgbClr val="2C2821"/>
                </a:solidFill>
                <a:latin typeface="Lora" pitchFamily="34" charset="0"/>
                <a:ea typeface="Lora" pitchFamily="34" charset="-122"/>
                <a:cs typeface="Lora" pitchFamily="34" charset="-120"/>
              </a:rPr>
              <a:t>Sellers can add products to their inventory, with a popup for missing profile information to ensure the profile is complete before proceeding.</a:t>
            </a:r>
            <a:endParaRPr lang="en-US" sz="950" dirty="0"/>
          </a:p>
        </p:txBody>
      </p:sp>
      <p:pic>
        <p:nvPicPr>
          <p:cNvPr id="16" name="Image 5" descr="preencoded.png"/>
          <p:cNvPicPr>
            <a:picLocks noChangeAspect="1"/>
          </p:cNvPicPr>
          <p:nvPr/>
        </p:nvPicPr>
        <p:blipFill>
          <a:blip r:embed="rId8"/>
          <a:stretch>
            <a:fillRect/>
          </a:stretch>
        </p:blipFill>
        <p:spPr>
          <a:xfrm>
            <a:off x="572095" y="5262619"/>
            <a:ext cx="617220" cy="987504"/>
          </a:xfrm>
          <a:prstGeom prst="rect">
            <a:avLst/>
          </a:prstGeom>
        </p:spPr>
      </p:pic>
      <p:sp>
        <p:nvSpPr>
          <p:cNvPr id="17" name="Text 9"/>
          <p:cNvSpPr/>
          <p:nvPr/>
        </p:nvSpPr>
        <p:spPr>
          <a:xfrm>
            <a:off x="1374458" y="5385967"/>
            <a:ext cx="1543050" cy="192881"/>
          </a:xfrm>
          <a:prstGeom prst="rect">
            <a:avLst/>
          </a:prstGeom>
          <a:noFill/>
          <a:ln/>
        </p:spPr>
        <p:txBody>
          <a:bodyPr wrap="none" lIns="0" tIns="0" rIns="0" bIns="0" rtlCol="0" anchor="t"/>
          <a:lstStyle/>
          <a:p>
            <a:pPr marL="0" indent="0" algn="l">
              <a:lnSpc>
                <a:spcPts val="1500"/>
              </a:lnSpc>
              <a:buNone/>
            </a:pPr>
            <a:r>
              <a:rPr lang="en-US" sz="1200" dirty="0">
                <a:solidFill>
                  <a:srgbClr val="2C2821"/>
                </a:solidFill>
                <a:latin typeface="Alice" pitchFamily="34" charset="0"/>
                <a:ea typeface="Alice" pitchFamily="34" charset="-122"/>
                <a:cs typeface="Alice" pitchFamily="34" charset="-120"/>
              </a:rPr>
              <a:t>Order Status Update</a:t>
            </a:r>
            <a:endParaRPr lang="en-US" sz="1200" dirty="0"/>
          </a:p>
        </p:txBody>
      </p:sp>
      <p:sp>
        <p:nvSpPr>
          <p:cNvPr id="18" name="Text 10"/>
          <p:cNvSpPr/>
          <p:nvPr/>
        </p:nvSpPr>
        <p:spPr>
          <a:xfrm>
            <a:off x="1374454" y="5743742"/>
            <a:ext cx="12683847" cy="197525"/>
          </a:xfrm>
          <a:prstGeom prst="rect">
            <a:avLst/>
          </a:prstGeom>
          <a:noFill/>
          <a:ln/>
        </p:spPr>
        <p:txBody>
          <a:bodyPr wrap="none" lIns="0" tIns="0" rIns="0" bIns="0" rtlCol="0" anchor="t"/>
          <a:lstStyle/>
          <a:p>
            <a:pPr marL="0" indent="0" algn="l">
              <a:lnSpc>
                <a:spcPts val="1550"/>
              </a:lnSpc>
              <a:buNone/>
            </a:pPr>
            <a:r>
              <a:rPr lang="en-US" sz="950" dirty="0">
                <a:solidFill>
                  <a:srgbClr val="2C2821"/>
                </a:solidFill>
                <a:latin typeface="Lora" pitchFamily="34" charset="0"/>
                <a:ea typeface="Lora" pitchFamily="34" charset="-122"/>
                <a:cs typeface="Lora" pitchFamily="34" charset="-120"/>
              </a:rPr>
              <a:t>Sellers can update the status of orders from Pending to Shipped, Delivered, or Cancelled.</a:t>
            </a:r>
            <a:endParaRPr lang="en-US" sz="950" dirty="0"/>
          </a:p>
        </p:txBody>
      </p:sp>
      <p:pic>
        <p:nvPicPr>
          <p:cNvPr id="19" name="Image 6" descr="preencoded.png"/>
          <p:cNvPicPr>
            <a:picLocks noChangeAspect="1"/>
          </p:cNvPicPr>
          <p:nvPr/>
        </p:nvPicPr>
        <p:blipFill>
          <a:blip r:embed="rId9"/>
          <a:stretch>
            <a:fillRect/>
          </a:stretch>
        </p:blipFill>
        <p:spPr>
          <a:xfrm>
            <a:off x="572095" y="6250123"/>
            <a:ext cx="617220" cy="987504"/>
          </a:xfrm>
          <a:prstGeom prst="rect">
            <a:avLst/>
          </a:prstGeom>
        </p:spPr>
      </p:pic>
      <p:sp>
        <p:nvSpPr>
          <p:cNvPr id="20" name="Text 11"/>
          <p:cNvSpPr/>
          <p:nvPr/>
        </p:nvSpPr>
        <p:spPr>
          <a:xfrm>
            <a:off x="1374458" y="6512245"/>
            <a:ext cx="2649498" cy="192881"/>
          </a:xfrm>
          <a:prstGeom prst="rect">
            <a:avLst/>
          </a:prstGeom>
          <a:noFill/>
          <a:ln/>
        </p:spPr>
        <p:txBody>
          <a:bodyPr wrap="none" lIns="0" tIns="0" rIns="0" bIns="0" rtlCol="0" anchor="t"/>
          <a:lstStyle/>
          <a:p>
            <a:pPr marL="0" indent="0" algn="l">
              <a:lnSpc>
                <a:spcPts val="1500"/>
              </a:lnSpc>
              <a:buNone/>
            </a:pPr>
            <a:r>
              <a:rPr lang="en-US" sz="1200" dirty="0">
                <a:solidFill>
                  <a:srgbClr val="2C2821"/>
                </a:solidFill>
                <a:latin typeface="Alice" pitchFamily="34" charset="0"/>
                <a:ea typeface="Alice" pitchFamily="34" charset="-122"/>
                <a:cs typeface="Alice" pitchFamily="34" charset="-120"/>
              </a:rPr>
              <a:t>Popup For Missing Profile Information</a:t>
            </a:r>
            <a:endParaRPr lang="en-US" sz="1200" dirty="0"/>
          </a:p>
        </p:txBody>
      </p:sp>
      <p:sp>
        <p:nvSpPr>
          <p:cNvPr id="21" name="Text 12"/>
          <p:cNvSpPr/>
          <p:nvPr/>
        </p:nvSpPr>
        <p:spPr>
          <a:xfrm>
            <a:off x="1374458" y="8762762"/>
            <a:ext cx="12683847" cy="197525"/>
          </a:xfrm>
          <a:prstGeom prst="rect">
            <a:avLst/>
          </a:prstGeom>
          <a:noFill/>
          <a:ln/>
        </p:spPr>
        <p:txBody>
          <a:bodyPr wrap="none" lIns="0" tIns="0" rIns="0" bIns="0" rtlCol="0" anchor="t"/>
          <a:lstStyle/>
          <a:p>
            <a:pPr marL="0" indent="0" algn="l">
              <a:lnSpc>
                <a:spcPts val="1550"/>
              </a:lnSpc>
              <a:buNone/>
            </a:pPr>
            <a:r>
              <a:rPr lang="en-US" sz="950" dirty="0">
                <a:solidFill>
                  <a:srgbClr val="2C2821"/>
                </a:solidFill>
                <a:latin typeface="Lora" pitchFamily="34" charset="0"/>
                <a:ea typeface="Lora" pitchFamily="34" charset="-122"/>
                <a:cs typeface="Lora" pitchFamily="34" charset="-120"/>
              </a:rPr>
              <a:t>A warning displays when the seller's profile information is incomplete, preventing certain actions until the profile is updated.</a:t>
            </a:r>
            <a:endParaRPr lang="en-US" sz="950" dirty="0"/>
          </a:p>
        </p:txBody>
      </p:sp>
      <p:pic>
        <p:nvPicPr>
          <p:cNvPr id="22" name="Image 7" descr="preencoded.png"/>
          <p:cNvPicPr>
            <a:picLocks noChangeAspect="1"/>
          </p:cNvPicPr>
          <p:nvPr/>
        </p:nvPicPr>
        <p:blipFill>
          <a:blip r:embed="rId10"/>
          <a:stretch>
            <a:fillRect/>
          </a:stretch>
        </p:blipFill>
        <p:spPr>
          <a:xfrm>
            <a:off x="572095" y="9359979"/>
            <a:ext cx="617220" cy="987504"/>
          </a:xfrm>
          <a:prstGeom prst="rect">
            <a:avLst/>
          </a:prstGeom>
        </p:spPr>
      </p:pic>
      <p:sp>
        <p:nvSpPr>
          <p:cNvPr id="23" name="Text 13"/>
          <p:cNvSpPr/>
          <p:nvPr/>
        </p:nvSpPr>
        <p:spPr>
          <a:xfrm>
            <a:off x="1374458" y="9483328"/>
            <a:ext cx="1543050" cy="192881"/>
          </a:xfrm>
          <a:prstGeom prst="rect">
            <a:avLst/>
          </a:prstGeom>
          <a:noFill/>
          <a:ln/>
        </p:spPr>
        <p:txBody>
          <a:bodyPr wrap="none" lIns="0" tIns="0" rIns="0" bIns="0" rtlCol="0" anchor="t"/>
          <a:lstStyle/>
          <a:p>
            <a:pPr marL="0" indent="0" algn="l">
              <a:lnSpc>
                <a:spcPts val="1500"/>
              </a:lnSpc>
              <a:buNone/>
            </a:pPr>
            <a:r>
              <a:rPr lang="en-US" sz="1200" dirty="0">
                <a:solidFill>
                  <a:srgbClr val="2C2821"/>
                </a:solidFill>
                <a:latin typeface="Alice" pitchFamily="34" charset="0"/>
                <a:ea typeface="Alice" pitchFamily="34" charset="-122"/>
                <a:cs typeface="Alice" pitchFamily="34" charset="-120"/>
              </a:rPr>
              <a:t>General UI and Design</a:t>
            </a:r>
            <a:endParaRPr lang="en-US" sz="1200" dirty="0"/>
          </a:p>
        </p:txBody>
      </p:sp>
      <p:sp>
        <p:nvSpPr>
          <p:cNvPr id="24" name="Text 14"/>
          <p:cNvSpPr/>
          <p:nvPr/>
        </p:nvSpPr>
        <p:spPr>
          <a:xfrm>
            <a:off x="1374458" y="9750266"/>
            <a:ext cx="12683847" cy="197525"/>
          </a:xfrm>
          <a:prstGeom prst="rect">
            <a:avLst/>
          </a:prstGeom>
          <a:noFill/>
          <a:ln/>
        </p:spPr>
        <p:txBody>
          <a:bodyPr wrap="none" lIns="0" tIns="0" rIns="0" bIns="0" rtlCol="0" anchor="t"/>
          <a:lstStyle/>
          <a:p>
            <a:pPr marL="0" indent="0" algn="l">
              <a:lnSpc>
                <a:spcPts val="1550"/>
              </a:lnSpc>
              <a:buNone/>
            </a:pPr>
            <a:r>
              <a:rPr lang="en-US" sz="950" dirty="0">
                <a:solidFill>
                  <a:srgbClr val="2C2821"/>
                </a:solidFill>
                <a:latin typeface="Lora" pitchFamily="34" charset="0"/>
                <a:ea typeface="Lora" pitchFamily="34" charset="-122"/>
                <a:cs typeface="Lora" pitchFamily="34" charset="-120"/>
              </a:rPr>
              <a:t>The design ensures an intuitive user experience with a dark theme and modern layout that is easy to navigate.</a:t>
            </a:r>
            <a:endParaRPr lang="en-US" sz="950" dirty="0"/>
          </a:p>
        </p:txBody>
      </p:sp>
      <p:sp>
        <p:nvSpPr>
          <p:cNvPr id="25" name="Rectangle 24">
            <a:extLst>
              <a:ext uri="{FF2B5EF4-FFF2-40B4-BE49-F238E27FC236}">
                <a16:creationId xmlns:a16="http://schemas.microsoft.com/office/drawing/2014/main" id="{A58B3F75-D594-3035-7778-BFDC31C6D9CD}"/>
              </a:ext>
            </a:extLst>
          </p:cNvPr>
          <p:cNvSpPr/>
          <p:nvPr/>
        </p:nvSpPr>
        <p:spPr>
          <a:xfrm>
            <a:off x="12801600" y="7710311"/>
            <a:ext cx="1727200" cy="406400"/>
          </a:xfrm>
          <a:prstGeom prst="rect">
            <a:avLst/>
          </a:prstGeom>
          <a:solidFill>
            <a:srgbClr val="FCFBF8"/>
          </a:solidFill>
          <a:ln>
            <a:solidFill>
              <a:srgbClr val="FCFB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791708" y="1248311"/>
            <a:ext cx="3980735" cy="5971103"/>
          </a:xfrm>
          <a:prstGeom prst="rect">
            <a:avLst/>
          </a:prstGeom>
        </p:spPr>
      </p:pic>
      <p:sp>
        <p:nvSpPr>
          <p:cNvPr id="3" name="Text 0"/>
          <p:cNvSpPr/>
          <p:nvPr/>
        </p:nvSpPr>
        <p:spPr>
          <a:xfrm>
            <a:off x="512683" y="521256"/>
            <a:ext cx="3662005" cy="457795"/>
          </a:xfrm>
          <a:prstGeom prst="rect">
            <a:avLst/>
          </a:prstGeom>
          <a:noFill/>
          <a:ln/>
        </p:spPr>
        <p:txBody>
          <a:bodyPr wrap="none" lIns="0" tIns="0" rIns="0" bIns="0" rtlCol="0" anchor="t"/>
          <a:lstStyle/>
          <a:p>
            <a:pPr marL="0" indent="0">
              <a:lnSpc>
                <a:spcPts val="3600"/>
              </a:lnSpc>
              <a:buNone/>
            </a:pPr>
            <a:r>
              <a:rPr lang="en-US" sz="2850" dirty="0">
                <a:solidFill>
                  <a:srgbClr val="233E32"/>
                </a:solidFill>
                <a:latin typeface="Alice" pitchFamily="34" charset="0"/>
                <a:ea typeface="Alice" pitchFamily="34" charset="-122"/>
                <a:cs typeface="Alice" pitchFamily="34" charset="-120"/>
              </a:rPr>
              <a:t>Buyers</a:t>
            </a:r>
            <a:endParaRPr lang="en-US" sz="2850" dirty="0"/>
          </a:p>
        </p:txBody>
      </p:sp>
      <p:pic>
        <p:nvPicPr>
          <p:cNvPr id="4" name="Image 1" descr="preencoded.png"/>
          <p:cNvPicPr>
            <a:picLocks noChangeAspect="1"/>
          </p:cNvPicPr>
          <p:nvPr/>
        </p:nvPicPr>
        <p:blipFill>
          <a:blip r:embed="rId4"/>
          <a:stretch>
            <a:fillRect/>
          </a:stretch>
        </p:blipFill>
        <p:spPr>
          <a:xfrm>
            <a:off x="512683" y="1198721"/>
            <a:ext cx="366117" cy="366117"/>
          </a:xfrm>
          <a:prstGeom prst="rect">
            <a:avLst/>
          </a:prstGeom>
        </p:spPr>
      </p:pic>
      <p:sp>
        <p:nvSpPr>
          <p:cNvPr id="5" name="Text 1"/>
          <p:cNvSpPr/>
          <p:nvPr/>
        </p:nvSpPr>
        <p:spPr>
          <a:xfrm>
            <a:off x="512683" y="1711285"/>
            <a:ext cx="1894880" cy="228838"/>
          </a:xfrm>
          <a:prstGeom prst="rect">
            <a:avLst/>
          </a:prstGeom>
          <a:noFill/>
          <a:ln/>
        </p:spPr>
        <p:txBody>
          <a:bodyPr wrap="none" lIns="0" tIns="0" rIns="0" bIns="0" rtlCol="0" anchor="t"/>
          <a:lstStyle/>
          <a:p>
            <a:pPr marL="0" indent="0" algn="l">
              <a:lnSpc>
                <a:spcPts val="1800"/>
              </a:lnSpc>
              <a:buNone/>
            </a:pPr>
            <a:r>
              <a:rPr lang="en-US" sz="1400" dirty="0">
                <a:solidFill>
                  <a:srgbClr val="2C2821"/>
                </a:solidFill>
                <a:latin typeface="Alice" pitchFamily="34" charset="0"/>
                <a:ea typeface="Alice" pitchFamily="34" charset="-122"/>
                <a:cs typeface="Alice" pitchFamily="34" charset="-120"/>
              </a:rPr>
              <a:t>Product Browsing Page</a:t>
            </a:r>
            <a:endParaRPr lang="en-US" sz="1400" dirty="0"/>
          </a:p>
        </p:txBody>
      </p:sp>
      <p:sp>
        <p:nvSpPr>
          <p:cNvPr id="6" name="Text 2"/>
          <p:cNvSpPr/>
          <p:nvPr/>
        </p:nvSpPr>
        <p:spPr>
          <a:xfrm>
            <a:off x="512683" y="2027992"/>
            <a:ext cx="8118634" cy="468630"/>
          </a:xfrm>
          <a:prstGeom prst="rect">
            <a:avLst/>
          </a:prstGeom>
          <a:noFill/>
          <a:ln/>
        </p:spPr>
        <p:txBody>
          <a:bodyPr wrap="square" lIns="0" tIns="0" rIns="0" bIns="0" rtlCol="0" anchor="t"/>
          <a:lstStyle/>
          <a:p>
            <a:pPr marL="0" indent="0" algn="l">
              <a:lnSpc>
                <a:spcPts val="1800"/>
              </a:lnSpc>
              <a:buNone/>
            </a:pPr>
            <a:r>
              <a:rPr lang="en-US" sz="1150" dirty="0">
                <a:solidFill>
                  <a:srgbClr val="2C2821"/>
                </a:solidFill>
                <a:latin typeface="Lora" pitchFamily="34" charset="0"/>
                <a:ea typeface="Lora" pitchFamily="34" charset="-122"/>
                <a:cs typeface="Lora" pitchFamily="34" charset="-120"/>
              </a:rPr>
              <a:t>Buyers can browse and search for products listed by sellers, with product details including name, price, image, seller information, and ratings.</a:t>
            </a:r>
            <a:endParaRPr lang="en-US" sz="1150" dirty="0"/>
          </a:p>
        </p:txBody>
      </p:sp>
      <p:pic>
        <p:nvPicPr>
          <p:cNvPr id="7" name="Image 2" descr="preencoded.png"/>
          <p:cNvPicPr>
            <a:picLocks noChangeAspect="1"/>
          </p:cNvPicPr>
          <p:nvPr/>
        </p:nvPicPr>
        <p:blipFill>
          <a:blip r:embed="rId5"/>
          <a:stretch>
            <a:fillRect/>
          </a:stretch>
        </p:blipFill>
        <p:spPr>
          <a:xfrm>
            <a:off x="512683" y="2935962"/>
            <a:ext cx="366117" cy="366117"/>
          </a:xfrm>
          <a:prstGeom prst="rect">
            <a:avLst/>
          </a:prstGeom>
        </p:spPr>
      </p:pic>
      <p:sp>
        <p:nvSpPr>
          <p:cNvPr id="8" name="Text 3"/>
          <p:cNvSpPr/>
          <p:nvPr/>
        </p:nvSpPr>
        <p:spPr>
          <a:xfrm>
            <a:off x="512683" y="3448526"/>
            <a:ext cx="1830943" cy="228838"/>
          </a:xfrm>
          <a:prstGeom prst="rect">
            <a:avLst/>
          </a:prstGeom>
          <a:noFill/>
          <a:ln/>
        </p:spPr>
        <p:txBody>
          <a:bodyPr wrap="none" lIns="0" tIns="0" rIns="0" bIns="0" rtlCol="0" anchor="t"/>
          <a:lstStyle/>
          <a:p>
            <a:pPr marL="0" indent="0" algn="l">
              <a:lnSpc>
                <a:spcPts val="1800"/>
              </a:lnSpc>
              <a:buNone/>
            </a:pPr>
            <a:r>
              <a:rPr lang="en-US" sz="1400" dirty="0">
                <a:solidFill>
                  <a:srgbClr val="2C2821"/>
                </a:solidFill>
                <a:latin typeface="Alice" pitchFamily="34" charset="0"/>
                <a:ea typeface="Alice" pitchFamily="34" charset="-122"/>
                <a:cs typeface="Alice" pitchFamily="34" charset="-120"/>
              </a:rPr>
              <a:t>Product Details Page</a:t>
            </a:r>
            <a:endParaRPr lang="en-US" sz="1400" dirty="0"/>
          </a:p>
        </p:txBody>
      </p:sp>
      <p:sp>
        <p:nvSpPr>
          <p:cNvPr id="9" name="Text 4"/>
          <p:cNvSpPr/>
          <p:nvPr/>
        </p:nvSpPr>
        <p:spPr>
          <a:xfrm>
            <a:off x="512683" y="3765233"/>
            <a:ext cx="8118634" cy="468630"/>
          </a:xfrm>
          <a:prstGeom prst="rect">
            <a:avLst/>
          </a:prstGeom>
          <a:noFill/>
          <a:ln/>
        </p:spPr>
        <p:txBody>
          <a:bodyPr wrap="square" lIns="0" tIns="0" rIns="0" bIns="0" rtlCol="0" anchor="t"/>
          <a:lstStyle/>
          <a:p>
            <a:pPr marL="0" indent="0" algn="l">
              <a:lnSpc>
                <a:spcPts val="1800"/>
              </a:lnSpc>
              <a:buNone/>
            </a:pPr>
            <a:r>
              <a:rPr lang="en-US" sz="1150" dirty="0">
                <a:solidFill>
                  <a:srgbClr val="2C2821"/>
                </a:solidFill>
                <a:latin typeface="Lora" pitchFamily="34" charset="0"/>
                <a:ea typeface="Lora" pitchFamily="34" charset="-122"/>
                <a:cs typeface="Lora" pitchFamily="34" charset="-120"/>
              </a:rPr>
              <a:t>Detailed information about a selected product is provided, including high-quality product images, detailed product description, size/variant options, available stock, seller ratings and reviews, and an "Add to Cart" button.</a:t>
            </a:r>
            <a:endParaRPr lang="en-US" sz="1150" dirty="0"/>
          </a:p>
        </p:txBody>
      </p:sp>
      <p:pic>
        <p:nvPicPr>
          <p:cNvPr id="10" name="Image 3" descr="preencoded.png"/>
          <p:cNvPicPr>
            <a:picLocks noChangeAspect="1"/>
          </p:cNvPicPr>
          <p:nvPr/>
        </p:nvPicPr>
        <p:blipFill>
          <a:blip r:embed="rId6"/>
          <a:stretch>
            <a:fillRect/>
          </a:stretch>
        </p:blipFill>
        <p:spPr>
          <a:xfrm>
            <a:off x="512683" y="4673203"/>
            <a:ext cx="366117" cy="366117"/>
          </a:xfrm>
          <a:prstGeom prst="rect">
            <a:avLst/>
          </a:prstGeom>
        </p:spPr>
      </p:pic>
      <p:sp>
        <p:nvSpPr>
          <p:cNvPr id="11" name="Text 5"/>
          <p:cNvSpPr/>
          <p:nvPr/>
        </p:nvSpPr>
        <p:spPr>
          <a:xfrm>
            <a:off x="512683" y="5185767"/>
            <a:ext cx="1830943" cy="228838"/>
          </a:xfrm>
          <a:prstGeom prst="rect">
            <a:avLst/>
          </a:prstGeom>
          <a:noFill/>
          <a:ln/>
        </p:spPr>
        <p:txBody>
          <a:bodyPr wrap="none" lIns="0" tIns="0" rIns="0" bIns="0" rtlCol="0" anchor="t"/>
          <a:lstStyle/>
          <a:p>
            <a:pPr marL="0" indent="0" algn="l">
              <a:lnSpc>
                <a:spcPts val="1800"/>
              </a:lnSpc>
              <a:buNone/>
            </a:pPr>
            <a:r>
              <a:rPr lang="en-US" sz="1400" dirty="0">
                <a:solidFill>
                  <a:srgbClr val="2C2821"/>
                </a:solidFill>
                <a:latin typeface="Alice" pitchFamily="34" charset="0"/>
                <a:ea typeface="Alice" pitchFamily="34" charset="-122"/>
                <a:cs typeface="Alice" pitchFamily="34" charset="-120"/>
              </a:rPr>
              <a:t>Cart Management</a:t>
            </a:r>
            <a:endParaRPr lang="en-US" sz="1400" dirty="0"/>
          </a:p>
        </p:txBody>
      </p:sp>
      <p:sp>
        <p:nvSpPr>
          <p:cNvPr id="12" name="Text 6"/>
          <p:cNvSpPr/>
          <p:nvPr/>
        </p:nvSpPr>
        <p:spPr>
          <a:xfrm>
            <a:off x="512683" y="5502473"/>
            <a:ext cx="8118634" cy="468630"/>
          </a:xfrm>
          <a:prstGeom prst="rect">
            <a:avLst/>
          </a:prstGeom>
          <a:noFill/>
          <a:ln/>
        </p:spPr>
        <p:txBody>
          <a:bodyPr wrap="square" lIns="0" tIns="0" rIns="0" bIns="0" rtlCol="0" anchor="t"/>
          <a:lstStyle/>
          <a:p>
            <a:pPr marL="0" indent="0" algn="l">
              <a:lnSpc>
                <a:spcPts val="1800"/>
              </a:lnSpc>
              <a:buNone/>
            </a:pPr>
            <a:r>
              <a:rPr lang="en-US" sz="1150" dirty="0">
                <a:solidFill>
                  <a:srgbClr val="2C2821"/>
                </a:solidFill>
                <a:latin typeface="Lora" pitchFamily="34" charset="0"/>
                <a:ea typeface="Lora" pitchFamily="34" charset="-122"/>
                <a:cs typeface="Lora" pitchFamily="34" charset="-120"/>
              </a:rPr>
              <a:t>Buyers can view and manage items in their cart, with options to edit quantity or remove items, and a summary of total cost.</a:t>
            </a:r>
            <a:endParaRPr lang="en-US" sz="1150" dirty="0"/>
          </a:p>
        </p:txBody>
      </p:sp>
      <p:pic>
        <p:nvPicPr>
          <p:cNvPr id="13" name="Image 4" descr="preencoded.png"/>
          <p:cNvPicPr>
            <a:picLocks noChangeAspect="1"/>
          </p:cNvPicPr>
          <p:nvPr/>
        </p:nvPicPr>
        <p:blipFill>
          <a:blip r:embed="rId7"/>
          <a:stretch>
            <a:fillRect/>
          </a:stretch>
        </p:blipFill>
        <p:spPr>
          <a:xfrm>
            <a:off x="512683" y="6410444"/>
            <a:ext cx="366117" cy="366117"/>
          </a:xfrm>
          <a:prstGeom prst="rect">
            <a:avLst/>
          </a:prstGeom>
        </p:spPr>
      </p:pic>
      <p:sp>
        <p:nvSpPr>
          <p:cNvPr id="14" name="Text 7"/>
          <p:cNvSpPr/>
          <p:nvPr/>
        </p:nvSpPr>
        <p:spPr>
          <a:xfrm>
            <a:off x="512683" y="6923008"/>
            <a:ext cx="1830943" cy="228838"/>
          </a:xfrm>
          <a:prstGeom prst="rect">
            <a:avLst/>
          </a:prstGeom>
          <a:noFill/>
          <a:ln/>
        </p:spPr>
        <p:txBody>
          <a:bodyPr wrap="none" lIns="0" tIns="0" rIns="0" bIns="0" rtlCol="0" anchor="t"/>
          <a:lstStyle/>
          <a:p>
            <a:pPr marL="0" indent="0" algn="l">
              <a:lnSpc>
                <a:spcPts val="1800"/>
              </a:lnSpc>
              <a:buNone/>
            </a:pPr>
            <a:r>
              <a:rPr lang="en-US" sz="1400" dirty="0">
                <a:solidFill>
                  <a:srgbClr val="2C2821"/>
                </a:solidFill>
                <a:latin typeface="Alice" pitchFamily="34" charset="0"/>
                <a:ea typeface="Alice" pitchFamily="34" charset="-122"/>
                <a:cs typeface="Alice" pitchFamily="34" charset="-120"/>
              </a:rPr>
              <a:t>Order History Page</a:t>
            </a:r>
            <a:endParaRPr lang="en-US" sz="1400" dirty="0"/>
          </a:p>
        </p:txBody>
      </p:sp>
      <p:sp>
        <p:nvSpPr>
          <p:cNvPr id="15" name="Text 8"/>
          <p:cNvSpPr/>
          <p:nvPr/>
        </p:nvSpPr>
        <p:spPr>
          <a:xfrm>
            <a:off x="512683" y="7239714"/>
            <a:ext cx="8118634" cy="468630"/>
          </a:xfrm>
          <a:prstGeom prst="rect">
            <a:avLst/>
          </a:prstGeom>
          <a:noFill/>
          <a:ln/>
        </p:spPr>
        <p:txBody>
          <a:bodyPr wrap="square" lIns="0" tIns="0" rIns="0" bIns="0" rtlCol="0" anchor="t"/>
          <a:lstStyle/>
          <a:p>
            <a:pPr marL="0" indent="0" algn="l">
              <a:lnSpc>
                <a:spcPts val="1800"/>
              </a:lnSpc>
              <a:buNone/>
            </a:pPr>
            <a:r>
              <a:rPr lang="en-US" sz="1150" dirty="0">
                <a:solidFill>
                  <a:srgbClr val="2C2821"/>
                </a:solidFill>
                <a:latin typeface="Lora" pitchFamily="34" charset="0"/>
                <a:ea typeface="Lora" pitchFamily="34" charset="-122"/>
                <a:cs typeface="Lora" pitchFamily="34" charset="-120"/>
              </a:rPr>
              <a:t>Buyers can view past and current orders, with details including order ID, product(s) purchased, total amount, order date, and current status.</a:t>
            </a:r>
            <a:endParaRPr lang="en-US" sz="1150" dirty="0"/>
          </a:p>
        </p:txBody>
      </p:sp>
      <p:sp>
        <p:nvSpPr>
          <p:cNvPr id="16" name="Rectangle 15">
            <a:extLst>
              <a:ext uri="{FF2B5EF4-FFF2-40B4-BE49-F238E27FC236}">
                <a16:creationId xmlns:a16="http://schemas.microsoft.com/office/drawing/2014/main" id="{8E7EFC65-3035-C78F-3B8B-595A2FC8957B}"/>
              </a:ext>
            </a:extLst>
          </p:cNvPr>
          <p:cNvSpPr/>
          <p:nvPr/>
        </p:nvSpPr>
        <p:spPr>
          <a:xfrm>
            <a:off x="12801600" y="7710311"/>
            <a:ext cx="1727200" cy="406400"/>
          </a:xfrm>
          <a:prstGeom prst="rect">
            <a:avLst/>
          </a:prstGeom>
          <a:solidFill>
            <a:srgbClr val="FCFBF8"/>
          </a:solidFill>
          <a:ln>
            <a:solidFill>
              <a:srgbClr val="FCFB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D2DE15-807A-287E-7E02-84B238F63A09}"/>
              </a:ext>
            </a:extLst>
          </p:cNvPr>
          <p:cNvSpPr txBox="1"/>
          <p:nvPr/>
        </p:nvSpPr>
        <p:spPr>
          <a:xfrm>
            <a:off x="4126088" y="2088892"/>
            <a:ext cx="7636933" cy="4051815"/>
          </a:xfrm>
          <a:prstGeom prst="rect">
            <a:avLst/>
          </a:prstGeom>
          <a:noFill/>
        </p:spPr>
        <p:txBody>
          <a:bodyPr wrap="square">
            <a:spAutoFit/>
          </a:bodyPr>
          <a:lstStyle/>
          <a:p>
            <a:pPr marL="0" indent="0">
              <a:lnSpc>
                <a:spcPts val="6050"/>
              </a:lnSpc>
              <a:buNone/>
            </a:pPr>
            <a:r>
              <a:rPr lang="en-US" sz="9600" dirty="0">
                <a:solidFill>
                  <a:srgbClr val="233E32"/>
                </a:solidFill>
                <a:latin typeface="Alice" pitchFamily="34" charset="0"/>
                <a:ea typeface="Alice" pitchFamily="34" charset="-122"/>
                <a:cs typeface="Alice" pitchFamily="34" charset="-120"/>
              </a:rPr>
              <a:t>   Thankyou!!</a:t>
            </a:r>
          </a:p>
          <a:p>
            <a:pPr marL="0" indent="0" algn="ctr">
              <a:lnSpc>
                <a:spcPts val="6050"/>
              </a:lnSpc>
              <a:buNone/>
            </a:pPr>
            <a:endParaRPr lang="en-US" sz="4400" dirty="0">
              <a:solidFill>
                <a:srgbClr val="233E32"/>
              </a:solidFill>
              <a:latin typeface="Alice" pitchFamily="34" charset="0"/>
              <a:ea typeface="Alice" pitchFamily="34" charset="-122"/>
            </a:endParaRPr>
          </a:p>
          <a:p>
            <a:pPr marL="0" indent="0" algn="ctr">
              <a:lnSpc>
                <a:spcPts val="6050"/>
              </a:lnSpc>
              <a:buNone/>
            </a:pPr>
            <a:r>
              <a:rPr lang="en-US" sz="4400" dirty="0">
                <a:solidFill>
                  <a:srgbClr val="233E32"/>
                </a:solidFill>
                <a:latin typeface="Alice" pitchFamily="34" charset="0"/>
                <a:ea typeface="Alice" pitchFamily="34" charset="-122"/>
              </a:rPr>
              <a:t>Presented by – </a:t>
            </a:r>
          </a:p>
          <a:p>
            <a:pPr marL="0" indent="0" algn="ctr">
              <a:lnSpc>
                <a:spcPts val="6050"/>
              </a:lnSpc>
              <a:buNone/>
            </a:pPr>
            <a:r>
              <a:rPr lang="en-US" sz="4400" dirty="0">
                <a:solidFill>
                  <a:srgbClr val="233E32"/>
                </a:solidFill>
                <a:latin typeface="Alice" pitchFamily="34" charset="0"/>
                <a:ea typeface="Alice" pitchFamily="34" charset="-122"/>
              </a:rPr>
              <a:t>B058 Swapnil Kale</a:t>
            </a:r>
          </a:p>
          <a:p>
            <a:pPr marL="0" indent="0" algn="ctr">
              <a:lnSpc>
                <a:spcPts val="6050"/>
              </a:lnSpc>
              <a:buNone/>
            </a:pPr>
            <a:r>
              <a:rPr lang="en-US" sz="4400" dirty="0">
                <a:solidFill>
                  <a:srgbClr val="233E32"/>
                </a:solidFill>
                <a:latin typeface="Alice" pitchFamily="34" charset="0"/>
                <a:ea typeface="Alice" pitchFamily="34" charset="-122"/>
              </a:rPr>
              <a:t>B066 </a:t>
            </a:r>
            <a:r>
              <a:rPr lang="en-US" sz="4400" dirty="0" err="1">
                <a:solidFill>
                  <a:srgbClr val="233E32"/>
                </a:solidFill>
                <a:latin typeface="Alice" pitchFamily="34" charset="0"/>
                <a:ea typeface="Alice" pitchFamily="34" charset="-122"/>
              </a:rPr>
              <a:t>Plaksha</a:t>
            </a:r>
            <a:r>
              <a:rPr lang="en-US" sz="4400" dirty="0">
                <a:solidFill>
                  <a:srgbClr val="233E32"/>
                </a:solidFill>
                <a:latin typeface="Alice" pitchFamily="34" charset="0"/>
                <a:ea typeface="Alice" pitchFamily="34" charset="-122"/>
              </a:rPr>
              <a:t> Tiwari</a:t>
            </a:r>
            <a:endParaRPr lang="en-US" sz="4400" dirty="0"/>
          </a:p>
        </p:txBody>
      </p:sp>
      <p:sp>
        <p:nvSpPr>
          <p:cNvPr id="4" name="Rectangle 3">
            <a:extLst>
              <a:ext uri="{FF2B5EF4-FFF2-40B4-BE49-F238E27FC236}">
                <a16:creationId xmlns:a16="http://schemas.microsoft.com/office/drawing/2014/main" id="{30F6DE55-8525-072C-AA4E-6A3F108C12C1}"/>
              </a:ext>
            </a:extLst>
          </p:cNvPr>
          <p:cNvSpPr/>
          <p:nvPr/>
        </p:nvSpPr>
        <p:spPr>
          <a:xfrm>
            <a:off x="12801600" y="7710311"/>
            <a:ext cx="1727200" cy="406400"/>
          </a:xfrm>
          <a:prstGeom prst="rect">
            <a:avLst/>
          </a:prstGeom>
          <a:solidFill>
            <a:srgbClr val="FCFBF8"/>
          </a:solidFill>
          <a:ln>
            <a:solidFill>
              <a:srgbClr val="FCFB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72966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916</Words>
  <Application>Microsoft Office PowerPoint</Application>
  <PresentationFormat>Custom</PresentationFormat>
  <Paragraphs>102</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Alice</vt:lpstr>
      <vt:lpstr>Lora Bold</vt:lpstr>
      <vt:lpstr>Arial</vt:lpstr>
      <vt:lpstr>Lora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poorvi tiwari</cp:lastModifiedBy>
  <cp:revision>2</cp:revision>
  <dcterms:created xsi:type="dcterms:W3CDTF">2024-11-09T16:36:57Z</dcterms:created>
  <dcterms:modified xsi:type="dcterms:W3CDTF">2024-11-09T16:46:25Z</dcterms:modified>
</cp:coreProperties>
</file>