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10" r:id="rId1"/>
  </p:sldMasterIdLst>
  <p:sldIdLst>
    <p:sldId id="256" r:id="rId2"/>
    <p:sldId id="257" r:id="rId3"/>
    <p:sldId id="258" r:id="rId4"/>
    <p:sldId id="264" r:id="rId5"/>
    <p:sldId id="259" r:id="rId6"/>
    <p:sldId id="265" r:id="rId7"/>
    <p:sldId id="260" r:id="rId8"/>
    <p:sldId id="267" r:id="rId9"/>
    <p:sldId id="268" r:id="rId10"/>
    <p:sldId id="269" r:id="rId11"/>
    <p:sldId id="270" r:id="rId12"/>
    <p:sldId id="271" r:id="rId13"/>
    <p:sldId id="272" r:id="rId14"/>
    <p:sldId id="273"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3" d="100"/>
          <a:sy n="83" d="100"/>
        </p:scale>
        <p:origin x="60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9999-93BB-D0A7-6632-6DCBC47DA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432BAE-A63F-4A69-FE4C-23BB37F89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1843C-4B9E-2CE9-2E1F-BB6338691B95}"/>
              </a:ext>
            </a:extLst>
          </p:cNvPr>
          <p:cNvSpPr>
            <a:spLocks noGrp="1"/>
          </p:cNvSpPr>
          <p:nvPr>
            <p:ph type="dt" sz="half" idx="10"/>
          </p:nvPr>
        </p:nvSpPr>
        <p:spPr/>
        <p:txBody>
          <a:bodyPr/>
          <a:lstStyle/>
          <a:p>
            <a:fld id="{9E016143-E03C-4CFD-AFDC-14E5BDEA754C}" type="datetimeFigureOut">
              <a:rPr lang="en-US" smtClean="0"/>
              <a:pPr/>
              <a:t>4/2/2023</a:t>
            </a:fld>
            <a:endParaRPr lang="en-US" dirty="0"/>
          </a:p>
        </p:txBody>
      </p:sp>
      <p:sp>
        <p:nvSpPr>
          <p:cNvPr id="5" name="Footer Placeholder 4">
            <a:extLst>
              <a:ext uri="{FF2B5EF4-FFF2-40B4-BE49-F238E27FC236}">
                <a16:creationId xmlns:a16="http://schemas.microsoft.com/office/drawing/2014/main" id="{28146280-7D12-8EA4-DB26-312F1F7DAA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4089E9-105A-6806-6548-4919832AD5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339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245E-7CB7-27B2-4197-03F8B89CCF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768C0-FB5A-4878-340C-CCD6733B3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D88B1-3C2C-1E59-3340-FB5E44F0AA08}"/>
              </a:ext>
            </a:extLst>
          </p:cNvPr>
          <p:cNvSpPr>
            <a:spLocks noGrp="1"/>
          </p:cNvSpPr>
          <p:nvPr>
            <p:ph type="dt" sz="half" idx="10"/>
          </p:nvPr>
        </p:nvSpPr>
        <p:spPr/>
        <p:txBody>
          <a:bodyPr/>
          <a:lstStyle/>
          <a:p>
            <a:fld id="{C033E54A-A8CA-48C1-9504-691B58049D29}" type="datetimeFigureOut">
              <a:rPr lang="en-US" smtClean="0"/>
              <a:pPr/>
              <a:t>4/2/2023</a:t>
            </a:fld>
            <a:endParaRPr lang="en-US" dirty="0"/>
          </a:p>
        </p:txBody>
      </p:sp>
      <p:sp>
        <p:nvSpPr>
          <p:cNvPr id="5" name="Footer Placeholder 4">
            <a:extLst>
              <a:ext uri="{FF2B5EF4-FFF2-40B4-BE49-F238E27FC236}">
                <a16:creationId xmlns:a16="http://schemas.microsoft.com/office/drawing/2014/main" id="{65B194C2-E4E5-D5ED-F3F7-355A988A98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2BA48B-1763-3F31-DCCB-DFD5D124FB4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187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33A96-1D63-C6FA-8F59-287A0F5C5F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145DB-DD7F-C2F4-EC15-3F15DF0A9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6A4F3-2D67-9F47-6A97-5383CAE77D64}"/>
              </a:ext>
            </a:extLst>
          </p:cNvPr>
          <p:cNvSpPr>
            <a:spLocks noGrp="1"/>
          </p:cNvSpPr>
          <p:nvPr>
            <p:ph type="dt" sz="half" idx="10"/>
          </p:nvPr>
        </p:nvSpPr>
        <p:spPr/>
        <p:txBody>
          <a:bodyPr/>
          <a:lstStyle/>
          <a:p>
            <a:fld id="{B5F6C806-BBF7-471C-9527-881CE2266695}" type="datetimeFigureOut">
              <a:rPr lang="en-US" smtClean="0"/>
              <a:pPr/>
              <a:t>4/2/2023</a:t>
            </a:fld>
            <a:endParaRPr lang="en-US" dirty="0"/>
          </a:p>
        </p:txBody>
      </p:sp>
      <p:sp>
        <p:nvSpPr>
          <p:cNvPr id="5" name="Footer Placeholder 4">
            <a:extLst>
              <a:ext uri="{FF2B5EF4-FFF2-40B4-BE49-F238E27FC236}">
                <a16:creationId xmlns:a16="http://schemas.microsoft.com/office/drawing/2014/main" id="{14AC471E-7CAD-FACF-4A81-27DB8AD6F4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D0207-4820-7A8A-6D37-CDCFA39CBB4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38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CC7B-9A86-5BDA-145C-9E08C2ACA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F54B51-0798-13C9-2810-5AC953B67B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DA568-D00B-BBF6-046D-404C85B8F333}"/>
              </a:ext>
            </a:extLst>
          </p:cNvPr>
          <p:cNvSpPr>
            <a:spLocks noGrp="1"/>
          </p:cNvSpPr>
          <p:nvPr>
            <p:ph type="dt" sz="half" idx="10"/>
          </p:nvPr>
        </p:nvSpPr>
        <p:spPr/>
        <p:txBody>
          <a:bodyPr/>
          <a:lstStyle/>
          <a:p>
            <a:fld id="{78C94063-DF36-4330-A365-08DA1FA5B7D6}" type="datetimeFigureOut">
              <a:rPr lang="en-US" smtClean="0"/>
              <a:pPr/>
              <a:t>4/2/2023</a:t>
            </a:fld>
            <a:endParaRPr lang="en-US" dirty="0"/>
          </a:p>
        </p:txBody>
      </p:sp>
      <p:sp>
        <p:nvSpPr>
          <p:cNvPr id="5" name="Footer Placeholder 4">
            <a:extLst>
              <a:ext uri="{FF2B5EF4-FFF2-40B4-BE49-F238E27FC236}">
                <a16:creationId xmlns:a16="http://schemas.microsoft.com/office/drawing/2014/main" id="{804E6EEA-7FD6-5711-C672-B70A4C523B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E96B7-8555-B707-BD0B-4B29EBCDB9D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663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55EB-CC6D-1775-6626-19E16C1CC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77EF5-D338-BC43-03A4-7A8689843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4035D-93E7-3017-7918-7517F68513AA}"/>
              </a:ext>
            </a:extLst>
          </p:cNvPr>
          <p:cNvSpPr>
            <a:spLocks noGrp="1"/>
          </p:cNvSpPr>
          <p:nvPr>
            <p:ph type="dt" sz="half" idx="10"/>
          </p:nvPr>
        </p:nvSpPr>
        <p:spPr/>
        <p:txBody>
          <a:bodyPr/>
          <a:lstStyle/>
          <a:p>
            <a:fld id="{908A7C6C-0F39-4D70-8E8D-FE5B9C95FA73}" type="datetimeFigureOut">
              <a:rPr lang="en-US" smtClean="0"/>
              <a:pPr/>
              <a:t>4/2/2023</a:t>
            </a:fld>
            <a:endParaRPr lang="en-US" dirty="0"/>
          </a:p>
        </p:txBody>
      </p:sp>
      <p:sp>
        <p:nvSpPr>
          <p:cNvPr id="5" name="Footer Placeholder 4">
            <a:extLst>
              <a:ext uri="{FF2B5EF4-FFF2-40B4-BE49-F238E27FC236}">
                <a16:creationId xmlns:a16="http://schemas.microsoft.com/office/drawing/2014/main" id="{68E3A742-D8C4-E343-FFDB-8012C1389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81037B-FBF1-733D-2A2C-72FC1A3652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54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28BB-E90F-45A0-C735-939CCA750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0FD4B-A12E-B692-B4B3-922B1038F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C1AF93-8B9C-F6FE-70C0-8A3F3EFB5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805E83-B218-51BE-9DA9-B4F77B183BDD}"/>
              </a:ext>
            </a:extLst>
          </p:cNvPr>
          <p:cNvSpPr>
            <a:spLocks noGrp="1"/>
          </p:cNvSpPr>
          <p:nvPr>
            <p:ph type="dt" sz="half" idx="10"/>
          </p:nvPr>
        </p:nvSpPr>
        <p:spPr/>
        <p:txBody>
          <a:bodyPr/>
          <a:lstStyle/>
          <a:p>
            <a:fld id="{DFCFA4AC-08CC-42CE-BD01-C191750A04EC}" type="datetimeFigureOut">
              <a:rPr lang="en-US" smtClean="0"/>
              <a:pPr/>
              <a:t>4/2/2023</a:t>
            </a:fld>
            <a:endParaRPr lang="en-US" dirty="0"/>
          </a:p>
        </p:txBody>
      </p:sp>
      <p:sp>
        <p:nvSpPr>
          <p:cNvPr id="6" name="Footer Placeholder 5">
            <a:extLst>
              <a:ext uri="{FF2B5EF4-FFF2-40B4-BE49-F238E27FC236}">
                <a16:creationId xmlns:a16="http://schemas.microsoft.com/office/drawing/2014/main" id="{097FA62C-BF80-C1A7-77B7-FF21A13A8E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D1B52B-0B0D-3DC0-DC94-ECC27CFB30F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883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3C37-8C1B-BEB1-A705-3D7599F4BF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03B153-3E87-1551-CCEE-9A471AFA0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485CA-DBCE-BF32-5216-EE0DB81BB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DB1F8-730F-2E56-689F-94438EBEF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ABDC3-6B4D-1B54-28A5-5EBAB1750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1647D6-F17F-A6AE-F086-932CF819EEE4}"/>
              </a:ext>
            </a:extLst>
          </p:cNvPr>
          <p:cNvSpPr>
            <a:spLocks noGrp="1"/>
          </p:cNvSpPr>
          <p:nvPr>
            <p:ph type="dt" sz="half" idx="10"/>
          </p:nvPr>
        </p:nvSpPr>
        <p:spPr/>
        <p:txBody>
          <a:bodyPr/>
          <a:lstStyle/>
          <a:p>
            <a:fld id="{1BA7A723-92A7-435B-B681-F25B092FEFEB}" type="datetimeFigureOut">
              <a:rPr lang="en-US" smtClean="0"/>
              <a:pPr/>
              <a:t>4/2/2023</a:t>
            </a:fld>
            <a:endParaRPr lang="en-US" dirty="0"/>
          </a:p>
        </p:txBody>
      </p:sp>
      <p:sp>
        <p:nvSpPr>
          <p:cNvPr id="8" name="Footer Placeholder 7">
            <a:extLst>
              <a:ext uri="{FF2B5EF4-FFF2-40B4-BE49-F238E27FC236}">
                <a16:creationId xmlns:a16="http://schemas.microsoft.com/office/drawing/2014/main" id="{DFA5AFD1-4797-A21A-2A37-F30CF1E5EBC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085912-00FE-F112-773A-425AB302D9F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15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D41B-EFEC-8D6B-5105-0A1514938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398B61-7C97-09B2-0920-2720B5FFB9D2}"/>
              </a:ext>
            </a:extLst>
          </p:cNvPr>
          <p:cNvSpPr>
            <a:spLocks noGrp="1"/>
          </p:cNvSpPr>
          <p:nvPr>
            <p:ph type="dt" sz="half" idx="10"/>
          </p:nvPr>
        </p:nvSpPr>
        <p:spPr/>
        <p:txBody>
          <a:bodyPr/>
          <a:lstStyle/>
          <a:p>
            <a:fld id="{4F170639-886C-4FCF-9EAB-ABB5DA3F3F4A}" type="datetimeFigureOut">
              <a:rPr lang="en-US" smtClean="0"/>
              <a:pPr/>
              <a:t>4/2/2023</a:t>
            </a:fld>
            <a:endParaRPr lang="en-US" dirty="0"/>
          </a:p>
        </p:txBody>
      </p:sp>
      <p:sp>
        <p:nvSpPr>
          <p:cNvPr id="4" name="Footer Placeholder 3">
            <a:extLst>
              <a:ext uri="{FF2B5EF4-FFF2-40B4-BE49-F238E27FC236}">
                <a16:creationId xmlns:a16="http://schemas.microsoft.com/office/drawing/2014/main" id="{99E81088-11A4-7B3D-F408-B40A8949D6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BE16FB-7874-812F-992F-7B6063FFC14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313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295F5-9473-4D49-0E5C-79DB83E9844B}"/>
              </a:ext>
            </a:extLst>
          </p:cNvPr>
          <p:cNvSpPr>
            <a:spLocks noGrp="1"/>
          </p:cNvSpPr>
          <p:nvPr>
            <p:ph type="dt" sz="half" idx="10"/>
          </p:nvPr>
        </p:nvSpPr>
        <p:spPr/>
        <p:txBody>
          <a:bodyPr/>
          <a:lstStyle/>
          <a:p>
            <a:fld id="{22230651-31F4-45D2-98AE-A2108F41BC07}" type="datetimeFigureOut">
              <a:rPr lang="en-US" smtClean="0"/>
              <a:pPr/>
              <a:t>4/2/2023</a:t>
            </a:fld>
            <a:endParaRPr lang="en-US" dirty="0"/>
          </a:p>
        </p:txBody>
      </p:sp>
      <p:sp>
        <p:nvSpPr>
          <p:cNvPr id="3" name="Footer Placeholder 2">
            <a:extLst>
              <a:ext uri="{FF2B5EF4-FFF2-40B4-BE49-F238E27FC236}">
                <a16:creationId xmlns:a16="http://schemas.microsoft.com/office/drawing/2014/main" id="{8437DDE3-4B11-EBF9-77C3-891693B483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7A0106-501B-13C1-4A3F-5ABB66045E5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689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1573-DF2C-AA9E-56DC-9D1B1C195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86FA35-D7D7-CF41-8CF1-3BC636045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322F9B-FA3C-AB63-1E4B-1926A327D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31C7B-2517-6264-501B-CC5C2053B03E}"/>
              </a:ext>
            </a:extLst>
          </p:cNvPr>
          <p:cNvSpPr>
            <a:spLocks noGrp="1"/>
          </p:cNvSpPr>
          <p:nvPr>
            <p:ph type="dt" sz="half" idx="10"/>
          </p:nvPr>
        </p:nvSpPr>
        <p:spPr/>
        <p:txBody>
          <a:bodyPr/>
          <a:lstStyle/>
          <a:p>
            <a:fld id="{6F53789A-C914-4DB1-8815-80B5EC7335C5}" type="datetimeFigureOut">
              <a:rPr lang="en-US" smtClean="0"/>
              <a:pPr/>
              <a:t>4/2/2023</a:t>
            </a:fld>
            <a:endParaRPr lang="en-US" dirty="0"/>
          </a:p>
        </p:txBody>
      </p:sp>
      <p:sp>
        <p:nvSpPr>
          <p:cNvPr id="6" name="Footer Placeholder 5">
            <a:extLst>
              <a:ext uri="{FF2B5EF4-FFF2-40B4-BE49-F238E27FC236}">
                <a16:creationId xmlns:a16="http://schemas.microsoft.com/office/drawing/2014/main" id="{DF873058-D94B-B7B7-BD78-930F547F29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01ED3E-9905-5AC8-02A1-C73B11072DA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391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043-AB2F-4E7F-BEA0-FC85CA413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0F4F5C-4B71-9054-8E27-5AB19CAE9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597C30-DA27-B00A-858E-C18B72BAE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E42F1-9237-7009-054A-30DE983F9B88}"/>
              </a:ext>
            </a:extLst>
          </p:cNvPr>
          <p:cNvSpPr>
            <a:spLocks noGrp="1"/>
          </p:cNvSpPr>
          <p:nvPr>
            <p:ph type="dt" sz="half" idx="10"/>
          </p:nvPr>
        </p:nvSpPr>
        <p:spPr/>
        <p:txBody>
          <a:bodyPr/>
          <a:lstStyle/>
          <a:p>
            <a:fld id="{5E6440AA-91A0-436F-8FDB-C0F939DCAE21}" type="datetimeFigureOut">
              <a:rPr lang="en-US" smtClean="0"/>
              <a:pPr/>
              <a:t>4/2/2023</a:t>
            </a:fld>
            <a:endParaRPr lang="en-US" dirty="0"/>
          </a:p>
        </p:txBody>
      </p:sp>
      <p:sp>
        <p:nvSpPr>
          <p:cNvPr id="6" name="Footer Placeholder 5">
            <a:extLst>
              <a:ext uri="{FF2B5EF4-FFF2-40B4-BE49-F238E27FC236}">
                <a16:creationId xmlns:a16="http://schemas.microsoft.com/office/drawing/2014/main" id="{AA797622-076F-1D96-411F-7EE3040010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42EBB7-C5D0-B33A-297E-798DDBD4A07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489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95BE1-8B3D-D2BD-D13F-A33EB7644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6DE00-7A22-77D6-67EA-C37D51DCB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2E22-D523-F4AE-F9DD-7A14C86F5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pPr/>
              <a:t>4/2/2023</a:t>
            </a:fld>
            <a:endParaRPr lang="en-US" dirty="0"/>
          </a:p>
        </p:txBody>
      </p:sp>
      <p:sp>
        <p:nvSpPr>
          <p:cNvPr id="5" name="Footer Placeholder 4">
            <a:extLst>
              <a:ext uri="{FF2B5EF4-FFF2-40B4-BE49-F238E27FC236}">
                <a16:creationId xmlns:a16="http://schemas.microsoft.com/office/drawing/2014/main" id="{CE9CB60A-88F2-6411-ABC8-411934FD4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F18AEA-D6B3-5426-97A3-6A6921D2C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638263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57156F-9134-8624-B0F0-CE9C4EE8940F}"/>
              </a:ext>
            </a:extLst>
          </p:cNvPr>
          <p:cNvSpPr>
            <a:spLocks noChangeArrowheads="1"/>
          </p:cNvSpPr>
          <p:nvPr/>
        </p:nvSpPr>
        <p:spPr bwMode="auto">
          <a:xfrm>
            <a:off x="741411" y="388152"/>
            <a:ext cx="106452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A</a:t>
            </a:r>
            <a:endParaRPr lang="en-US" altLang="en-US"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i="0" u="none" strike="noStrike" cap="none" normalizeH="0" baseline="0" dirty="0" bmk="_Hlk110505406">
                <a:ln>
                  <a:noFill/>
                </a:ln>
                <a:effectLst/>
                <a:latin typeface="Times New Roman"/>
                <a:cs typeface="Times New Roman"/>
              </a:rPr>
              <a:t>T</a:t>
            </a:r>
            <a:r>
              <a:rPr lang="en-US" altLang="en-US" b="1" dirty="0" bmk="_Hlk110505406">
                <a:latin typeface="Times New Roman"/>
                <a:cs typeface="Times New Roman"/>
              </a:rPr>
              <a:t>echnical Paper Presentation</a:t>
            </a:r>
            <a:endParaRPr lang="en-US" altLang="en-US" b="1"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bmk="_Hlk110505406">
                <a:ln>
                  <a:noFill/>
                </a:ln>
                <a:effectLst/>
                <a:latin typeface="Times New Roman"/>
                <a:ea typeface="Times New Roman" panose="02020603050405020304" pitchFamily="18" charset="0"/>
                <a:cs typeface="Times New Roman"/>
              </a:rPr>
              <a:t>On</a:t>
            </a:r>
            <a:endParaRPr lang="en-US" altLang="en-US" i="0" u="none" strike="noStrike" cap="none" normalizeH="0" baseline="0" dirty="0">
              <a:ln>
                <a:noFill/>
              </a:ln>
              <a:effectLst/>
              <a:latin typeface="Times New Roman"/>
              <a:cs typeface="Times New Roman"/>
            </a:endParaRPr>
          </a:p>
          <a:p>
            <a:pPr algn="ctr" defTabSz="914400"/>
            <a:r>
              <a:rPr lang="en-US" sz="2400" b="1" dirty="0">
                <a:latin typeface="Times New Roman"/>
                <a:cs typeface="Arial"/>
              </a:rPr>
              <a:t>    Sentiment analysis using Telugu </a:t>
            </a:r>
            <a:r>
              <a:rPr lang="en-US" sz="2400" b="1" dirty="0" err="1">
                <a:latin typeface="Times New Roman"/>
                <a:cs typeface="Arial"/>
              </a:rPr>
              <a:t>SentiWordNet</a:t>
            </a:r>
            <a:endParaRPr lang="en-US" sz="2400" b="1" dirty="0">
              <a:latin typeface="Times New Roman"/>
              <a:cs typeface="Arial"/>
            </a:endParaRPr>
          </a:p>
          <a:p>
            <a:pPr algn="ctr" defTabSz="914400"/>
            <a:endParaRPr lang="en-US" altLang="en-US" sz="2400"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BACHELOR OF TECHNOLOGY</a:t>
            </a:r>
            <a:endParaRPr lang="en-US" altLang="en-US"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In</a:t>
            </a:r>
            <a:endParaRPr lang="en-US" altLang="en-US"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COMPUTER SCIENCE AND ENGINEERING</a:t>
            </a:r>
            <a:endParaRPr lang="en-US" altLang="en-US" i="0" u="none" strike="noStrike" cap="none" normalizeH="0" baseline="0" dirty="0">
              <a:ln>
                <a:noFill/>
              </a:ln>
              <a:effectLst/>
              <a:latin typeface="Times New Roman"/>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By</a:t>
            </a:r>
            <a:endParaRPr lang="en-US" altLang="en-US" i="0" u="none" strike="noStrike" cap="none" normalizeH="0" baseline="0" dirty="0">
              <a:ln>
                <a:noFill/>
              </a:ln>
              <a:effectLst/>
              <a:latin typeface="Times New Roman"/>
              <a:ea typeface="Times New Roman" panose="02020603050405020304" pitchFamily="18" charset="0"/>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i="1" u="none" strike="noStrike" cap="none" normalizeH="0" baseline="0" dirty="0">
              <a:ln>
                <a:noFill/>
              </a:ln>
              <a:effectLst/>
              <a:latin typeface="Times New Roman"/>
              <a:cs typeface="Times New Roman"/>
            </a:endParaRPr>
          </a:p>
          <a:p>
            <a:pPr algn="ctr" defTabSz="914400"/>
            <a:r>
              <a:rPr lang="en-US" altLang="en-US" b="1" dirty="0">
                <a:latin typeface="Times New Roman"/>
                <a:ea typeface="Times New Roman" panose="02020603050405020304" pitchFamily="18" charset="0"/>
                <a:cs typeface="Times New Roman"/>
              </a:rPr>
              <a:t>D S RITHIK (197R1A05K3)</a:t>
            </a:r>
          </a:p>
          <a:p>
            <a:pPr algn="ctr" defTabSz="914400"/>
            <a:r>
              <a:rPr lang="en-US" altLang="en-US" b="1" dirty="0">
                <a:latin typeface="Times New Roman"/>
                <a:ea typeface="Times New Roman" panose="02020603050405020304" pitchFamily="18" charset="0"/>
                <a:cs typeface="Times New Roman"/>
              </a:rPr>
              <a:t>B SWAPNIL(197R1A05J7)</a:t>
            </a:r>
          </a:p>
          <a:p>
            <a:pPr algn="ctr" defTabSz="914400"/>
            <a:r>
              <a:rPr lang="en-US" altLang="en-US" b="1" dirty="0">
                <a:latin typeface="Times New Roman"/>
                <a:ea typeface="Times New Roman" panose="02020603050405020304" pitchFamily="18" charset="0"/>
                <a:cs typeface="Times New Roman"/>
              </a:rPr>
              <a:t>ANKIT PATEL</a:t>
            </a:r>
            <a:r>
              <a:rPr kumimoji="0" lang="en-US" altLang="en-US" b="1" i="0" u="none" strike="noStrike" cap="none" normalizeH="0" baseline="0" dirty="0">
                <a:ln>
                  <a:noFill/>
                </a:ln>
                <a:effectLst/>
                <a:latin typeface="Times New Roman"/>
                <a:ea typeface="Times New Roman" panose="02020603050405020304" pitchFamily="18" charset="0"/>
                <a:cs typeface="Times New Roman"/>
              </a:rPr>
              <a:t> (</a:t>
            </a:r>
            <a:r>
              <a:rPr lang="en-US" altLang="en-US" b="1" dirty="0">
                <a:latin typeface="Times New Roman"/>
                <a:ea typeface="Times New Roman" panose="02020603050405020304" pitchFamily="18" charset="0"/>
                <a:cs typeface="Times New Roman"/>
              </a:rPr>
              <a:t>197R1A05J5)</a:t>
            </a:r>
            <a:endParaRPr lang="en-US" altLang="en-US" b="1" i="0" u="none" strike="noStrike" cap="none" normalizeH="0" baseline="0" dirty="0">
              <a:ln>
                <a:noFill/>
              </a:ln>
              <a:effectLst/>
              <a:latin typeface="Times New Roman"/>
              <a:cs typeface="Times New Roman"/>
            </a:endParaRPr>
          </a:p>
          <a:p>
            <a:pPr algn="ctr" defTabSz="914400"/>
            <a:endParaRPr lang="en-US" altLang="en-US" b="1" dirty="0">
              <a:latin typeface="Times New Roman"/>
              <a:ea typeface="Times New Roman" panose="02020603050405020304" pitchFamily="18" charset="0"/>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a:ea typeface="Times New Roman" panose="02020603050405020304" pitchFamily="18" charset="0"/>
                <a:cs typeface="Times New Roman"/>
              </a:rPr>
              <a:t>Under the Guidance of</a:t>
            </a:r>
            <a:endParaRPr lang="en-US" altLang="en-US" i="0" u="none" strike="noStrike" cap="none" normalizeH="0" baseline="0" dirty="0">
              <a:ln>
                <a:noFill/>
              </a:ln>
              <a:effectLst/>
              <a:latin typeface="Times New Roman"/>
              <a:cs typeface="Times New Roman"/>
            </a:endParaRPr>
          </a:p>
          <a:p>
            <a:pPr algn="ctr" defTabSz="914400"/>
            <a:r>
              <a:rPr lang="en-US" b="1" dirty="0">
                <a:latin typeface="Times New Roman"/>
                <a:cs typeface="Arial"/>
              </a:rPr>
              <a:t>J NARASIMHARAO</a:t>
            </a:r>
            <a:endParaRPr lang="en-US" b="1" dirty="0">
              <a:latin typeface="Times New Roman"/>
              <a:cs typeface="Times New Roman"/>
            </a:endParaRPr>
          </a:p>
          <a:p>
            <a:pPr marL="0" marR="0" lvl="0" indent="0" algn="ctr" defTabSz="914400">
              <a:lnSpc>
                <a:spcPct val="100000"/>
              </a:lnSpc>
              <a:spcBef>
                <a:spcPct val="0"/>
              </a:spcBef>
              <a:spcAft>
                <a:spcPct val="0"/>
              </a:spcAft>
              <a:buNone/>
              <a:tabLst/>
            </a:pPr>
            <a:r>
              <a:rPr kumimoji="0" lang="en-US" i="0" u="none" strike="noStrike" cap="none" normalizeH="0" baseline="0" dirty="0">
                <a:ln>
                  <a:noFill/>
                </a:ln>
                <a:effectLst/>
                <a:latin typeface="Times New Roman"/>
                <a:ea typeface="Times New Roman" panose="02020603050405020304" pitchFamily="18" charset="0"/>
                <a:cs typeface="Arial"/>
              </a:rPr>
              <a:t>(</a:t>
            </a:r>
            <a:r>
              <a:rPr lang="en-US" dirty="0">
                <a:latin typeface="Times New Roman"/>
                <a:ea typeface="Times New Roman" panose="02020603050405020304" pitchFamily="18" charset="0"/>
                <a:cs typeface="Arial"/>
              </a:rPr>
              <a:t>Associate</a:t>
            </a:r>
            <a:r>
              <a:rPr kumimoji="0" lang="en-US" i="0" u="none" strike="noStrike" cap="none" normalizeH="0" baseline="0" dirty="0">
                <a:ln>
                  <a:noFill/>
                </a:ln>
                <a:effectLst/>
                <a:latin typeface="Times New Roman"/>
                <a:ea typeface="Times New Roman" panose="02020603050405020304" pitchFamily="18" charset="0"/>
                <a:cs typeface="Arial"/>
              </a:rPr>
              <a:t> Professor)</a:t>
            </a:r>
            <a:endParaRPr lang="en-US" dirty="0">
              <a:latin typeface="Times New Roman"/>
              <a:cs typeface="Arial"/>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7560A44-BB03-D851-6779-5BAA0CEE687D}"/>
              </a:ext>
            </a:extLst>
          </p:cNvPr>
          <p:cNvSpPr>
            <a:spLocks noChangeArrowheads="1"/>
          </p:cNvSpPr>
          <p:nvPr/>
        </p:nvSpPr>
        <p:spPr bwMode="auto">
          <a:xfrm>
            <a:off x="6348122" y="1234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pic>
        <p:nvPicPr>
          <p:cNvPr id="2" name="Picture 76">
            <a:extLst>
              <a:ext uri="{FF2B5EF4-FFF2-40B4-BE49-F238E27FC236}">
                <a16:creationId xmlns:a16="http://schemas.microsoft.com/office/drawing/2014/main" id="{8D65D865-C546-D018-F179-67CCD1A5E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420" y="5325320"/>
            <a:ext cx="1439159" cy="114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90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3474-79A8-48A0-B28B-01611E483D87}"/>
              </a:ext>
            </a:extLst>
          </p:cNvPr>
          <p:cNvSpPr>
            <a:spLocks noGrp="1"/>
          </p:cNvSpPr>
          <p:nvPr>
            <p:ph type="title"/>
          </p:nvPr>
        </p:nvSpPr>
        <p:spPr>
          <a:xfrm>
            <a:off x="406400" y="133928"/>
            <a:ext cx="10383520" cy="1236720"/>
          </a:xfrm>
        </p:spPr>
        <p:txBody>
          <a:bodyPr/>
          <a:lstStyle/>
          <a:p>
            <a:r>
              <a:rPr lang="en-IN" b="1" dirty="0">
                <a:latin typeface="Times New Roman"/>
                <a:cs typeface="Times New Roman"/>
              </a:rPr>
              <a:t>SEQUENCE DIAGRAM</a:t>
            </a:r>
            <a:endParaRPr lang="en-IN" dirty="0"/>
          </a:p>
        </p:txBody>
      </p:sp>
      <p:pic>
        <p:nvPicPr>
          <p:cNvPr id="8" name="Content Placeholder 7">
            <a:extLst>
              <a:ext uri="{FF2B5EF4-FFF2-40B4-BE49-F238E27FC236}">
                <a16:creationId xmlns:a16="http://schemas.microsoft.com/office/drawing/2014/main" id="{628D55F5-FECA-49C8-801A-8E77AE326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819" y="1490721"/>
            <a:ext cx="6945633" cy="4769975"/>
          </a:xfrm>
        </p:spPr>
      </p:pic>
      <p:sp>
        <p:nvSpPr>
          <p:cNvPr id="3" name="TextBox 2">
            <a:extLst>
              <a:ext uri="{FF2B5EF4-FFF2-40B4-BE49-F238E27FC236}">
                <a16:creationId xmlns:a16="http://schemas.microsoft.com/office/drawing/2014/main" id="{62082E93-47C3-524F-B248-AC01A7674023}"/>
              </a:ext>
            </a:extLst>
          </p:cNvPr>
          <p:cNvSpPr txBox="1"/>
          <p:nvPr/>
        </p:nvSpPr>
        <p:spPr>
          <a:xfrm>
            <a:off x="4084122" y="2170545"/>
            <a:ext cx="597064" cy="307777"/>
          </a:xfrm>
          <a:prstGeom prst="rect">
            <a:avLst/>
          </a:prstGeom>
          <a:noFill/>
        </p:spPr>
        <p:txBody>
          <a:bodyPr wrap="square" rtlCol="0">
            <a:spAutoFit/>
          </a:bodyPr>
          <a:lstStyle/>
          <a:p>
            <a:r>
              <a:rPr lang="en-US" sz="1400" b="1" dirty="0"/>
              <a:t>1.</a:t>
            </a:r>
            <a:endParaRPr lang="en-IN" sz="1400" b="1" dirty="0"/>
          </a:p>
        </p:txBody>
      </p:sp>
      <p:sp>
        <p:nvSpPr>
          <p:cNvPr id="5" name="TextBox 4">
            <a:extLst>
              <a:ext uri="{FF2B5EF4-FFF2-40B4-BE49-F238E27FC236}">
                <a16:creationId xmlns:a16="http://schemas.microsoft.com/office/drawing/2014/main" id="{544A151D-FB4E-8B4A-0991-7DD0C9C6D6B5}"/>
              </a:ext>
            </a:extLst>
          </p:cNvPr>
          <p:cNvSpPr txBox="1"/>
          <p:nvPr/>
        </p:nvSpPr>
        <p:spPr>
          <a:xfrm>
            <a:off x="4194133" y="3397464"/>
            <a:ext cx="331685" cy="276999"/>
          </a:xfrm>
          <a:prstGeom prst="rect">
            <a:avLst/>
          </a:prstGeom>
          <a:noFill/>
        </p:spPr>
        <p:txBody>
          <a:bodyPr wrap="square" rtlCol="0">
            <a:spAutoFit/>
          </a:bodyPr>
          <a:lstStyle/>
          <a:p>
            <a:r>
              <a:rPr lang="en-US" sz="1200" b="1" dirty="0"/>
              <a:t>2.</a:t>
            </a:r>
            <a:endParaRPr lang="en-IN" sz="1200" b="1" dirty="0"/>
          </a:p>
        </p:txBody>
      </p:sp>
      <p:sp>
        <p:nvSpPr>
          <p:cNvPr id="7" name="TextBox 6">
            <a:extLst>
              <a:ext uri="{FF2B5EF4-FFF2-40B4-BE49-F238E27FC236}">
                <a16:creationId xmlns:a16="http://schemas.microsoft.com/office/drawing/2014/main" id="{1C81BE1F-7FE4-07AE-5CEE-4B8DCD26EABD}"/>
              </a:ext>
            </a:extLst>
          </p:cNvPr>
          <p:cNvSpPr txBox="1"/>
          <p:nvPr/>
        </p:nvSpPr>
        <p:spPr>
          <a:xfrm>
            <a:off x="3796145" y="4174077"/>
            <a:ext cx="397988" cy="276999"/>
          </a:xfrm>
          <a:prstGeom prst="rect">
            <a:avLst/>
          </a:prstGeom>
          <a:noFill/>
        </p:spPr>
        <p:txBody>
          <a:bodyPr wrap="square" rtlCol="0">
            <a:spAutoFit/>
          </a:bodyPr>
          <a:lstStyle/>
          <a:p>
            <a:r>
              <a:rPr lang="en-US" sz="1200" b="1" dirty="0"/>
              <a:t>3.</a:t>
            </a:r>
            <a:endParaRPr lang="en-IN" b="1" dirty="0"/>
          </a:p>
        </p:txBody>
      </p:sp>
      <p:sp>
        <p:nvSpPr>
          <p:cNvPr id="9" name="TextBox 8">
            <a:extLst>
              <a:ext uri="{FF2B5EF4-FFF2-40B4-BE49-F238E27FC236}">
                <a16:creationId xmlns:a16="http://schemas.microsoft.com/office/drawing/2014/main" id="{83334FD6-7200-FBC1-7A2B-2D4FDFF7C811}"/>
              </a:ext>
            </a:extLst>
          </p:cNvPr>
          <p:cNvSpPr txBox="1"/>
          <p:nvPr/>
        </p:nvSpPr>
        <p:spPr>
          <a:xfrm>
            <a:off x="4514931" y="5014522"/>
            <a:ext cx="331685" cy="276999"/>
          </a:xfrm>
          <a:prstGeom prst="rect">
            <a:avLst/>
          </a:prstGeom>
          <a:noFill/>
        </p:spPr>
        <p:txBody>
          <a:bodyPr wrap="square" rtlCol="0">
            <a:spAutoFit/>
          </a:bodyPr>
          <a:lstStyle/>
          <a:p>
            <a:r>
              <a:rPr lang="en-US" sz="1200" b="1" dirty="0"/>
              <a:t>4.</a:t>
            </a:r>
            <a:endParaRPr lang="en-IN" sz="1200" b="1" dirty="0"/>
          </a:p>
        </p:txBody>
      </p:sp>
      <p:sp>
        <p:nvSpPr>
          <p:cNvPr id="6" name="TextBox 5">
            <a:extLst>
              <a:ext uri="{FF2B5EF4-FFF2-40B4-BE49-F238E27FC236}">
                <a16:creationId xmlns:a16="http://schemas.microsoft.com/office/drawing/2014/main" id="{A7D7ED41-E647-B325-C1A1-649D64B87C75}"/>
              </a:ext>
            </a:extLst>
          </p:cNvPr>
          <p:cNvSpPr txBox="1"/>
          <p:nvPr/>
        </p:nvSpPr>
        <p:spPr>
          <a:xfrm>
            <a:off x="1339274" y="6260696"/>
            <a:ext cx="993832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SEQUENCE DIAGRAM FOR SENTIMENT ANALYSIS USING TELUGU SENTIWORDNET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08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79FF-AC09-45A4-8394-2EAC328C0764}"/>
              </a:ext>
            </a:extLst>
          </p:cNvPr>
          <p:cNvSpPr>
            <a:spLocks noGrp="1"/>
          </p:cNvSpPr>
          <p:nvPr>
            <p:ph type="title"/>
          </p:nvPr>
        </p:nvSpPr>
        <p:spPr/>
        <p:txBody>
          <a:bodyPr/>
          <a:lstStyle/>
          <a:p>
            <a:r>
              <a:rPr lang="en-IN" b="1" dirty="0">
                <a:latin typeface="Times New Roman"/>
                <a:cs typeface="Times New Roman"/>
              </a:rPr>
              <a:t>USE-CASE DIAGRAM</a:t>
            </a:r>
            <a:endParaRPr lang="en-IN" dirty="0"/>
          </a:p>
        </p:txBody>
      </p:sp>
      <p:pic>
        <p:nvPicPr>
          <p:cNvPr id="11" name="Content Placeholder 10">
            <a:extLst>
              <a:ext uri="{FF2B5EF4-FFF2-40B4-BE49-F238E27FC236}">
                <a16:creationId xmlns:a16="http://schemas.microsoft.com/office/drawing/2014/main" id="{E0DB27D7-9598-4982-915F-0D332E54D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619" y="1542472"/>
            <a:ext cx="7934036" cy="4579073"/>
          </a:xfrm>
        </p:spPr>
      </p:pic>
      <p:sp>
        <p:nvSpPr>
          <p:cNvPr id="4" name="TextBox 3">
            <a:extLst>
              <a:ext uri="{FF2B5EF4-FFF2-40B4-BE49-F238E27FC236}">
                <a16:creationId xmlns:a16="http://schemas.microsoft.com/office/drawing/2014/main" id="{0047C90F-5590-0842-C18E-6C386A06A879}"/>
              </a:ext>
            </a:extLst>
          </p:cNvPr>
          <p:cNvSpPr txBox="1"/>
          <p:nvPr/>
        </p:nvSpPr>
        <p:spPr>
          <a:xfrm>
            <a:off x="1099127" y="6202326"/>
            <a:ext cx="974436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USE-CASE DIAGRAM FOR SENTIMENT ANALYSIS USING TELUGU SENTIWORDNET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92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1C94-D3C9-4569-91E3-E437776EDE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33CF4DD-075F-471A-8E13-C32A66536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944" y="1911927"/>
            <a:ext cx="9555157" cy="3290900"/>
          </a:xfrm>
        </p:spPr>
      </p:pic>
      <p:sp>
        <p:nvSpPr>
          <p:cNvPr id="4" name="TextBox 3">
            <a:extLst>
              <a:ext uri="{FF2B5EF4-FFF2-40B4-BE49-F238E27FC236}">
                <a16:creationId xmlns:a16="http://schemas.microsoft.com/office/drawing/2014/main" id="{63EB8CA8-2B19-160B-CCD8-4CBF472001CD}"/>
              </a:ext>
            </a:extLst>
          </p:cNvPr>
          <p:cNvSpPr txBox="1"/>
          <p:nvPr/>
        </p:nvSpPr>
        <p:spPr>
          <a:xfrm>
            <a:off x="1720273" y="4833495"/>
            <a:ext cx="974436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CLASS DIAGRAM FOR SENTIMENT ANALYSIS USING TELUGU SENTIWORDNET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63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F591-063C-944A-AC72-32C6E5C8576F}"/>
              </a:ext>
            </a:extLst>
          </p:cNvPr>
          <p:cNvSpPr>
            <a:spLocks noGrp="1"/>
          </p:cNvSpPr>
          <p:nvPr>
            <p:ph type="title"/>
          </p:nvPr>
        </p:nvSpPr>
        <p:spPr>
          <a:xfrm>
            <a:off x="127000" y="18255"/>
            <a:ext cx="10190018" cy="1053163"/>
          </a:xfrm>
        </p:spPr>
        <p:txBody>
          <a:bodyPr>
            <a:normAutofit/>
          </a:bodyPr>
          <a:lstStyle/>
          <a:p>
            <a:r>
              <a:rPr lang="en-IN" sz="3600" b="1" dirty="0">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9FB52866-8B26-2EA0-5901-BA82079C6578}"/>
              </a:ext>
            </a:extLst>
          </p:cNvPr>
          <p:cNvSpPr>
            <a:spLocks noGrp="1"/>
          </p:cNvSpPr>
          <p:nvPr>
            <p:ph idx="1"/>
          </p:nvPr>
        </p:nvSpPr>
        <p:spPr>
          <a:xfrm>
            <a:off x="289791" y="897096"/>
            <a:ext cx="4932218" cy="6071105"/>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import *</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tkinter</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filedialog</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tkinter.filedialog</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askopenfilename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simpledialog</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main = </a:t>
            </a:r>
            <a:r>
              <a:rPr lang="en-IN" sz="1600" dirty="0" err="1">
                <a:latin typeface="Times New Roman" panose="02020603050405020304" pitchFamily="18" charset="0"/>
                <a:cs typeface="Times New Roman" panose="02020603050405020304" pitchFamily="18" charset="0"/>
              </a:rPr>
              <a:t>tkinter.Tk</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main.title</a:t>
            </a:r>
            <a:r>
              <a:rPr lang="en-IN" sz="1600" dirty="0">
                <a:latin typeface="Times New Roman" panose="02020603050405020304" pitchFamily="18" charset="0"/>
                <a:cs typeface="Times New Roman" panose="02020603050405020304" pitchFamily="18" charset="0"/>
              </a:rPr>
              <a:t>("Telugu Sentiment Detection Using </a:t>
            </a:r>
            <a:r>
              <a:rPr lang="en-IN" sz="1600" dirty="0" err="1">
                <a:latin typeface="Times New Roman" panose="02020603050405020304" pitchFamily="18" charset="0"/>
                <a:cs typeface="Times New Roman" panose="02020603050405020304" pitchFamily="18" charset="0"/>
              </a:rPr>
              <a:t>SentiWordNet</a:t>
            </a:r>
            <a:r>
              <a:rPr lang="en-IN" sz="1600" dirty="0">
                <a:latin typeface="Times New Roman" panose="02020603050405020304" pitchFamily="18" charset="0"/>
                <a:cs typeface="Times New Roman" panose="02020603050405020304" pitchFamily="18" charset="0"/>
              </a:rPr>
              <a:t>") #designing main screen</a:t>
            </a:r>
          </a:p>
          <a:p>
            <a:pPr marL="0" indent="0">
              <a:buNone/>
            </a:pPr>
            <a:r>
              <a:rPr lang="en-IN" sz="1600" dirty="0" err="1">
                <a:latin typeface="Times New Roman" panose="02020603050405020304" pitchFamily="18" charset="0"/>
                <a:cs typeface="Times New Roman" panose="02020603050405020304" pitchFamily="18" charset="0"/>
              </a:rPr>
              <a:t>main.geometry</a:t>
            </a:r>
            <a:r>
              <a:rPr lang="en-IN" sz="1600" dirty="0">
                <a:latin typeface="Times New Roman" panose="02020603050405020304" pitchFamily="18" charset="0"/>
                <a:cs typeface="Times New Roman" panose="02020603050405020304" pitchFamily="18" charset="0"/>
              </a:rPr>
              <a:t>("1300x1200")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global filename</a:t>
            </a:r>
          </a:p>
          <a:p>
            <a:pPr marL="0" indent="0">
              <a:buNone/>
            </a:pPr>
            <a:r>
              <a:rPr lang="en-IN" sz="1600" dirty="0" err="1">
                <a:latin typeface="Times New Roman" panose="02020603050405020304" pitchFamily="18" charset="0"/>
                <a:cs typeface="Times New Roman" panose="02020603050405020304" pitchFamily="18" charset="0"/>
              </a:rPr>
              <a:t>positive_list</a:t>
            </a:r>
            <a:r>
              <a:rPr lang="en-IN" sz="1600" dirty="0">
                <a:latin typeface="Times New Roman" panose="02020603050405020304" pitchFamily="18" charset="0"/>
                <a:cs typeface="Times New Roman" panose="02020603050405020304" pitchFamily="18" charset="0"/>
              </a:rPr>
              <a:t> = []</a:t>
            </a:r>
          </a:p>
          <a:p>
            <a:pPr marL="0" indent="0">
              <a:buNone/>
            </a:pPr>
            <a:r>
              <a:rPr lang="en-IN" sz="1600" dirty="0" err="1">
                <a:latin typeface="Times New Roman" panose="02020603050405020304" pitchFamily="18" charset="0"/>
                <a:cs typeface="Times New Roman" panose="02020603050405020304" pitchFamily="18" charset="0"/>
              </a:rPr>
              <a:t>negative_list</a:t>
            </a:r>
            <a:r>
              <a:rPr lang="en-IN" sz="1600" dirty="0">
                <a:latin typeface="Times New Roman" panose="02020603050405020304" pitchFamily="18" charset="0"/>
                <a:cs typeface="Times New Roman" panose="02020603050405020304" pitchFamily="18" charset="0"/>
              </a:rPr>
              <a:t> = []</a:t>
            </a:r>
          </a:p>
          <a:p>
            <a:pPr marL="0" indent="0">
              <a:buNone/>
            </a:pPr>
            <a:r>
              <a:rPr lang="en-IN" sz="1600" dirty="0" err="1">
                <a:latin typeface="Times New Roman" panose="02020603050405020304" pitchFamily="18" charset="0"/>
                <a:cs typeface="Times New Roman" panose="02020603050405020304" pitchFamily="18" charset="0"/>
              </a:rPr>
              <a:t>neutral_list</a:t>
            </a:r>
            <a:r>
              <a:rPr lang="en-IN" sz="1600" dirty="0">
                <a:latin typeface="Times New Roman" panose="02020603050405020304" pitchFamily="18" charset="0"/>
                <a:cs typeface="Times New Roman" panose="02020603050405020304" pitchFamily="18" charset="0"/>
              </a:rPr>
              <a:t> = []</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29E97C-96EF-50E8-3EE5-66D8FC55D6E5}"/>
              </a:ext>
            </a:extLst>
          </p:cNvPr>
          <p:cNvSpPr txBox="1"/>
          <p:nvPr/>
        </p:nvSpPr>
        <p:spPr>
          <a:xfrm>
            <a:off x="5732319" y="186748"/>
            <a:ext cx="4747490" cy="602523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neg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neu</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fscore</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pos_count</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neg_count</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count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uploadSentiwordnet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text.delete</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 END)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text1.delete('1.0', END)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text2.delete('1.0', END)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text.insert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END,"Sentiment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Negative Words List\n\n");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text1.insert(</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END,"Sentiment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Neutral Words List\n\n");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text2.insert(</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END,"Sentiment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Positive Words List\n\n");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with open("</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Telugu_SentiWordNet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/TE_NEG.txt",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r",encoding</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="utf-8") as file:  #reading LIWC </a:t>
            </a:r>
            <a:r>
              <a:rPr kumimoji="0" lang="en-IN" sz="1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dictinary</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384564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BC78-B411-BDDA-7CCE-E66BDBDB164F}"/>
              </a:ext>
            </a:extLst>
          </p:cNvPr>
          <p:cNvSpPr>
            <a:spLocks noGrp="1"/>
          </p:cNvSpPr>
          <p:nvPr>
            <p:ph type="title"/>
          </p:nvPr>
        </p:nvSpPr>
        <p:spPr>
          <a:xfrm>
            <a:off x="0" y="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6BE202CC-9545-8584-A5D5-CE2B509D7A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0263" y="1449820"/>
            <a:ext cx="5923373" cy="4202683"/>
          </a:xfrm>
          <a:prstGeom prst="rect">
            <a:avLst/>
          </a:prstGeom>
          <a:noFill/>
          <a:ln>
            <a:noFill/>
          </a:ln>
        </p:spPr>
      </p:pic>
      <p:pic>
        <p:nvPicPr>
          <p:cNvPr id="5" name="Picture 4">
            <a:extLst>
              <a:ext uri="{FF2B5EF4-FFF2-40B4-BE49-F238E27FC236}">
                <a16:creationId xmlns:a16="http://schemas.microsoft.com/office/drawing/2014/main" id="{0A307234-AB6B-AEE4-2ED6-313069CC08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9427" y="1449820"/>
            <a:ext cx="5274310" cy="4369089"/>
          </a:xfrm>
          <a:prstGeom prst="rect">
            <a:avLst/>
          </a:prstGeom>
          <a:noFill/>
          <a:ln>
            <a:noFill/>
          </a:ln>
        </p:spPr>
      </p:pic>
    </p:spTree>
    <p:extLst>
      <p:ext uri="{BB962C8B-B14F-4D97-AF65-F5344CB8AC3E}">
        <p14:creationId xmlns:p14="http://schemas.microsoft.com/office/powerpoint/2010/main" val="207258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1C-D3B9-DCAA-CF6E-45C145E461AE}"/>
              </a:ext>
            </a:extLst>
          </p:cNvPr>
          <p:cNvSpPr>
            <a:spLocks noGrp="1"/>
          </p:cNvSpPr>
          <p:nvPr>
            <p:ph type="title"/>
          </p:nvPr>
        </p:nvSpPr>
        <p:spPr>
          <a:xfrm>
            <a:off x="896583" y="629848"/>
            <a:ext cx="10820400" cy="1293028"/>
          </a:xfrm>
        </p:spPr>
        <p:txBody>
          <a:bodyPr>
            <a:noAutofit/>
          </a:bodyPr>
          <a:lstStyle/>
          <a:p>
            <a:r>
              <a:rPr lang="en-IN" sz="3600" b="1" dirty="0">
                <a:effectLst/>
                <a:latin typeface="Times New Roman"/>
                <a:ea typeface="Times New Roman" panose="02020603050405020304" pitchFamily="18" charset="0"/>
                <a:cs typeface="Times New Roman"/>
              </a:rPr>
              <a:t>CONCLUSION:</a:t>
            </a:r>
            <a:r>
              <a:rPr lang="en-IN" sz="3600" b="1" dirty="0">
                <a:latin typeface="Times New Roman"/>
                <a:ea typeface="Times New Roman" panose="02020603050405020304" pitchFamily="18" charset="0"/>
                <a:cs typeface="Times New Roman"/>
              </a:rPr>
              <a:t> </a:t>
            </a:r>
            <a:r>
              <a:rPr lang="en-IN" sz="3600" baseline="-25000" dirty="0">
                <a:latin typeface="Times New Roman"/>
                <a:ea typeface="Times New Roman" panose="02020603050405020304" pitchFamily="18" charset="0"/>
                <a:cs typeface="Times New Roman"/>
              </a:rPr>
              <a:t> </a:t>
            </a:r>
            <a:r>
              <a:rPr lang="en-IN" sz="4400" baseline="-25000" dirty="0">
                <a:effectLst/>
                <a:latin typeface="Times New Roman"/>
                <a:ea typeface="Times New Roman" panose="02020603050405020304" pitchFamily="18" charset="0"/>
                <a:cs typeface="Times New Roman"/>
              </a:rPr>
              <a:t> </a:t>
            </a:r>
            <a:br>
              <a:rPr lang="en-IN" sz="4400" dirty="0">
                <a:effectLst/>
                <a:latin typeface="Times New Roman" panose="02020603050405020304" pitchFamily="18" charset="0"/>
                <a:ea typeface="Times New Roman" panose="02020603050405020304" pitchFamily="18" charset="0"/>
              </a:rPr>
            </a:br>
            <a:endParaRPr lang="en-IN" sz="4400" dirty="0"/>
          </a:p>
        </p:txBody>
      </p:sp>
      <p:sp>
        <p:nvSpPr>
          <p:cNvPr id="5" name="Content Placeholder 4">
            <a:extLst>
              <a:ext uri="{FF2B5EF4-FFF2-40B4-BE49-F238E27FC236}">
                <a16:creationId xmlns:a16="http://schemas.microsoft.com/office/drawing/2014/main" id="{0CCBC0C4-F4FB-88BC-FD67-9FAB5B501248}"/>
              </a:ext>
            </a:extLst>
          </p:cNvPr>
          <p:cNvSpPr>
            <a:spLocks noGrp="1"/>
          </p:cNvSpPr>
          <p:nvPr>
            <p:ph idx="1"/>
          </p:nvPr>
        </p:nvSpPr>
        <p:spPr>
          <a:xfrm>
            <a:off x="896583" y="1339273"/>
            <a:ext cx="10466834" cy="5221325"/>
          </a:xfrm>
        </p:spPr>
        <p:txBody>
          <a:bodyPr vert="horz" lIns="91440" tIns="45720" rIns="91440" bIns="45720" rtlCol="0" anchor="t">
            <a:normAutofit fontScale="92500"/>
          </a:bodyPr>
          <a:lstStyle/>
          <a:p>
            <a:pPr algn="just"/>
            <a:r>
              <a:rPr lang="en-US" sz="2600" dirty="0">
                <a:latin typeface="Times New Roman"/>
                <a:ea typeface="+mn-lt"/>
                <a:cs typeface="+mn-lt"/>
              </a:rPr>
              <a:t>In this project we build an application for detecting positive or negative sentences from Telugu sentences, this detection consists of two parts in which using first part we can detect objective or subjective from sentences and if objective words appear in the neutral list of </a:t>
            </a:r>
            <a:r>
              <a:rPr lang="en-US" sz="2600" dirty="0" err="1">
                <a:latin typeface="Times New Roman"/>
                <a:ea typeface="+mn-lt"/>
                <a:cs typeface="+mn-lt"/>
              </a:rPr>
              <a:t>SentiWordNet</a:t>
            </a:r>
            <a:r>
              <a:rPr lang="en-US" sz="2600" dirty="0">
                <a:latin typeface="Times New Roman"/>
                <a:ea typeface="+mn-lt"/>
                <a:cs typeface="+mn-lt"/>
              </a:rPr>
              <a:t> then that sentence will be consider as Neutral, if words not appear in </a:t>
            </a:r>
            <a:r>
              <a:rPr lang="en-US" sz="2600" dirty="0" err="1">
                <a:latin typeface="Times New Roman"/>
                <a:ea typeface="+mn-lt"/>
                <a:cs typeface="+mn-lt"/>
              </a:rPr>
              <a:t>SentiWordNet</a:t>
            </a:r>
            <a:r>
              <a:rPr lang="en-US" sz="2600" dirty="0">
                <a:latin typeface="Times New Roman"/>
                <a:ea typeface="+mn-lt"/>
                <a:cs typeface="+mn-lt"/>
              </a:rPr>
              <a:t> Neutral list then sentence words will check inside positive and negative list of </a:t>
            </a:r>
            <a:r>
              <a:rPr lang="en-US" sz="2600" dirty="0" err="1">
                <a:latin typeface="Times New Roman"/>
                <a:ea typeface="+mn-lt"/>
                <a:cs typeface="+mn-lt"/>
              </a:rPr>
              <a:t>SentiWordNet</a:t>
            </a:r>
            <a:r>
              <a:rPr lang="en-US" sz="2600" dirty="0">
                <a:latin typeface="Times New Roman"/>
                <a:ea typeface="+mn-lt"/>
                <a:cs typeface="+mn-lt"/>
              </a:rPr>
              <a:t>, if sentence words found in positive list then sentence will be consider as positive otherwise negative In Telugu languages, it’s hard to find annotated data set to perform NLP tasks such as POS tagging, sentiment analysis, sarcasm analysis, text summarization, etc. There are few annotated datasets available in this language.</a:t>
            </a:r>
          </a:p>
          <a:p>
            <a:pPr algn="just"/>
            <a:r>
              <a:rPr lang="en-US" sz="2600" dirty="0">
                <a:latin typeface="Times New Roman"/>
                <a:ea typeface="+mn-lt"/>
                <a:cs typeface="+mn-lt"/>
              </a:rPr>
              <a:t>This exploits the available Telugu </a:t>
            </a:r>
            <a:r>
              <a:rPr lang="en-US" sz="2600" dirty="0" err="1">
                <a:latin typeface="Times New Roman"/>
                <a:ea typeface="+mn-lt"/>
                <a:cs typeface="+mn-lt"/>
              </a:rPr>
              <a:t>SentiWordNet</a:t>
            </a:r>
            <a:r>
              <a:rPr lang="en-US" sz="2600" dirty="0">
                <a:latin typeface="Times New Roman"/>
                <a:ea typeface="+mn-lt"/>
                <a:cs typeface="+mn-lt"/>
              </a:rPr>
              <a:t> to perform sentiment analysis for Telugu e-Newspapers sentences. The proposed system for sentiment analysis has attained an accuracy of 74% for subjectivity classification and 81% for sentiment classification in the domain of news data.</a:t>
            </a:r>
          </a:p>
        </p:txBody>
      </p:sp>
    </p:spTree>
    <p:extLst>
      <p:ext uri="{BB962C8B-B14F-4D97-AF65-F5344CB8AC3E}">
        <p14:creationId xmlns:p14="http://schemas.microsoft.com/office/powerpoint/2010/main" val="414466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C4BC-04A8-41E7-FAAB-DC79F6AB69B7}"/>
              </a:ext>
            </a:extLst>
          </p:cNvPr>
          <p:cNvSpPr>
            <a:spLocks noGrp="1"/>
          </p:cNvSpPr>
          <p:nvPr>
            <p:ph type="title"/>
          </p:nvPr>
        </p:nvSpPr>
        <p:spPr>
          <a:xfrm>
            <a:off x="140170" y="2782486"/>
            <a:ext cx="10820400" cy="1293028"/>
          </a:xfrm>
        </p:spPr>
        <p:txBody>
          <a:bodyPr>
            <a:normAutofit/>
          </a:bodyPr>
          <a:lstStyle/>
          <a:p>
            <a:pPr algn="ctr"/>
            <a:r>
              <a:rPr lang="en-US" sz="6000" b="1" dirty="0">
                <a:latin typeface="Times New Roman"/>
                <a:cs typeface="Times New Roman"/>
              </a:rPr>
              <a:t>THANK YOU</a:t>
            </a:r>
            <a:endParaRPr lang="en-IN" sz="6000" b="1" dirty="0">
              <a:latin typeface="Times New Roman"/>
              <a:cs typeface="Times New Roman"/>
            </a:endParaRPr>
          </a:p>
        </p:txBody>
      </p:sp>
    </p:spTree>
    <p:extLst>
      <p:ext uri="{BB962C8B-B14F-4D97-AF65-F5344CB8AC3E}">
        <p14:creationId xmlns:p14="http://schemas.microsoft.com/office/powerpoint/2010/main" val="38273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FBF45E-11D2-7C69-4ED0-F2439C7F53F1}"/>
              </a:ext>
            </a:extLst>
          </p:cNvPr>
          <p:cNvSpPr>
            <a:spLocks noGrp="1"/>
          </p:cNvSpPr>
          <p:nvPr>
            <p:ph type="title"/>
          </p:nvPr>
        </p:nvSpPr>
        <p:spPr>
          <a:xfrm>
            <a:off x="526474" y="102352"/>
            <a:ext cx="10211668" cy="1325562"/>
          </a:xfrm>
        </p:spPr>
        <p:txBody>
          <a:bodyPr>
            <a:normAutofit/>
          </a:bodyPr>
          <a:lstStyle/>
          <a:p>
            <a:r>
              <a:rPr lang="en-US" sz="3600" b="1" dirty="0">
                <a:latin typeface="Times New Roman"/>
                <a:ea typeface="+mj-lt"/>
                <a:cs typeface="+mj-lt"/>
              </a:rPr>
              <a:t>ABSTRACT:</a:t>
            </a:r>
            <a:endParaRPr lang="en-US" sz="3600" b="1" dirty="0">
              <a:latin typeface="Times New Roman"/>
            </a:endParaRPr>
          </a:p>
        </p:txBody>
      </p:sp>
      <p:sp>
        <p:nvSpPr>
          <p:cNvPr id="11" name="Content Placeholder 10">
            <a:extLst>
              <a:ext uri="{FF2B5EF4-FFF2-40B4-BE49-F238E27FC236}">
                <a16:creationId xmlns:a16="http://schemas.microsoft.com/office/drawing/2014/main" id="{B6A0441B-590F-EDE3-DCF7-0CDF6702321F}"/>
              </a:ext>
            </a:extLst>
          </p:cNvPr>
          <p:cNvSpPr>
            <a:spLocks noGrp="1"/>
          </p:cNvSpPr>
          <p:nvPr>
            <p:ph idx="1"/>
          </p:nvPr>
        </p:nvSpPr>
        <p:spPr>
          <a:xfrm>
            <a:off x="526474" y="1395783"/>
            <a:ext cx="10526226" cy="5180507"/>
          </a:xfrm>
        </p:spPr>
        <p:txBody>
          <a:bodyPr vert="horz" lIns="91440" tIns="45720" rIns="91440" bIns="45720" rtlCol="0" anchor="t">
            <a:normAutofit/>
          </a:bodyPr>
          <a:lstStyle/>
          <a:p>
            <a:pPr algn="just"/>
            <a:r>
              <a:rPr lang="en-US" sz="2600" dirty="0">
                <a:latin typeface="Times New Roman"/>
                <a:cs typeface="Times New Roman"/>
              </a:rPr>
              <a:t>In recent times, sentiment analysis in low resourced languages and regional languages has become emerging areas in natural language processing. Researchers have shown greater interest towards analyzing sentiment in Indian languages such as Hindi, Telugu, Tamil, Bengali, Malayalam, etc.</a:t>
            </a:r>
          </a:p>
          <a:p>
            <a:pPr algn="just"/>
            <a:r>
              <a:rPr lang="en-US" sz="2600" dirty="0">
                <a:latin typeface="Times New Roman"/>
                <a:cs typeface="Times New Roman"/>
              </a:rPr>
              <a:t>Objective sentences are treated as neutral sentiment as they don't carry any sentiment value. Next, Sentiment Classification has been done where the subjective sentences are further classified into positive and negative sentences. With the existing Telugu </a:t>
            </a:r>
            <a:r>
              <a:rPr lang="en-US" sz="2600" dirty="0" err="1">
                <a:latin typeface="Times New Roman"/>
                <a:cs typeface="Times New Roman"/>
              </a:rPr>
              <a:t>SentiWordNet</a:t>
            </a:r>
            <a:r>
              <a:rPr lang="en-US" sz="2600" dirty="0">
                <a:latin typeface="Times New Roman"/>
                <a:cs typeface="Times New Roman"/>
              </a:rPr>
              <a:t>, our proposed system attains an accuracy of 74% and 81% for subjectivity and sentiment classification respectively.</a:t>
            </a:r>
          </a:p>
        </p:txBody>
      </p:sp>
    </p:spTree>
    <p:extLst>
      <p:ext uri="{BB962C8B-B14F-4D97-AF65-F5344CB8AC3E}">
        <p14:creationId xmlns:p14="http://schemas.microsoft.com/office/powerpoint/2010/main" val="238646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AF47B3-12D9-0919-0337-94D2ED45D9F3}"/>
              </a:ext>
            </a:extLst>
          </p:cNvPr>
          <p:cNvSpPr>
            <a:spLocks noGrp="1"/>
          </p:cNvSpPr>
          <p:nvPr>
            <p:ph type="title"/>
          </p:nvPr>
        </p:nvSpPr>
        <p:spPr>
          <a:xfrm>
            <a:off x="849746" y="0"/>
            <a:ext cx="9692640" cy="1325562"/>
          </a:xfrm>
        </p:spPr>
        <p:txBody>
          <a:bodyPr>
            <a:normAutofit/>
          </a:bodyPr>
          <a:lstStyle/>
          <a:p>
            <a:r>
              <a:rPr lang="en-US" sz="3600" b="1" dirty="0">
                <a:latin typeface="Times New Roman"/>
                <a:ea typeface="+mj-lt"/>
                <a:cs typeface="+mj-lt"/>
              </a:rPr>
              <a:t>EXISTING SYSTEM:</a:t>
            </a:r>
            <a:endParaRPr lang="en-US" sz="3600" b="1" dirty="0">
              <a:latin typeface="Times New Roman"/>
            </a:endParaRPr>
          </a:p>
        </p:txBody>
      </p:sp>
      <p:sp>
        <p:nvSpPr>
          <p:cNvPr id="7" name="Content Placeholder 6">
            <a:extLst>
              <a:ext uri="{FF2B5EF4-FFF2-40B4-BE49-F238E27FC236}">
                <a16:creationId xmlns:a16="http://schemas.microsoft.com/office/drawing/2014/main" id="{12BCC821-C445-BF79-2BB0-01CD74919129}"/>
              </a:ext>
            </a:extLst>
          </p:cNvPr>
          <p:cNvSpPr>
            <a:spLocks noGrp="1"/>
          </p:cNvSpPr>
          <p:nvPr>
            <p:ph idx="1"/>
          </p:nvPr>
        </p:nvSpPr>
        <p:spPr>
          <a:xfrm>
            <a:off x="471055" y="1209964"/>
            <a:ext cx="10298545" cy="5532581"/>
          </a:xfrm>
        </p:spPr>
        <p:txBody>
          <a:bodyPr vert="horz" lIns="91440" tIns="45720" rIns="91440" bIns="45720" rtlCol="0" anchor="t">
            <a:normAutofit/>
          </a:bodyPr>
          <a:lstStyle/>
          <a:p>
            <a:pPr algn="just"/>
            <a:r>
              <a:rPr lang="en-US" sz="2600" dirty="0">
                <a:latin typeface="Times New Roman"/>
              </a:rPr>
              <a:t>The existing system detects only that sentence is positive or negative</a:t>
            </a:r>
          </a:p>
          <a:p>
            <a:pPr algn="just"/>
            <a:r>
              <a:rPr lang="en-US" sz="2600" dirty="0">
                <a:latin typeface="Times New Roman"/>
              </a:rPr>
              <a:t> The existing system does not provide ratio of positive, negative and neutral sentence.</a:t>
            </a:r>
          </a:p>
          <a:p>
            <a:pPr algn="just"/>
            <a:r>
              <a:rPr lang="en-US" sz="2600" dirty="0">
                <a:latin typeface="Times New Roman"/>
              </a:rPr>
              <a:t>The Existing system was not accurate up to the mark and users were find difficult to get which one is positive and which one is negative sentence.</a:t>
            </a:r>
          </a:p>
          <a:p>
            <a:pPr algn="just"/>
            <a:r>
              <a:rPr lang="en-US" sz="2600" dirty="0">
                <a:latin typeface="Times New Roman"/>
              </a:rPr>
              <a:t>The existing system failed to detect the sentiment from sentence which is positive and which is negative due to which many confusion arises.</a:t>
            </a:r>
          </a:p>
          <a:p>
            <a:pPr algn="just"/>
            <a:r>
              <a:rPr lang="en-US" sz="2600" dirty="0">
                <a:latin typeface="Times New Roman"/>
              </a:rPr>
              <a:t> It identifies subjectivity classification where sentences are classified as subjective or objective. Objective sentences are treated as neutral sentiment as they don't carry any sentiment value. Next, Sentiment Classification has been done where the subjective sentences are further classified into positive and negative sentences.</a:t>
            </a:r>
          </a:p>
        </p:txBody>
      </p:sp>
    </p:spTree>
    <p:extLst>
      <p:ext uri="{BB962C8B-B14F-4D97-AF65-F5344CB8AC3E}">
        <p14:creationId xmlns:p14="http://schemas.microsoft.com/office/powerpoint/2010/main" val="375973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E2C5-27D1-2BC3-5DBB-A8FD5A955920}"/>
              </a:ext>
            </a:extLst>
          </p:cNvPr>
          <p:cNvSpPr>
            <a:spLocks noGrp="1"/>
          </p:cNvSpPr>
          <p:nvPr>
            <p:ph type="title"/>
          </p:nvPr>
        </p:nvSpPr>
        <p:spPr>
          <a:xfrm>
            <a:off x="1261872" y="540351"/>
            <a:ext cx="9692640" cy="1325562"/>
          </a:xfrm>
        </p:spPr>
        <p:txBody>
          <a:bodyPr>
            <a:normAutofit/>
          </a:bodyPr>
          <a:lstStyle/>
          <a:p>
            <a:r>
              <a:rPr lang="en-US" sz="3600" b="1" dirty="0">
                <a:latin typeface="Times New Roman"/>
                <a:ea typeface="+mj-lt"/>
                <a:cs typeface="+mj-lt"/>
              </a:rPr>
              <a:t>DISADVANTAGES:</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F50635EE-72BD-8206-D418-F062ED799DD0}"/>
              </a:ext>
            </a:extLst>
          </p:cNvPr>
          <p:cNvSpPr>
            <a:spLocks noGrp="1"/>
          </p:cNvSpPr>
          <p:nvPr>
            <p:ph idx="1"/>
          </p:nvPr>
        </p:nvSpPr>
        <p:spPr>
          <a:xfrm>
            <a:off x="1261872" y="1868703"/>
            <a:ext cx="9622152" cy="4159236"/>
          </a:xfrm>
        </p:spPr>
        <p:txBody>
          <a:bodyPr vert="horz" lIns="91440" tIns="45720" rIns="91440" bIns="45720" rtlCol="0" anchor="t">
            <a:normAutofit/>
          </a:bodyPr>
          <a:lstStyle/>
          <a:p>
            <a:pPr marL="514350" indent="-514350" algn="just">
              <a:buAutoNum type="arabicPeriod"/>
            </a:pPr>
            <a:r>
              <a:rPr lang="en-US" sz="2600" dirty="0">
                <a:latin typeface="Times New Roman"/>
              </a:rPr>
              <a:t>The existing system detects only that sentence is positive or negative sentence</a:t>
            </a:r>
          </a:p>
          <a:p>
            <a:pPr marL="514350" indent="-514350" algn="just">
              <a:buAutoNum type="arabicPeriod"/>
            </a:pPr>
            <a:r>
              <a:rPr lang="en-US" sz="2600" dirty="0">
                <a:latin typeface="Times New Roman"/>
              </a:rPr>
              <a:t>The existing system doesn’t determine the ratios of the words in a sentence.</a:t>
            </a:r>
          </a:p>
          <a:p>
            <a:pPr marL="514350" indent="-514350" algn="just">
              <a:buAutoNum type="arabicPeriod"/>
            </a:pPr>
            <a:endParaRPr lang="en-US" sz="2600" dirty="0">
              <a:latin typeface="Times New Roman"/>
            </a:endParaRPr>
          </a:p>
          <a:p>
            <a:pPr marL="0" indent="0" algn="just">
              <a:buNone/>
            </a:pPr>
            <a:r>
              <a:rPr lang="en-US" sz="2600" dirty="0">
                <a:latin typeface="Times New Roman"/>
              </a:rPr>
              <a:t>To avoid all these limitations and make the work more accurate the system needs to be implemented efficiently.</a:t>
            </a:r>
          </a:p>
        </p:txBody>
      </p:sp>
    </p:spTree>
    <p:extLst>
      <p:ext uri="{BB962C8B-B14F-4D97-AF65-F5344CB8AC3E}">
        <p14:creationId xmlns:p14="http://schemas.microsoft.com/office/powerpoint/2010/main" val="373143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3408-CC34-397D-8B25-26DE8CEEDE0D}"/>
              </a:ext>
            </a:extLst>
          </p:cNvPr>
          <p:cNvSpPr>
            <a:spLocks noGrp="1"/>
          </p:cNvSpPr>
          <p:nvPr>
            <p:ph type="title"/>
          </p:nvPr>
        </p:nvSpPr>
        <p:spPr>
          <a:xfrm>
            <a:off x="781235" y="392805"/>
            <a:ext cx="10820400" cy="1098644"/>
          </a:xfrm>
        </p:spPr>
        <p:txBody>
          <a:bodyPr>
            <a:normAutofit/>
          </a:bodyPr>
          <a:lstStyle/>
          <a:p>
            <a:r>
              <a:rPr lang="en-IN" sz="3600" b="1" dirty="0">
                <a:effectLst/>
                <a:latin typeface="Times New Roman"/>
                <a:ea typeface="+mj-lt"/>
                <a:cs typeface="+mj-lt"/>
              </a:rPr>
              <a:t>PROPOSED SYSTEM</a:t>
            </a:r>
            <a:r>
              <a:rPr lang="en-IN" sz="3600" b="1" dirty="0">
                <a:latin typeface="Times New Roman"/>
                <a:ea typeface="+mj-lt"/>
                <a:cs typeface="+mj-lt"/>
              </a:rPr>
              <a:t>:</a:t>
            </a:r>
            <a:endParaRPr lang="en-IN" sz="3600" b="1" dirty="0">
              <a:latin typeface="Times New Roman"/>
            </a:endParaRPr>
          </a:p>
        </p:txBody>
      </p:sp>
      <p:sp>
        <p:nvSpPr>
          <p:cNvPr id="5" name="Content Placeholder 4">
            <a:extLst>
              <a:ext uri="{FF2B5EF4-FFF2-40B4-BE49-F238E27FC236}">
                <a16:creationId xmlns:a16="http://schemas.microsoft.com/office/drawing/2014/main" id="{490ECF14-CD73-4FD4-DA1D-55D975DC9BFA}"/>
              </a:ext>
            </a:extLst>
          </p:cNvPr>
          <p:cNvSpPr>
            <a:spLocks noGrp="1"/>
          </p:cNvSpPr>
          <p:nvPr>
            <p:ph idx="1"/>
          </p:nvPr>
        </p:nvSpPr>
        <p:spPr>
          <a:xfrm>
            <a:off x="781235" y="1491449"/>
            <a:ext cx="10218197" cy="4687409"/>
          </a:xfrm>
        </p:spPr>
        <p:txBody>
          <a:bodyPr vert="horz" lIns="91440" tIns="45720" rIns="91440" bIns="45720" rtlCol="0" anchor="t">
            <a:noAutofit/>
          </a:bodyPr>
          <a:lstStyle/>
          <a:p>
            <a:pPr algn="just"/>
            <a:r>
              <a:rPr lang="en-US" sz="2600" dirty="0">
                <a:latin typeface="Times New Roman"/>
                <a:ea typeface="+mn-lt"/>
                <a:cs typeface="+mn-lt"/>
              </a:rPr>
              <a:t>Here we build an application for detecting positive or negative sentences from Telugu sentences, this detection consists of two parts in which using first part we can detect objective or subjective from sentences and if objective words appear in the neutral list of </a:t>
            </a:r>
            <a:r>
              <a:rPr lang="en-US" sz="2600" dirty="0" err="1">
                <a:latin typeface="Times New Roman"/>
                <a:ea typeface="+mn-lt"/>
                <a:cs typeface="+mn-lt"/>
              </a:rPr>
              <a:t>SentiWordNet</a:t>
            </a:r>
            <a:r>
              <a:rPr lang="en-US" sz="2600" dirty="0">
                <a:latin typeface="Times New Roman"/>
                <a:ea typeface="+mn-lt"/>
                <a:cs typeface="+mn-lt"/>
              </a:rPr>
              <a:t> then that sentence will be consider as Neutral, if words not appear in </a:t>
            </a:r>
            <a:r>
              <a:rPr lang="en-US" sz="2600" dirty="0" err="1">
                <a:latin typeface="Times New Roman"/>
                <a:ea typeface="+mn-lt"/>
                <a:cs typeface="+mn-lt"/>
              </a:rPr>
              <a:t>SentiWordNet</a:t>
            </a:r>
            <a:r>
              <a:rPr lang="en-US" sz="2600" dirty="0">
                <a:latin typeface="Times New Roman"/>
                <a:ea typeface="+mn-lt"/>
                <a:cs typeface="+mn-lt"/>
              </a:rPr>
              <a:t> Neutral list then sentence words will check inside positive and negative list of </a:t>
            </a:r>
            <a:r>
              <a:rPr lang="en-US" sz="2600" dirty="0" err="1">
                <a:latin typeface="Times New Roman"/>
                <a:ea typeface="+mn-lt"/>
                <a:cs typeface="+mn-lt"/>
              </a:rPr>
              <a:t>SentiWordNet</a:t>
            </a:r>
            <a:r>
              <a:rPr lang="en-US" sz="2600" dirty="0">
                <a:latin typeface="Times New Roman"/>
                <a:ea typeface="+mn-lt"/>
                <a:cs typeface="+mn-lt"/>
              </a:rPr>
              <a:t>, if sentence words found in positive list then sentence will be consider as positive otherwise negative.</a:t>
            </a:r>
          </a:p>
          <a:p>
            <a:pPr algn="just"/>
            <a:r>
              <a:rPr lang="en-US" sz="2600" dirty="0">
                <a:latin typeface="Times New Roman"/>
                <a:ea typeface="+mn-lt"/>
                <a:cs typeface="+mn-lt"/>
              </a:rPr>
              <a:t>The proposed system for sentiment analysis has attained an accuracy of 74% for subjectivity classification and 81% for sentiment classification in the domain of news data</a:t>
            </a:r>
          </a:p>
        </p:txBody>
      </p:sp>
    </p:spTree>
    <p:extLst>
      <p:ext uri="{BB962C8B-B14F-4D97-AF65-F5344CB8AC3E}">
        <p14:creationId xmlns:p14="http://schemas.microsoft.com/office/powerpoint/2010/main" val="198150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8E3B-C871-FB82-95B2-0645313B9372}"/>
              </a:ext>
            </a:extLst>
          </p:cNvPr>
          <p:cNvSpPr>
            <a:spLocks noGrp="1"/>
          </p:cNvSpPr>
          <p:nvPr>
            <p:ph type="title"/>
          </p:nvPr>
        </p:nvSpPr>
        <p:spPr>
          <a:xfrm>
            <a:off x="970078" y="224649"/>
            <a:ext cx="8617267" cy="883715"/>
          </a:xfrm>
        </p:spPr>
        <p:txBody>
          <a:bodyPr>
            <a:normAutofit/>
          </a:bodyPr>
          <a:lstStyle/>
          <a:p>
            <a:r>
              <a:rPr lang="en-US" sz="3600" b="1" dirty="0">
                <a:latin typeface="Times New Roman"/>
                <a:ea typeface="+mj-lt"/>
                <a:cs typeface="+mj-lt"/>
              </a:rPr>
              <a:t>ADVANTAGES:</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4D11C679-7723-9C33-5A0C-49BC97C7499A}"/>
              </a:ext>
            </a:extLst>
          </p:cNvPr>
          <p:cNvSpPr>
            <a:spLocks noGrp="1"/>
          </p:cNvSpPr>
          <p:nvPr>
            <p:ph idx="1"/>
          </p:nvPr>
        </p:nvSpPr>
        <p:spPr>
          <a:xfrm>
            <a:off x="378692" y="1200727"/>
            <a:ext cx="10935854" cy="5432623"/>
          </a:xfrm>
        </p:spPr>
        <p:txBody>
          <a:bodyPr vert="horz" lIns="91440" tIns="45720" rIns="91440" bIns="45720" rtlCol="0" anchor="t">
            <a:normAutofit/>
          </a:bodyPr>
          <a:lstStyle/>
          <a:p>
            <a:pPr algn="just">
              <a:buNone/>
            </a:pPr>
            <a:r>
              <a:rPr lang="en-US" sz="2600" dirty="0">
                <a:latin typeface="Times New Roman"/>
                <a:ea typeface="+mn-lt"/>
                <a:cs typeface="+mn-lt"/>
              </a:rPr>
              <a:t>The system is very simple in design and implementation. The system</a:t>
            </a:r>
          </a:p>
          <a:p>
            <a:pPr algn="just">
              <a:buNone/>
            </a:pPr>
            <a:r>
              <a:rPr lang="en-US" sz="2600" dirty="0">
                <a:latin typeface="Times New Roman"/>
                <a:ea typeface="+mn-lt"/>
                <a:cs typeface="+mn-lt"/>
              </a:rPr>
              <a:t>requires very low system resources and the system will work in almost</a:t>
            </a:r>
          </a:p>
          <a:p>
            <a:pPr algn="just">
              <a:buNone/>
            </a:pPr>
            <a:r>
              <a:rPr lang="en-US" sz="2600" dirty="0">
                <a:latin typeface="Times New Roman"/>
                <a:ea typeface="+mn-lt"/>
                <a:cs typeface="+mn-lt"/>
              </a:rPr>
              <a:t>all configurations. It has got the following features.</a:t>
            </a:r>
          </a:p>
          <a:p>
            <a:pPr algn="just"/>
            <a:r>
              <a:rPr lang="en-US" sz="2600" dirty="0">
                <a:latin typeface="Times New Roman"/>
                <a:ea typeface="+mn-lt"/>
                <a:cs typeface="+mn-lt"/>
              </a:rPr>
              <a:t> This help in analysis of positive/negative/neutral sentence.</a:t>
            </a:r>
          </a:p>
          <a:p>
            <a:pPr algn="just"/>
            <a:r>
              <a:rPr lang="en-US" sz="2600" dirty="0">
                <a:latin typeface="Times New Roman"/>
                <a:ea typeface="+mn-lt"/>
                <a:cs typeface="+mn-lt"/>
              </a:rPr>
              <a:t>If sentences contains words from both positive and negative list then we      take ratio of both positive and negative words and if positive ratio higher then sentence will be consider as positive else negative</a:t>
            </a:r>
          </a:p>
          <a:p>
            <a:pPr algn="just"/>
            <a:r>
              <a:rPr lang="en-US" sz="2600" dirty="0">
                <a:latin typeface="Times New Roman"/>
                <a:ea typeface="+mn-lt"/>
                <a:cs typeface="+mn-lt"/>
              </a:rPr>
              <a:t>The system implements Support Vector Machines(SVM) algorithm where it is used to classify text into positive, negative or neutral sentiments</a:t>
            </a:r>
          </a:p>
          <a:p>
            <a:pPr algn="just">
              <a:buNone/>
            </a:pPr>
            <a:endParaRPr lang="en-US" sz="2600" dirty="0">
              <a:latin typeface="Times New Roman"/>
              <a:ea typeface="+mn-lt"/>
              <a:cs typeface="+mn-lt"/>
            </a:endParaRPr>
          </a:p>
          <a:p>
            <a:pPr algn="just">
              <a:buNone/>
            </a:pPr>
            <a:endParaRPr lang="en-US" sz="2600" dirty="0">
              <a:latin typeface="Times New Roman"/>
              <a:cs typeface="Times New Roman"/>
            </a:endParaRPr>
          </a:p>
        </p:txBody>
      </p:sp>
    </p:spTree>
    <p:extLst>
      <p:ext uri="{BB962C8B-B14F-4D97-AF65-F5344CB8AC3E}">
        <p14:creationId xmlns:p14="http://schemas.microsoft.com/office/powerpoint/2010/main" val="305691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68414-02AE-046F-F4DB-994E326DA7E4}"/>
              </a:ext>
            </a:extLst>
          </p:cNvPr>
          <p:cNvSpPr>
            <a:spLocks noGrp="1"/>
          </p:cNvSpPr>
          <p:nvPr>
            <p:ph idx="1"/>
          </p:nvPr>
        </p:nvSpPr>
        <p:spPr>
          <a:xfrm>
            <a:off x="685800" y="551328"/>
            <a:ext cx="11026588" cy="5667357"/>
          </a:xfrm>
        </p:spPr>
        <p:txBody>
          <a:bodyPr vert="horz" lIns="91440" tIns="45720" rIns="91440" bIns="45720" rtlCol="0" anchor="t">
            <a:normAutofit/>
          </a:bodyPr>
          <a:lstStyle/>
          <a:p>
            <a:pPr marL="0" indent="0">
              <a:buNone/>
            </a:pPr>
            <a:r>
              <a:rPr lang="en-IN" sz="2400" b="1" dirty="0">
                <a:effectLst/>
                <a:latin typeface="Times New Roman"/>
                <a:ea typeface="Times New Roman" panose="02020603050405020304" pitchFamily="18" charset="0"/>
                <a:cs typeface="Times New Roman"/>
              </a:rPr>
              <a:t>HARDWARE REQUIREMENTS:</a:t>
            </a:r>
            <a:r>
              <a:rPr lang="en-IN" sz="2400" b="1" dirty="0">
                <a:latin typeface="Times New Roman"/>
                <a:ea typeface="Times New Roman" panose="02020603050405020304" pitchFamily="18" charset="0"/>
                <a:cs typeface="Times New Roman"/>
              </a:rPr>
              <a:t>  </a:t>
            </a:r>
            <a:endParaRPr lang="en-US" sz="3200" dirty="0">
              <a:latin typeface="Century Schoolbook" panose="02040604050505020304"/>
              <a:ea typeface="Times New Roman" panose="02020603050405020304" pitchFamily="18" charset="0"/>
            </a:endParaRPr>
          </a:p>
          <a:p>
            <a:pPr>
              <a:buNone/>
            </a:pPr>
            <a:r>
              <a:rPr lang="en-IN" sz="1600" dirty="0">
                <a:latin typeface="Times New Roman"/>
                <a:ea typeface="+mn-lt"/>
                <a:cs typeface="+mn-lt"/>
              </a:rPr>
              <a:t>For the development of the application, the following are the Hardware Requirements:</a:t>
            </a:r>
            <a:endParaRPr lang="en-IN" sz="1600" dirty="0">
              <a:latin typeface="Times New Roman"/>
              <a:cs typeface="Times New Roman"/>
            </a:endParaRPr>
          </a:p>
          <a:p>
            <a:pPr marL="74295" indent="-6350" algn="just">
              <a:lnSpc>
                <a:spcPct val="110000"/>
              </a:lnSpc>
              <a:spcBef>
                <a:spcPts val="1100"/>
              </a:spcBef>
              <a:spcAft>
                <a:spcPts val="1000"/>
              </a:spcAft>
            </a:pPr>
            <a:r>
              <a:rPr lang="en-IN"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S</a:t>
            </a:r>
            <a:r>
              <a:rPr lang="en-US" sz="1800" dirty="0" err="1">
                <a:effectLst/>
                <a:latin typeface="Times New Roman" panose="02020603050405020304" pitchFamily="18" charset="0"/>
                <a:ea typeface="Times New Roman" panose="02020603050405020304" pitchFamily="18" charset="0"/>
              </a:rPr>
              <a:t>ystem</a:t>
            </a:r>
            <a:r>
              <a:rPr lang="en-US" sz="1800" dirty="0">
                <a:effectLst/>
                <a:latin typeface="Times New Roman" panose="02020603050405020304" pitchFamily="18" charset="0"/>
                <a:ea typeface="Times New Roman" panose="02020603050405020304" pitchFamily="18" charset="0"/>
              </a:rPr>
              <a:t> Architecture 	: 64-bit X86 with windows or Linux </a:t>
            </a:r>
          </a:p>
          <a:p>
            <a:pPr marL="74295" indent="-6350" algn="just">
              <a:lnSpc>
                <a:spcPct val="110000"/>
              </a:lnSpc>
              <a:spcBef>
                <a:spcPts val="1100"/>
              </a:spcBef>
              <a:spcAft>
                <a:spcPts val="1000"/>
              </a:spcAft>
            </a:pPr>
            <a:r>
              <a:rPr lang="en-US" sz="1800" dirty="0">
                <a:effectLst/>
                <a:latin typeface="Times New Roman" panose="02020603050405020304" pitchFamily="18" charset="0"/>
                <a:ea typeface="Times New Roman" panose="02020603050405020304" pitchFamily="18" charset="0"/>
              </a:rPr>
              <a:t>CPU 			: Intel core 2 Quad CPU Q6600 @2.40GHz or greater </a:t>
            </a:r>
          </a:p>
          <a:p>
            <a:pPr marL="74295" indent="-6350" algn="just">
              <a:lnSpc>
                <a:spcPct val="110000"/>
              </a:lnSpc>
              <a:spcBef>
                <a:spcPts val="1100"/>
              </a:spcBef>
              <a:spcAft>
                <a:spcPts val="1000"/>
              </a:spcAft>
            </a:pPr>
            <a:r>
              <a:rPr lang="en-US" sz="1800" dirty="0">
                <a:effectLst/>
                <a:latin typeface="Times New Roman" panose="02020603050405020304" pitchFamily="18" charset="0"/>
                <a:ea typeface="Times New Roman" panose="02020603050405020304" pitchFamily="18" charset="0"/>
              </a:rPr>
              <a:t>RAM 			: 4GB or greater</a:t>
            </a:r>
            <a:r>
              <a:rPr lang="en-IN" sz="1600" b="1" dirty="0">
                <a:latin typeface="Times New Roman"/>
                <a:ea typeface="Times New Roman" panose="02020603050405020304" pitchFamily="18" charset="0"/>
                <a:cs typeface="Times New Roman"/>
              </a:rPr>
              <a:t>   </a:t>
            </a:r>
            <a:r>
              <a:rPr lang="en-IN" sz="2000" b="1" dirty="0">
                <a:latin typeface="Times New Roman"/>
                <a:ea typeface="Times New Roman" panose="02020603050405020304" pitchFamily="18" charset="0"/>
                <a:cs typeface="Times New Roman"/>
              </a:rPr>
              <a:t>                                      </a:t>
            </a:r>
            <a:endParaRPr lang="en-US" dirty="0"/>
          </a:p>
          <a:p>
            <a:pPr marL="67945" indent="0">
              <a:buNone/>
            </a:pPr>
            <a:r>
              <a:rPr lang="en-IN" sz="2400" b="1" dirty="0">
                <a:effectLst/>
                <a:latin typeface="Times New Roman" panose="02020603050405020304" pitchFamily="18" charset="0"/>
                <a:ea typeface="Times New Roman" panose="02020603050405020304" pitchFamily="18" charset="0"/>
              </a:rPr>
              <a:t>SOFTWARE REQUIREMENTS:  </a:t>
            </a:r>
            <a:r>
              <a:rPr lang="en-IN" sz="2400" b="1" baseline="-25000" dirty="0">
                <a:effectLst/>
                <a:latin typeface="Times New Roman" panose="02020603050405020304" pitchFamily="18" charset="0"/>
                <a:ea typeface="Times New Roman" panose="02020603050405020304" pitchFamily="18" charset="0"/>
              </a:rPr>
              <a:t>  </a:t>
            </a:r>
            <a:endParaRPr lang="en-IN" sz="2400" b="1" baseline="-25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 indent="-6350" algn="just">
              <a:lnSpc>
                <a:spcPct val="150000"/>
              </a:lnSpc>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Windows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7 or Greater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 indent="-635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Coding Language</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mn-lt"/>
                <a:cs typeface="Times New Roman" panose="02020603050405020304" pitchFamily="18" charset="0"/>
              </a:rPr>
              <a:t>Python 3.7 version</a:t>
            </a:r>
            <a:endParaRPr lang="en-IN" sz="1800" dirty="0">
              <a:effectLst/>
              <a:latin typeface="Times New Roman" panose="02020603050405020304" pitchFamily="18" charset="0"/>
              <a:ea typeface="+mn-lt"/>
              <a:cs typeface="Times New Roman" panose="02020603050405020304" pitchFamily="18" charset="0"/>
            </a:endParaRPr>
          </a:p>
          <a:p>
            <a:pPr marL="74295" indent="-635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Tool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mn-lt"/>
                <a:cs typeface="Times New Roman" panose="02020603050405020304" pitchFamily="18" charset="0"/>
              </a:rPr>
              <a:t>Jupiter, Chrome Browser, Anaconda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0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3EAA-64B3-2E88-24A1-8EBCE19C59EF}"/>
              </a:ext>
            </a:extLst>
          </p:cNvPr>
          <p:cNvSpPr>
            <a:spLocks noGrp="1"/>
          </p:cNvSpPr>
          <p:nvPr>
            <p:ph type="title"/>
          </p:nvPr>
        </p:nvSpPr>
        <p:spPr>
          <a:xfrm>
            <a:off x="377536" y="135167"/>
            <a:ext cx="10475191" cy="1060942"/>
          </a:xfrm>
        </p:spPr>
        <p:txBody>
          <a:bodyPr>
            <a:normAutofit/>
          </a:bodyPr>
          <a:lstStyle/>
          <a:p>
            <a:r>
              <a:rPr lang="en-IN" sz="3600" b="1" dirty="0">
                <a:effectLst/>
                <a:latin typeface="Times New Roman"/>
                <a:ea typeface="Times New Roman" panose="02020603050405020304" pitchFamily="18" charset="0"/>
                <a:cs typeface="Times New Roman"/>
              </a:rPr>
              <a:t>NOVELTY:</a:t>
            </a:r>
            <a:r>
              <a:rPr lang="en-IN" sz="3600" baseline="-25000" dirty="0">
                <a:effectLst/>
                <a:latin typeface="Times New Roman"/>
                <a:ea typeface="Times New Roman" panose="02020603050405020304" pitchFamily="18" charset="0"/>
                <a:cs typeface="Times New Roman"/>
              </a:rPr>
              <a:t> </a:t>
            </a:r>
            <a:endParaRPr lang="en-IN" sz="3600" dirty="0"/>
          </a:p>
        </p:txBody>
      </p:sp>
      <p:sp>
        <p:nvSpPr>
          <p:cNvPr id="3" name="Content Placeholder 2">
            <a:extLst>
              <a:ext uri="{FF2B5EF4-FFF2-40B4-BE49-F238E27FC236}">
                <a16:creationId xmlns:a16="http://schemas.microsoft.com/office/drawing/2014/main" id="{4298C6F6-0036-FFF1-01F5-00B03839A69C}"/>
              </a:ext>
            </a:extLst>
          </p:cNvPr>
          <p:cNvSpPr>
            <a:spLocks noGrp="1"/>
          </p:cNvSpPr>
          <p:nvPr>
            <p:ph idx="1"/>
          </p:nvPr>
        </p:nvSpPr>
        <p:spPr>
          <a:xfrm>
            <a:off x="120073" y="1196108"/>
            <a:ext cx="11030527" cy="5394037"/>
          </a:xfrm>
        </p:spPr>
        <p:txBody>
          <a:bodyPr>
            <a:noAutofit/>
          </a:bodyPr>
          <a:lstStyle/>
          <a:p>
            <a:pPr algn="just"/>
            <a:r>
              <a:rPr lang="en-US" sz="2600" dirty="0">
                <a:latin typeface="Times New Roman" panose="02020603050405020304" pitchFamily="18" charset="0"/>
                <a:cs typeface="Times New Roman" panose="02020603050405020304" pitchFamily="18" charset="0"/>
              </a:rPr>
              <a:t>The novelty of the projects is detecting positive or negative sentences from Telugu sentences, this detection consists of two parts in which using first part we can detect objective or subjective from sentences and if objective words appear in the neutral list of </a:t>
            </a:r>
            <a:r>
              <a:rPr lang="en-US" sz="2600" dirty="0" err="1">
                <a:latin typeface="Times New Roman" panose="02020603050405020304" pitchFamily="18" charset="0"/>
                <a:cs typeface="Times New Roman" panose="02020603050405020304" pitchFamily="18" charset="0"/>
              </a:rPr>
              <a:t>SentiWordNet</a:t>
            </a:r>
            <a:r>
              <a:rPr lang="en-US" sz="2600" dirty="0">
                <a:latin typeface="Times New Roman" panose="02020603050405020304" pitchFamily="18" charset="0"/>
                <a:cs typeface="Times New Roman" panose="02020603050405020304" pitchFamily="18" charset="0"/>
              </a:rPr>
              <a:t> then that sentence will be consider as Neutral, if words not appear in </a:t>
            </a:r>
            <a:r>
              <a:rPr lang="en-US" sz="2600" dirty="0" err="1">
                <a:latin typeface="Times New Roman" panose="02020603050405020304" pitchFamily="18" charset="0"/>
                <a:cs typeface="Times New Roman" panose="02020603050405020304" pitchFamily="18" charset="0"/>
              </a:rPr>
              <a:t>SentiWordNet</a:t>
            </a:r>
            <a:r>
              <a:rPr lang="en-US" sz="2600" dirty="0">
                <a:latin typeface="Times New Roman" panose="02020603050405020304" pitchFamily="18" charset="0"/>
                <a:cs typeface="Times New Roman" panose="02020603050405020304" pitchFamily="18" charset="0"/>
              </a:rPr>
              <a:t> Neutral list then sentence words will check inside positive and negative list of </a:t>
            </a:r>
            <a:r>
              <a:rPr lang="en-US" sz="2600" dirty="0" err="1">
                <a:latin typeface="Times New Roman" panose="02020603050405020304" pitchFamily="18" charset="0"/>
                <a:cs typeface="Times New Roman" panose="02020603050405020304" pitchFamily="18" charset="0"/>
              </a:rPr>
              <a:t>SentiWordNet</a:t>
            </a:r>
            <a:r>
              <a:rPr lang="en-US" sz="2600" dirty="0">
                <a:latin typeface="Times New Roman" panose="02020603050405020304" pitchFamily="18" charset="0"/>
                <a:cs typeface="Times New Roman" panose="02020603050405020304" pitchFamily="18" charset="0"/>
              </a:rPr>
              <a:t>, if sentence words found in positive list then sentence will be consider as positive otherwise negative.</a:t>
            </a:r>
          </a:p>
          <a:p>
            <a:pPr algn="just"/>
            <a:r>
              <a:rPr lang="en-US" sz="2600" dirty="0">
                <a:latin typeface="Times New Roman" panose="02020603050405020304" pitchFamily="18" charset="0"/>
                <a:cs typeface="Times New Roman" panose="02020603050405020304" pitchFamily="18" charset="0"/>
              </a:rPr>
              <a:t>This project take help of available Telugu </a:t>
            </a:r>
            <a:r>
              <a:rPr lang="en-US" sz="2600" dirty="0" err="1">
                <a:latin typeface="Times New Roman" panose="02020603050405020304" pitchFamily="18" charset="0"/>
                <a:cs typeface="Times New Roman" panose="02020603050405020304" pitchFamily="18" charset="0"/>
              </a:rPr>
              <a:t>SentiWordNet</a:t>
            </a:r>
            <a:r>
              <a:rPr lang="en-US" sz="2600" dirty="0">
                <a:latin typeface="Times New Roman" panose="02020603050405020304" pitchFamily="18" charset="0"/>
                <a:cs typeface="Times New Roman" panose="02020603050405020304" pitchFamily="18" charset="0"/>
              </a:rPr>
              <a:t> to perform sentiment analysis for Telugu </a:t>
            </a:r>
            <a:r>
              <a:rPr lang="en-US" sz="2600" dirty="0" err="1">
                <a:latin typeface="Times New Roman" panose="02020603050405020304" pitchFamily="18" charset="0"/>
                <a:cs typeface="Times New Roman" panose="02020603050405020304" pitchFamily="18" charset="0"/>
              </a:rPr>
              <a:t>eNewspapers</a:t>
            </a:r>
            <a:r>
              <a:rPr lang="en-US" sz="2600" dirty="0">
                <a:latin typeface="Times New Roman" panose="02020603050405020304" pitchFamily="18" charset="0"/>
                <a:cs typeface="Times New Roman" panose="02020603050405020304" pitchFamily="18" charset="0"/>
              </a:rPr>
              <a:t> sentences. The proposed system for sentiment analysis has attained an accuracy of 74% for subjectivity classification and 81% for sentiment classification in the domain of news data</a:t>
            </a:r>
          </a:p>
        </p:txBody>
      </p:sp>
    </p:spTree>
    <p:extLst>
      <p:ext uri="{BB962C8B-B14F-4D97-AF65-F5344CB8AC3E}">
        <p14:creationId xmlns:p14="http://schemas.microsoft.com/office/powerpoint/2010/main" val="172907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6E39-6FCA-4020-BFC5-72E9795C9E6F}"/>
              </a:ext>
            </a:extLst>
          </p:cNvPr>
          <p:cNvSpPr>
            <a:spLocks noGrp="1"/>
          </p:cNvSpPr>
          <p:nvPr>
            <p:ph type="title"/>
          </p:nvPr>
        </p:nvSpPr>
        <p:spPr>
          <a:xfrm>
            <a:off x="514927" y="134215"/>
            <a:ext cx="10515600" cy="1325563"/>
          </a:xfrm>
        </p:spPr>
        <p:txBody>
          <a:bodyPr/>
          <a:lstStyle/>
          <a:p>
            <a:r>
              <a:rPr lang="en-IN" sz="4400" b="1" dirty="0">
                <a:effectLst/>
                <a:latin typeface="Times New Roman"/>
                <a:ea typeface="Times New Roman" panose="02020603050405020304" pitchFamily="18" charset="0"/>
                <a:cs typeface="Times New Roman"/>
              </a:rPr>
              <a:t>ARCHITECTURE </a:t>
            </a:r>
            <a:endParaRPr lang="en-IN" dirty="0"/>
          </a:p>
        </p:txBody>
      </p:sp>
      <p:pic>
        <p:nvPicPr>
          <p:cNvPr id="5" name="image1.jpeg">
            <a:extLst>
              <a:ext uri="{FF2B5EF4-FFF2-40B4-BE49-F238E27FC236}">
                <a16:creationId xmlns:a16="http://schemas.microsoft.com/office/drawing/2014/main" id="{898B444C-483C-8917-7990-46DA2ECDEB74}"/>
              </a:ext>
            </a:extLst>
          </p:cNvPr>
          <p:cNvPicPr>
            <a:picLocks noChangeAspect="1"/>
          </p:cNvPicPr>
          <p:nvPr/>
        </p:nvPicPr>
        <p:blipFill>
          <a:blip r:embed="rId2" cstate="print"/>
          <a:stretch>
            <a:fillRect/>
          </a:stretch>
        </p:blipFill>
        <p:spPr>
          <a:xfrm>
            <a:off x="1884217" y="1172423"/>
            <a:ext cx="7028873" cy="4513153"/>
          </a:xfrm>
          <a:prstGeom prst="rect">
            <a:avLst/>
          </a:prstGeom>
        </p:spPr>
      </p:pic>
      <p:sp>
        <p:nvSpPr>
          <p:cNvPr id="3" name="TextBox 2">
            <a:extLst>
              <a:ext uri="{FF2B5EF4-FFF2-40B4-BE49-F238E27FC236}">
                <a16:creationId xmlns:a16="http://schemas.microsoft.com/office/drawing/2014/main" id="{04E8F09E-1D8D-7DB2-B06F-F1DB06B1432A}"/>
              </a:ext>
            </a:extLst>
          </p:cNvPr>
          <p:cNvSpPr txBox="1"/>
          <p:nvPr/>
        </p:nvSpPr>
        <p:spPr>
          <a:xfrm>
            <a:off x="1145308" y="6068291"/>
            <a:ext cx="103724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ARCHITECTURE DIAGRAM FOR SENTIMENT ANALYSIS USING TELUGU SENTIWORDNET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45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1086</TotalTime>
  <Words>1211</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Schoolbook</vt:lpstr>
      <vt:lpstr>Times New Roman</vt:lpstr>
      <vt:lpstr>Office Theme</vt:lpstr>
      <vt:lpstr>PowerPoint Presentation</vt:lpstr>
      <vt:lpstr>ABSTRACT:</vt:lpstr>
      <vt:lpstr>EXISTING SYSTEM:</vt:lpstr>
      <vt:lpstr>DISADVANTAGES:</vt:lpstr>
      <vt:lpstr>PROPOSED SYSTEM:</vt:lpstr>
      <vt:lpstr>ADVANTAGES:</vt:lpstr>
      <vt:lpstr>PowerPoint Presentation</vt:lpstr>
      <vt:lpstr>NOVELTY: </vt:lpstr>
      <vt:lpstr>ARCHITECTURE </vt:lpstr>
      <vt:lpstr>SEQUENCE DIAGRAM</vt:lpstr>
      <vt:lpstr>USE-CASE DIAGRAM</vt:lpstr>
      <vt:lpstr>CLASS DIAGRAM</vt:lpstr>
      <vt:lpstr>SAMPLE CODE</vt:lpstr>
      <vt:lpstr>RESULTS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surya</dc:creator>
  <cp:lastModifiedBy>swapnil bandaru</cp:lastModifiedBy>
  <cp:revision>358</cp:revision>
  <dcterms:created xsi:type="dcterms:W3CDTF">2022-08-09T04:36:33Z</dcterms:created>
  <dcterms:modified xsi:type="dcterms:W3CDTF">2023-04-02T05:49:07Z</dcterms:modified>
</cp:coreProperties>
</file>