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4" d="100"/>
          <a:sy n="54" d="100"/>
        </p:scale>
        <p:origin x="3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y\Downloads\Accenture%20data%20analyst\SocialBuzz\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ky\Downloads\Accenture%20data%20analyst\SocialBuzz\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[Data.xlsx]Sheet1!PivotTable4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Sheet1!$A$24:$A$36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Sheet1!$B$24:$B$36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B-403D-8B30-AD37110A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937000"/>
        <c:axId val="492937360"/>
      </c:barChart>
      <c:catAx>
        <c:axId val="49293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37360"/>
        <c:crosses val="autoZero"/>
        <c:auto val="1"/>
        <c:lblAlgn val="ctr"/>
        <c:lblOffset val="100"/>
        <c:noMultiLvlLbl val="0"/>
      </c:catAx>
      <c:valAx>
        <c:axId val="492937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3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[Data.xlsx]Sheet1!PivotTable3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6"/>
                <c:pt idx="0">
                  <c:v>1897</c:v>
                </c:pt>
                <c:pt idx="1">
                  <c:v>1664</c:v>
                </c:pt>
                <c:pt idx="2">
                  <c:v>1676</c:v>
                </c:pt>
                <c:pt idx="3">
                  <c:v>1338</c:v>
                </c:pt>
                <c:pt idx="4">
                  <c:v>1433</c:v>
                </c:pt>
                <c:pt idx="5">
                  <c:v>1395</c:v>
                </c:pt>
                <c:pt idx="6">
                  <c:v>1699</c:v>
                </c:pt>
                <c:pt idx="7">
                  <c:v>1717</c:v>
                </c:pt>
                <c:pt idx="8">
                  <c:v>1217</c:v>
                </c:pt>
                <c:pt idx="9">
                  <c:v>1796</c:v>
                </c:pt>
                <c:pt idx="10">
                  <c:v>1457</c:v>
                </c:pt>
                <c:pt idx="11">
                  <c:v>1363</c:v>
                </c:pt>
                <c:pt idx="12">
                  <c:v>1698</c:v>
                </c:pt>
                <c:pt idx="13">
                  <c:v>1328</c:v>
                </c:pt>
                <c:pt idx="14">
                  <c:v>1647</c:v>
                </c:pt>
                <c:pt idx="15">
                  <c:v>1248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3-4A01-8637-B15B60E9D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68176"/>
        <c:axId val="515469616"/>
      </c:barChart>
      <c:catAx>
        <c:axId val="51546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9616"/>
        <c:crosses val="autoZero"/>
        <c:auto val="1"/>
        <c:lblAlgn val="ctr"/>
        <c:lblOffset val="100"/>
        <c:noMultiLvlLbl val="0"/>
      </c:catAx>
      <c:valAx>
        <c:axId val="51546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6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0.02778</cdr:y>
    </cdr:from>
    <cdr:to>
      <cdr:x>0.2</cdr:x>
      <cdr:y>0.36111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5867444-540D-D563-7A45-668935970D9F}"/>
            </a:ext>
          </a:extLst>
        </cdr:cNvPr>
        <cdr:cNvSpPr txBox="1"/>
      </cdr:nvSpPr>
      <cdr:spPr>
        <a:xfrm xmlns:a="http://schemas.openxmlformats.org/drawingml/2006/main">
          <a:off x="-80448" y="762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09B4893-6025-A008-FFBE-88D8C04EB1F3}"/>
            </a:ext>
          </a:extLst>
        </cdr:cNvPr>
        <cdr:cNvSpPr txBox="1"/>
      </cdr:nvSpPr>
      <cdr:spPr>
        <a:xfrm xmlns:a="http://schemas.openxmlformats.org/drawingml/2006/main">
          <a:off x="0" y="0"/>
          <a:ext cx="4572000" cy="2743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01882" y="4107302"/>
            <a:ext cx="5902212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SocialBuzz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6332" y="124028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762324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561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5 Categories were </a:t>
              </a:r>
              <a:r>
                <a: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animals, science, healthy eating, technology and food</a:t>
              </a:r>
            </a:p>
            <a:p>
              <a:pPr>
                <a:lnSpc>
                  <a:spcPts val="2940"/>
                </a:lnSpc>
              </a:pPr>
              <a:endParaRPr lang="en-US" sz="24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number of posts was higher in the month of May in the year 2020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endParaRPr lang="en-US" sz="24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4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Photos proportion was higher than the rest of the content type</a:t>
              </a:r>
            </a:p>
            <a:p>
              <a:pPr>
                <a:lnSpc>
                  <a:spcPts val="2940"/>
                </a:lnSpc>
              </a:pPr>
              <a:endParaRPr lang="en-US" sz="24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endParaRPr lang="en-US" sz="24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0" y="1685152"/>
            <a:ext cx="8673443" cy="5143500"/>
            <a:chOff x="0" y="0"/>
            <a:chExt cx="11564591" cy="399144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1693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0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719949" y="1909667"/>
            <a:ext cx="9003736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their big data practice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their content categories that highlight the top 5 categories with the largest aggregate popularity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503378" y="2308953"/>
            <a:ext cx="6353230" cy="7138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500 million active users each month in the last 5 years</a:t>
            </a:r>
          </a:p>
          <a:p>
            <a:pPr marL="342900" indent="-3429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2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growing exponentially and hence needs the help of  an advisory firm to oversee its scaling process effectively</a:t>
            </a:r>
          </a:p>
          <a:p>
            <a:pPr marL="342900" indent="-342900">
              <a:lnSpc>
                <a:spcPts val="9600"/>
              </a:lnSpc>
              <a:buFont typeface="Arial" panose="020B0604020202020204" pitchFamily="34" charset="0"/>
              <a:buChar char="•"/>
            </a:pPr>
            <a:endParaRPr lang="en-US" sz="2000" spc="-8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46662"/>
            <a:ext cx="2085137" cy="2085137"/>
            <a:chOff x="0" y="0"/>
            <a:chExt cx="6350000" cy="634999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99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C71244-B72D-BEED-3EC6-3FE941ECB70C}"/>
              </a:ext>
            </a:extLst>
          </p:cNvPr>
          <p:cNvSpPr txBox="1"/>
          <p:nvPr/>
        </p:nvSpPr>
        <p:spPr>
          <a:xfrm>
            <a:off x="14595921" y="1068549"/>
            <a:ext cx="2472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Technology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95740-2AA8-7F4F-A95E-6FEBD63519B6}"/>
              </a:ext>
            </a:extLst>
          </p:cNvPr>
          <p:cNvSpPr txBox="1"/>
          <p:nvPr/>
        </p:nvSpPr>
        <p:spPr>
          <a:xfrm>
            <a:off x="14595921" y="4002073"/>
            <a:ext cx="2472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8D3D6C-8A5E-5FD9-BB84-9E17858C963D}"/>
              </a:ext>
            </a:extLst>
          </p:cNvPr>
          <p:cNvSpPr txBox="1"/>
          <p:nvPr/>
        </p:nvSpPr>
        <p:spPr>
          <a:xfrm>
            <a:off x="14978078" y="7173163"/>
            <a:ext cx="224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Swapnil Budd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B67374-A4E8-816C-C636-FAF3107B8D0C}"/>
              </a:ext>
            </a:extLst>
          </p:cNvPr>
          <p:cNvSpPr txBox="1"/>
          <p:nvPr/>
        </p:nvSpPr>
        <p:spPr>
          <a:xfrm>
            <a:off x="4063715" y="1372359"/>
            <a:ext cx="361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4D1698-3C5A-8EC3-EE36-70BED3A1650E}"/>
              </a:ext>
            </a:extLst>
          </p:cNvPr>
          <p:cNvSpPr txBox="1"/>
          <p:nvPr/>
        </p:nvSpPr>
        <p:spPr>
          <a:xfrm>
            <a:off x="5835850" y="2808540"/>
            <a:ext cx="224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EC650A-1326-D940-691F-86EE598B1380}"/>
              </a:ext>
            </a:extLst>
          </p:cNvPr>
          <p:cNvSpPr txBox="1"/>
          <p:nvPr/>
        </p:nvSpPr>
        <p:spPr>
          <a:xfrm>
            <a:off x="7753161" y="4508992"/>
            <a:ext cx="230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EE2439-F04F-2183-9B63-4B6A1960B531}"/>
              </a:ext>
            </a:extLst>
          </p:cNvPr>
          <p:cNvSpPr txBox="1"/>
          <p:nvPr/>
        </p:nvSpPr>
        <p:spPr>
          <a:xfrm>
            <a:off x="9771164" y="6033316"/>
            <a:ext cx="213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7594E1-95FA-1C87-8C21-634F516C43B4}"/>
              </a:ext>
            </a:extLst>
          </p:cNvPr>
          <p:cNvSpPr txBox="1"/>
          <p:nvPr/>
        </p:nvSpPr>
        <p:spPr>
          <a:xfrm>
            <a:off x="11482778" y="7645629"/>
            <a:ext cx="117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027BF5-D2D2-223E-42AF-CB68C452D662}"/>
              </a:ext>
            </a:extLst>
          </p:cNvPr>
          <p:cNvSpPr txBox="1"/>
          <p:nvPr/>
        </p:nvSpPr>
        <p:spPr>
          <a:xfrm>
            <a:off x="1028700" y="2400300"/>
            <a:ext cx="14573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16 unique categories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top 5 categories based on the aggregated score were animals, science, healthy eating, technology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animal category has the most reactions about 1897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Month of May the number of posts was higher than rest of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A1D7D83-CE1B-944D-9E80-E9BF4A256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5491"/>
              </p:ext>
            </p:extLst>
          </p:nvPr>
        </p:nvGraphicFramePr>
        <p:xfrm>
          <a:off x="4343400" y="2023499"/>
          <a:ext cx="12171846" cy="682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EE90DBA-E5EC-003D-8823-1558FB535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597379"/>
              </p:ext>
            </p:extLst>
          </p:nvPr>
        </p:nvGraphicFramePr>
        <p:xfrm>
          <a:off x="4114800" y="1383833"/>
          <a:ext cx="12039600" cy="7384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236</Words>
  <Application>Microsoft Office PowerPoint</Application>
  <PresentationFormat>Custom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Clear Sans Regular Bold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SWAPNIL BUDD</cp:lastModifiedBy>
  <cp:revision>12</cp:revision>
  <dcterms:created xsi:type="dcterms:W3CDTF">2006-08-16T00:00:00Z</dcterms:created>
  <dcterms:modified xsi:type="dcterms:W3CDTF">2024-01-18T13:16:23Z</dcterms:modified>
  <dc:identifier>DAEhDyfaYKE</dc:identifier>
</cp:coreProperties>
</file>