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53" d="100"/>
          <a:sy n="53" d="100"/>
        </p:scale>
        <p:origin x="36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y\Downloads\Accenture%20data%20analyst\SocialBuzz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y\Downloads\Accenture%20data%20analyst\SocialBuzz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y\Downloads\Accenture%20data%20analyst\SocialBuzz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y\Downloads\Accenture%20data%20analyst\SocialBuzz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y\Downloads\Accenture%20data%20analyst\SocialBuzz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[Data.xlsx]Sheet1!PivotTable3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182392177754831E-2"/>
          <c:y val="2.6086036678610786E-2"/>
          <c:w val="0.96312697516892865"/>
          <c:h val="0.9362787667143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  <c:pt idx="5">
                  <c:v>culture</c:v>
                </c:pt>
                <c:pt idx="6">
                  <c:v>cooking</c:v>
                </c:pt>
                <c:pt idx="7">
                  <c:v>travel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6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1699</c:v>
                </c:pt>
                <c:pt idx="4">
                  <c:v>1698</c:v>
                </c:pt>
                <c:pt idx="5">
                  <c:v>1676</c:v>
                </c:pt>
                <c:pt idx="6">
                  <c:v>1664</c:v>
                </c:pt>
                <c:pt idx="7">
                  <c:v>1647</c:v>
                </c:pt>
                <c:pt idx="8">
                  <c:v>1457</c:v>
                </c:pt>
                <c:pt idx="9">
                  <c:v>1433</c:v>
                </c:pt>
                <c:pt idx="10">
                  <c:v>1395</c:v>
                </c:pt>
                <c:pt idx="11">
                  <c:v>1363</c:v>
                </c:pt>
                <c:pt idx="12">
                  <c:v>1338</c:v>
                </c:pt>
                <c:pt idx="13">
                  <c:v>1328</c:v>
                </c:pt>
                <c:pt idx="14">
                  <c:v>1248</c:v>
                </c:pt>
                <c:pt idx="15">
                  <c:v>1217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5C-4930-A75C-0A9CFC95C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68176"/>
        <c:axId val="515469616"/>
      </c:barChart>
      <c:catAx>
        <c:axId val="51546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9616"/>
        <c:crosses val="autoZero"/>
        <c:auto val="1"/>
        <c:lblAlgn val="ctr"/>
        <c:lblOffset val="100"/>
        <c:noMultiLvlLbl val="0"/>
      </c:catAx>
      <c:valAx>
        <c:axId val="51546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[Data.xlsx]Sheet1!PivotTable3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182392177754831E-2"/>
          <c:y val="2.6086036678610786E-2"/>
          <c:w val="0.96312697516892865"/>
          <c:h val="0.93627876671439325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68176"/>
        <c:axId val="515469616"/>
      </c:barChart>
      <c:catAx>
        <c:axId val="51546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9616"/>
        <c:crosses val="autoZero"/>
        <c:auto val="1"/>
        <c:lblAlgn val="ctr"/>
        <c:lblOffset val="100"/>
        <c:noMultiLvlLbl val="0"/>
      </c:catAx>
      <c:valAx>
        <c:axId val="51546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[Data.xlsx]Sheet1!PivotTable4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Sheet1!$A$24:$A$36</c:f>
              <c:strCache>
                <c:ptCount val="12"/>
                <c:pt idx="0">
                  <c:v>May</c:v>
                </c:pt>
                <c:pt idx="1">
                  <c:v>Jan</c:v>
                </c:pt>
                <c:pt idx="2">
                  <c:v>Aug</c:v>
                </c:pt>
                <c:pt idx="3">
                  <c:v>Dec</c:v>
                </c:pt>
                <c:pt idx="4">
                  <c:v>Jul</c:v>
                </c:pt>
                <c:pt idx="5">
                  <c:v>Oct</c:v>
                </c:pt>
                <c:pt idx="6">
                  <c:v>Nov</c:v>
                </c:pt>
                <c:pt idx="7">
                  <c:v>Sep</c:v>
                </c:pt>
                <c:pt idx="8">
                  <c:v>Jun</c:v>
                </c:pt>
                <c:pt idx="9">
                  <c:v>Mar</c:v>
                </c:pt>
                <c:pt idx="10">
                  <c:v>Apr</c:v>
                </c:pt>
                <c:pt idx="11">
                  <c:v>Feb</c:v>
                </c:pt>
              </c:strCache>
            </c:strRef>
          </c:cat>
          <c:val>
            <c:numRef>
              <c:f>Sheet1!$B$24:$B$36</c:f>
              <c:numCache>
                <c:formatCode>General</c:formatCode>
                <c:ptCount val="12"/>
                <c:pt idx="0">
                  <c:v>2138</c:v>
                </c:pt>
                <c:pt idx="1">
                  <c:v>2126</c:v>
                </c:pt>
                <c:pt idx="2">
                  <c:v>2114</c:v>
                </c:pt>
                <c:pt idx="3">
                  <c:v>2092</c:v>
                </c:pt>
                <c:pt idx="4">
                  <c:v>2070</c:v>
                </c:pt>
                <c:pt idx="5">
                  <c:v>2056</c:v>
                </c:pt>
                <c:pt idx="6">
                  <c:v>2034</c:v>
                </c:pt>
                <c:pt idx="7">
                  <c:v>2022</c:v>
                </c:pt>
                <c:pt idx="8">
                  <c:v>2021</c:v>
                </c:pt>
                <c:pt idx="9">
                  <c:v>2012</c:v>
                </c:pt>
                <c:pt idx="10">
                  <c:v>1974</c:v>
                </c:pt>
                <c:pt idx="11">
                  <c:v>1914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4A-4331-B4E8-32566276D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937000"/>
        <c:axId val="492937360"/>
      </c:barChart>
      <c:catAx>
        <c:axId val="49293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37360"/>
        <c:crosses val="autoZero"/>
        <c:auto val="1"/>
        <c:lblAlgn val="ctr"/>
        <c:lblOffset val="100"/>
        <c:noMultiLvlLbl val="0"/>
      </c:catAx>
      <c:valAx>
        <c:axId val="492937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3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[Data.xlsx]Sheet1!PivotTable3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182392177754831E-2"/>
          <c:y val="2.6086036678610786E-2"/>
          <c:w val="0.96312697516892865"/>
          <c:h val="0.93627876671439325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68176"/>
        <c:axId val="515469616"/>
      </c:barChart>
      <c:catAx>
        <c:axId val="51546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9616"/>
        <c:crosses val="autoZero"/>
        <c:auto val="1"/>
        <c:lblAlgn val="ctr"/>
        <c:lblOffset val="100"/>
        <c:noMultiLvlLbl val="0"/>
      </c:catAx>
      <c:valAx>
        <c:axId val="51546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CBC-4C51-9FD6-6C472E299F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CBC-4C51-9FD6-6C472E299F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CBC-4C51-9FD6-6C472E299F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CBC-4C51-9FD6-6C472E299F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CBC-4C51-9FD6-6C472E299F6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Sheet1!$N$2:$N$6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Sheet1!$O$2:$O$6</c:f>
              <c:numCache>
                <c:formatCode>General</c:formatCode>
                <c:ptCount val="5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1699</c:v>
                </c:pt>
                <c:pt idx="4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BC-4C51-9FD6-6C472E299F6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701752020215804"/>
          <c:y val="0.12593413370587533"/>
          <c:w val="0.23694652653675705"/>
          <c:h val="0.5526386587575586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6214-5BAD-63C0-025A-F1C91D68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42FA9D-9EA7-7ED5-2076-D080CC58A6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43129-41E5-E71C-AB15-CC28AE352F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8FA7F9-A9C0-CE26-821C-23D362732F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1ED320-6E63-363F-E84D-823FCFA75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AAB92-D0B6-7191-A69E-C333DE1865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6D08-881C-F78E-FA8B-5EB13058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10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A2550-8AFA-9E00-21DE-0A64E71AA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1E5C4A-3887-2649-A310-321B8F65EB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F5B6B-3572-D004-313D-201BE7334D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6B1D185-7750-03CF-655E-729EFE03D5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90417AC-F7FE-A2DC-5BA5-10302F12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96285-2266-53E6-6754-A7AABC5830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84A80-7811-9DC6-E579-0A40240F8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400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01882" y="4107302"/>
            <a:ext cx="5902212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SocialBuzz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B37FF-41AF-098A-603C-AB2D30EFA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0C7DE5-C02B-6C98-A4C4-B7A8EECE34C5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C1218DD-794A-0B58-BDFF-C3359ADD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E176B00-EE07-DE47-B85A-82FB6ADB7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1E63FFBA-DBFC-730B-ED45-4D30C3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1EFCE9F5-DCAF-AAF1-34ED-8AF97D0E7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B36B432-84C9-2104-70E0-82FAC324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E9E0140-CC4C-01CA-5B78-A4DA340E6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FEC0713-05F2-9A08-4442-FB7F67595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6E7FC8B-462F-D682-1B8C-41E88188C151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3F9C6EA0-8706-FE48-1250-3AD5E1DB95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EF30D640-7D39-D1EA-FD40-E440BC7E56C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27CDDB22-4F69-748F-F73D-2BAC742EE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396CA30-C5FA-EEF1-8B5B-40E311AB53DF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288C78A9-8F0D-CB42-ABB4-75D9817DB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85B32024-1D0A-7B98-7CB1-8F912153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134E619D-C436-24D2-CC49-007FF3BE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76F24D02-A9C3-AFDC-CDC1-B8F2854F4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E2A0719F-B60C-B62C-D99A-6D73FAB63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74B4B797-DED1-6B43-516E-C4363D1F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07B8A519-6489-F3F4-66ED-AB35400F0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9A3FC254-C615-C3BD-EAE1-2EA78C53B94E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1764EE44-8045-143B-A109-6E5FEDFF9525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858CF8E2-74E0-ED0D-B274-D52591AD93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4091BCC6-4BFB-CC7F-87B0-4FC318DDA83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392A8E04-5F01-D68B-6C53-E1CFB04E3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97362F0-0B8C-20DD-D765-EAC8AB8EDB6B}"/>
              </a:ext>
            </a:extLst>
          </p:cNvPr>
          <p:cNvGraphicFramePr>
            <a:graphicFrameLocks/>
          </p:cNvGraphicFramePr>
          <p:nvPr/>
        </p:nvGraphicFramePr>
        <p:xfrm>
          <a:off x="2724116" y="1306840"/>
          <a:ext cx="15185410" cy="774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9C8D857-EB75-BB85-D0C6-1A76D9BBE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027882"/>
              </p:ext>
            </p:extLst>
          </p:nvPr>
        </p:nvGraphicFramePr>
        <p:xfrm>
          <a:off x="2724116" y="1750431"/>
          <a:ext cx="14801884" cy="7017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63130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6332" y="124028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7788993"/>
            <a:chOff x="0" y="-47625"/>
            <a:chExt cx="7569956" cy="1181976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118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Animals and science are the two most popular categories of content, showing that people enjoy “real-life” and “factual” content the most.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endParaRPr lang="en-US" sz="24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</a:t>
              </a:r>
            </a:p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Food is a common theme with the top 5 categories with “Healthy-Eating” ranking the highest. This may give an indication to the audience within your user base. You could use this insight to create a campaign and work with healthy eating brands to boost user engagement.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endParaRPr lang="en-US" sz="24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STEPS</a:t>
              </a:r>
            </a:p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ad-hoc analysis is insightful, but it’s time to take this analysis into large scale production for real-time understanding of your business. We can show you how to do this.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endParaRPr lang="en-US" sz="24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0" y="1685152"/>
            <a:ext cx="8673443" cy="5143500"/>
            <a:chOff x="0" y="0"/>
            <a:chExt cx="11564591" cy="399144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1693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719949" y="1909667"/>
            <a:ext cx="9003736" cy="64676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their big data practice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their content categories that highlight the top 5 categories with the largest aggregate popularity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503378" y="2308953"/>
            <a:ext cx="6353230" cy="7138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500 million active users each month in the last 5 years</a:t>
            </a:r>
          </a:p>
          <a:p>
            <a:pPr marL="342900" indent="-3429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growing exponentially and hence needs the help of  an advisory firm to oversee its scaling process effectively</a:t>
            </a:r>
          </a:p>
          <a:p>
            <a:pPr marL="342900" indent="-342900">
              <a:lnSpc>
                <a:spcPts val="9600"/>
              </a:lnSpc>
              <a:buFont typeface="Arial" panose="020B0604020202020204" pitchFamily="34" charset="0"/>
              <a:buChar char="•"/>
            </a:pPr>
            <a:endParaRPr lang="en-US" sz="2000" spc="-8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46662"/>
            <a:ext cx="2085137" cy="2085137"/>
            <a:chOff x="0" y="0"/>
            <a:chExt cx="6350000" cy="634999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99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C71244-B72D-BEED-3EC6-3FE941ECB70C}"/>
              </a:ext>
            </a:extLst>
          </p:cNvPr>
          <p:cNvSpPr txBox="1"/>
          <p:nvPr/>
        </p:nvSpPr>
        <p:spPr>
          <a:xfrm>
            <a:off x="14595921" y="1068549"/>
            <a:ext cx="2472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Technology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95740-2AA8-7F4F-A95E-6FEBD63519B6}"/>
              </a:ext>
            </a:extLst>
          </p:cNvPr>
          <p:cNvSpPr txBox="1"/>
          <p:nvPr/>
        </p:nvSpPr>
        <p:spPr>
          <a:xfrm>
            <a:off x="14595921" y="4002073"/>
            <a:ext cx="2472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8D3D6C-8A5E-5FD9-BB84-9E17858C963D}"/>
              </a:ext>
            </a:extLst>
          </p:cNvPr>
          <p:cNvSpPr txBox="1"/>
          <p:nvPr/>
        </p:nvSpPr>
        <p:spPr>
          <a:xfrm>
            <a:off x="14978078" y="7173163"/>
            <a:ext cx="224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Swapnil Budd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B67374-A4E8-816C-C636-FAF3107B8D0C}"/>
              </a:ext>
            </a:extLst>
          </p:cNvPr>
          <p:cNvSpPr txBox="1"/>
          <p:nvPr/>
        </p:nvSpPr>
        <p:spPr>
          <a:xfrm>
            <a:off x="4063715" y="1372359"/>
            <a:ext cx="361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4D1698-3C5A-8EC3-EE36-70BED3A1650E}"/>
              </a:ext>
            </a:extLst>
          </p:cNvPr>
          <p:cNvSpPr txBox="1"/>
          <p:nvPr/>
        </p:nvSpPr>
        <p:spPr>
          <a:xfrm>
            <a:off x="5835850" y="2808540"/>
            <a:ext cx="224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EC650A-1326-D940-691F-86EE598B1380}"/>
              </a:ext>
            </a:extLst>
          </p:cNvPr>
          <p:cNvSpPr txBox="1"/>
          <p:nvPr/>
        </p:nvSpPr>
        <p:spPr>
          <a:xfrm>
            <a:off x="7753161" y="4508992"/>
            <a:ext cx="230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EE2439-F04F-2183-9B63-4B6A1960B531}"/>
              </a:ext>
            </a:extLst>
          </p:cNvPr>
          <p:cNvSpPr txBox="1"/>
          <p:nvPr/>
        </p:nvSpPr>
        <p:spPr>
          <a:xfrm>
            <a:off x="9771164" y="6033316"/>
            <a:ext cx="213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7594E1-95FA-1C87-8C21-634F516C43B4}"/>
              </a:ext>
            </a:extLst>
          </p:cNvPr>
          <p:cNvSpPr txBox="1"/>
          <p:nvPr/>
        </p:nvSpPr>
        <p:spPr>
          <a:xfrm>
            <a:off x="11482778" y="7645629"/>
            <a:ext cx="117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027BF5-D2D2-223E-42AF-CB68C452D662}"/>
              </a:ext>
            </a:extLst>
          </p:cNvPr>
          <p:cNvSpPr txBox="1"/>
          <p:nvPr/>
        </p:nvSpPr>
        <p:spPr>
          <a:xfrm>
            <a:off x="1028700" y="2400300"/>
            <a:ext cx="14573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16 unique categories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top 5 categories based on the aggregated score were animals, science, healthy eating, technology and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animal category has the most reactions about 1897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Month of May the number of posts was higher than rest of the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EE90DBA-E5EC-003D-8823-1558FB535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50675"/>
              </p:ext>
            </p:extLst>
          </p:nvPr>
        </p:nvGraphicFramePr>
        <p:xfrm>
          <a:off x="2724116" y="1306840"/>
          <a:ext cx="15185410" cy="774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F4FE3-5DB1-D076-25C5-C7246E417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7D30F1-94BF-8EB9-0723-14584DED633C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40CCE4DB-3321-7651-EE28-22B626E1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173A003-8277-9177-5E21-A00F9250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6FE9E5E9-FCE9-6440-0F6B-E61AEC4B6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798E4964-4824-A264-5FB6-9A5A525E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B041B130-F78E-3900-FC49-F1AD0924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CCA7A71-7C2C-F1F3-1E4E-5022881E4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12435FB-8B84-8754-7E76-8E54AEFF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3EC6623-AC63-BEA2-9502-BED33426E755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7E34612F-53AB-5B5E-A5E1-2AE1A74D1B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C690289A-06FC-51FE-B5D7-E5E9F2CBA4F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D51234A0-7CAD-62CD-7FD8-48CACD8E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0CCDC44-A1C7-2D79-4593-3E9A43AA9462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81F7077A-68B0-70DE-E2B7-C700E910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50F4731B-55AD-58DB-B10E-ABF51EBC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66CCC5DA-83D9-DDD7-8B2F-B3D5AE43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8A266112-A3B5-FCB8-D781-9AFCE8C1A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11B7EBE6-7FBE-A261-E38D-3C0BD413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896AFE5B-F0CB-9B4B-7132-F074FECA6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9EE467E3-6366-D00F-AC75-CF84AACCD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14627342-195F-2D7F-167E-D2DACF88A10E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38DE531-CD23-2EFC-0617-9472E9A150C0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B14882A5-0ACF-05EB-3279-37275E84C6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3B7FD9E1-6357-BAE4-28AD-2CAF1214DCE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29904652-20D2-D197-444A-DB2081C6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7263E56-5D93-A470-7256-7C5C16CCEBA6}"/>
              </a:ext>
            </a:extLst>
          </p:cNvPr>
          <p:cNvGraphicFramePr>
            <a:graphicFrameLocks/>
          </p:cNvGraphicFramePr>
          <p:nvPr/>
        </p:nvGraphicFramePr>
        <p:xfrm>
          <a:off x="2724116" y="1306840"/>
          <a:ext cx="15185410" cy="774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A1D7D83-CE1B-944D-9E80-E9BF4A256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531849"/>
              </p:ext>
            </p:extLst>
          </p:nvPr>
        </p:nvGraphicFramePr>
        <p:xfrm>
          <a:off x="2824654" y="1562100"/>
          <a:ext cx="14984334" cy="7289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94216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314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Graphik Regular</vt:lpstr>
      <vt:lpstr>Times New Roman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SWAPNIL BUDD</cp:lastModifiedBy>
  <cp:revision>14</cp:revision>
  <dcterms:created xsi:type="dcterms:W3CDTF">2006-08-16T00:00:00Z</dcterms:created>
  <dcterms:modified xsi:type="dcterms:W3CDTF">2024-02-15T20:51:16Z</dcterms:modified>
  <dc:identifier>DAEhDyfaYKE</dc:identifier>
</cp:coreProperties>
</file>