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Lst>
  <p:notesMasterIdLst>
    <p:notesMasterId r:id="rId16"/>
  </p:notesMasterIdLst>
  <p:sldIdLst>
    <p:sldId id="256" r:id="rId2"/>
    <p:sldId id="257" r:id="rId3"/>
    <p:sldId id="258" r:id="rId4"/>
    <p:sldId id="272" r:id="rId5"/>
    <p:sldId id="267" r:id="rId6"/>
    <p:sldId id="263" r:id="rId7"/>
    <p:sldId id="268" r:id="rId8"/>
    <p:sldId id="269" r:id="rId9"/>
    <p:sldId id="270" r:id="rId10"/>
    <p:sldId id="273" r:id="rId11"/>
    <p:sldId id="276" r:id="rId12"/>
    <p:sldId id="274" r:id="rId13"/>
    <p:sldId id="271" r:id="rId14"/>
    <p:sldId id="275"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 Sahoo" initials="RS" lastIdx="1" clrIdx="0">
    <p:extLst>
      <p:ext uri="{19B8F6BF-5375-455C-9EA6-DF929625EA0E}">
        <p15:presenceInfo xmlns:p15="http://schemas.microsoft.com/office/powerpoint/2012/main" userId="16cc1668a4f1d61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39EED8-3807-49F4-9DC8-C457FE3DD75C}" v="330" dt="2022-03-31T20:58:17.7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p:cViewPr varScale="1">
        <p:scale>
          <a:sx n="82" d="100"/>
          <a:sy n="82" d="100"/>
        </p:scale>
        <p:origin x="148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400" cy="4008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80800" cy="53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278960" y="0"/>
            <a:ext cx="3280800" cy="534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10157400"/>
            <a:ext cx="3280800" cy="5343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278960" y="10157400"/>
            <a:ext cx="3280800" cy="5343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400"/>
                <a:buFont typeface="Arial"/>
                <a:buNone/>
              </a:pPr>
              <a:t>‹#›</a:t>
            </a:fld>
            <a:endParaRPr sz="14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754318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4" name="Google Shape;164;p1:notes"/>
          <p:cNvSpPr txBox="1">
            <a:spLocks noGrp="1"/>
          </p:cNvSpPr>
          <p:nvPr>
            <p:ph type="body" idx="1"/>
          </p:nvPr>
        </p:nvSpPr>
        <p:spPr>
          <a:xfrm>
            <a:off x="685800" y="4343400"/>
            <a:ext cx="5485800" cy="411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165" name="Google Shape;165;p1:notes"/>
          <p:cNvSpPr/>
          <p:nvPr/>
        </p:nvSpPr>
        <p:spPr>
          <a:xfrm>
            <a:off x="0" y="8685360"/>
            <a:ext cx="2971200" cy="456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4141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dirty="0"/>
          </a:p>
        </p:txBody>
      </p:sp>
      <p:sp>
        <p:nvSpPr>
          <p:cNvPr id="172" name="Google Shape;172;p2: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50164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3:notes"/>
          <p:cNvSpPr txBox="1">
            <a:spLocks noGrp="1"/>
          </p:cNvSpPr>
          <p:nvPr>
            <p:ph type="body" idx="1"/>
          </p:nvPr>
        </p:nvSpPr>
        <p:spPr>
          <a:xfrm>
            <a:off x="685800" y="4343400"/>
            <a:ext cx="5485800" cy="411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180" name="Google Shape;180;p3:notes"/>
          <p:cNvSpPr/>
          <p:nvPr/>
        </p:nvSpPr>
        <p:spPr>
          <a:xfrm>
            <a:off x="0" y="8685360"/>
            <a:ext cx="2971200" cy="456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24488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smtClean="0">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400"/>
                <a:buFont typeface="Arial"/>
                <a:buNone/>
              </a:pPr>
              <a:t>13</a:t>
            </a:fld>
            <a:endParaRPr lang="en-IN"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IN" sz="1400" b="0" i="0" u="none" strike="noStrike" cap="none" smtClean="0">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400"/>
                <a:buFont typeface="Arial"/>
                <a:buNone/>
              </a:pPr>
              <a:t>14</a:t>
            </a:fld>
            <a:endParaRPr lang="en-IN"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7C9B81F-C347-4BEF-BFDF-29C42F48304A}" type="datetimeFigureOut">
              <a:rPr lang="en-US" smtClean="0"/>
              <a:pPr/>
              <a:t>5/9/2022</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5/9/2022</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5/9/2022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5/9/2022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5/9/2022</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arduino.c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
          <p:cNvSpPr/>
          <p:nvPr/>
        </p:nvSpPr>
        <p:spPr>
          <a:xfrm>
            <a:off x="380880" y="2236407"/>
            <a:ext cx="8381100" cy="2042398"/>
          </a:xfrm>
          <a:prstGeom prst="rect">
            <a:avLst/>
          </a:prstGeom>
          <a:noFill/>
          <a:ln>
            <a:noFill/>
          </a:ln>
        </p:spPr>
        <p:txBody>
          <a:bodyPr spcFirstLastPara="1" wrap="square" lIns="90000" tIns="45000" rIns="90000" bIns="45000" anchor="ctr" anchorCtr="0">
            <a:noAutofit/>
          </a:bodyPr>
          <a:lstStyle/>
          <a:p>
            <a:pPr marL="0" marR="0" lvl="0" indent="0" algn="ctr" rtl="0">
              <a:lnSpc>
                <a:spcPct val="150000"/>
              </a:lnSpc>
              <a:spcBef>
                <a:spcPts val="0"/>
              </a:spcBef>
              <a:spcAft>
                <a:spcPts val="0"/>
              </a:spcAft>
              <a:buClr>
                <a:srgbClr val="000000"/>
              </a:buClr>
              <a:buSzPts val="2340"/>
              <a:buFont typeface="Arial"/>
              <a:buNone/>
            </a:pPr>
            <a:r>
              <a:rPr lang="en-IN" sz="2340" b="1" i="0" u="none" strike="noStrike" cap="none" dirty="0">
                <a:solidFill>
                  <a:srgbClr val="000000"/>
                </a:solidFill>
                <a:latin typeface="Cambria"/>
                <a:ea typeface="Cambria"/>
                <a:cs typeface="Cambria"/>
                <a:sym typeface="Cambria"/>
              </a:rPr>
              <a:t>RMD Sinhgad  School of Engineering</a:t>
            </a:r>
            <a:br>
              <a:rPr lang="en-IN" sz="1170" b="0" i="0" u="none" strike="noStrike" cap="none" dirty="0">
                <a:solidFill>
                  <a:srgbClr val="000000"/>
                </a:solidFill>
                <a:latin typeface="Arial"/>
                <a:ea typeface="Arial"/>
                <a:cs typeface="Arial"/>
                <a:sym typeface="Arial"/>
              </a:rPr>
            </a:br>
            <a:r>
              <a:rPr lang="en-IN" sz="1754" b="1" i="0" u="none" strike="noStrike" cap="none" dirty="0">
                <a:solidFill>
                  <a:srgbClr val="000000"/>
                </a:solidFill>
                <a:latin typeface="Cambria"/>
                <a:ea typeface="Cambria"/>
                <a:cs typeface="Cambria"/>
                <a:sym typeface="Cambria"/>
              </a:rPr>
              <a:t>Department of Computer Engineering</a:t>
            </a:r>
            <a:br>
              <a:rPr lang="en-IN" sz="1170" b="0" i="0" u="none" strike="noStrike" cap="none" dirty="0">
                <a:solidFill>
                  <a:srgbClr val="000000"/>
                </a:solidFill>
                <a:latin typeface="Arial"/>
                <a:ea typeface="Arial"/>
                <a:cs typeface="Arial"/>
                <a:sym typeface="Arial"/>
              </a:rPr>
            </a:br>
            <a:r>
              <a:rPr lang="en-IN" sz="2015" b="0" i="0" u="none" strike="noStrike" cap="none" dirty="0">
                <a:solidFill>
                  <a:srgbClr val="000000"/>
                </a:solidFill>
                <a:latin typeface="Cambria"/>
                <a:ea typeface="Cambria"/>
                <a:cs typeface="Cambria"/>
                <a:sym typeface="Cambria"/>
              </a:rPr>
              <a:t> </a:t>
            </a:r>
            <a:r>
              <a:rPr lang="en-IN" sz="2860" b="0" i="0" u="none" strike="noStrike" cap="none" dirty="0">
                <a:solidFill>
                  <a:srgbClr val="000000"/>
                </a:solidFill>
                <a:latin typeface="Cambria"/>
                <a:ea typeface="Cambria"/>
                <a:cs typeface="Cambria"/>
                <a:sym typeface="Cambria"/>
              </a:rPr>
              <a:t>“</a:t>
            </a:r>
            <a:r>
              <a:rPr lang="en-IN" sz="2000" b="0" i="0" u="sng" strike="noStrike" cap="none" dirty="0">
                <a:solidFill>
                  <a:srgbClr val="FF0000"/>
                </a:solidFill>
                <a:latin typeface="Cambria"/>
                <a:ea typeface="Cambria"/>
                <a:cs typeface="Cambria"/>
                <a:sym typeface="Cambria"/>
              </a:rPr>
              <a:t>Coin Based Mobile Charging</a:t>
            </a:r>
            <a:r>
              <a:rPr lang="en-IN" sz="2860" b="0" i="0" u="none" strike="noStrike" cap="none" dirty="0">
                <a:solidFill>
                  <a:srgbClr val="000000"/>
                </a:solidFill>
                <a:latin typeface="Cambria"/>
                <a:ea typeface="Cambria"/>
                <a:cs typeface="Cambria"/>
                <a:sym typeface="Cambria"/>
              </a:rPr>
              <a:t>”</a:t>
            </a:r>
            <a:endParaRPr sz="2860" b="0" i="0" u="none" strike="noStrike" cap="none" dirty="0">
              <a:solidFill>
                <a:srgbClr val="000000"/>
              </a:solidFill>
              <a:latin typeface="Arial"/>
              <a:ea typeface="Arial"/>
              <a:cs typeface="Arial"/>
              <a:sym typeface="Arial"/>
            </a:endParaRPr>
          </a:p>
        </p:txBody>
      </p:sp>
      <p:sp>
        <p:nvSpPr>
          <p:cNvPr id="254" name="Google Shape;254;p1"/>
          <p:cNvSpPr/>
          <p:nvPr/>
        </p:nvSpPr>
        <p:spPr>
          <a:xfrm>
            <a:off x="179512" y="4149081"/>
            <a:ext cx="8640960" cy="2344720"/>
          </a:xfrm>
          <a:prstGeom prst="rect">
            <a:avLst/>
          </a:prstGeom>
          <a:noFill/>
          <a:ln>
            <a:noFill/>
          </a:ln>
        </p:spPr>
        <p:txBody>
          <a:bodyPr spcFirstLastPara="1" wrap="square" lIns="90000" tIns="45000" rIns="90000" bIns="45000" anchor="t" anchorCtr="0">
            <a:noAutofit/>
          </a:bodyPr>
          <a:lstStyle/>
          <a:p>
            <a:pPr>
              <a:buSzPts val="2400"/>
            </a:pPr>
            <a:r>
              <a:rPr lang="en-IN" sz="2400" b="0" i="0" u="none" strike="noStrike" cap="none" dirty="0">
                <a:solidFill>
                  <a:srgbClr val="000000"/>
                </a:solidFill>
                <a:latin typeface="Cambria"/>
                <a:ea typeface="Cambria"/>
                <a:cs typeface="Cambria"/>
                <a:sym typeface="Cambria"/>
              </a:rPr>
              <a:t>Presented By:                                                            Guide Name:</a:t>
            </a:r>
          </a:p>
          <a:p>
            <a:pPr marL="0" marR="0" lvl="0" indent="0" rtl="0">
              <a:lnSpc>
                <a:spcPct val="100000"/>
              </a:lnSpc>
              <a:spcBef>
                <a:spcPts val="0"/>
              </a:spcBef>
              <a:spcAft>
                <a:spcPts val="0"/>
              </a:spcAft>
              <a:buClr>
                <a:srgbClr val="000000"/>
              </a:buClr>
              <a:buSzPts val="2400"/>
              <a:buFont typeface="Arial"/>
              <a:buNone/>
            </a:pPr>
            <a:r>
              <a:rPr lang="en-IN" sz="2400" dirty="0">
                <a:latin typeface="Cambria"/>
                <a:ea typeface="Cambria"/>
                <a:cs typeface="Cambria"/>
                <a:sym typeface="Cambria"/>
              </a:rPr>
              <a:t>                  Swapnil Dhamdere                                Mrs.Kalpna Saharan</a:t>
            </a:r>
          </a:p>
          <a:p>
            <a:pPr marL="0" marR="0" lvl="0" indent="0" rtl="0">
              <a:lnSpc>
                <a:spcPct val="100000"/>
              </a:lnSpc>
              <a:spcBef>
                <a:spcPts val="0"/>
              </a:spcBef>
              <a:spcAft>
                <a:spcPts val="0"/>
              </a:spcAft>
              <a:buClr>
                <a:srgbClr val="000000"/>
              </a:buClr>
              <a:buSzPts val="2400"/>
              <a:buFont typeface="Arial"/>
              <a:buNone/>
            </a:pPr>
            <a:r>
              <a:rPr lang="en-IN" sz="2400" dirty="0">
                <a:latin typeface="Cambria"/>
                <a:ea typeface="Cambria"/>
                <a:cs typeface="Cambria"/>
                <a:sym typeface="Cambria"/>
              </a:rPr>
              <a:t>                  Ajinkya Chawane</a:t>
            </a:r>
          </a:p>
          <a:p>
            <a:pPr marL="0" marR="0" lvl="0" indent="0" rtl="0">
              <a:lnSpc>
                <a:spcPct val="100000"/>
              </a:lnSpc>
              <a:spcBef>
                <a:spcPts val="0"/>
              </a:spcBef>
              <a:spcAft>
                <a:spcPts val="0"/>
              </a:spcAft>
              <a:buClr>
                <a:srgbClr val="000000"/>
              </a:buClr>
              <a:buSzPts val="2400"/>
              <a:buFont typeface="Arial"/>
              <a:buNone/>
            </a:pPr>
            <a:r>
              <a:rPr lang="en-IN" sz="2400" dirty="0">
                <a:latin typeface="Cambria"/>
                <a:ea typeface="Cambria"/>
                <a:cs typeface="Cambria"/>
                <a:sym typeface="Cambria"/>
              </a:rPr>
              <a:t>                  Harshada Borkar</a:t>
            </a:r>
          </a:p>
          <a:p>
            <a:pPr marL="0" marR="0" lvl="0" indent="0" rtl="0">
              <a:lnSpc>
                <a:spcPct val="100000"/>
              </a:lnSpc>
              <a:spcBef>
                <a:spcPts val="0"/>
              </a:spcBef>
              <a:spcAft>
                <a:spcPts val="0"/>
              </a:spcAft>
              <a:buClr>
                <a:srgbClr val="000000"/>
              </a:buClr>
              <a:buSzPts val="2400"/>
              <a:buFont typeface="Arial"/>
              <a:buNone/>
            </a:pPr>
            <a:r>
              <a:rPr lang="en-IN" sz="2400" dirty="0">
                <a:latin typeface="Cambria"/>
                <a:ea typeface="Cambria"/>
                <a:cs typeface="Cambria"/>
                <a:sym typeface="Cambria"/>
              </a:rPr>
              <a:t>                  Rina Chaudhari</a:t>
            </a:r>
          </a:p>
          <a:p>
            <a:pPr marL="0" marR="0" lvl="0" indent="0" rtl="0">
              <a:lnSpc>
                <a:spcPct val="100000"/>
              </a:lnSpc>
              <a:spcBef>
                <a:spcPts val="0"/>
              </a:spcBef>
              <a:spcAft>
                <a:spcPts val="0"/>
              </a:spcAft>
              <a:buClr>
                <a:srgbClr val="000000"/>
              </a:buClr>
              <a:buSzPts val="2400"/>
              <a:buFont typeface="Arial"/>
              <a:buNone/>
            </a:pPr>
            <a:r>
              <a:rPr lang="en-IN" sz="2400" dirty="0">
                <a:latin typeface="Cambria"/>
                <a:ea typeface="Cambria"/>
                <a:cs typeface="Cambria"/>
                <a:sym typeface="Cambria"/>
              </a:rPr>
              <a:t>                  Ganesh Khedkar</a:t>
            </a:r>
          </a:p>
          <a:p>
            <a:pPr marL="0" marR="0" lvl="0" indent="0" algn="l" rtl="0">
              <a:lnSpc>
                <a:spcPct val="100000"/>
              </a:lnSpc>
              <a:spcBef>
                <a:spcPts val="0"/>
              </a:spcBef>
              <a:spcAft>
                <a:spcPts val="0"/>
              </a:spcAft>
              <a:buClr>
                <a:srgbClr val="000000"/>
              </a:buClr>
              <a:buSzPts val="2400"/>
              <a:buFont typeface="Arial"/>
              <a:buNone/>
            </a:pPr>
            <a:endParaRPr lang="en-IN" sz="2400" b="1" i="0" u="none" strike="noStrike" cap="none" dirty="0">
              <a:solidFill>
                <a:srgbClr val="000000"/>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2400"/>
              <a:buFont typeface="Arial"/>
              <a:buNone/>
            </a:pPr>
            <a:endParaRPr lang="en-IN" sz="2400" b="1" dirty="0">
              <a:latin typeface="Cambria"/>
              <a:ea typeface="Cambria"/>
              <a:cs typeface="Cambria"/>
              <a:sym typeface="Cambria"/>
            </a:endParaRPr>
          </a:p>
          <a:p>
            <a:pPr marL="0" marR="0" lvl="0" indent="0" algn="l" rtl="0">
              <a:lnSpc>
                <a:spcPct val="100000"/>
              </a:lnSpc>
              <a:spcBef>
                <a:spcPts val="0"/>
              </a:spcBef>
              <a:spcAft>
                <a:spcPts val="0"/>
              </a:spcAft>
              <a:buClr>
                <a:srgbClr val="000000"/>
              </a:buClr>
              <a:buSzPts val="2400"/>
              <a:buFont typeface="Arial"/>
              <a:buNone/>
            </a:pPr>
            <a:endParaRPr lang="en-IN" sz="2400" b="1" i="0" u="none" strike="noStrike" cap="none" dirty="0">
              <a:solidFill>
                <a:srgbClr val="000000"/>
              </a:solidFill>
              <a:latin typeface="Cambria"/>
              <a:ea typeface="Cambria"/>
              <a:cs typeface="Cambria"/>
              <a:sym typeface="Cambria"/>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Cambria"/>
              <a:ea typeface="Cambria"/>
              <a:cs typeface="Cambria"/>
              <a:sym typeface="Cambria"/>
            </a:endParaRPr>
          </a:p>
        </p:txBody>
      </p:sp>
      <p:pic>
        <p:nvPicPr>
          <p:cNvPr id="255" name="Google Shape;255;p1" descr="New Sinhgad_Logo_2013_300"/>
          <p:cNvPicPr preferRelativeResize="0"/>
          <p:nvPr/>
        </p:nvPicPr>
        <p:blipFill rotWithShape="1">
          <a:blip r:embed="rId3">
            <a:alphaModFix/>
          </a:blip>
          <a:srcRect/>
          <a:stretch/>
        </p:blipFill>
        <p:spPr>
          <a:xfrm>
            <a:off x="3650310" y="836712"/>
            <a:ext cx="1842240" cy="1211164"/>
          </a:xfrm>
          <a:prstGeom prst="rect">
            <a:avLst/>
          </a:prstGeom>
          <a:noFill/>
          <a:ln>
            <a:noFill/>
          </a:ln>
        </p:spPr>
      </p:pic>
      <p:sp>
        <p:nvSpPr>
          <p:cNvPr id="5" name="Google Shape;248;p3"/>
          <p:cNvSpPr/>
          <p:nvPr/>
        </p:nvSpPr>
        <p:spPr>
          <a:xfrm>
            <a:off x="2928926"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dirty="0">
                <a:solidFill>
                  <a:srgbClr val="8B8B8B"/>
                </a:solidFill>
                <a:latin typeface="Calibri"/>
                <a:ea typeface="Calibri"/>
                <a:cs typeface="Calibri"/>
                <a:sym typeface="Calibri"/>
              </a:rPr>
              <a:t>Dept. of Computer Engineering, RMDSSOE</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077200" cy="530696"/>
          </a:xfrm>
        </p:spPr>
        <p:txBody>
          <a:bodyPr>
            <a:noAutofit/>
          </a:bodyPr>
          <a:lstStyle/>
          <a:p>
            <a:r>
              <a:rPr lang="en-US" sz="3200" dirty="0"/>
              <a:t>Implementation </a:t>
            </a:r>
          </a:p>
        </p:txBody>
      </p:sp>
      <p:sp>
        <p:nvSpPr>
          <p:cNvPr id="3" name="Content Placeholder 2">
            <a:extLst>
              <a:ext uri="{FF2B5EF4-FFF2-40B4-BE49-F238E27FC236}">
                <a16:creationId xmlns:a16="http://schemas.microsoft.com/office/drawing/2014/main" id="{33D61264-C506-4765-BFEE-7ECB6F6D79FE}"/>
              </a:ext>
            </a:extLst>
          </p:cNvPr>
          <p:cNvSpPr>
            <a:spLocks noGrp="1"/>
          </p:cNvSpPr>
          <p:nvPr>
            <p:ph idx="1"/>
          </p:nvPr>
        </p:nvSpPr>
        <p:spPr>
          <a:xfrm>
            <a:off x="457200" y="1412776"/>
            <a:ext cx="8229600" cy="4911824"/>
          </a:xfrm>
        </p:spPr>
        <p:txBody>
          <a:bodyPr/>
          <a:lstStyle/>
          <a:p>
            <a:pPr marL="0" indent="0">
              <a:buNone/>
            </a:pPr>
            <a:r>
              <a:rPr lang="en-IN" dirty="0">
                <a:ea typeface="Cambria"/>
                <a:cs typeface="Cambria"/>
                <a:sym typeface="Cambria"/>
              </a:rPr>
              <a:t>              The smart mobile charger we developed needs to be thought as a full flex product and hence must be seen from a user point of you.</a:t>
            </a:r>
          </a:p>
          <a:p>
            <a:pPr marL="0" indent="0">
              <a:buNone/>
            </a:pPr>
            <a:endParaRPr lang="en-IN" dirty="0">
              <a:ea typeface="Cambria"/>
              <a:cs typeface="Cambria"/>
              <a:sym typeface="Cambria"/>
            </a:endParaRPr>
          </a:p>
          <a:p>
            <a:pPr marL="514350" indent="-514350">
              <a:buFont typeface="Arial" pitchFamily="34" charset="0"/>
              <a:buChar char="•"/>
            </a:pPr>
            <a:r>
              <a:rPr lang="en-IN" dirty="0">
                <a:ea typeface="Cambria"/>
                <a:cs typeface="Cambria"/>
                <a:sym typeface="Cambria"/>
              </a:rPr>
              <a:t>Working of LCD.</a:t>
            </a:r>
          </a:p>
          <a:p>
            <a:pPr marL="514350" indent="-514350">
              <a:buFont typeface="Arial" pitchFamily="34" charset="0"/>
              <a:buChar char="•"/>
            </a:pPr>
            <a:r>
              <a:rPr lang="en-IN" dirty="0">
                <a:ea typeface="Cambria"/>
                <a:cs typeface="Cambria"/>
                <a:sym typeface="Cambria"/>
              </a:rPr>
              <a:t>Working with IR sensor.</a:t>
            </a:r>
          </a:p>
          <a:p>
            <a:pPr marL="514350" indent="-514350">
              <a:buFont typeface="Arial" pitchFamily="34" charset="0"/>
              <a:buChar char="•"/>
            </a:pPr>
            <a:r>
              <a:rPr lang="en-IN" dirty="0">
                <a:ea typeface="Cambria"/>
                <a:cs typeface="Cambria"/>
                <a:sym typeface="Cambria"/>
              </a:rPr>
              <a:t>Working of Arduino.</a:t>
            </a:r>
          </a:p>
          <a:p>
            <a:pPr marL="514350" indent="-514350">
              <a:buFont typeface="Arial" pitchFamily="34" charset="0"/>
              <a:buChar char="•"/>
            </a:pPr>
            <a:r>
              <a:rPr lang="en-IN" dirty="0">
                <a:ea typeface="Cambria"/>
                <a:cs typeface="Cambria"/>
                <a:sym typeface="Cambria"/>
              </a:rPr>
              <a:t>Working of relay.</a:t>
            </a:r>
          </a:p>
          <a:p>
            <a:pPr marL="514350" indent="-514350">
              <a:buFont typeface="Arial" pitchFamily="34" charset="0"/>
              <a:buChar char="•"/>
            </a:pPr>
            <a:r>
              <a:rPr lang="en-IN" dirty="0">
                <a:ea typeface="Cambria"/>
                <a:cs typeface="Cambria"/>
                <a:sym typeface="Cambria"/>
              </a:rPr>
              <a:t>Working of buzzer for Time Indication.</a:t>
            </a:r>
          </a:p>
        </p:txBody>
      </p:sp>
    </p:spTree>
    <p:extLst>
      <p:ext uri="{BB962C8B-B14F-4D97-AF65-F5344CB8AC3E}">
        <p14:creationId xmlns:p14="http://schemas.microsoft.com/office/powerpoint/2010/main" val="2968267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1947-A033-6347-D5B9-2F75D4A1B07F}"/>
              </a:ext>
            </a:extLst>
          </p:cNvPr>
          <p:cNvSpPr>
            <a:spLocks noGrp="1"/>
          </p:cNvSpPr>
          <p:nvPr>
            <p:ph type="title"/>
          </p:nvPr>
        </p:nvSpPr>
        <p:spPr>
          <a:xfrm>
            <a:off x="914400" y="704088"/>
            <a:ext cx="7772400" cy="667512"/>
          </a:xfrm>
        </p:spPr>
        <p:txBody>
          <a:bodyPr>
            <a:noAutofit/>
          </a:bodyPr>
          <a:lstStyle/>
          <a:p>
            <a:r>
              <a:rPr lang="en-IN" sz="4400" dirty="0"/>
              <a:t>Result</a:t>
            </a:r>
          </a:p>
        </p:txBody>
      </p:sp>
      <p:pic>
        <p:nvPicPr>
          <p:cNvPr id="4" name="Content Placeholder 3">
            <a:extLst>
              <a:ext uri="{FF2B5EF4-FFF2-40B4-BE49-F238E27FC236}">
                <a16:creationId xmlns:a16="http://schemas.microsoft.com/office/drawing/2014/main" id="{560321CD-7BC4-4BA7-A081-571BA5FF6DDE}"/>
              </a:ext>
            </a:extLst>
          </p:cNvPr>
          <p:cNvPicPr>
            <a:picLocks noGrp="1" noChangeAspect="1"/>
          </p:cNvPicPr>
          <p:nvPr>
            <p:ph idx="1"/>
          </p:nvPr>
        </p:nvPicPr>
        <p:blipFill>
          <a:blip r:embed="rId2"/>
          <a:stretch>
            <a:fillRect/>
          </a:stretch>
        </p:blipFill>
        <p:spPr>
          <a:xfrm>
            <a:off x="457200" y="1447800"/>
            <a:ext cx="8229600" cy="4953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8848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077200" cy="530696"/>
          </a:xfrm>
        </p:spPr>
        <p:txBody>
          <a:bodyPr>
            <a:noAutofit/>
          </a:bodyPr>
          <a:lstStyle/>
          <a:p>
            <a:r>
              <a:rPr lang="en-US" sz="3200" dirty="0"/>
              <a:t>Challenges faced </a:t>
            </a:r>
          </a:p>
        </p:txBody>
      </p:sp>
      <p:sp>
        <p:nvSpPr>
          <p:cNvPr id="3" name="Content Placeholder 2">
            <a:extLst>
              <a:ext uri="{FF2B5EF4-FFF2-40B4-BE49-F238E27FC236}">
                <a16:creationId xmlns:a16="http://schemas.microsoft.com/office/drawing/2014/main" id="{33D61264-C506-4765-BFEE-7ECB6F6D79FE}"/>
              </a:ext>
            </a:extLst>
          </p:cNvPr>
          <p:cNvSpPr>
            <a:spLocks noGrp="1"/>
          </p:cNvSpPr>
          <p:nvPr>
            <p:ph idx="1"/>
          </p:nvPr>
        </p:nvSpPr>
        <p:spPr>
          <a:xfrm>
            <a:off x="457200" y="1412776"/>
            <a:ext cx="8229600" cy="4911824"/>
          </a:xfrm>
        </p:spPr>
        <p:txBody>
          <a:bodyPr/>
          <a:lstStyle/>
          <a:p>
            <a:pPr marL="0" indent="0">
              <a:buNone/>
            </a:pPr>
            <a:r>
              <a:rPr lang="en-IN" dirty="0">
                <a:ea typeface="Cambria"/>
                <a:cs typeface="Cambria"/>
                <a:sym typeface="Cambria"/>
              </a:rPr>
              <a:t>A technical limitation of a system usually refers to what the define in system is unable to as of its presents state </a:t>
            </a:r>
          </a:p>
          <a:p>
            <a:pPr marL="0" indent="0">
              <a:buNone/>
            </a:pPr>
            <a:endParaRPr lang="en-IN" dirty="0">
              <a:ea typeface="Cambria"/>
              <a:cs typeface="Cambria"/>
              <a:sym typeface="Cambria"/>
            </a:endParaRPr>
          </a:p>
          <a:p>
            <a:pPr marL="0" indent="0">
              <a:buNone/>
            </a:pPr>
            <a:r>
              <a:rPr lang="en-IN" dirty="0">
                <a:ea typeface="Cambria"/>
                <a:cs typeface="Cambria"/>
                <a:sym typeface="Cambria"/>
              </a:rPr>
              <a:t>Project Limitations are as follows:</a:t>
            </a:r>
          </a:p>
          <a:p>
            <a:pPr marL="0" indent="0"/>
            <a:r>
              <a:rPr lang="en-IN" dirty="0">
                <a:ea typeface="Cambria"/>
                <a:cs typeface="Cambria"/>
                <a:sym typeface="Cambria"/>
              </a:rPr>
              <a:t> Safety of Components</a:t>
            </a:r>
          </a:p>
          <a:p>
            <a:pPr marL="0" indent="0"/>
            <a:r>
              <a:rPr lang="en-IN" dirty="0">
                <a:ea typeface="Cambria"/>
                <a:cs typeface="Cambria"/>
                <a:sym typeface="Cambria"/>
              </a:rPr>
              <a:t> AC Power Supply </a:t>
            </a:r>
          </a:p>
          <a:p>
            <a:pPr marL="0" indent="0"/>
            <a:r>
              <a:rPr lang="en-IN" dirty="0">
                <a:ea typeface="Cambria"/>
                <a:cs typeface="Cambria"/>
                <a:sym typeface="Cambria"/>
              </a:rPr>
              <a:t> Different charging ports</a:t>
            </a:r>
          </a:p>
          <a:p>
            <a:pPr marL="0" indent="0"/>
            <a:r>
              <a:rPr lang="en-IN" dirty="0">
                <a:ea typeface="Cambria"/>
                <a:cs typeface="Cambria"/>
                <a:sym typeface="Cambria"/>
              </a:rPr>
              <a:t> High Cost</a:t>
            </a:r>
          </a:p>
          <a:p>
            <a:pPr marL="0" indent="0">
              <a:buNone/>
            </a:pPr>
            <a:endParaRPr lang="en-IN" dirty="0">
              <a:ea typeface="Cambria"/>
              <a:cs typeface="Cambria"/>
              <a:sym typeface="Cambria"/>
            </a:endParaRPr>
          </a:p>
        </p:txBody>
      </p:sp>
    </p:spTree>
    <p:extLst>
      <p:ext uri="{BB962C8B-B14F-4D97-AF65-F5344CB8AC3E}">
        <p14:creationId xmlns:p14="http://schemas.microsoft.com/office/powerpoint/2010/main" val="2968267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DB98C2-9769-404C-B729-F1A1FD4CF529}"/>
              </a:ext>
            </a:extLst>
          </p:cNvPr>
          <p:cNvSpPr>
            <a:spLocks noGrp="1"/>
          </p:cNvSpPr>
          <p:nvPr>
            <p:ph type="title"/>
          </p:nvPr>
        </p:nvSpPr>
        <p:spPr>
          <a:xfrm>
            <a:off x="457200" y="704088"/>
            <a:ext cx="8229600" cy="780696"/>
          </a:xfrm>
        </p:spPr>
        <p:txBody>
          <a:bodyPr>
            <a:normAutofit/>
          </a:bodyPr>
          <a:lstStyle/>
          <a:p>
            <a:r>
              <a:rPr lang="en-IN" sz="3600" dirty="0">
                <a:latin typeface="Cambria"/>
                <a:ea typeface="Cambria"/>
                <a:cs typeface="Cambria"/>
                <a:sym typeface="Cambria"/>
              </a:rPr>
              <a:t>Conclusion and Future Scope</a:t>
            </a:r>
            <a:endParaRPr lang="en-IN" sz="3600" dirty="0"/>
          </a:p>
        </p:txBody>
      </p:sp>
      <p:sp>
        <p:nvSpPr>
          <p:cNvPr id="6" name="Content Placeholder 5">
            <a:extLst>
              <a:ext uri="{FF2B5EF4-FFF2-40B4-BE49-F238E27FC236}">
                <a16:creationId xmlns:a16="http://schemas.microsoft.com/office/drawing/2014/main" id="{A21F09D1-5F39-40CB-B4AF-6A2318918CA1}"/>
              </a:ext>
            </a:extLst>
          </p:cNvPr>
          <p:cNvSpPr>
            <a:spLocks noGrp="1"/>
          </p:cNvSpPr>
          <p:nvPr>
            <p:ph idx="1"/>
          </p:nvPr>
        </p:nvSpPr>
        <p:spPr>
          <a:xfrm>
            <a:off x="457200" y="1556792"/>
            <a:ext cx="8229600" cy="4767808"/>
          </a:xfrm>
        </p:spPr>
        <p:txBody>
          <a:bodyPr>
            <a:noAutofit/>
          </a:bodyPr>
          <a:lstStyle/>
          <a:p>
            <a:pPr marL="342900" indent="-342900">
              <a:buFont typeface="Wingdings" pitchFamily="2" charset="2"/>
              <a:buChar char="Ø"/>
            </a:pPr>
            <a:r>
              <a:rPr lang="en-IN" sz="1800" dirty="0">
                <a:solidFill>
                  <a:schemeClr val="tx1">
                    <a:lumMod val="95000"/>
                    <a:lumOff val="5000"/>
                  </a:schemeClr>
                </a:solidFill>
                <a:latin typeface="+mj-lt"/>
              </a:rPr>
              <a:t>After overall deployment and testing of our project (including Hardware and Software) thus we have concluded  that , we successfully satisfied the expected requirements of the utility of coin base mobile charge. </a:t>
            </a:r>
          </a:p>
          <a:p>
            <a:endParaRPr lang="en-IN" sz="1800" dirty="0">
              <a:solidFill>
                <a:schemeClr val="tx1">
                  <a:lumMod val="95000"/>
                  <a:lumOff val="5000"/>
                </a:schemeClr>
              </a:solidFill>
              <a:latin typeface="+mj-lt"/>
            </a:endParaRPr>
          </a:p>
          <a:p>
            <a:pPr marL="342900" indent="-342900">
              <a:buFont typeface="Wingdings" pitchFamily="2" charset="2"/>
              <a:buChar char="Ø"/>
            </a:pPr>
            <a:r>
              <a:rPr lang="en-US" sz="1800" i="0" dirty="0">
                <a:solidFill>
                  <a:schemeClr val="tx1">
                    <a:lumMod val="95000"/>
                    <a:lumOff val="5000"/>
                  </a:schemeClr>
                </a:solidFill>
                <a:latin typeface="+mj-lt"/>
              </a:rPr>
              <a:t>we have generated the results of a create-and-design research aimed at providing a Coin Based Mobile Charger using Arduino, Coin Sensor and relay.</a:t>
            </a:r>
          </a:p>
          <a:p>
            <a:endParaRPr lang="en-IN" sz="1800" i="0" dirty="0">
              <a:solidFill>
                <a:schemeClr val="tx1">
                  <a:lumMod val="95000"/>
                  <a:lumOff val="5000"/>
                </a:schemeClr>
              </a:solidFill>
              <a:latin typeface="+mj-lt"/>
            </a:endParaRPr>
          </a:p>
          <a:p>
            <a:pPr marL="342900" indent="-342900">
              <a:buFont typeface="Wingdings" pitchFamily="2" charset="2"/>
              <a:buChar char="Ø"/>
            </a:pPr>
            <a:r>
              <a:rPr lang="en-US" sz="1800" i="0" dirty="0">
                <a:solidFill>
                  <a:schemeClr val="tx1">
                    <a:lumMod val="95000"/>
                    <a:lumOff val="5000"/>
                  </a:schemeClr>
                </a:solidFill>
                <a:latin typeface="+mj-lt"/>
              </a:rPr>
              <a:t>This plays a vital role in charging the mobile phones.  it will be very useful and can be implemented in many areas</a:t>
            </a:r>
            <a:r>
              <a:rPr lang="en-US" sz="1800" dirty="0">
                <a:solidFill>
                  <a:schemeClr val="tx1">
                    <a:lumMod val="95000"/>
                    <a:lumOff val="5000"/>
                  </a:schemeClr>
                </a:solidFill>
                <a:latin typeface="+mj-lt"/>
              </a:rPr>
              <a:t>.</a:t>
            </a:r>
            <a:endParaRPr lang="en-IN" sz="1800" dirty="0">
              <a:solidFill>
                <a:schemeClr val="tx1">
                  <a:lumMod val="95000"/>
                  <a:lumOff val="5000"/>
                </a:schemeClr>
              </a:solidFill>
              <a:latin typeface="+mj-lt"/>
            </a:endParaRPr>
          </a:p>
          <a:p>
            <a:endParaRPr lang="en-US" sz="1800" dirty="0">
              <a:solidFill>
                <a:schemeClr val="tx1">
                  <a:lumMod val="95000"/>
                  <a:lumOff val="5000"/>
                </a:schemeClr>
              </a:solidFill>
              <a:latin typeface="+mj-lt"/>
            </a:endParaRPr>
          </a:p>
          <a:p>
            <a:endParaRPr lang="en-US" sz="1800" dirty="0">
              <a:solidFill>
                <a:schemeClr val="tx1">
                  <a:lumMod val="95000"/>
                  <a:lumOff val="5000"/>
                </a:schemeClr>
              </a:solidFill>
              <a:latin typeface="+mj-lt"/>
            </a:endParaRPr>
          </a:p>
          <a:p>
            <a:r>
              <a:rPr lang="en-IN" sz="1800" dirty="0">
                <a:solidFill>
                  <a:schemeClr val="tx1">
                    <a:lumMod val="95000"/>
                    <a:lumOff val="5000"/>
                  </a:schemeClr>
                </a:solidFill>
                <a:latin typeface="+mj-lt"/>
                <a:sym typeface="Cambria"/>
              </a:rPr>
              <a:t>Future Scope :</a:t>
            </a:r>
          </a:p>
          <a:p>
            <a:pPr marL="514350" indent="-514350">
              <a:buFont typeface="+mj-lt"/>
              <a:buAutoNum type="arabicPeriod"/>
            </a:pPr>
            <a:r>
              <a:rPr lang="en-IN" sz="1800" dirty="0">
                <a:solidFill>
                  <a:schemeClr val="tx1">
                    <a:lumMod val="95000"/>
                    <a:lumOff val="5000"/>
                  </a:schemeClr>
                </a:solidFill>
                <a:latin typeface="+mj-lt"/>
                <a:sym typeface="Cambria"/>
              </a:rPr>
              <a:t>   Use of solar panel as input power supply </a:t>
            </a:r>
          </a:p>
          <a:p>
            <a:pPr marL="514350" indent="-514350">
              <a:buFont typeface="+mj-lt"/>
              <a:buAutoNum type="arabicPeriod"/>
            </a:pPr>
            <a:r>
              <a:rPr lang="en-IN" sz="1800" dirty="0">
                <a:solidFill>
                  <a:schemeClr val="tx1">
                    <a:lumMod val="95000"/>
                    <a:lumOff val="5000"/>
                  </a:schemeClr>
                </a:solidFill>
                <a:latin typeface="+mj-lt"/>
                <a:sym typeface="Cambria"/>
              </a:rPr>
              <a:t>   Use of coin acceptor to get coin</a:t>
            </a:r>
          </a:p>
          <a:p>
            <a:pPr marL="514350" indent="-514350">
              <a:buFont typeface="+mj-lt"/>
              <a:buAutoNum type="arabicPeriod"/>
            </a:pPr>
            <a:r>
              <a:rPr lang="en-IN" sz="1800" dirty="0">
                <a:solidFill>
                  <a:schemeClr val="tx1">
                    <a:lumMod val="95000"/>
                    <a:lumOff val="5000"/>
                  </a:schemeClr>
                </a:solidFill>
                <a:latin typeface="+mj-lt"/>
                <a:sym typeface="Cambria"/>
              </a:rPr>
              <a:t>   Use of online payment </a:t>
            </a:r>
          </a:p>
          <a:p>
            <a:pPr marL="514350" indent="-514350">
              <a:buFont typeface="+mj-lt"/>
              <a:buAutoNum type="arabicPeriod"/>
            </a:pPr>
            <a:r>
              <a:rPr lang="en-IN" sz="1800" dirty="0">
                <a:solidFill>
                  <a:schemeClr val="tx1">
                    <a:lumMod val="95000"/>
                    <a:lumOff val="5000"/>
                  </a:schemeClr>
                </a:solidFill>
                <a:latin typeface="+mj-lt"/>
                <a:sym typeface="Cambria"/>
              </a:rPr>
              <a:t>   Use of GPS module  </a:t>
            </a:r>
            <a:endParaRPr lang="en-IN" sz="1800" dirty="0">
              <a:solidFill>
                <a:schemeClr val="tx1">
                  <a:lumMod val="95000"/>
                  <a:lumOff val="5000"/>
                </a:schemeClr>
              </a:solidFill>
              <a:latin typeface="+mj-lt"/>
            </a:endParaRPr>
          </a:p>
        </p:txBody>
      </p:sp>
    </p:spTree>
    <p:extLst>
      <p:ext uri="{BB962C8B-B14F-4D97-AF65-F5344CB8AC3E}">
        <p14:creationId xmlns:p14="http://schemas.microsoft.com/office/powerpoint/2010/main" val="244252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DB98C2-9769-404C-B729-F1A1FD4CF529}"/>
              </a:ext>
            </a:extLst>
          </p:cNvPr>
          <p:cNvSpPr>
            <a:spLocks noGrp="1"/>
          </p:cNvSpPr>
          <p:nvPr>
            <p:ph type="title"/>
          </p:nvPr>
        </p:nvSpPr>
        <p:spPr>
          <a:xfrm>
            <a:off x="457200" y="704088"/>
            <a:ext cx="8229600" cy="780696"/>
          </a:xfrm>
        </p:spPr>
        <p:txBody>
          <a:bodyPr>
            <a:normAutofit/>
          </a:bodyPr>
          <a:lstStyle/>
          <a:p>
            <a:r>
              <a:rPr lang="en-IN" sz="4000" dirty="0"/>
              <a:t>References </a:t>
            </a:r>
          </a:p>
        </p:txBody>
      </p:sp>
      <p:sp>
        <p:nvSpPr>
          <p:cNvPr id="6" name="Content Placeholder 5">
            <a:extLst>
              <a:ext uri="{FF2B5EF4-FFF2-40B4-BE49-F238E27FC236}">
                <a16:creationId xmlns:a16="http://schemas.microsoft.com/office/drawing/2014/main" id="{A21F09D1-5F39-40CB-B4AF-6A2318918CA1}"/>
              </a:ext>
            </a:extLst>
          </p:cNvPr>
          <p:cNvSpPr>
            <a:spLocks noGrp="1"/>
          </p:cNvSpPr>
          <p:nvPr>
            <p:ph idx="1"/>
          </p:nvPr>
        </p:nvSpPr>
        <p:spPr>
          <a:xfrm>
            <a:off x="457200" y="1556792"/>
            <a:ext cx="8229600" cy="4767808"/>
          </a:xfrm>
        </p:spPr>
        <p:txBody>
          <a:bodyPr>
            <a:normAutofit fontScale="85000" lnSpcReduction="10000"/>
          </a:bodyPr>
          <a:lstStyle/>
          <a:p>
            <a:r>
              <a:rPr lang="en-US" sz="1900" dirty="0">
                <a:effectLst/>
                <a:latin typeface="+mj-lt"/>
                <a:ea typeface="Times New Roman" panose="02020603050405020304" pitchFamily="18" charset="0"/>
              </a:rPr>
              <a:t>Mr. C V Raja Reddy, </a:t>
            </a:r>
            <a:r>
              <a:rPr lang="en-US" sz="1900" dirty="0" err="1">
                <a:effectLst/>
                <a:latin typeface="+mj-lt"/>
                <a:ea typeface="Times New Roman" panose="02020603050405020304" pitchFamily="18" charset="0"/>
              </a:rPr>
              <a:t>Uzoigwe</a:t>
            </a:r>
            <a:r>
              <a:rPr lang="en-US" sz="1900" dirty="0">
                <a:effectLst/>
                <a:latin typeface="+mj-lt"/>
                <a:ea typeface="Times New Roman" panose="02020603050405020304" pitchFamily="18" charset="0"/>
              </a:rPr>
              <a:t> Daniel, Rupesh Rai, Balaji R Coin Based Cell Phone Charger with Solar Tracking System, </a:t>
            </a:r>
            <a:r>
              <a:rPr lang="en-US" sz="1900" i="1" dirty="0">
                <a:effectLst/>
                <a:latin typeface="+mj-lt"/>
                <a:ea typeface="Times New Roman" panose="02020603050405020304" pitchFamily="18" charset="0"/>
              </a:rPr>
              <a:t>Mechanical Department, Bangalore Technological Institute, India</a:t>
            </a:r>
            <a:r>
              <a:rPr lang="en-US" sz="1900" dirty="0">
                <a:effectLst/>
                <a:latin typeface="+mj-lt"/>
                <a:ea typeface="Times New Roman" panose="02020603050405020304" pitchFamily="18" charset="0"/>
              </a:rPr>
              <a:t>. 5, 2020</a:t>
            </a:r>
            <a:endParaRPr lang="en-IN" sz="1900" dirty="0">
              <a:effectLst/>
              <a:latin typeface="+mj-lt"/>
              <a:ea typeface="Times New Roman" panose="02020603050405020304" pitchFamily="18" charset="0"/>
            </a:endParaRPr>
          </a:p>
          <a:p>
            <a:pPr marL="0" indent="0">
              <a:lnSpc>
                <a:spcPct val="106000"/>
              </a:lnSpc>
              <a:buNone/>
            </a:pPr>
            <a:endParaRPr lang="en-IN" sz="1900" dirty="0">
              <a:effectLst/>
              <a:latin typeface="+mj-lt"/>
              <a:ea typeface="Times New Roman" panose="02020603050405020304" pitchFamily="18" charset="0"/>
            </a:endParaRPr>
          </a:p>
          <a:p>
            <a:r>
              <a:rPr lang="en-US" sz="1900" dirty="0" err="1">
                <a:effectLst/>
                <a:latin typeface="+mj-lt"/>
                <a:ea typeface="Times New Roman" panose="02020603050405020304" pitchFamily="18" charset="0"/>
              </a:rPr>
              <a:t>Ammu</a:t>
            </a:r>
            <a:r>
              <a:rPr lang="en-US" sz="1900" dirty="0">
                <a:effectLst/>
                <a:latin typeface="+mj-lt"/>
                <a:ea typeface="Times New Roman" panose="02020603050405020304" pitchFamily="18" charset="0"/>
              </a:rPr>
              <a:t> Anna Mathew, Anoop J R, S. </a:t>
            </a:r>
            <a:r>
              <a:rPr lang="en-US" sz="1900" dirty="0" err="1">
                <a:effectLst/>
                <a:latin typeface="+mj-lt"/>
                <a:ea typeface="Times New Roman" panose="02020603050405020304" pitchFamily="18" charset="0"/>
              </a:rPr>
              <a:t>Vivekanandan</a:t>
            </a:r>
            <a:r>
              <a:rPr lang="en-US" sz="1900" dirty="0">
                <a:effectLst/>
                <a:latin typeface="+mj-lt"/>
                <a:ea typeface="Times New Roman" panose="02020603050405020304" pitchFamily="18" charset="0"/>
              </a:rPr>
              <a:t>, A Coin Acceptor - Mobile Battery Charging using Solar Panel. 4, 2020</a:t>
            </a:r>
            <a:endParaRPr lang="en-IN" sz="1900" dirty="0">
              <a:latin typeface="+mj-lt"/>
              <a:ea typeface="Times New Roman" panose="02020603050405020304" pitchFamily="18" charset="0"/>
            </a:endParaRPr>
          </a:p>
          <a:p>
            <a:pPr marL="0" indent="0">
              <a:buNone/>
            </a:pPr>
            <a:r>
              <a:rPr lang="en-US" sz="1900" dirty="0">
                <a:effectLst/>
                <a:latin typeface="+mj-lt"/>
                <a:ea typeface="Times New Roman" panose="02020603050405020304" pitchFamily="18" charset="0"/>
              </a:rPr>
              <a:t> </a:t>
            </a:r>
            <a:endParaRPr lang="en-IN" sz="1900" dirty="0">
              <a:effectLst/>
              <a:latin typeface="+mj-lt"/>
              <a:ea typeface="Times New Roman" panose="02020603050405020304" pitchFamily="18" charset="0"/>
            </a:endParaRPr>
          </a:p>
          <a:p>
            <a:r>
              <a:rPr lang="en-US" sz="1900" dirty="0">
                <a:effectLst/>
                <a:latin typeface="+mj-lt"/>
                <a:ea typeface="Times New Roman" panose="02020603050405020304" pitchFamily="18" charset="0"/>
              </a:rPr>
              <a:t>Shaikh </a:t>
            </a:r>
            <a:r>
              <a:rPr lang="en-US" sz="1900" dirty="0" err="1">
                <a:effectLst/>
                <a:latin typeface="+mj-lt"/>
                <a:ea typeface="Times New Roman" panose="02020603050405020304" pitchFamily="18" charset="0"/>
              </a:rPr>
              <a:t>Mohd</a:t>
            </a:r>
            <a:r>
              <a:rPr lang="en-US" sz="1900" dirty="0">
                <a:effectLst/>
                <a:latin typeface="+mj-lt"/>
                <a:ea typeface="Times New Roman" panose="02020603050405020304" pitchFamily="18" charset="0"/>
              </a:rPr>
              <a:t> </a:t>
            </a:r>
            <a:r>
              <a:rPr lang="en-US" sz="1900" dirty="0" err="1">
                <a:effectLst/>
                <a:latin typeface="+mj-lt"/>
                <a:ea typeface="Times New Roman" panose="02020603050405020304" pitchFamily="18" charset="0"/>
              </a:rPr>
              <a:t>Shakeeb</a:t>
            </a:r>
            <a:r>
              <a:rPr lang="en-US" sz="1900" dirty="0">
                <a:effectLst/>
                <a:latin typeface="+mj-lt"/>
                <a:ea typeface="Times New Roman" panose="02020603050405020304" pitchFamily="18" charset="0"/>
              </a:rPr>
              <a:t> </a:t>
            </a:r>
            <a:r>
              <a:rPr lang="en-US" sz="1900" baseline="30000" dirty="0">
                <a:effectLst/>
                <a:latin typeface="+mj-lt"/>
                <a:ea typeface="Times New Roman" panose="02020603050405020304" pitchFamily="18" charset="0"/>
              </a:rPr>
              <a:t>1</a:t>
            </a:r>
            <a:r>
              <a:rPr lang="en-US" sz="1900" dirty="0">
                <a:effectLst/>
                <a:latin typeface="+mj-lt"/>
                <a:ea typeface="Times New Roman" panose="02020603050405020304" pitchFamily="18" charset="0"/>
              </a:rPr>
              <a:t>,  Shaikh </a:t>
            </a:r>
            <a:r>
              <a:rPr lang="en-US" sz="1900" dirty="0" err="1">
                <a:effectLst/>
                <a:latin typeface="+mj-lt"/>
                <a:ea typeface="Times New Roman" panose="02020603050405020304" pitchFamily="18" charset="0"/>
              </a:rPr>
              <a:t>Mohd</a:t>
            </a:r>
            <a:r>
              <a:rPr lang="en-US" sz="1900" dirty="0">
                <a:effectLst/>
                <a:latin typeface="+mj-lt"/>
                <a:ea typeface="Times New Roman" panose="02020603050405020304" pitchFamily="18" charset="0"/>
              </a:rPr>
              <a:t> Ahsan </a:t>
            </a:r>
            <a:r>
              <a:rPr lang="en-US" sz="1900" baseline="30000" dirty="0">
                <a:effectLst/>
                <a:latin typeface="+mj-lt"/>
                <a:ea typeface="Times New Roman" panose="02020603050405020304" pitchFamily="18" charset="0"/>
              </a:rPr>
              <a:t>2</a:t>
            </a:r>
            <a:r>
              <a:rPr lang="en-US" sz="1900" dirty="0">
                <a:effectLst/>
                <a:latin typeface="+mj-lt"/>
                <a:ea typeface="Times New Roman" panose="02020603050405020304" pitchFamily="18" charset="0"/>
              </a:rPr>
              <a:t>, Fahad Khan </a:t>
            </a:r>
            <a:r>
              <a:rPr lang="en-US" sz="1900" baseline="30000" dirty="0">
                <a:effectLst/>
                <a:latin typeface="+mj-lt"/>
                <a:ea typeface="Times New Roman" panose="02020603050405020304" pitchFamily="18" charset="0"/>
              </a:rPr>
              <a:t>3</a:t>
            </a:r>
            <a:r>
              <a:rPr lang="en-US" sz="1900" dirty="0">
                <a:effectLst/>
                <a:latin typeface="+mj-lt"/>
                <a:ea typeface="Times New Roman" panose="02020603050405020304" pitchFamily="18" charset="0"/>
              </a:rPr>
              <a:t>, Tanvir </a:t>
            </a:r>
            <a:r>
              <a:rPr lang="en-US" sz="1900" dirty="0" err="1">
                <a:effectLst/>
                <a:latin typeface="+mj-lt"/>
                <a:ea typeface="Times New Roman" panose="02020603050405020304" pitchFamily="18" charset="0"/>
              </a:rPr>
              <a:t>Salmani</a:t>
            </a:r>
            <a:r>
              <a:rPr lang="en-US" sz="1900" dirty="0">
                <a:effectLst/>
                <a:latin typeface="+mj-lt"/>
                <a:ea typeface="Times New Roman" panose="02020603050405020304" pitchFamily="18" charset="0"/>
              </a:rPr>
              <a:t> </a:t>
            </a:r>
            <a:r>
              <a:rPr lang="en-US" sz="1900" baseline="30000" dirty="0">
                <a:effectLst/>
                <a:latin typeface="+mj-lt"/>
                <a:ea typeface="Times New Roman" panose="02020603050405020304" pitchFamily="18" charset="0"/>
              </a:rPr>
              <a:t>4</a:t>
            </a:r>
            <a:r>
              <a:rPr lang="en-US" sz="1900" dirty="0">
                <a:effectLst/>
                <a:latin typeface="+mj-lt"/>
                <a:ea typeface="Times New Roman" panose="02020603050405020304" pitchFamily="18" charset="0"/>
              </a:rPr>
              <a:t>, </a:t>
            </a:r>
            <a:r>
              <a:rPr lang="en-US" sz="1900" dirty="0" err="1">
                <a:effectLst/>
                <a:latin typeface="+mj-lt"/>
                <a:ea typeface="Times New Roman" panose="02020603050405020304" pitchFamily="18" charset="0"/>
              </a:rPr>
              <a:t>Nayna</a:t>
            </a:r>
            <a:r>
              <a:rPr lang="en-US" sz="1900" dirty="0">
                <a:effectLst/>
                <a:latin typeface="+mj-lt"/>
                <a:ea typeface="Times New Roman" panose="02020603050405020304" pitchFamily="18" charset="0"/>
              </a:rPr>
              <a:t> Dahatonde</a:t>
            </a:r>
            <a:r>
              <a:rPr lang="en-US" sz="1900" baseline="30000" dirty="0">
                <a:effectLst/>
                <a:latin typeface="+mj-lt"/>
                <a:ea typeface="Times New Roman" panose="02020603050405020304" pitchFamily="18" charset="0"/>
              </a:rPr>
              <a:t>5</a:t>
            </a:r>
            <a:r>
              <a:rPr lang="en-US" sz="1900" dirty="0">
                <a:effectLst/>
                <a:latin typeface="+mj-lt"/>
                <a:ea typeface="Times New Roman" panose="02020603050405020304" pitchFamily="18" charset="0"/>
              </a:rPr>
              <a:t> , Junaid </a:t>
            </a:r>
            <a:r>
              <a:rPr lang="en-US" sz="1900" dirty="0" err="1">
                <a:effectLst/>
                <a:latin typeface="+mj-lt"/>
                <a:ea typeface="Times New Roman" panose="02020603050405020304" pitchFamily="18" charset="0"/>
              </a:rPr>
              <a:t>Mandviwala</a:t>
            </a:r>
            <a:r>
              <a:rPr lang="en-US" sz="1900" dirty="0">
                <a:effectLst/>
                <a:latin typeface="+mj-lt"/>
                <a:ea typeface="Times New Roman" panose="02020603050405020304" pitchFamily="18" charset="0"/>
              </a:rPr>
              <a:t> </a:t>
            </a:r>
            <a:r>
              <a:rPr lang="en-US" sz="1900" baseline="30000" dirty="0">
                <a:effectLst/>
                <a:latin typeface="+mj-lt"/>
                <a:ea typeface="Times New Roman" panose="02020603050405020304" pitchFamily="18" charset="0"/>
              </a:rPr>
              <a:t>6 </a:t>
            </a:r>
            <a:r>
              <a:rPr lang="en-US" sz="1900" dirty="0">
                <a:effectLst/>
                <a:latin typeface="+mj-lt"/>
                <a:ea typeface="Times New Roman" panose="02020603050405020304" pitchFamily="18" charset="0"/>
              </a:rPr>
              <a:t>Mobile Charging Station based on Coin Insertion System , 4, 2021</a:t>
            </a:r>
          </a:p>
          <a:p>
            <a:pPr marL="0" indent="0">
              <a:buNone/>
            </a:pPr>
            <a:endParaRPr lang="en-US" sz="1900" dirty="0">
              <a:effectLst/>
              <a:latin typeface="+mj-lt"/>
              <a:ea typeface="Times New Roman" panose="02020603050405020304" pitchFamily="18" charset="0"/>
            </a:endParaRPr>
          </a:p>
          <a:p>
            <a:r>
              <a:rPr lang="en-IN" sz="1900" dirty="0">
                <a:solidFill>
                  <a:schemeClr val="tx1">
                    <a:lumMod val="95000"/>
                    <a:lumOff val="5000"/>
                  </a:schemeClr>
                </a:solidFill>
                <a:latin typeface="+mj-lt"/>
                <a:hlinkClick r:id="rId3">
                  <a:extLst>
                    <a:ext uri="{A12FA001-AC4F-418D-AE19-62706E023703}">
                      <ahyp:hlinkClr xmlns:ahyp="http://schemas.microsoft.com/office/drawing/2018/hyperlinkcolor" val="tx"/>
                    </a:ext>
                  </a:extLst>
                </a:hlinkClick>
              </a:rPr>
              <a:t>Prachi Bramhe1, Ashwini Sonkusle2, </a:t>
            </a:r>
            <a:r>
              <a:rPr lang="en-IN" sz="1900" dirty="0" err="1">
                <a:solidFill>
                  <a:schemeClr val="tx1">
                    <a:lumMod val="95000"/>
                    <a:lumOff val="5000"/>
                  </a:schemeClr>
                </a:solidFill>
                <a:latin typeface="+mj-lt"/>
                <a:hlinkClick r:id="rId3">
                  <a:extLst>
                    <a:ext uri="{A12FA001-AC4F-418D-AE19-62706E023703}">
                      <ahyp:hlinkClr xmlns:ahyp="http://schemas.microsoft.com/office/drawing/2018/hyperlinkcolor" val="tx"/>
                    </a:ext>
                  </a:extLst>
                </a:hlinkClick>
              </a:rPr>
              <a:t>Chandani</a:t>
            </a:r>
            <a:r>
              <a:rPr lang="en-IN" sz="1900" dirty="0">
                <a:solidFill>
                  <a:schemeClr val="tx1">
                    <a:lumMod val="95000"/>
                    <a:lumOff val="5000"/>
                  </a:schemeClr>
                </a:solidFill>
                <a:latin typeface="+mj-lt"/>
                <a:hlinkClick r:id="rId3">
                  <a:extLst>
                    <a:ext uri="{A12FA001-AC4F-418D-AE19-62706E023703}">
                      <ahyp:hlinkClr xmlns:ahyp="http://schemas.microsoft.com/office/drawing/2018/hyperlinkcolor" val="tx"/>
                    </a:ext>
                  </a:extLst>
                </a:hlinkClick>
              </a:rPr>
              <a:t> Baranwal3, Karishma Tekade4, Puja Aware5, </a:t>
            </a:r>
            <a:r>
              <a:rPr lang="en-IN" sz="1900" dirty="0" err="1">
                <a:solidFill>
                  <a:schemeClr val="tx1">
                    <a:lumMod val="95000"/>
                    <a:lumOff val="5000"/>
                  </a:schemeClr>
                </a:solidFill>
                <a:latin typeface="+mj-lt"/>
                <a:hlinkClick r:id="rId3">
                  <a:extLst>
                    <a:ext uri="{A12FA001-AC4F-418D-AE19-62706E023703}">
                      <ahyp:hlinkClr xmlns:ahyp="http://schemas.microsoft.com/office/drawing/2018/hyperlinkcolor" val="tx"/>
                    </a:ext>
                  </a:extLst>
                </a:hlinkClick>
              </a:rPr>
              <a:t>Ruchita</a:t>
            </a:r>
            <a:r>
              <a:rPr lang="en-IN" sz="1900" dirty="0">
                <a:solidFill>
                  <a:schemeClr val="tx1">
                    <a:lumMod val="95000"/>
                    <a:lumOff val="5000"/>
                  </a:schemeClr>
                </a:solidFill>
                <a:latin typeface="+mj-lt"/>
                <a:hlinkClick r:id="rId3">
                  <a:extLst>
                    <a:ext uri="{A12FA001-AC4F-418D-AE19-62706E023703}">
                      <ahyp:hlinkClr xmlns:ahyp="http://schemas.microsoft.com/office/drawing/2018/hyperlinkcolor" val="tx"/>
                    </a:ext>
                  </a:extLst>
                </a:hlinkClick>
              </a:rPr>
              <a:t> Jasutkar6, Coin Based Mobile Charger using Solar System,  7, 2019</a:t>
            </a:r>
          </a:p>
          <a:p>
            <a:pPr marL="0" indent="0">
              <a:buNone/>
            </a:pPr>
            <a:r>
              <a:rPr lang="en-IN" sz="1900" dirty="0">
                <a:solidFill>
                  <a:schemeClr val="tx1">
                    <a:lumMod val="95000"/>
                    <a:lumOff val="5000"/>
                  </a:schemeClr>
                </a:solidFill>
                <a:latin typeface="+mj-lt"/>
                <a:hlinkClick r:id="rId3">
                  <a:extLst>
                    <a:ext uri="{A12FA001-AC4F-418D-AE19-62706E023703}">
                      <ahyp:hlinkClr xmlns:ahyp="http://schemas.microsoft.com/office/drawing/2018/hyperlinkcolor" val="tx"/>
                    </a:ext>
                  </a:extLst>
                </a:hlinkClick>
              </a:rPr>
              <a:t> </a:t>
            </a:r>
            <a:r>
              <a:rPr lang="en-IN" sz="1900" dirty="0">
                <a:solidFill>
                  <a:srgbClr val="E2D700"/>
                </a:solidFill>
                <a:latin typeface="+mj-lt"/>
                <a:hlinkClick r:id="rId3">
                  <a:extLst>
                    <a:ext uri="{A12FA001-AC4F-418D-AE19-62706E023703}">
                      <ahyp:hlinkClr xmlns:ahyp="http://schemas.microsoft.com/office/drawing/2018/hyperlinkcolor" val="tx"/>
                    </a:ext>
                  </a:extLst>
                </a:hlinkClick>
              </a:rPr>
              <a:t> </a:t>
            </a:r>
            <a:endParaRPr lang="en-IN" sz="1900" dirty="0">
              <a:solidFill>
                <a:schemeClr val="tx1">
                  <a:lumMod val="95000"/>
                  <a:lumOff val="5000"/>
                </a:schemeClr>
              </a:solidFill>
              <a:latin typeface="+mj-lt"/>
              <a:hlinkClick r:id="rId3">
                <a:extLst>
                  <a:ext uri="{A12FA001-AC4F-418D-AE19-62706E023703}">
                    <ahyp:hlinkClr xmlns:ahyp="http://schemas.microsoft.com/office/drawing/2018/hyperlinkcolor" val="tx"/>
                  </a:ext>
                </a:extLst>
              </a:hlinkClick>
            </a:endParaRPr>
          </a:p>
          <a:p>
            <a:r>
              <a:rPr lang="en-IN" sz="1900" dirty="0" err="1">
                <a:solidFill>
                  <a:schemeClr val="tx1">
                    <a:lumMod val="95000"/>
                    <a:lumOff val="5000"/>
                  </a:schemeClr>
                </a:solidFill>
                <a:latin typeface="+mj-lt"/>
                <a:hlinkClick r:id="rId3">
                  <a:extLst>
                    <a:ext uri="{A12FA001-AC4F-418D-AE19-62706E023703}">
                      <ahyp:hlinkClr xmlns:ahyp="http://schemas.microsoft.com/office/drawing/2018/hyperlinkcolor" val="tx"/>
                    </a:ext>
                  </a:extLst>
                </a:hlinkClick>
              </a:rPr>
              <a:t>G.Prityanka</a:t>
            </a:r>
            <a:r>
              <a:rPr lang="en-IN" sz="1900" dirty="0">
                <a:solidFill>
                  <a:schemeClr val="tx1">
                    <a:lumMod val="95000"/>
                    <a:lumOff val="5000"/>
                  </a:schemeClr>
                </a:solidFill>
                <a:latin typeface="+mj-lt"/>
                <a:hlinkClick r:id="rId3">
                  <a:extLst>
                    <a:ext uri="{A12FA001-AC4F-418D-AE19-62706E023703}">
                      <ahyp:hlinkClr xmlns:ahyp="http://schemas.microsoft.com/office/drawing/2018/hyperlinkcolor" val="tx"/>
                    </a:ext>
                  </a:extLst>
                </a:hlinkClick>
              </a:rPr>
              <a:t>, </a:t>
            </a:r>
            <a:r>
              <a:rPr lang="en-IN" sz="1900" dirty="0" err="1">
                <a:solidFill>
                  <a:schemeClr val="tx1">
                    <a:lumMod val="95000"/>
                    <a:lumOff val="5000"/>
                  </a:schemeClr>
                </a:solidFill>
                <a:latin typeface="+mj-lt"/>
                <a:hlinkClick r:id="rId3">
                  <a:extLst>
                    <a:ext uri="{A12FA001-AC4F-418D-AE19-62706E023703}">
                      <ahyp:hlinkClr xmlns:ahyp="http://schemas.microsoft.com/office/drawing/2018/hyperlinkcolor" val="tx"/>
                    </a:ext>
                  </a:extLst>
                </a:hlinkClick>
              </a:rPr>
              <a:t>S.Anisha</a:t>
            </a:r>
            <a:r>
              <a:rPr lang="en-IN" sz="1900" dirty="0">
                <a:solidFill>
                  <a:schemeClr val="tx1">
                    <a:lumMod val="95000"/>
                    <a:lumOff val="5000"/>
                  </a:schemeClr>
                </a:solidFill>
                <a:latin typeface="+mj-lt"/>
                <a:hlinkClick r:id="rId3">
                  <a:extLst>
                    <a:ext uri="{A12FA001-AC4F-418D-AE19-62706E023703}">
                      <ahyp:hlinkClr xmlns:ahyp="http://schemas.microsoft.com/office/drawing/2018/hyperlinkcolor" val="tx"/>
                    </a:ext>
                  </a:extLst>
                </a:hlinkClick>
              </a:rPr>
              <a:t>, </a:t>
            </a:r>
            <a:r>
              <a:rPr lang="en-IN" sz="1900" dirty="0" err="1">
                <a:solidFill>
                  <a:schemeClr val="tx1">
                    <a:lumMod val="95000"/>
                    <a:lumOff val="5000"/>
                  </a:schemeClr>
                </a:solidFill>
                <a:latin typeface="+mj-lt"/>
                <a:hlinkClick r:id="rId3">
                  <a:extLst>
                    <a:ext uri="{A12FA001-AC4F-418D-AE19-62706E023703}">
                      <ahyp:hlinkClr xmlns:ahyp="http://schemas.microsoft.com/office/drawing/2018/hyperlinkcolor" val="tx"/>
                    </a:ext>
                  </a:extLst>
                </a:hlinkClick>
              </a:rPr>
              <a:t>P.Padma</a:t>
            </a:r>
            <a:r>
              <a:rPr lang="en-IN" sz="1900" dirty="0">
                <a:solidFill>
                  <a:schemeClr val="tx1">
                    <a:lumMod val="95000"/>
                    <a:lumOff val="5000"/>
                  </a:schemeClr>
                </a:solidFill>
                <a:latin typeface="+mj-lt"/>
                <a:hlinkClick r:id="rId3">
                  <a:extLst>
                    <a:ext uri="{A12FA001-AC4F-418D-AE19-62706E023703}">
                      <ahyp:hlinkClr xmlns:ahyp="http://schemas.microsoft.com/office/drawing/2018/hyperlinkcolor" val="tx"/>
                    </a:ext>
                  </a:extLst>
                </a:hlinkClick>
              </a:rPr>
              <a:t> Shri Assistant Professor, Coin Based Mobile Charger, 12, 2018</a:t>
            </a:r>
          </a:p>
          <a:p>
            <a:endParaRPr lang="en-IN" sz="1900" dirty="0">
              <a:highlight>
                <a:srgbClr val="000000"/>
              </a:highlight>
              <a:latin typeface="+mj-lt"/>
              <a:hlinkClick r:id="rId3">
                <a:extLst>
                  <a:ext uri="{A12FA001-AC4F-418D-AE19-62706E023703}">
                    <ahyp:hlinkClr xmlns:ahyp="http://schemas.microsoft.com/office/drawing/2018/hyperlinkcolor" val="tx"/>
                  </a:ext>
                </a:extLst>
              </a:hlinkClick>
            </a:endParaRPr>
          </a:p>
          <a:p>
            <a:r>
              <a:rPr lang="en-IN" sz="1900" dirty="0">
                <a:latin typeface="+mj-lt"/>
                <a:hlinkClick r:id="rId3">
                  <a:extLst>
                    <a:ext uri="{A12FA001-AC4F-418D-AE19-62706E023703}">
                      <ahyp:hlinkClr xmlns:ahyp="http://schemas.microsoft.com/office/drawing/2018/hyperlinkcolor" val="tx"/>
                    </a:ext>
                  </a:extLst>
                </a:hlinkClick>
              </a:rPr>
              <a:t>www.arduino.cc</a:t>
            </a:r>
            <a:endParaRPr lang="en-IN" sz="1900" dirty="0">
              <a:latin typeface="+mj-lt"/>
            </a:endParaRPr>
          </a:p>
          <a:p>
            <a:r>
              <a:rPr lang="en-IN" sz="1900" dirty="0">
                <a:latin typeface="+mj-lt"/>
              </a:rPr>
              <a:t>instructable.com</a:t>
            </a:r>
          </a:p>
          <a:p>
            <a:endParaRPr lang="en-IN" sz="1800" dirty="0">
              <a:latin typeface="+mj-lt"/>
            </a:endParaRPr>
          </a:p>
          <a:p>
            <a:endParaRPr lang="en-IN" sz="1800" dirty="0">
              <a:latin typeface="+mj-lt"/>
            </a:endParaRPr>
          </a:p>
        </p:txBody>
      </p:sp>
    </p:spTree>
    <p:extLst>
      <p:ext uri="{BB962C8B-B14F-4D97-AF65-F5344CB8AC3E}">
        <p14:creationId xmlns:p14="http://schemas.microsoft.com/office/powerpoint/2010/main" val="24425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
          <p:cNvSpPr/>
          <p:nvPr/>
        </p:nvSpPr>
        <p:spPr>
          <a:xfrm>
            <a:off x="423850" y="775573"/>
            <a:ext cx="8229000" cy="7614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IN" sz="3200" b="0" i="0" u="none" strike="noStrike" cap="none" dirty="0">
                <a:solidFill>
                  <a:srgbClr val="000000"/>
                </a:solidFill>
                <a:latin typeface="Cambria"/>
                <a:ea typeface="Cambria"/>
                <a:cs typeface="Cambria"/>
                <a:sym typeface="Cambria"/>
              </a:rPr>
              <a:t>CONTENTS</a:t>
            </a:r>
            <a:endParaRPr sz="3200" b="0" i="0" u="none" strike="noStrike" cap="none" dirty="0">
              <a:solidFill>
                <a:srgbClr val="000000"/>
              </a:solidFill>
              <a:latin typeface="Arial"/>
              <a:ea typeface="Arial"/>
              <a:cs typeface="Arial"/>
              <a:sym typeface="Arial"/>
            </a:endParaRPr>
          </a:p>
        </p:txBody>
      </p:sp>
      <p:sp>
        <p:nvSpPr>
          <p:cNvPr id="235" name="Google Shape;235;p1"/>
          <p:cNvSpPr/>
          <p:nvPr/>
        </p:nvSpPr>
        <p:spPr>
          <a:xfrm>
            <a:off x="611560" y="1371600"/>
            <a:ext cx="8229000" cy="4508806"/>
          </a:xfrm>
          <a:prstGeom prst="rect">
            <a:avLst/>
          </a:prstGeom>
          <a:noFill/>
          <a:ln>
            <a:noFill/>
          </a:ln>
        </p:spPr>
        <p:txBody>
          <a:bodyPr spcFirstLastPara="1" wrap="square" lIns="90000" tIns="45000" rIns="90000" bIns="45000" anchor="t" anchorCtr="0">
            <a:noAutofit/>
          </a:bodyPr>
          <a:lstStyle/>
          <a:p>
            <a:pPr marL="343620" lvl="0" indent="-342900">
              <a:lnSpc>
                <a:spcPct val="150000"/>
              </a:lnSpc>
              <a:buSzPts val="2400"/>
              <a:buFont typeface="Arial" panose="020B0604020202020204" pitchFamily="34" charset="0"/>
              <a:buChar char="•"/>
            </a:pPr>
            <a:r>
              <a:rPr lang="en-IN" sz="2000" dirty="0">
                <a:latin typeface="Cambria"/>
                <a:ea typeface="Cambria"/>
                <a:cs typeface="Cambria"/>
                <a:sym typeface="Cambria"/>
              </a:rPr>
              <a:t>Problem Statement</a:t>
            </a:r>
          </a:p>
          <a:p>
            <a:pPr marL="343620" lvl="0" indent="-342900">
              <a:lnSpc>
                <a:spcPct val="150000"/>
              </a:lnSpc>
              <a:buSzPts val="2400"/>
              <a:buFont typeface="Arial" panose="020B0604020202020204" pitchFamily="34" charset="0"/>
              <a:buChar char="•"/>
            </a:pPr>
            <a:r>
              <a:rPr lang="en-IN" sz="2000" dirty="0">
                <a:latin typeface="Cambria"/>
                <a:ea typeface="Cambria"/>
                <a:cs typeface="Cambria"/>
                <a:sym typeface="Cambria"/>
              </a:rPr>
              <a:t>Motivation</a:t>
            </a:r>
          </a:p>
          <a:p>
            <a:pPr marL="343620" lvl="0" indent="-342900">
              <a:lnSpc>
                <a:spcPct val="150000"/>
              </a:lnSpc>
              <a:buSzPts val="2400"/>
              <a:buFont typeface="Arial" panose="020B0604020202020204" pitchFamily="34" charset="0"/>
              <a:buChar char="•"/>
            </a:pPr>
            <a:r>
              <a:rPr lang="en-IN" sz="2000" dirty="0">
                <a:latin typeface="Cambria"/>
                <a:ea typeface="Cambria"/>
                <a:cs typeface="Cambria"/>
                <a:sym typeface="Cambria"/>
              </a:rPr>
              <a:t>Objectives</a:t>
            </a:r>
          </a:p>
          <a:p>
            <a:pPr marL="343620" indent="-342900">
              <a:lnSpc>
                <a:spcPct val="150000"/>
              </a:lnSpc>
              <a:buSzPts val="2400"/>
              <a:buFont typeface="Arial" panose="020B0604020202020204" pitchFamily="34" charset="0"/>
              <a:buChar char="•"/>
            </a:pPr>
            <a:r>
              <a:rPr lang="en-US" sz="2000" dirty="0">
                <a:latin typeface="Cambria"/>
                <a:ea typeface="Cambria"/>
                <a:cs typeface="Cambria"/>
              </a:rPr>
              <a:t>Literature Survey</a:t>
            </a:r>
            <a:endParaRPr lang="en-IN" sz="2000" dirty="0">
              <a:latin typeface="Cambria"/>
              <a:ea typeface="Cambria"/>
              <a:cs typeface="Cambria"/>
              <a:sym typeface="Cambria"/>
            </a:endParaRPr>
          </a:p>
          <a:p>
            <a:pPr marL="343620" lvl="0" indent="-342900">
              <a:lnSpc>
                <a:spcPct val="150000"/>
              </a:lnSpc>
              <a:buSzPts val="2400"/>
              <a:buFont typeface="Arial" panose="020B0604020202020204" pitchFamily="34" charset="0"/>
              <a:buChar char="•"/>
            </a:pPr>
            <a:r>
              <a:rPr lang="en-IN" sz="2000" dirty="0">
                <a:latin typeface="Cambria"/>
                <a:ea typeface="Cambria"/>
                <a:cs typeface="Cambria"/>
                <a:sym typeface="Cambria"/>
              </a:rPr>
              <a:t>Methodology/ Proposed system block diagram</a:t>
            </a:r>
          </a:p>
          <a:p>
            <a:pPr marL="343620" lvl="0" indent="-342900">
              <a:lnSpc>
                <a:spcPct val="150000"/>
              </a:lnSpc>
              <a:buSzPts val="2400"/>
              <a:buFont typeface="Arial" panose="020B0604020202020204" pitchFamily="34" charset="0"/>
              <a:buChar char="•"/>
            </a:pPr>
            <a:r>
              <a:rPr lang="en-IN" sz="2000" dirty="0">
                <a:latin typeface="Cambria"/>
                <a:ea typeface="Cambria"/>
                <a:cs typeface="Cambria"/>
                <a:sym typeface="Cambria"/>
              </a:rPr>
              <a:t>Software and Hardware requirements</a:t>
            </a:r>
          </a:p>
          <a:p>
            <a:pPr marL="343620" lvl="0" indent="-342900">
              <a:lnSpc>
                <a:spcPct val="150000"/>
              </a:lnSpc>
              <a:buSzPts val="2400"/>
              <a:buFont typeface="Arial" panose="020B0604020202020204" pitchFamily="34" charset="0"/>
              <a:buChar char="•"/>
            </a:pPr>
            <a:r>
              <a:rPr lang="en-IN" sz="2000" dirty="0">
                <a:latin typeface="Cambria"/>
                <a:ea typeface="Cambria"/>
                <a:cs typeface="Cambria"/>
                <a:sym typeface="Cambria"/>
              </a:rPr>
              <a:t>Advantages/Disadvantages of system</a:t>
            </a:r>
          </a:p>
          <a:p>
            <a:pPr marL="343620" lvl="0" indent="-342900">
              <a:lnSpc>
                <a:spcPct val="150000"/>
              </a:lnSpc>
              <a:buSzPts val="2400"/>
              <a:buFont typeface="Arial" panose="020B0604020202020204" pitchFamily="34" charset="0"/>
              <a:buChar char="•"/>
            </a:pPr>
            <a:r>
              <a:rPr lang="en-IN" sz="2000" dirty="0">
                <a:latin typeface="Cambria"/>
                <a:ea typeface="Cambria"/>
                <a:cs typeface="Cambria"/>
                <a:sym typeface="Cambria"/>
              </a:rPr>
              <a:t>Implementation</a:t>
            </a:r>
          </a:p>
          <a:p>
            <a:pPr marL="343620" lvl="0" indent="-342900">
              <a:lnSpc>
                <a:spcPct val="150000"/>
              </a:lnSpc>
              <a:buSzPts val="2400"/>
              <a:buFont typeface="Arial" panose="020B0604020202020204" pitchFamily="34" charset="0"/>
              <a:buChar char="•"/>
            </a:pPr>
            <a:r>
              <a:rPr lang="en-IN" sz="2000" dirty="0">
                <a:latin typeface="Cambria"/>
                <a:ea typeface="Cambria"/>
                <a:cs typeface="Cambria"/>
                <a:sym typeface="Cambria"/>
              </a:rPr>
              <a:t>Challenges Faced</a:t>
            </a:r>
          </a:p>
          <a:p>
            <a:pPr marL="343620" lvl="0" indent="-342900">
              <a:lnSpc>
                <a:spcPct val="150000"/>
              </a:lnSpc>
              <a:buSzPts val="2400"/>
              <a:buFont typeface="Arial" panose="020B0604020202020204" pitchFamily="34" charset="0"/>
              <a:buChar char="•"/>
            </a:pPr>
            <a:r>
              <a:rPr lang="en-IN" sz="2000" dirty="0">
                <a:latin typeface="Cambria"/>
                <a:ea typeface="Cambria"/>
                <a:cs typeface="Cambria"/>
                <a:sym typeface="Cambria"/>
              </a:rPr>
              <a:t>Conclusion and Future Scope</a:t>
            </a:r>
          </a:p>
          <a:p>
            <a:pPr marL="343620" lvl="0" indent="-342900">
              <a:lnSpc>
                <a:spcPct val="150000"/>
              </a:lnSpc>
              <a:buSzPts val="2400"/>
              <a:buFont typeface="Arial" panose="020B0604020202020204" pitchFamily="34" charset="0"/>
              <a:buChar char="•"/>
            </a:pPr>
            <a:r>
              <a:rPr lang="en-IN" sz="2000" dirty="0">
                <a:latin typeface="Cambria"/>
                <a:ea typeface="Cambria"/>
                <a:cs typeface="Cambria"/>
                <a:sym typeface="Cambria"/>
              </a:rPr>
              <a:t>References</a:t>
            </a:r>
          </a:p>
          <a:p>
            <a:pPr marL="457200" marR="0" lvl="0" indent="-457200" algn="l" rtl="0">
              <a:lnSpc>
                <a:spcPct val="100000"/>
              </a:lnSpc>
              <a:spcBef>
                <a:spcPts val="479"/>
              </a:spcBef>
              <a:spcAft>
                <a:spcPts val="0"/>
              </a:spcAft>
              <a:buClr>
                <a:srgbClr val="000000"/>
              </a:buClr>
              <a:buSzPts val="2400"/>
              <a:buFont typeface="+mj-lt"/>
              <a:buAutoNum type="arabicPeriod"/>
            </a:pPr>
            <a:endParaRPr lang="en-IN" sz="2400" dirty="0">
              <a:latin typeface="Cambria"/>
              <a:ea typeface="Cambria"/>
              <a:sym typeface="Cambria"/>
            </a:endParaRPr>
          </a:p>
          <a:p>
            <a:pPr marL="457200" marR="0" lvl="0" indent="-457200" algn="l" rtl="0">
              <a:lnSpc>
                <a:spcPct val="100000"/>
              </a:lnSpc>
              <a:spcBef>
                <a:spcPts val="479"/>
              </a:spcBef>
              <a:spcAft>
                <a:spcPts val="0"/>
              </a:spcAft>
              <a:buClr>
                <a:srgbClr val="000000"/>
              </a:buClr>
              <a:buSzPts val="2400"/>
              <a:buFont typeface="Arial"/>
              <a:buAutoNum type="arabicPeriod" startAt="4"/>
            </a:pPr>
            <a:endParaRPr lang="en-IN" sz="2400" dirty="0">
              <a:latin typeface="Cambria"/>
              <a:ea typeface="Cambria"/>
              <a:sym typeface="Cambria"/>
            </a:endParaRPr>
          </a:p>
          <a:p>
            <a:pPr marL="457200" marR="0" lvl="0" indent="-457200" algn="l" rtl="0">
              <a:lnSpc>
                <a:spcPct val="100000"/>
              </a:lnSpc>
              <a:spcBef>
                <a:spcPts val="479"/>
              </a:spcBef>
              <a:spcAft>
                <a:spcPts val="0"/>
              </a:spcAft>
              <a:buClr>
                <a:srgbClr val="000000"/>
              </a:buClr>
              <a:buSzPts val="2400"/>
              <a:buFont typeface="Arial"/>
              <a:buAutoNum type="arabicPeriod" startAt="4"/>
            </a:pPr>
            <a:endParaRPr lang="en-IN" sz="2400" dirty="0">
              <a:latin typeface="Cambria"/>
              <a:ea typeface="Cambria"/>
              <a:sym typeface="Cambria"/>
            </a:endParaRPr>
          </a:p>
          <a:p>
            <a:pPr marL="457200" marR="0" lvl="0" indent="-457200" algn="l" rtl="0">
              <a:lnSpc>
                <a:spcPct val="100000"/>
              </a:lnSpc>
              <a:spcBef>
                <a:spcPts val="479"/>
              </a:spcBef>
              <a:spcAft>
                <a:spcPts val="0"/>
              </a:spcAft>
              <a:buClr>
                <a:srgbClr val="000000"/>
              </a:buClr>
              <a:buSzPts val="2400"/>
              <a:buFont typeface="Arial"/>
              <a:buAutoNum type="arabicPeriod" startAt="4"/>
            </a:pPr>
            <a:endParaRPr lang="en-IN" sz="2400" dirty="0">
              <a:latin typeface="Cambria"/>
              <a:ea typeface="Cambria"/>
              <a:sym typeface="Cambria"/>
            </a:endParaRPr>
          </a:p>
          <a:p>
            <a:pPr marL="457200" marR="0" lvl="0" indent="-457200" algn="l" rtl="0">
              <a:lnSpc>
                <a:spcPct val="100000"/>
              </a:lnSpc>
              <a:spcBef>
                <a:spcPts val="479"/>
              </a:spcBef>
              <a:spcAft>
                <a:spcPts val="0"/>
              </a:spcAft>
              <a:buClr>
                <a:srgbClr val="000000"/>
              </a:buClr>
              <a:buSzPts val="2400"/>
              <a:buFont typeface="Arial"/>
              <a:buAutoNum type="arabicPeriod" startAt="4"/>
            </a:pPr>
            <a:endParaRPr sz="2400" b="0" i="0" u="none" strike="noStrike" cap="none" dirty="0">
              <a:solidFill>
                <a:srgbClr val="000000"/>
              </a:solidFill>
              <a:latin typeface="Arial"/>
              <a:ea typeface="Arial"/>
              <a:cs typeface="Arial"/>
              <a:sym typeface="Arial"/>
            </a:endParaRPr>
          </a:p>
        </p:txBody>
      </p:sp>
      <p:sp>
        <p:nvSpPr>
          <p:cNvPr id="236" name="Google Shape;236;p1"/>
          <p:cNvSpPr/>
          <p:nvPr/>
        </p:nvSpPr>
        <p:spPr>
          <a:xfrm>
            <a:off x="2786050" y="6357958"/>
            <a:ext cx="35046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248;p3"/>
          <p:cNvSpPr/>
          <p:nvPr/>
        </p:nvSpPr>
        <p:spPr>
          <a:xfrm>
            <a:off x="3060720" y="624852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dirty="0">
                <a:solidFill>
                  <a:srgbClr val="8B8B8B"/>
                </a:solidFill>
                <a:latin typeface="Calibri"/>
                <a:ea typeface="Calibri"/>
                <a:cs typeface="Calibri"/>
                <a:sym typeface="Calibri"/>
              </a:rPr>
              <a:t>Dept. of Computer Engineering, RMDSSOE</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
          <p:cNvSpPr/>
          <p:nvPr/>
        </p:nvSpPr>
        <p:spPr>
          <a:xfrm>
            <a:off x="762000" y="765134"/>
            <a:ext cx="7093756" cy="795300"/>
          </a:xfrm>
          <a:prstGeom prst="rect">
            <a:avLst/>
          </a:prstGeom>
          <a:noFill/>
          <a:ln>
            <a:noFill/>
          </a:ln>
        </p:spPr>
        <p:txBody>
          <a:bodyPr spcFirstLastPara="1" wrap="square" lIns="90000" tIns="45000" rIns="90000" bIns="45000" anchor="ctr" anchorCtr="0">
            <a:noAutofit/>
          </a:bodyPr>
          <a:lstStyle/>
          <a:p>
            <a:pPr marL="720" lvl="0">
              <a:lnSpc>
                <a:spcPct val="150000"/>
              </a:lnSpc>
              <a:buSzPts val="2400"/>
            </a:pPr>
            <a:r>
              <a:rPr lang="en-IN" sz="4400" dirty="0">
                <a:solidFill>
                  <a:schemeClr val="tx2"/>
                </a:solidFill>
                <a:latin typeface="Cambria"/>
                <a:ea typeface="Cambria"/>
                <a:cs typeface="Cambria"/>
                <a:sym typeface="Cambria"/>
              </a:rPr>
              <a:t>Problem Statement</a:t>
            </a:r>
          </a:p>
        </p:txBody>
      </p:sp>
      <p:sp>
        <p:nvSpPr>
          <p:cNvPr id="244" name="Google Shape;244;p2"/>
          <p:cNvSpPr/>
          <p:nvPr/>
        </p:nvSpPr>
        <p:spPr>
          <a:xfrm>
            <a:off x="2819700" y="6493800"/>
            <a:ext cx="39204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Google Shape;248;p3"/>
          <p:cNvSpPr/>
          <p:nvPr/>
        </p:nvSpPr>
        <p:spPr>
          <a:xfrm>
            <a:off x="3000364" y="6493800"/>
            <a:ext cx="2894700" cy="364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dirty="0">
                <a:solidFill>
                  <a:srgbClr val="8B8B8B"/>
                </a:solidFill>
                <a:latin typeface="Calibri"/>
                <a:ea typeface="Calibri"/>
                <a:cs typeface="Calibri"/>
                <a:sym typeface="Calibri"/>
              </a:rPr>
              <a:t>Dept. of Computer Engineering, RMDSSOE</a:t>
            </a:r>
            <a:endParaRPr sz="1200" b="0" i="0" u="none" strike="noStrike" cap="none">
              <a:solidFill>
                <a:srgbClr val="000000"/>
              </a:solidFill>
              <a:latin typeface="Arial"/>
              <a:ea typeface="Arial"/>
              <a:cs typeface="Arial"/>
              <a:sym typeface="Arial"/>
            </a:endParaRPr>
          </a:p>
        </p:txBody>
      </p:sp>
      <p:sp>
        <p:nvSpPr>
          <p:cNvPr id="4" name="Content Placeholder 3"/>
          <p:cNvSpPr>
            <a:spLocks noGrp="1"/>
          </p:cNvSpPr>
          <p:nvPr>
            <p:ph idx="1"/>
          </p:nvPr>
        </p:nvSpPr>
        <p:spPr/>
        <p:txBody>
          <a:bodyPr/>
          <a:lstStyle/>
          <a:p>
            <a:pPr marL="0" indent="0" algn="just">
              <a:buNone/>
            </a:pPr>
            <a:r>
              <a:rPr lang="en-US" dirty="0"/>
              <a:t>Nowadays mobile phones became integral part of our lives. We are dependable on mobile phones from morning alarm till the ordering dinner. In such modern life when our phone battery is low in emergency &amp; we are out of our homes there no facility in India to provide you to charge your device. So we have decided to design such device which allows you to charge their phones outside their homes by using coins.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0"/>
            <a:ext cx="7848600" cy="685800"/>
          </a:xfrm>
        </p:spPr>
        <p:txBody>
          <a:bodyPr>
            <a:noAutofit/>
          </a:bodyPr>
          <a:lstStyle/>
          <a:p>
            <a:r>
              <a:rPr lang="en-US" sz="4400" dirty="0"/>
              <a:t>Motivation</a:t>
            </a:r>
          </a:p>
        </p:txBody>
      </p:sp>
      <p:sp>
        <p:nvSpPr>
          <p:cNvPr id="3" name="Content Placeholder 2">
            <a:extLst>
              <a:ext uri="{FF2B5EF4-FFF2-40B4-BE49-F238E27FC236}">
                <a16:creationId xmlns:a16="http://schemas.microsoft.com/office/drawing/2014/main" id="{73A382C8-B2B2-49A8-8AA3-B5E731D4F43A}"/>
              </a:ext>
            </a:extLst>
          </p:cNvPr>
          <p:cNvSpPr>
            <a:spLocks noGrp="1"/>
          </p:cNvSpPr>
          <p:nvPr>
            <p:ph idx="1"/>
          </p:nvPr>
        </p:nvSpPr>
        <p:spPr>
          <a:xfrm>
            <a:off x="457200" y="1905000"/>
            <a:ext cx="8229600" cy="4419600"/>
          </a:xfrm>
        </p:spPr>
        <p:txBody>
          <a:bodyPr/>
          <a:lstStyle/>
          <a:p>
            <a:pPr algn="just"/>
            <a:r>
              <a:rPr lang="en-US" dirty="0"/>
              <a:t>Firstly, We wanted to do something innovative so we done survey on what we can do which will impact in reality so we focused on mobile charging problem and gonna implement this project on small scale because its costly but it will surely can impact as business idea and also a solution for problem.</a:t>
            </a:r>
            <a:endParaRPr lang="en-IN" dirty="0"/>
          </a:p>
        </p:txBody>
      </p:sp>
    </p:spTree>
    <p:extLst>
      <p:ext uri="{BB962C8B-B14F-4D97-AF65-F5344CB8AC3E}">
        <p14:creationId xmlns:p14="http://schemas.microsoft.com/office/powerpoint/2010/main" val="24664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43;p2">
            <a:extLst>
              <a:ext uri="{FF2B5EF4-FFF2-40B4-BE49-F238E27FC236}">
                <a16:creationId xmlns:a16="http://schemas.microsoft.com/office/drawing/2014/main" id="{F2A42502-F4E2-470B-9777-8255177383EA}"/>
              </a:ext>
            </a:extLst>
          </p:cNvPr>
          <p:cNvSpPr/>
          <p:nvPr/>
        </p:nvSpPr>
        <p:spPr>
          <a:xfrm>
            <a:off x="1381950" y="836712"/>
            <a:ext cx="6380100" cy="651284"/>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Arial"/>
              <a:buNone/>
            </a:pPr>
            <a:endParaRPr sz="3500" b="0" i="0" u="none" strike="noStrike" cap="none" dirty="0">
              <a:solidFill>
                <a:srgbClr val="000000"/>
              </a:solidFill>
              <a:latin typeface="Arial"/>
              <a:ea typeface="Arial"/>
              <a:cs typeface="Arial"/>
              <a:sym typeface="Arial"/>
            </a:endParaRPr>
          </a:p>
        </p:txBody>
      </p:sp>
      <p:sp>
        <p:nvSpPr>
          <p:cNvPr id="5" name="Title 4">
            <a:extLst>
              <a:ext uri="{FF2B5EF4-FFF2-40B4-BE49-F238E27FC236}">
                <a16:creationId xmlns:a16="http://schemas.microsoft.com/office/drawing/2014/main" id="{C37E47E6-B6D6-4848-97EC-7F72118AD5D5}"/>
              </a:ext>
            </a:extLst>
          </p:cNvPr>
          <p:cNvSpPr>
            <a:spLocks noGrp="1"/>
          </p:cNvSpPr>
          <p:nvPr>
            <p:ph type="title"/>
          </p:nvPr>
        </p:nvSpPr>
        <p:spPr>
          <a:xfrm>
            <a:off x="457200" y="704088"/>
            <a:ext cx="8229600" cy="783908"/>
          </a:xfrm>
        </p:spPr>
        <p:txBody>
          <a:bodyPr>
            <a:normAutofit/>
          </a:bodyPr>
          <a:lstStyle/>
          <a:p>
            <a:r>
              <a:rPr lang="en-US" sz="4400" dirty="0">
                <a:latin typeface="Cambria"/>
                <a:ea typeface="Cambria"/>
                <a:sym typeface="Cambria"/>
              </a:rPr>
              <a:t>    Objectives</a:t>
            </a:r>
            <a:endParaRPr lang="en-IN" sz="4400" dirty="0"/>
          </a:p>
        </p:txBody>
      </p:sp>
      <p:sp>
        <p:nvSpPr>
          <p:cNvPr id="6" name="Content Placeholder 5">
            <a:extLst>
              <a:ext uri="{FF2B5EF4-FFF2-40B4-BE49-F238E27FC236}">
                <a16:creationId xmlns:a16="http://schemas.microsoft.com/office/drawing/2014/main" id="{54C4B8A4-23C2-48B7-8D8C-5F26DA318FBC}"/>
              </a:ext>
            </a:extLst>
          </p:cNvPr>
          <p:cNvSpPr>
            <a:spLocks noGrp="1"/>
          </p:cNvSpPr>
          <p:nvPr>
            <p:ph idx="1"/>
          </p:nvPr>
        </p:nvSpPr>
        <p:spPr>
          <a:xfrm>
            <a:off x="457200" y="1700808"/>
            <a:ext cx="8229600" cy="4623792"/>
          </a:xfrm>
        </p:spPr>
        <p:txBody>
          <a:bodyPr/>
          <a:lstStyle/>
          <a:p>
            <a:pPr algn="just"/>
            <a:r>
              <a:rPr lang="en-US" dirty="0"/>
              <a:t>To reduce wastage of electrical power which often arises due to negligence of user</a:t>
            </a:r>
          </a:p>
          <a:p>
            <a:pPr algn="just"/>
            <a:r>
              <a:rPr lang="en-US" dirty="0"/>
              <a:t>Provide facility for charging mobile phones at public places.</a:t>
            </a:r>
          </a:p>
          <a:p>
            <a:pPr algn="just"/>
            <a:r>
              <a:rPr lang="en-US" dirty="0"/>
              <a:t>Creating a smart Technology Environment.</a:t>
            </a:r>
          </a:p>
          <a:p>
            <a:pPr algn="just"/>
            <a:r>
              <a:rPr lang="en-IN" u="none" strike="noStrike" dirty="0">
                <a:solidFill>
                  <a:srgbClr val="000000"/>
                </a:solidFill>
                <a:effectLst/>
                <a:uFill>
                  <a:solidFill>
                    <a:srgbClr val="000000"/>
                  </a:solidFill>
                </a:uFill>
                <a:latin typeface="Constantia (Body)"/>
                <a:ea typeface="Times New Roman" panose="02020603050405020304" pitchFamily="18" charset="0"/>
                <a:cs typeface="Times New Roman" panose="02020603050405020304" pitchFamily="18" charset="0"/>
              </a:rPr>
              <a:t>Easily make available the charging station</a:t>
            </a:r>
            <a:r>
              <a:rPr lang="en-IN"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buNone/>
            </a:pPr>
            <a:endParaRPr lang="en-IN" dirty="0"/>
          </a:p>
        </p:txBody>
      </p:sp>
    </p:spTree>
    <p:extLst>
      <p:ext uri="{BB962C8B-B14F-4D97-AF65-F5344CB8AC3E}">
        <p14:creationId xmlns:p14="http://schemas.microsoft.com/office/powerpoint/2010/main" val="1944528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8;p2"/>
          <p:cNvSpPr/>
          <p:nvPr/>
        </p:nvSpPr>
        <p:spPr>
          <a:xfrm>
            <a:off x="0" y="548680"/>
            <a:ext cx="9144000" cy="72008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dirty="0">
                <a:solidFill>
                  <a:srgbClr val="000000"/>
                </a:solidFill>
                <a:latin typeface="Arial"/>
                <a:ea typeface="Arial"/>
                <a:cs typeface="Arial"/>
                <a:sym typeface="Arial"/>
              </a:rPr>
              <a:t>Literature Survey</a:t>
            </a:r>
            <a:endParaRPr sz="4000" b="0" i="0" u="none" strike="noStrike" cap="none" dirty="0">
              <a:solidFill>
                <a:srgbClr val="000000"/>
              </a:solidFill>
              <a:latin typeface="Arial"/>
              <a:ea typeface="Arial"/>
              <a:cs typeface="Arial"/>
              <a:sym typeface="Arial"/>
            </a:endParaRPr>
          </a:p>
        </p:txBody>
      </p:sp>
      <p:graphicFrame>
        <p:nvGraphicFramePr>
          <p:cNvPr id="2" name="Table 3">
            <a:extLst>
              <a:ext uri="{FF2B5EF4-FFF2-40B4-BE49-F238E27FC236}">
                <a16:creationId xmlns:a16="http://schemas.microsoft.com/office/drawing/2014/main" id="{78A4B5B0-0977-4DCB-AE83-F75745234083}"/>
              </a:ext>
            </a:extLst>
          </p:cNvPr>
          <p:cNvGraphicFramePr>
            <a:graphicFrameLocks noGrp="1"/>
          </p:cNvGraphicFramePr>
          <p:nvPr>
            <p:extLst>
              <p:ext uri="{D42A27DB-BD31-4B8C-83A1-F6EECF244321}">
                <p14:modId xmlns:p14="http://schemas.microsoft.com/office/powerpoint/2010/main" val="3313875006"/>
              </p:ext>
            </p:extLst>
          </p:nvPr>
        </p:nvGraphicFramePr>
        <p:xfrm>
          <a:off x="71120" y="-142240"/>
          <a:ext cx="8940565" cy="7305653"/>
        </p:xfrm>
        <a:graphic>
          <a:graphicData uri="http://schemas.openxmlformats.org/drawingml/2006/table">
            <a:tbl>
              <a:tblPr firstRow="1" bandRow="1">
                <a:tableStyleId>{5C22544A-7EE6-4342-B048-85BDC9FD1C3A}</a:tableStyleId>
              </a:tblPr>
              <a:tblGrid>
                <a:gridCol w="456732">
                  <a:extLst>
                    <a:ext uri="{9D8B030D-6E8A-4147-A177-3AD203B41FA5}">
                      <a16:colId xmlns:a16="http://schemas.microsoft.com/office/drawing/2014/main" val="2854911627"/>
                    </a:ext>
                  </a:extLst>
                </a:gridCol>
                <a:gridCol w="660399">
                  <a:extLst>
                    <a:ext uri="{9D8B030D-6E8A-4147-A177-3AD203B41FA5}">
                      <a16:colId xmlns:a16="http://schemas.microsoft.com/office/drawing/2014/main" val="1843701416"/>
                    </a:ext>
                  </a:extLst>
                </a:gridCol>
                <a:gridCol w="1503461">
                  <a:extLst>
                    <a:ext uri="{9D8B030D-6E8A-4147-A177-3AD203B41FA5}">
                      <a16:colId xmlns:a16="http://schemas.microsoft.com/office/drawing/2014/main" val="688652462"/>
                    </a:ext>
                  </a:extLst>
                </a:gridCol>
                <a:gridCol w="1180024">
                  <a:extLst>
                    <a:ext uri="{9D8B030D-6E8A-4147-A177-3AD203B41FA5}">
                      <a16:colId xmlns:a16="http://schemas.microsoft.com/office/drawing/2014/main" val="3848362661"/>
                    </a:ext>
                  </a:extLst>
                </a:gridCol>
                <a:gridCol w="1422344">
                  <a:extLst>
                    <a:ext uri="{9D8B030D-6E8A-4147-A177-3AD203B41FA5}">
                      <a16:colId xmlns:a16="http://schemas.microsoft.com/office/drawing/2014/main" val="1250217619"/>
                    </a:ext>
                  </a:extLst>
                </a:gridCol>
                <a:gridCol w="1640057">
                  <a:extLst>
                    <a:ext uri="{9D8B030D-6E8A-4147-A177-3AD203B41FA5}">
                      <a16:colId xmlns:a16="http://schemas.microsoft.com/office/drawing/2014/main" val="1506122580"/>
                    </a:ext>
                  </a:extLst>
                </a:gridCol>
                <a:gridCol w="2077548">
                  <a:extLst>
                    <a:ext uri="{9D8B030D-6E8A-4147-A177-3AD203B41FA5}">
                      <a16:colId xmlns:a16="http://schemas.microsoft.com/office/drawing/2014/main" val="3355701422"/>
                    </a:ext>
                  </a:extLst>
                </a:gridCol>
              </a:tblGrid>
              <a:tr h="630533">
                <a:tc>
                  <a:txBody>
                    <a:bodyPr/>
                    <a:lstStyle/>
                    <a:p>
                      <a:r>
                        <a:rPr lang="en-US" dirty="0"/>
                        <a:t>Sr. </a:t>
                      </a:r>
                      <a:endParaRPr lang="en-IN" dirty="0"/>
                    </a:p>
                  </a:txBody>
                  <a:tcPr/>
                </a:tc>
                <a:tc>
                  <a:txBody>
                    <a:bodyPr/>
                    <a:lstStyle/>
                    <a:p>
                      <a:r>
                        <a:rPr lang="en-US" dirty="0"/>
                        <a:t>Year</a:t>
                      </a:r>
                      <a:endParaRPr lang="en-IN" dirty="0"/>
                    </a:p>
                  </a:txBody>
                  <a:tcPr/>
                </a:tc>
                <a:tc>
                  <a:txBody>
                    <a:bodyPr/>
                    <a:lstStyle/>
                    <a:p>
                      <a:r>
                        <a:rPr lang="en-US" dirty="0"/>
                        <a:t>Paper Title</a:t>
                      </a:r>
                      <a:endParaRPr lang="en-IN" dirty="0"/>
                    </a:p>
                  </a:txBody>
                  <a:tcPr/>
                </a:tc>
                <a:tc>
                  <a:txBody>
                    <a:bodyPr/>
                    <a:lstStyle/>
                    <a:p>
                      <a:r>
                        <a:rPr lang="en-US" dirty="0"/>
                        <a:t>Author </a:t>
                      </a:r>
                      <a:endParaRPr lang="en-IN" dirty="0"/>
                    </a:p>
                  </a:txBody>
                  <a:tcPr/>
                </a:tc>
                <a:tc>
                  <a:txBody>
                    <a:bodyPr/>
                    <a:lstStyle/>
                    <a:p>
                      <a:r>
                        <a:rPr lang="en-US" dirty="0"/>
                        <a:t>Abstract</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2853358363"/>
                  </a:ext>
                </a:extLst>
              </a:tr>
              <a:tr h="1829777">
                <a:tc>
                  <a:txBody>
                    <a:bodyPr/>
                    <a:lstStyle/>
                    <a:p>
                      <a:r>
                        <a:rPr lang="en-US" sz="1200" dirty="0">
                          <a:latin typeface="+mj-lt"/>
                        </a:rPr>
                        <a:t>1.</a:t>
                      </a:r>
                      <a:endParaRPr lang="en-IN" sz="1200" dirty="0">
                        <a:latin typeface="+mj-lt"/>
                      </a:endParaRPr>
                    </a:p>
                  </a:txBody>
                  <a:tcPr/>
                </a:tc>
                <a:tc>
                  <a:txBody>
                    <a:bodyPr/>
                    <a:lstStyle/>
                    <a:p>
                      <a:r>
                        <a:rPr lang="en-IN" sz="1200" dirty="0">
                          <a:latin typeface="+mj-lt"/>
                        </a:rPr>
                        <a:t>2020</a:t>
                      </a:r>
                    </a:p>
                  </a:txBody>
                  <a:tcPr/>
                </a:tc>
                <a:tc>
                  <a:txBody>
                    <a:bodyPr/>
                    <a:lstStyle/>
                    <a:p>
                      <a:r>
                        <a:rPr lang="en-US" sz="1200" dirty="0"/>
                        <a:t>A Coin Acceptor - Mobile Battery Charging using Solar Panel</a:t>
                      </a:r>
                      <a:endParaRPr lang="en-IN" sz="1200" dirty="0">
                        <a:latin typeface="+mj-lt"/>
                      </a:endParaRPr>
                    </a:p>
                  </a:txBody>
                  <a:tcPr/>
                </a:tc>
                <a:tc>
                  <a:txBody>
                    <a:bodyPr/>
                    <a:lstStyle/>
                    <a:p>
                      <a:r>
                        <a:rPr lang="en-IN" sz="1200" dirty="0"/>
                        <a:t>Ammu Anna Mathew, Anoop J R, S. Vivekanandan</a:t>
                      </a:r>
                      <a:endParaRPr lang="en-IN" sz="1200" dirty="0">
                        <a:latin typeface="+mj-lt"/>
                      </a:endParaRPr>
                    </a:p>
                  </a:txBody>
                  <a:tcPr/>
                </a:tc>
                <a:tc>
                  <a:txBody>
                    <a:bodyPr/>
                    <a:lstStyle/>
                    <a:p>
                      <a:r>
                        <a:rPr lang="en-US" sz="1200" dirty="0"/>
                        <a:t>A mobile phone charging system based on a coin acceptor system connected with solar panel and battery system is a great service to the public at open places. </a:t>
                      </a:r>
                      <a:endParaRPr lang="en-IN" sz="1200" dirty="0">
                        <a:latin typeface="+mj-lt"/>
                      </a:endParaRPr>
                    </a:p>
                  </a:txBody>
                  <a:tcPr/>
                </a:tc>
                <a:tc>
                  <a:txBody>
                    <a:bodyPr/>
                    <a:lstStyle/>
                    <a:p>
                      <a:pPr marL="0" marR="0" algn="l">
                        <a:lnSpc>
                          <a:spcPct val="107000"/>
                        </a:lnSpc>
                        <a:spcBef>
                          <a:spcPts val="0"/>
                        </a:spcBef>
                        <a:spcAft>
                          <a:spcPts val="800"/>
                        </a:spcAft>
                      </a:pPr>
                      <a:r>
                        <a:rPr lang="en-US" sz="1200" dirty="0"/>
                        <a:t>More useful to save energy from sun and intelligent tracking solar energy  Simple and hand efficient. </a:t>
                      </a:r>
                      <a:endParaRPr lang="en-US" sz="1200" dirty="0">
                        <a:effectLst/>
                        <a:latin typeface="+mj-lt"/>
                        <a:ea typeface="Calibri" panose="020F0502020204030204" pitchFamily="34" charset="0"/>
                        <a:cs typeface="Mangal"/>
                      </a:endParaRPr>
                    </a:p>
                  </a:txBody>
                  <a:tcPr marL="114300" marR="114300" marT="0" marB="0"/>
                </a:tc>
                <a:tc>
                  <a:txBody>
                    <a:bodyPr/>
                    <a:lstStyle/>
                    <a:p>
                      <a:pPr marL="0" marR="0" algn="l">
                        <a:lnSpc>
                          <a:spcPct val="107000"/>
                        </a:lnSpc>
                        <a:spcBef>
                          <a:spcPts val="0"/>
                        </a:spcBef>
                        <a:spcAft>
                          <a:spcPts val="800"/>
                        </a:spcAft>
                      </a:pPr>
                      <a:r>
                        <a:rPr lang="en-US" sz="1200" dirty="0">
                          <a:solidFill>
                            <a:srgbClr val="000000"/>
                          </a:solidFill>
                          <a:effectLst/>
                          <a:latin typeface="+mj-lt"/>
                          <a:ea typeface="Calibri" panose="020F0502020204030204" pitchFamily="34" charset="0"/>
                          <a:cs typeface="Times New Roman"/>
                        </a:rPr>
                        <a:t>High cost, For Implementation it's complex process.</a:t>
                      </a:r>
                    </a:p>
                  </a:txBody>
                  <a:tcPr marL="114300" marR="114300" marT="0" marB="0"/>
                </a:tc>
                <a:extLst>
                  <a:ext uri="{0D108BD9-81ED-4DB2-BD59-A6C34878D82A}">
                    <a16:rowId xmlns:a16="http://schemas.microsoft.com/office/drawing/2014/main" val="3419571607"/>
                  </a:ext>
                </a:extLst>
              </a:tr>
              <a:tr h="2349042">
                <a:tc>
                  <a:txBody>
                    <a:bodyPr/>
                    <a:lstStyle/>
                    <a:p>
                      <a:r>
                        <a:rPr lang="en-IN" sz="1200" dirty="0">
                          <a:latin typeface="+mj-lt"/>
                        </a:rPr>
                        <a:t>2</a:t>
                      </a:r>
                    </a:p>
                  </a:txBody>
                  <a:tcPr/>
                </a:tc>
                <a:tc>
                  <a:txBody>
                    <a:bodyPr/>
                    <a:lstStyle/>
                    <a:p>
                      <a:r>
                        <a:rPr lang="en-IN" sz="1200" dirty="0">
                          <a:latin typeface="+mj-lt"/>
                        </a:rPr>
                        <a:t>2018</a:t>
                      </a:r>
                    </a:p>
                  </a:txBody>
                  <a:tcPr/>
                </a:tc>
                <a:tc>
                  <a:txBody>
                    <a:bodyPr/>
                    <a:lstStyle/>
                    <a:p>
                      <a:r>
                        <a:rPr lang="en-US" sz="1200" dirty="0"/>
                        <a:t>Coin Based Cell Phone Charger with Solar Tracking System</a:t>
                      </a:r>
                      <a:endParaRPr lang="en-IN" sz="1200" dirty="0">
                        <a:latin typeface="+mj-lt"/>
                      </a:endParaRPr>
                    </a:p>
                  </a:txBody>
                  <a:tcPr/>
                </a:tc>
                <a:tc>
                  <a:txBody>
                    <a:bodyPr/>
                    <a:lstStyle/>
                    <a:p>
                      <a:r>
                        <a:rPr lang="en-IN" sz="1200" dirty="0"/>
                        <a:t>Mr. C V Raja Reddy1 , </a:t>
                      </a:r>
                      <a:r>
                        <a:rPr lang="en-IN" sz="1200" dirty="0" err="1"/>
                        <a:t>Uzoigwe</a:t>
                      </a:r>
                      <a:r>
                        <a:rPr lang="en-IN" sz="1200" dirty="0"/>
                        <a:t> Daniel2 , Rupesh Rai3 , Balaji R4</a:t>
                      </a:r>
                      <a:endParaRPr lang="en-IN" sz="1200" dirty="0">
                        <a:latin typeface="+mj-lt"/>
                      </a:endParaRPr>
                    </a:p>
                  </a:txBody>
                  <a:tcPr/>
                </a:tc>
                <a:tc>
                  <a:txBody>
                    <a:bodyPr/>
                    <a:lstStyle/>
                    <a:p>
                      <a:r>
                        <a:rPr lang="en-US" sz="1200" dirty="0"/>
                        <a:t>This paper describes coin based cell phone charger using solar tracking system. Mobile phones have become a major source of business. The need to provide a public charging service is essential.</a:t>
                      </a:r>
                    </a:p>
                  </a:txBody>
                  <a:tcPr/>
                </a:tc>
                <a:tc>
                  <a:txBody>
                    <a:bodyPr/>
                    <a:lstStyle/>
                    <a:p>
                      <a:r>
                        <a:rPr lang="en-US" sz="1200" dirty="0"/>
                        <a:t>Effectively receive maximum energy from sun towards earth rotation. More useful to save energy from sun and intelligent tracking solar energy  Simple and hand efficient.  Less expensive. Reduced man power.  Low power consumption.</a:t>
                      </a:r>
                      <a:endParaRPr lang="en-IN" sz="1200" dirty="0">
                        <a:latin typeface="+mj-lt"/>
                      </a:endParaRPr>
                    </a:p>
                  </a:txBody>
                  <a:tcPr/>
                </a:tc>
                <a:tc>
                  <a:txBody>
                    <a:bodyPr/>
                    <a:lstStyle/>
                    <a:p>
                      <a:r>
                        <a:rPr lang="en-US" sz="1200" dirty="0"/>
                        <a:t>Less effective during winter season. After the energy stored in the battery is finished during night time, it has to wait till the sun rises up for further charging.</a:t>
                      </a:r>
                      <a:endParaRPr lang="en-IN" sz="1200" dirty="0">
                        <a:latin typeface="+mj-lt"/>
                      </a:endParaRPr>
                    </a:p>
                  </a:txBody>
                  <a:tcPr/>
                </a:tc>
                <a:extLst>
                  <a:ext uri="{0D108BD9-81ED-4DB2-BD59-A6C34878D82A}">
                    <a16:rowId xmlns:a16="http://schemas.microsoft.com/office/drawing/2014/main" val="3030262416"/>
                  </a:ext>
                </a:extLst>
              </a:tr>
              <a:tr h="2188324">
                <a:tc>
                  <a:txBody>
                    <a:bodyPr/>
                    <a:lstStyle/>
                    <a:p>
                      <a:r>
                        <a:rPr lang="en-IN" sz="1200" dirty="0">
                          <a:latin typeface="+mj-lt"/>
                        </a:rPr>
                        <a:t>3</a:t>
                      </a:r>
                    </a:p>
                  </a:txBody>
                  <a:tcPr/>
                </a:tc>
                <a:tc>
                  <a:txBody>
                    <a:bodyPr/>
                    <a:lstStyle/>
                    <a:p>
                      <a:r>
                        <a:rPr lang="en-IN" sz="1200" dirty="0">
                          <a:latin typeface="+mj-lt"/>
                        </a:rPr>
                        <a:t>2021</a:t>
                      </a:r>
                    </a:p>
                  </a:txBody>
                  <a:tcPr/>
                </a:tc>
                <a:tc>
                  <a:txBody>
                    <a:bodyPr/>
                    <a:lstStyle/>
                    <a:p>
                      <a:pPr marL="0" marR="0" algn="l">
                        <a:lnSpc>
                          <a:spcPct val="107000"/>
                        </a:lnSpc>
                        <a:spcBef>
                          <a:spcPts val="0"/>
                        </a:spcBef>
                        <a:spcAft>
                          <a:spcPts val="800"/>
                        </a:spcAft>
                      </a:pPr>
                      <a:r>
                        <a:rPr lang="en-US" sz="1200" dirty="0"/>
                        <a:t>Mobile Charging Station based on Coin Insertion System </a:t>
                      </a:r>
                      <a:endParaRPr lang="en-US" sz="1200" dirty="0">
                        <a:effectLst/>
                        <a:latin typeface="+mj-lt"/>
                        <a:ea typeface="Calibri" panose="020F0502020204030204" pitchFamily="34" charset="0"/>
                        <a:cs typeface="Mangal"/>
                      </a:endParaRPr>
                    </a:p>
                  </a:txBody>
                  <a:tcPr marL="114300" marR="114300" marT="0" marB="0"/>
                </a:tc>
                <a:tc>
                  <a:txBody>
                    <a:bodyPr/>
                    <a:lstStyle/>
                    <a:p>
                      <a:r>
                        <a:rPr lang="en-IN" sz="1200" dirty="0"/>
                        <a:t>Shaikh Mohd </a:t>
                      </a:r>
                      <a:r>
                        <a:rPr lang="en-IN" sz="1200" dirty="0" err="1"/>
                        <a:t>Shakeeb</a:t>
                      </a:r>
                      <a:r>
                        <a:rPr lang="en-IN" sz="1200" dirty="0"/>
                        <a:t> 1, Shaikh Mohd Ahsan 2, Fahad Khan 3, Tanvir Salmani 4, Nayna Dahatonde5 , Junaid </a:t>
                      </a:r>
                      <a:r>
                        <a:rPr lang="en-IN" sz="1200" dirty="0" err="1"/>
                        <a:t>Mandviwala</a:t>
                      </a:r>
                      <a:r>
                        <a:rPr lang="en-IN" sz="1200" dirty="0"/>
                        <a:t> 6</a:t>
                      </a:r>
                      <a:endParaRPr lang="en-IN" sz="1200" dirty="0">
                        <a:latin typeface="+mj-lt"/>
                      </a:endParaRPr>
                    </a:p>
                  </a:txBody>
                  <a:tcPr/>
                </a:tc>
                <a:tc>
                  <a:txBody>
                    <a:bodyPr/>
                    <a:lstStyle/>
                    <a:p>
                      <a:r>
                        <a:rPr lang="en-US" sz="1200" dirty="0"/>
                        <a:t>- Mobile phones are marvelous device from past few years for communication as well as for usage in day-today life. Hence, keeping mobile phones charged has become a more significant task.</a:t>
                      </a:r>
                    </a:p>
                  </a:txBody>
                  <a:tcPr/>
                </a:tc>
                <a:tc>
                  <a:txBody>
                    <a:bodyPr/>
                    <a:lstStyle/>
                    <a:p>
                      <a:pPr marL="0" marR="0" lvl="0" indent="0" algn="l">
                        <a:lnSpc>
                          <a:spcPct val="107000"/>
                        </a:lnSpc>
                        <a:spcBef>
                          <a:spcPts val="0"/>
                        </a:spcBef>
                        <a:spcAft>
                          <a:spcPts val="800"/>
                        </a:spcAft>
                        <a:buFont typeface="+mj-lt"/>
                        <a:buNone/>
                      </a:pPr>
                      <a:r>
                        <a:rPr lang="en-US" sz="1200" dirty="0"/>
                        <a:t>Less expensive. Reduced man power.  Low power consumption.</a:t>
                      </a:r>
                      <a:endParaRPr lang="en-US" sz="1200" dirty="0">
                        <a:effectLst/>
                        <a:latin typeface="+mj-lt"/>
                        <a:ea typeface="Calibri" panose="020F0502020204030204" pitchFamily="34" charset="0"/>
                        <a:cs typeface="Mangal"/>
                      </a:endParaRPr>
                    </a:p>
                  </a:txBody>
                  <a:tcPr marL="114300" marR="114300" marT="0" marB="0"/>
                </a:tc>
                <a:tc>
                  <a:txBody>
                    <a:bodyPr/>
                    <a:lstStyle/>
                    <a:p>
                      <a:r>
                        <a:rPr lang="en-IN" sz="1200" kern="1200" dirty="0">
                          <a:solidFill>
                            <a:schemeClr val="dk1"/>
                          </a:solidFill>
                          <a:effectLst/>
                          <a:latin typeface="+mj-lt"/>
                          <a:ea typeface="+mn-ea"/>
                          <a:cs typeface="+mn-cs"/>
                        </a:rPr>
                        <a:t>Constant power supply, Increasing features requires more software related stuff.</a:t>
                      </a:r>
                    </a:p>
                  </a:txBody>
                  <a:tcPr/>
                </a:tc>
                <a:extLst>
                  <a:ext uri="{0D108BD9-81ED-4DB2-BD59-A6C34878D82A}">
                    <a16:rowId xmlns:a16="http://schemas.microsoft.com/office/drawing/2014/main" val="225972028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marL="343620" lvl="0" indent="-342900">
              <a:lnSpc>
                <a:spcPct val="150000"/>
              </a:lnSpc>
            </a:pPr>
            <a:r>
              <a:rPr lang="en-IN" sz="3200" dirty="0">
                <a:latin typeface="Cambria"/>
                <a:ea typeface="Cambria"/>
                <a:cs typeface="Cambria"/>
                <a:sym typeface="Cambria"/>
              </a:rPr>
              <a:t>Methodology/ Proposed system block diagram</a:t>
            </a:r>
          </a:p>
        </p:txBody>
      </p:sp>
      <p:pic>
        <p:nvPicPr>
          <p:cNvPr id="24" name="Content Placeholder 23">
            <a:extLst>
              <a:ext uri="{FF2B5EF4-FFF2-40B4-BE49-F238E27FC236}">
                <a16:creationId xmlns:a16="http://schemas.microsoft.com/office/drawing/2014/main" id="{B05FD536-75AE-41EF-961F-C1D479629D98}"/>
              </a:ext>
            </a:extLst>
          </p:cNvPr>
          <p:cNvPicPr>
            <a:picLocks noGrp="1" noChangeAspect="1"/>
          </p:cNvPicPr>
          <p:nvPr>
            <p:ph idx="1"/>
          </p:nvPr>
        </p:nvPicPr>
        <p:blipFill>
          <a:blip r:embed="rId2"/>
          <a:stretch>
            <a:fillRect/>
          </a:stretch>
        </p:blipFill>
        <p:spPr>
          <a:xfrm>
            <a:off x="466152" y="1819758"/>
            <a:ext cx="8211696" cy="4458322"/>
          </a:xfrm>
        </p:spPr>
      </p:pic>
    </p:spTree>
    <p:extLst>
      <p:ext uri="{BB962C8B-B14F-4D97-AF65-F5344CB8AC3E}">
        <p14:creationId xmlns:p14="http://schemas.microsoft.com/office/powerpoint/2010/main" val="158874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8C458E-D75A-4924-9888-F3A484A3D7EE}"/>
              </a:ext>
            </a:extLst>
          </p:cNvPr>
          <p:cNvSpPr>
            <a:spLocks noGrp="1"/>
          </p:cNvSpPr>
          <p:nvPr>
            <p:ph type="title"/>
          </p:nvPr>
        </p:nvSpPr>
        <p:spPr>
          <a:xfrm>
            <a:off x="457200" y="704088"/>
            <a:ext cx="8229600" cy="708688"/>
          </a:xfrm>
        </p:spPr>
        <p:txBody>
          <a:bodyPr>
            <a:normAutofit/>
          </a:bodyPr>
          <a:lstStyle/>
          <a:p>
            <a:r>
              <a:rPr lang="en-IN" sz="3600" dirty="0">
                <a:latin typeface="Cambria"/>
                <a:ea typeface="Cambria"/>
                <a:cs typeface="Cambria"/>
                <a:sym typeface="Cambria"/>
              </a:rPr>
              <a:t>Software and Hardware requirements</a:t>
            </a:r>
            <a:endParaRPr lang="en-IN" sz="3600" dirty="0"/>
          </a:p>
        </p:txBody>
      </p:sp>
      <p:sp>
        <p:nvSpPr>
          <p:cNvPr id="4" name="Content Placeholder 3">
            <a:extLst>
              <a:ext uri="{FF2B5EF4-FFF2-40B4-BE49-F238E27FC236}">
                <a16:creationId xmlns:a16="http://schemas.microsoft.com/office/drawing/2014/main" id="{07E0DC60-BFA2-479D-84D5-6E82FACE8436}"/>
              </a:ext>
            </a:extLst>
          </p:cNvPr>
          <p:cNvSpPr>
            <a:spLocks noGrp="1"/>
          </p:cNvSpPr>
          <p:nvPr>
            <p:ph idx="1"/>
          </p:nvPr>
        </p:nvSpPr>
        <p:spPr>
          <a:xfrm>
            <a:off x="251520" y="1412776"/>
            <a:ext cx="8229600" cy="4839816"/>
          </a:xfrm>
        </p:spPr>
        <p:txBody>
          <a:bodyPr>
            <a:noAutofit/>
          </a:bodyPr>
          <a:lstStyle/>
          <a:p>
            <a:r>
              <a:rPr lang="en-IN" sz="1400" dirty="0">
                <a:latin typeface="+mj-lt"/>
              </a:rPr>
              <a:t>System requirements are the configuration that a system must have in order for a hardware applications to run smoothly and efficiently.</a:t>
            </a:r>
          </a:p>
          <a:p>
            <a:r>
              <a:rPr lang="en-IN" sz="1400" dirty="0">
                <a:latin typeface="+mj-lt"/>
              </a:rPr>
              <a:t>Hardware Requirement :</a:t>
            </a:r>
          </a:p>
          <a:p>
            <a:pPr marL="342900" indent="-342900">
              <a:buFont typeface="+mj-lt"/>
              <a:buAutoNum type="arabicPeriod"/>
            </a:pPr>
            <a:r>
              <a:rPr lang="en-IN" sz="1400" dirty="0">
                <a:solidFill>
                  <a:schemeClr val="tx1">
                    <a:lumMod val="95000"/>
                    <a:lumOff val="5000"/>
                  </a:schemeClr>
                </a:solidFill>
                <a:latin typeface="+mj-lt"/>
              </a:rPr>
              <a:t>9V adaptor  : 1</a:t>
            </a:r>
          </a:p>
          <a:p>
            <a:pPr marL="342900" indent="-342900">
              <a:buFont typeface="+mj-lt"/>
              <a:buAutoNum type="arabicPeriod"/>
            </a:pPr>
            <a:r>
              <a:rPr lang="en-IN" sz="1400" dirty="0">
                <a:solidFill>
                  <a:schemeClr val="tx1">
                    <a:lumMod val="95000"/>
                    <a:lumOff val="5000"/>
                  </a:schemeClr>
                </a:solidFill>
                <a:latin typeface="+mj-lt"/>
              </a:rPr>
              <a:t>5V regural  : 1</a:t>
            </a:r>
          </a:p>
          <a:p>
            <a:pPr marL="342900" indent="-342900">
              <a:buFont typeface="+mj-lt"/>
              <a:buAutoNum type="arabicPeriod"/>
            </a:pPr>
            <a:r>
              <a:rPr lang="en-IN" sz="1400" dirty="0">
                <a:solidFill>
                  <a:schemeClr val="tx1">
                    <a:lumMod val="95000"/>
                    <a:lumOff val="5000"/>
                  </a:schemeClr>
                </a:solidFill>
                <a:latin typeface="+mj-lt"/>
              </a:rPr>
              <a:t>16x2 LCD    : 1</a:t>
            </a:r>
          </a:p>
          <a:p>
            <a:pPr marL="342900" indent="-342900">
              <a:buFont typeface="+mj-lt"/>
              <a:buAutoNum type="arabicPeriod"/>
            </a:pPr>
            <a:r>
              <a:rPr lang="en-IN" sz="1400" dirty="0">
                <a:solidFill>
                  <a:schemeClr val="tx1">
                    <a:lumMod val="95000"/>
                    <a:lumOff val="5000"/>
                  </a:schemeClr>
                </a:solidFill>
                <a:latin typeface="+mj-lt"/>
              </a:rPr>
              <a:t>Arduino Uno : 1</a:t>
            </a:r>
          </a:p>
          <a:p>
            <a:pPr marL="342900" indent="-342900">
              <a:buFont typeface="+mj-lt"/>
              <a:buAutoNum type="arabicPeriod"/>
            </a:pPr>
            <a:r>
              <a:rPr lang="en-IN" sz="1400" dirty="0">
                <a:solidFill>
                  <a:schemeClr val="tx1">
                    <a:lumMod val="95000"/>
                    <a:lumOff val="5000"/>
                  </a:schemeClr>
                </a:solidFill>
                <a:latin typeface="+mj-lt"/>
              </a:rPr>
              <a:t>IR Sensor   : 1</a:t>
            </a:r>
          </a:p>
          <a:p>
            <a:pPr marL="342900" indent="-342900">
              <a:buFont typeface="+mj-lt"/>
              <a:buAutoNum type="arabicPeriod"/>
            </a:pPr>
            <a:r>
              <a:rPr lang="en-IN" sz="1400" dirty="0">
                <a:solidFill>
                  <a:schemeClr val="tx1">
                    <a:lumMod val="95000"/>
                    <a:lumOff val="5000"/>
                  </a:schemeClr>
                </a:solidFill>
                <a:latin typeface="+mj-lt"/>
              </a:rPr>
              <a:t>Buzzer      : 1</a:t>
            </a:r>
          </a:p>
          <a:p>
            <a:pPr marL="342900" indent="-342900">
              <a:buFont typeface="+mj-lt"/>
              <a:buAutoNum type="arabicPeriod"/>
            </a:pPr>
            <a:r>
              <a:rPr lang="en-IN" sz="1400" dirty="0">
                <a:solidFill>
                  <a:schemeClr val="tx1">
                    <a:lumMod val="95000"/>
                    <a:lumOff val="5000"/>
                  </a:schemeClr>
                </a:solidFill>
                <a:latin typeface="+mj-lt"/>
              </a:rPr>
              <a:t>Relay(5V)   : 1</a:t>
            </a:r>
          </a:p>
          <a:p>
            <a:pPr marL="342900" indent="-342900">
              <a:buFont typeface="+mj-lt"/>
              <a:buAutoNum type="arabicPeriod"/>
            </a:pPr>
            <a:r>
              <a:rPr lang="en-IN" sz="1400" dirty="0">
                <a:solidFill>
                  <a:schemeClr val="tx1">
                    <a:lumMod val="95000"/>
                    <a:lumOff val="5000"/>
                  </a:schemeClr>
                </a:solidFill>
                <a:latin typeface="+mj-lt"/>
              </a:rPr>
              <a:t>Mobile charger adaptor : 1</a:t>
            </a:r>
          </a:p>
          <a:p>
            <a:pPr marL="342900" indent="-342900">
              <a:buFont typeface="+mj-lt"/>
              <a:buAutoNum type="arabicPeriod"/>
            </a:pPr>
            <a:r>
              <a:rPr lang="en-IN" sz="1400" dirty="0" err="1">
                <a:solidFill>
                  <a:schemeClr val="tx1">
                    <a:lumMod val="95000"/>
                    <a:lumOff val="5000"/>
                  </a:schemeClr>
                </a:solidFill>
                <a:latin typeface="+mj-lt"/>
              </a:rPr>
              <a:t>Bread_board</a:t>
            </a:r>
            <a:r>
              <a:rPr lang="en-IN" sz="1400" dirty="0">
                <a:solidFill>
                  <a:schemeClr val="tx1">
                    <a:lumMod val="95000"/>
                    <a:lumOff val="5000"/>
                  </a:schemeClr>
                </a:solidFill>
                <a:latin typeface="+mj-lt"/>
              </a:rPr>
              <a:t> : 1</a:t>
            </a:r>
          </a:p>
          <a:p>
            <a:pPr marL="342900" indent="-342900">
              <a:buFont typeface="+mj-lt"/>
              <a:buAutoNum type="arabicPeriod"/>
            </a:pPr>
            <a:r>
              <a:rPr lang="en-IN" sz="1400" dirty="0">
                <a:solidFill>
                  <a:schemeClr val="tx1">
                    <a:lumMod val="95000"/>
                    <a:lumOff val="5000"/>
                  </a:schemeClr>
                </a:solidFill>
                <a:latin typeface="+mj-lt"/>
              </a:rPr>
              <a:t>!2C Connector  : 1</a:t>
            </a:r>
          </a:p>
          <a:p>
            <a:pPr marL="0" indent="0">
              <a:buNone/>
            </a:pPr>
            <a:endParaRPr lang="en-IN" sz="1400" dirty="0">
              <a:solidFill>
                <a:schemeClr val="tx1">
                  <a:lumMod val="95000"/>
                  <a:lumOff val="5000"/>
                </a:schemeClr>
              </a:solidFill>
              <a:latin typeface="+mj-lt"/>
            </a:endParaRPr>
          </a:p>
          <a:p>
            <a:r>
              <a:rPr lang="en-IN" sz="1400" dirty="0">
                <a:latin typeface="+mj-lt"/>
              </a:rPr>
              <a:t>Software Requirement :</a:t>
            </a:r>
          </a:p>
          <a:p>
            <a:pPr marL="342900" indent="-342900">
              <a:buFont typeface="+mj-lt"/>
              <a:buAutoNum type="arabicPeriod"/>
            </a:pPr>
            <a:r>
              <a:rPr lang="en-US" sz="1400" dirty="0">
                <a:solidFill>
                  <a:schemeClr val="tx1">
                    <a:lumMod val="95000"/>
                    <a:lumOff val="5000"/>
                  </a:schemeClr>
                </a:solidFill>
                <a:latin typeface="+mj-lt"/>
                <a:ea typeface="Calibri" panose="020F0502020204030204" pitchFamily="34" charset="0"/>
                <a:cs typeface="Times New Roman" panose="02020603050405020304" pitchFamily="18" charset="0"/>
              </a:rPr>
              <a:t>ARDUINO IDE </a:t>
            </a:r>
          </a:p>
          <a:p>
            <a:pPr marL="342900" indent="-342900">
              <a:buFont typeface="+mj-lt"/>
              <a:buAutoNum type="arabicPeriod"/>
            </a:pPr>
            <a:r>
              <a:rPr lang="en-US" sz="1400" dirty="0">
                <a:solidFill>
                  <a:schemeClr val="tx1">
                    <a:lumMod val="95000"/>
                    <a:lumOff val="5000"/>
                  </a:schemeClr>
                </a:solidFill>
                <a:latin typeface="+mj-lt"/>
                <a:ea typeface="Calibri" panose="020F0502020204030204" pitchFamily="34" charset="0"/>
                <a:cs typeface="Times New Roman" panose="02020603050405020304" pitchFamily="18" charset="0"/>
              </a:rPr>
              <a:t>EMBDDED CPP CODE </a:t>
            </a:r>
            <a:endParaRPr lang="en-IN" sz="1400" dirty="0">
              <a:solidFill>
                <a:schemeClr val="tx1">
                  <a:lumMod val="95000"/>
                  <a:lumOff val="5000"/>
                </a:schemeClr>
              </a:solidFill>
              <a:latin typeface="+mj-lt"/>
            </a:endParaRPr>
          </a:p>
          <a:p>
            <a:pPr marL="0" indent="0">
              <a:buNone/>
            </a:pPr>
            <a:endParaRPr lang="en-IN" sz="1400" dirty="0">
              <a:solidFill>
                <a:schemeClr val="tx1">
                  <a:lumMod val="95000"/>
                  <a:lumOff val="5000"/>
                </a:schemeClr>
              </a:solidFill>
            </a:endParaRPr>
          </a:p>
        </p:txBody>
      </p:sp>
    </p:spTree>
    <p:extLst>
      <p:ext uri="{BB962C8B-B14F-4D97-AF65-F5344CB8AC3E}">
        <p14:creationId xmlns:p14="http://schemas.microsoft.com/office/powerpoint/2010/main" val="14083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1224136"/>
          </a:xfrm>
        </p:spPr>
        <p:txBody>
          <a:bodyPr>
            <a:normAutofit fontScale="90000"/>
          </a:bodyPr>
          <a:lstStyle/>
          <a:p>
            <a:r>
              <a:rPr lang="en-IN" sz="3600" dirty="0">
                <a:latin typeface="Cambria"/>
                <a:ea typeface="Cambria"/>
                <a:cs typeface="Cambria"/>
                <a:sym typeface="Cambria"/>
              </a:rPr>
              <a:t>Advantages/Disadvantages of system</a:t>
            </a:r>
            <a:br>
              <a:rPr lang="en-IN" sz="5400" dirty="0">
                <a:latin typeface="Cambria"/>
                <a:ea typeface="Cambria"/>
                <a:cs typeface="Cambria"/>
                <a:sym typeface="Cambria"/>
              </a:rPr>
            </a:br>
            <a:endParaRPr lang="en-US" dirty="0"/>
          </a:p>
        </p:txBody>
      </p:sp>
      <p:sp>
        <p:nvSpPr>
          <p:cNvPr id="3" name="Content Placeholder 2">
            <a:extLst>
              <a:ext uri="{FF2B5EF4-FFF2-40B4-BE49-F238E27FC236}">
                <a16:creationId xmlns:a16="http://schemas.microsoft.com/office/drawing/2014/main" id="{33D61264-C506-4765-BFEE-7ECB6F6D79FE}"/>
              </a:ext>
            </a:extLst>
          </p:cNvPr>
          <p:cNvSpPr>
            <a:spLocks noGrp="1"/>
          </p:cNvSpPr>
          <p:nvPr>
            <p:ph idx="1"/>
          </p:nvPr>
        </p:nvSpPr>
        <p:spPr>
          <a:xfrm>
            <a:off x="457200" y="1412776"/>
            <a:ext cx="8229600" cy="4911824"/>
          </a:xfrm>
        </p:spPr>
        <p:txBody>
          <a:bodyPr/>
          <a:lstStyle/>
          <a:p>
            <a:pPr marL="0" indent="0">
              <a:buNone/>
            </a:pPr>
            <a:r>
              <a:rPr lang="en-IN" sz="3200" dirty="0">
                <a:solidFill>
                  <a:schemeClr val="bg2">
                    <a:lumMod val="25000"/>
                  </a:schemeClr>
                </a:solidFill>
                <a:latin typeface="Cambria"/>
                <a:ea typeface="Cambria"/>
                <a:cs typeface="Cambria"/>
                <a:sym typeface="Cambria"/>
              </a:rPr>
              <a:t>Advantages:</a:t>
            </a:r>
            <a:endParaRPr lang="en-US" sz="3200" dirty="0">
              <a:solidFill>
                <a:schemeClr val="bg2">
                  <a:lumMod val="25000"/>
                </a:schemeClr>
              </a:solidFill>
            </a:endParaRPr>
          </a:p>
          <a:p>
            <a:r>
              <a:rPr lang="en-US" dirty="0"/>
              <a:t>Simple and Hand Efficient</a:t>
            </a:r>
          </a:p>
          <a:p>
            <a:r>
              <a:rPr lang="en-US" dirty="0"/>
              <a:t>Less Expensive</a:t>
            </a:r>
            <a:endParaRPr lang="en-IN" dirty="0"/>
          </a:p>
          <a:p>
            <a:r>
              <a:rPr lang="en-IN" dirty="0"/>
              <a:t>Reduced Man Power</a:t>
            </a:r>
            <a:endParaRPr lang="en-US" dirty="0"/>
          </a:p>
          <a:p>
            <a:r>
              <a:rPr lang="en-US" dirty="0"/>
              <a:t>Low Power Consumption</a:t>
            </a:r>
          </a:p>
          <a:p>
            <a:pPr marL="0" indent="0">
              <a:buNone/>
            </a:pPr>
            <a:endParaRPr lang="en-US" dirty="0"/>
          </a:p>
          <a:p>
            <a:pPr marL="0" indent="0">
              <a:buNone/>
            </a:pPr>
            <a:r>
              <a:rPr lang="en-IN" sz="3200" dirty="0">
                <a:solidFill>
                  <a:schemeClr val="tx2">
                    <a:lumMod val="75000"/>
                  </a:schemeClr>
                </a:solidFill>
                <a:latin typeface="Cambria"/>
                <a:ea typeface="Cambria"/>
                <a:cs typeface="Cambria"/>
                <a:sym typeface="Cambria"/>
              </a:rPr>
              <a:t>Disadvantages:</a:t>
            </a:r>
            <a:endParaRPr lang="en-IN" sz="2800" dirty="0">
              <a:solidFill>
                <a:schemeClr val="tx2">
                  <a:lumMod val="75000"/>
                </a:schemeClr>
              </a:solidFill>
              <a:latin typeface="Cambria"/>
              <a:ea typeface="Cambria"/>
              <a:cs typeface="Cambria"/>
              <a:sym typeface="Cambria"/>
            </a:endParaRPr>
          </a:p>
          <a:p>
            <a:r>
              <a:rPr lang="en-IN" dirty="0">
                <a:ea typeface="Cambria"/>
                <a:cs typeface="Cambria"/>
                <a:sym typeface="Cambria"/>
              </a:rPr>
              <a:t>Data Breaching</a:t>
            </a:r>
          </a:p>
          <a:p>
            <a:r>
              <a:rPr lang="en-IN" dirty="0">
                <a:ea typeface="Cambria"/>
                <a:cs typeface="Cambria"/>
                <a:sym typeface="Cambria"/>
              </a:rPr>
              <a:t>Device Security</a:t>
            </a:r>
          </a:p>
          <a:p>
            <a:pPr marL="0" indent="0">
              <a:buNone/>
            </a:pPr>
            <a:endParaRPr lang="en-IN" dirty="0">
              <a:ea typeface="Cambria"/>
              <a:cs typeface="Cambria"/>
              <a:sym typeface="Cambria"/>
            </a:endParaRPr>
          </a:p>
          <a:p>
            <a:endParaRPr lang="en-IN" dirty="0">
              <a:ea typeface="Cambria"/>
              <a:cs typeface="Cambria"/>
              <a:sym typeface="Cambria"/>
            </a:endParaRPr>
          </a:p>
          <a:p>
            <a:pPr marL="0" indent="0">
              <a:buNone/>
            </a:pPr>
            <a:endParaRPr lang="en-IN" dirty="0">
              <a:ea typeface="Cambria"/>
              <a:cs typeface="Cambria"/>
              <a:sym typeface="Cambria"/>
            </a:endParaRPr>
          </a:p>
        </p:txBody>
      </p:sp>
    </p:spTree>
    <p:extLst>
      <p:ext uri="{BB962C8B-B14F-4D97-AF65-F5344CB8AC3E}">
        <p14:creationId xmlns:p14="http://schemas.microsoft.com/office/powerpoint/2010/main" val="2968267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2127</TotalTime>
  <Words>1075</Words>
  <Application>Microsoft Office PowerPoint</Application>
  <PresentationFormat>On-screen Show (4:3)</PresentationFormat>
  <Paragraphs>139</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Cambria</vt:lpstr>
      <vt:lpstr>Constantia</vt:lpstr>
      <vt:lpstr>Constantia (Body)</vt:lpstr>
      <vt:lpstr>Times New Roman</vt:lpstr>
      <vt:lpstr>Wingdings</vt:lpstr>
      <vt:lpstr>Wingdings 2</vt:lpstr>
      <vt:lpstr>Flow</vt:lpstr>
      <vt:lpstr>PowerPoint Presentation</vt:lpstr>
      <vt:lpstr>PowerPoint Presentation</vt:lpstr>
      <vt:lpstr>PowerPoint Presentation</vt:lpstr>
      <vt:lpstr>Motivation</vt:lpstr>
      <vt:lpstr>    Objectives</vt:lpstr>
      <vt:lpstr>PowerPoint Presentation</vt:lpstr>
      <vt:lpstr>Methodology/ Proposed system block diagram</vt:lpstr>
      <vt:lpstr>Software and Hardware requirements</vt:lpstr>
      <vt:lpstr>Advantages/Disadvantages of system </vt:lpstr>
      <vt:lpstr>Implementation </vt:lpstr>
      <vt:lpstr>Result</vt:lpstr>
      <vt:lpstr>Challenges faced </vt:lpstr>
      <vt:lpstr>Conclusion and Future Scope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Utkarsh Khalkar</cp:lastModifiedBy>
  <cp:revision>143</cp:revision>
  <dcterms:modified xsi:type="dcterms:W3CDTF">2022-05-09T13:47:03Z</dcterms:modified>
</cp:coreProperties>
</file>