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233" r:id="rId1"/>
  </p:sldMasterIdLst>
  <p:sldIdLst>
    <p:sldId id="264" r:id="rId2"/>
    <p:sldId id="263" r:id="rId3"/>
    <p:sldId id="258" r:id="rId4"/>
    <p:sldId id="259" r:id="rId5"/>
    <p:sldId id="260" r:id="rId6"/>
    <p:sldId id="261" r:id="rId7"/>
    <p:sldId id="262" r:id="rId8"/>
    <p:sldId id="257" r:id="rId9"/>
    <p:sldId id="268" r:id="rId10"/>
    <p:sldId id="269"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400" autoAdjust="0"/>
  </p:normalViewPr>
  <p:slideViewPr>
    <p:cSldViewPr snapToGrid="0">
      <p:cViewPr varScale="1">
        <p:scale>
          <a:sx n="67" d="100"/>
          <a:sy n="67" d="100"/>
        </p:scale>
        <p:origin x="5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428E8-3466-4E47-8390-65219BC2C996}"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368986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428E8-3466-4E47-8390-65219BC2C996}" type="datetimeFigureOut">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232250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C428E8-3466-4E47-8390-65219BC2C996}"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2789860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C428E8-3466-4E47-8390-65219BC2C996}"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1C804-6887-4A64-8C41-8F3B0850357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73990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428E8-3466-4E47-8390-65219BC2C996}"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380621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C428E8-3466-4E47-8390-65219BC2C996}" type="datetimeFigureOut">
              <a:rPr lang="en-IN" smtClean="0"/>
              <a:t>22-09-2023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150051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C428E8-3466-4E47-8390-65219BC2C996}" type="datetimeFigureOut">
              <a:rPr lang="en-IN" smtClean="0"/>
              <a:t>22-09-2023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4033031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428E8-3466-4E47-8390-65219BC2C996}"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3421896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428E8-3466-4E47-8390-65219BC2C996}"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73276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C428E8-3466-4E47-8390-65219BC2C996}"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217209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428E8-3466-4E47-8390-65219BC2C996}" type="datetimeFigureOut">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418872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428E8-3466-4E47-8390-65219BC2C996}" type="datetimeFigureOut">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261253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428E8-3466-4E47-8390-65219BC2C996}" type="datetimeFigureOut">
              <a:rPr lang="en-IN" smtClean="0"/>
              <a:t>22-09-2023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198362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C428E8-3466-4E47-8390-65219BC2C996}" type="datetimeFigureOut">
              <a:rPr lang="en-IN" smtClean="0"/>
              <a:t>22-09-2023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327941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C428E8-3466-4E47-8390-65219BC2C996}" type="datetimeFigureOut">
              <a:rPr lang="en-IN" smtClean="0"/>
              <a:t>22-09-2023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186659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C428E8-3466-4E47-8390-65219BC2C996}" type="datetimeFigureOut">
              <a:rPr lang="en-IN" smtClean="0"/>
              <a:t>22-09-2023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170712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428E8-3466-4E47-8390-65219BC2C996}" type="datetimeFigureOut">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1C804-6887-4A64-8C41-8F3B08503579}" type="slidenum">
              <a:rPr lang="en-IN" smtClean="0"/>
              <a:t>‹#›</a:t>
            </a:fld>
            <a:endParaRPr lang="en-IN"/>
          </a:p>
        </p:txBody>
      </p:sp>
    </p:spTree>
    <p:extLst>
      <p:ext uri="{BB962C8B-B14F-4D97-AF65-F5344CB8AC3E}">
        <p14:creationId xmlns:p14="http://schemas.microsoft.com/office/powerpoint/2010/main" val="152980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C428E8-3466-4E47-8390-65219BC2C996}" type="datetimeFigureOut">
              <a:rPr lang="en-IN" smtClean="0"/>
              <a:t>22-09-2023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91C804-6887-4A64-8C41-8F3B08503579}" type="slidenum">
              <a:rPr lang="en-IN" smtClean="0"/>
              <a:t>‹#›</a:t>
            </a:fld>
            <a:endParaRPr lang="en-IN"/>
          </a:p>
        </p:txBody>
      </p:sp>
    </p:spTree>
    <p:extLst>
      <p:ext uri="{BB962C8B-B14F-4D97-AF65-F5344CB8AC3E}">
        <p14:creationId xmlns:p14="http://schemas.microsoft.com/office/powerpoint/2010/main" val="547459770"/>
      </p:ext>
    </p:extLst>
  </p:cSld>
  <p:clrMap bg1="dk1" tx1="lt1" bg2="dk2" tx2="lt2" accent1="accent1" accent2="accent2" accent3="accent3" accent4="accent4" accent5="accent5" accent6="accent6" hlink="hlink" folHlink="folHlink"/>
  <p:sldLayoutIdLst>
    <p:sldLayoutId id="2147485234" r:id="rId1"/>
    <p:sldLayoutId id="2147485235" r:id="rId2"/>
    <p:sldLayoutId id="2147485236" r:id="rId3"/>
    <p:sldLayoutId id="2147485237" r:id="rId4"/>
    <p:sldLayoutId id="2147485238" r:id="rId5"/>
    <p:sldLayoutId id="2147485239" r:id="rId6"/>
    <p:sldLayoutId id="2147485240" r:id="rId7"/>
    <p:sldLayoutId id="2147485241" r:id="rId8"/>
    <p:sldLayoutId id="2147485242" r:id="rId9"/>
    <p:sldLayoutId id="2147485243" r:id="rId10"/>
    <p:sldLayoutId id="2147485244" r:id="rId11"/>
    <p:sldLayoutId id="2147485245" r:id="rId12"/>
    <p:sldLayoutId id="2147485246" r:id="rId13"/>
    <p:sldLayoutId id="2147485247" r:id="rId14"/>
    <p:sldLayoutId id="2147485248" r:id="rId15"/>
    <p:sldLayoutId id="2147485249" r:id="rId16"/>
    <p:sldLayoutId id="214748525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435408" y="897308"/>
            <a:ext cx="4614729" cy="769441"/>
          </a:xfrm>
          <a:prstGeom prst="rect">
            <a:avLst/>
          </a:prstGeom>
          <a:noFill/>
        </p:spPr>
        <p:txBody>
          <a:bodyPr wrap="square" rtlCol="0">
            <a:spAutoFit/>
          </a:bodyPr>
          <a:lstStyle/>
          <a:p>
            <a:r>
              <a:rPr lang="en-US" sz="4400" dirty="0">
                <a:latin typeface="Arial Black" panose="020B0A04020102020204" pitchFamily="34" charset="0"/>
              </a:rPr>
              <a:t>JOB PORTAL :</a:t>
            </a:r>
            <a:endParaRPr lang="en-IN" sz="4400" dirty="0">
              <a:latin typeface="Arial Black" panose="020B0A04020102020204" pitchFamily="34" charset="0"/>
            </a:endParaRPr>
          </a:p>
        </p:txBody>
      </p:sp>
      <p:cxnSp>
        <p:nvCxnSpPr>
          <p:cNvPr id="4" name="Straight Connector 3"/>
          <p:cNvCxnSpPr/>
          <p:nvPr/>
        </p:nvCxnSpPr>
        <p:spPr>
          <a:xfrm flipV="1">
            <a:off x="2674835" y="1649657"/>
            <a:ext cx="5811139" cy="34184"/>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Contact 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3084412" cy="897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4" y="2609940"/>
            <a:ext cx="4991101" cy="3810000"/>
          </a:xfrm>
          <a:prstGeom prst="rect">
            <a:avLst/>
          </a:prstGeom>
          <a:ln w="88900" cap="sq" cmpd="thickThin">
            <a:solidFill>
              <a:srgbClr val="000000"/>
            </a:solidFill>
            <a:prstDash val="solid"/>
            <a:miter lim="800000"/>
          </a:ln>
          <a:effectLst>
            <a:innerShdw blurRad="76200">
              <a:srgbClr val="000000"/>
            </a:innerShdw>
          </a:effectLst>
        </p:spPr>
      </p:pic>
      <p:sp>
        <p:nvSpPr>
          <p:cNvPr id="14" name="TextBox 13"/>
          <p:cNvSpPr txBox="1"/>
          <p:nvPr/>
        </p:nvSpPr>
        <p:spPr>
          <a:xfrm>
            <a:off x="5438776" y="2379108"/>
            <a:ext cx="2438400" cy="461665"/>
          </a:xfrm>
          <a:prstGeom prst="rect">
            <a:avLst/>
          </a:prstGeom>
          <a:noFill/>
        </p:spPr>
        <p:txBody>
          <a:bodyPr wrap="square" rtlCol="0">
            <a:spAutoFit/>
          </a:bodyPr>
          <a:lstStyle/>
          <a:p>
            <a:r>
              <a:rPr lang="en-US" sz="2400" dirty="0">
                <a:solidFill>
                  <a:schemeClr val="accent1"/>
                </a:solidFill>
              </a:rPr>
              <a:t>PRESENTED BY :</a:t>
            </a:r>
            <a:endParaRPr lang="en-IN" sz="2400" dirty="0">
              <a:solidFill>
                <a:schemeClr val="accent1"/>
              </a:solidFill>
            </a:endParaRPr>
          </a:p>
        </p:txBody>
      </p:sp>
      <p:sp>
        <p:nvSpPr>
          <p:cNvPr id="17" name="TextBox 16"/>
          <p:cNvSpPr txBox="1"/>
          <p:nvPr/>
        </p:nvSpPr>
        <p:spPr>
          <a:xfrm>
            <a:off x="7877176" y="2436189"/>
            <a:ext cx="2266950" cy="369332"/>
          </a:xfrm>
          <a:prstGeom prst="rect">
            <a:avLst/>
          </a:prstGeom>
          <a:noFill/>
        </p:spPr>
        <p:txBody>
          <a:bodyPr wrap="square" rtlCol="0">
            <a:spAutoFit/>
          </a:bodyPr>
          <a:lstStyle/>
          <a:p>
            <a:r>
              <a:rPr lang="en-US" dirty="0"/>
              <a:t>Swapnil Dumbare</a:t>
            </a:r>
            <a:endParaRPr lang="en-IN" dirty="0"/>
          </a:p>
        </p:txBody>
      </p:sp>
    </p:spTree>
    <p:extLst>
      <p:ext uri="{BB962C8B-B14F-4D97-AF65-F5344CB8AC3E}">
        <p14:creationId xmlns:p14="http://schemas.microsoft.com/office/powerpoint/2010/main" val="2795444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729409" y="1719470"/>
            <a:ext cx="4880113" cy="1719469"/>
          </a:xfrm>
          <a:prstGeom prst="rect">
            <a:avLst/>
          </a:prstGeom>
          <a:noFill/>
        </p:spPr>
        <p:txBody>
          <a:bodyPr wrap="square" rtlCol="0">
            <a:spAutoFit/>
          </a:bodyPr>
          <a:lstStyle/>
          <a:p>
            <a:endParaRPr lang="en-IN" dirty="0"/>
          </a:p>
        </p:txBody>
      </p:sp>
      <p:sp>
        <p:nvSpPr>
          <p:cNvPr id="2" name="TextBox 1"/>
          <p:cNvSpPr txBox="1"/>
          <p:nvPr/>
        </p:nvSpPr>
        <p:spPr>
          <a:xfrm>
            <a:off x="2221907" y="1418602"/>
            <a:ext cx="4760007" cy="2597921"/>
          </a:xfrm>
          <a:prstGeom prst="rect">
            <a:avLst/>
          </a:prstGeom>
          <a:noFill/>
        </p:spPr>
        <p:txBody>
          <a:bodyPr wrap="square" rtlCol="0">
            <a:spAutoFit/>
          </a:bodyPr>
          <a:lstStyle/>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8" t="144" r="74" b="8158"/>
          <a:stretch/>
        </p:blipFill>
        <p:spPr>
          <a:xfrm>
            <a:off x="250242" y="377686"/>
            <a:ext cx="11533973" cy="62815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0399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flipH="1">
            <a:off x="2472839" y="1211170"/>
            <a:ext cx="7294881" cy="646331"/>
          </a:xfrm>
          <a:prstGeom prst="rect">
            <a:avLst/>
          </a:prstGeom>
          <a:noFill/>
        </p:spPr>
        <p:txBody>
          <a:bodyPr wrap="square" rtlCol="0">
            <a:spAutoFit/>
          </a:bodyPr>
          <a:lstStyle/>
          <a:p>
            <a:r>
              <a:rPr lang="en-US" sz="3600" dirty="0">
                <a:latin typeface="Arial Black" panose="020B0A04020102020204" pitchFamily="34" charset="0"/>
              </a:rPr>
              <a:t>FUTURE UPGRADATION :</a:t>
            </a:r>
            <a:endParaRPr lang="en-IN" sz="3600" dirty="0">
              <a:latin typeface="Arial Black" panose="020B0A04020102020204" pitchFamily="34" charset="0"/>
            </a:endParaRPr>
          </a:p>
        </p:txBody>
      </p:sp>
      <p:sp>
        <p:nvSpPr>
          <p:cNvPr id="5" name="TextBox 4"/>
          <p:cNvSpPr txBox="1"/>
          <p:nvPr/>
        </p:nvSpPr>
        <p:spPr>
          <a:xfrm>
            <a:off x="587811" y="2218544"/>
            <a:ext cx="9763075" cy="5078313"/>
          </a:xfrm>
          <a:prstGeom prst="rect">
            <a:avLst/>
          </a:prstGeom>
          <a:noFill/>
        </p:spPr>
        <p:txBody>
          <a:bodyPr wrap="square" rtlCol="0">
            <a:spAutoFit/>
          </a:bodyPr>
          <a:lstStyle/>
          <a:p>
            <a:r>
              <a:rPr lang="en-US" b="1" dirty="0"/>
              <a:t>Improved search functionality</a:t>
            </a:r>
            <a:r>
              <a:rPr lang="en-US" dirty="0"/>
              <a:t>: A job portal should have a robust search engine that allows users to find jobs based on their preferences. Future updates could include the ability to search for jobs by location, salary, and other criteria.</a:t>
            </a:r>
          </a:p>
          <a:p>
            <a:r>
              <a:rPr lang="en-US" b="1" dirty="0"/>
              <a:t>Mobile optimization</a:t>
            </a:r>
            <a:r>
              <a:rPr lang="en-US" dirty="0"/>
              <a:t>: With more people using their smartphones to browse the internet, it’s essential to have a mobile-friendly job portal. Future updates could include optimizing the website for mobile devices.</a:t>
            </a:r>
          </a:p>
          <a:p>
            <a:r>
              <a:rPr lang="en-US" b="1" dirty="0"/>
              <a:t>Social media integration</a:t>
            </a:r>
            <a:r>
              <a:rPr lang="en-US" dirty="0"/>
              <a:t>: Social media is an excellent way to reach potential candidates. Future updates could include integrating social media platforms like LinkedIn, Facebook, and Twitter into the job portal.</a:t>
            </a:r>
          </a:p>
          <a:p>
            <a:r>
              <a:rPr lang="en-US" b="1" dirty="0"/>
              <a:t>Automated resume screening</a:t>
            </a:r>
            <a:r>
              <a:rPr lang="en-US" dirty="0"/>
              <a:t>: Screening resumes can be a time-consuming process. Future updates could include using artificial intelligence (AI) to screen resumes automatically.</a:t>
            </a:r>
          </a:p>
          <a:p>
            <a:r>
              <a:rPr lang="en-US" b="1" dirty="0"/>
              <a:t>Candidate tracking</a:t>
            </a:r>
            <a:r>
              <a:rPr lang="en-US" dirty="0"/>
              <a:t>: Keeping track of candidates throughout the hiring process can be challenging. Future updates could include a candidate tracking system that allows recruiters to keep track of where each candidate is in the hiring process.</a:t>
            </a:r>
          </a:p>
          <a:p>
            <a:endParaRPr lang="en-US" dirty="0"/>
          </a:p>
          <a:p>
            <a:br>
              <a:rPr lang="en-US" dirty="0"/>
            </a:br>
            <a:endParaRPr lang="en-IN" dirty="0"/>
          </a:p>
        </p:txBody>
      </p:sp>
      <p:cxnSp>
        <p:nvCxnSpPr>
          <p:cNvPr id="4" name="Straight Connector 3"/>
          <p:cNvCxnSpPr/>
          <p:nvPr/>
        </p:nvCxnSpPr>
        <p:spPr>
          <a:xfrm flipV="1">
            <a:off x="1449092" y="1836549"/>
            <a:ext cx="8901794" cy="79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19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149600" y="1192629"/>
            <a:ext cx="5405120" cy="646331"/>
          </a:xfrm>
          <a:prstGeom prst="rect">
            <a:avLst/>
          </a:prstGeom>
          <a:noFill/>
        </p:spPr>
        <p:txBody>
          <a:bodyPr wrap="square" rtlCol="0">
            <a:spAutoFit/>
          </a:bodyPr>
          <a:lstStyle/>
          <a:p>
            <a:r>
              <a:rPr lang="en-US" sz="3600" dirty="0">
                <a:latin typeface="Arial Black" panose="020B0A04020102020204" pitchFamily="34" charset="0"/>
              </a:rPr>
              <a:t>CONCLUSION :</a:t>
            </a:r>
            <a:endParaRPr lang="en-IN" sz="3600" dirty="0">
              <a:latin typeface="Arial Black" panose="020B0A04020102020204" pitchFamily="34" charset="0"/>
            </a:endParaRPr>
          </a:p>
        </p:txBody>
      </p:sp>
      <p:cxnSp>
        <p:nvCxnSpPr>
          <p:cNvPr id="4" name="Straight Connector 3"/>
          <p:cNvCxnSpPr/>
          <p:nvPr/>
        </p:nvCxnSpPr>
        <p:spPr>
          <a:xfrm>
            <a:off x="2225040" y="1814731"/>
            <a:ext cx="0" cy="24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35760" y="1814731"/>
            <a:ext cx="680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52944" y="2461062"/>
            <a:ext cx="8290560"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sp>
        <p:nvSpPr>
          <p:cNvPr id="5" name="TextBox 4"/>
          <p:cNvSpPr txBox="1"/>
          <p:nvPr/>
        </p:nvSpPr>
        <p:spPr>
          <a:xfrm>
            <a:off x="752944" y="2028061"/>
            <a:ext cx="9585518" cy="341632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wider areas of job searching facilitate the quick and easy access to opportunities. The increasing job opportunities and changing scenario of the business environment today has made more people to search for better career and employers to search for better potential. This situation has prompted many to move to job portals to look for the ways that has been widely accepted and fully useful in job searching. In this sense the job portals assumes greater importance and we could develop such an efficient system which is used by lot many job hunters and employers.</a:t>
            </a:r>
            <a:endParaRPr lang="en-IN" sz="2400" dirty="0">
              <a:latin typeface="Arial" panose="020B0604020202020204" pitchFamily="34" charset="0"/>
              <a:cs typeface="Arial" panose="020B0604020202020204" pitchFamily="34" charset="0"/>
            </a:endParaRPr>
          </a:p>
        </p:txBody>
      </p:sp>
      <p:sp>
        <p:nvSpPr>
          <p:cNvPr id="7" name="TextBox 6"/>
          <p:cNvSpPr txBox="1"/>
          <p:nvPr/>
        </p:nvSpPr>
        <p:spPr>
          <a:xfrm>
            <a:off x="7563678" y="5774635"/>
            <a:ext cx="3160643" cy="523220"/>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…THANK YOU</a:t>
            </a:r>
            <a:endParaRPr lang="en-IN" sz="28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75203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723070" y="1512131"/>
            <a:ext cx="4307650" cy="769441"/>
          </a:xfrm>
          <a:prstGeom prst="rect">
            <a:avLst/>
          </a:prstGeom>
          <a:noFill/>
        </p:spPr>
        <p:txBody>
          <a:bodyPr wrap="square" rtlCol="0">
            <a:spAutoFit/>
          </a:bodyPr>
          <a:lstStyle/>
          <a:p>
            <a:r>
              <a:rPr lang="en-US" sz="4400" b="1" dirty="0">
                <a:latin typeface="Arial Black" panose="020B0A04020102020204" pitchFamily="34" charset="0"/>
              </a:rPr>
              <a:t>OVERVIEW :</a:t>
            </a:r>
            <a:endParaRPr lang="en-IN" sz="4400" b="1" dirty="0">
              <a:latin typeface="Arial Black" panose="020B0A04020102020204" pitchFamily="34" charset="0"/>
            </a:endParaRPr>
          </a:p>
        </p:txBody>
      </p:sp>
      <p:cxnSp>
        <p:nvCxnSpPr>
          <p:cNvPr id="3" name="Straight Connector 2"/>
          <p:cNvCxnSpPr/>
          <p:nvPr/>
        </p:nvCxnSpPr>
        <p:spPr>
          <a:xfrm>
            <a:off x="863695" y="2281572"/>
            <a:ext cx="7355840" cy="0"/>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flipH="1">
            <a:off x="1982334" y="2554585"/>
            <a:ext cx="2731189"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Introduction</a:t>
            </a:r>
            <a:endParaRPr lang="en-IN" dirty="0"/>
          </a:p>
        </p:txBody>
      </p:sp>
      <p:sp>
        <p:nvSpPr>
          <p:cNvPr id="13" name="TextBox 12"/>
          <p:cNvSpPr txBox="1"/>
          <p:nvPr/>
        </p:nvSpPr>
        <p:spPr>
          <a:xfrm>
            <a:off x="1942694" y="3080206"/>
            <a:ext cx="271281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Aim of Project</a:t>
            </a:r>
            <a:endParaRPr lang="en-IN" dirty="0"/>
          </a:p>
        </p:txBody>
      </p:sp>
      <p:sp>
        <p:nvSpPr>
          <p:cNvPr id="14" name="TextBox 13"/>
          <p:cNvSpPr txBox="1"/>
          <p:nvPr/>
        </p:nvSpPr>
        <p:spPr>
          <a:xfrm>
            <a:off x="1942694" y="3482664"/>
            <a:ext cx="282448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Purpose &amp; Solution</a:t>
            </a:r>
            <a:endParaRPr lang="en-IN" dirty="0"/>
          </a:p>
        </p:txBody>
      </p:sp>
      <p:sp>
        <p:nvSpPr>
          <p:cNvPr id="15" name="TextBox 14"/>
          <p:cNvSpPr txBox="1"/>
          <p:nvPr/>
        </p:nvSpPr>
        <p:spPr>
          <a:xfrm>
            <a:off x="1942694" y="3945548"/>
            <a:ext cx="220472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ER-Diagram</a:t>
            </a:r>
            <a:endParaRPr lang="en-IN" dirty="0"/>
          </a:p>
        </p:txBody>
      </p:sp>
      <p:sp>
        <p:nvSpPr>
          <p:cNvPr id="19" name="TextBox 18"/>
          <p:cNvSpPr txBox="1"/>
          <p:nvPr/>
        </p:nvSpPr>
        <p:spPr>
          <a:xfrm>
            <a:off x="1967170" y="6287764"/>
            <a:ext cx="262322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Conclusion</a:t>
            </a:r>
            <a:endParaRPr lang="en-IN" dirty="0"/>
          </a:p>
        </p:txBody>
      </p:sp>
      <p:sp>
        <p:nvSpPr>
          <p:cNvPr id="2" name="TextBox 1"/>
          <p:cNvSpPr txBox="1"/>
          <p:nvPr/>
        </p:nvSpPr>
        <p:spPr>
          <a:xfrm>
            <a:off x="1915486" y="4562885"/>
            <a:ext cx="4779782"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Software Used For Development</a:t>
            </a:r>
            <a:endParaRPr lang="en-IN" dirty="0"/>
          </a:p>
        </p:txBody>
      </p:sp>
      <p:sp>
        <p:nvSpPr>
          <p:cNvPr id="5" name="TextBox 4"/>
          <p:cNvSpPr txBox="1"/>
          <p:nvPr/>
        </p:nvSpPr>
        <p:spPr>
          <a:xfrm>
            <a:off x="1942694" y="5180222"/>
            <a:ext cx="561813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Overview of Software &amp; Framework Used</a:t>
            </a:r>
            <a:endParaRPr lang="en-IN" dirty="0"/>
          </a:p>
        </p:txBody>
      </p:sp>
      <p:sp>
        <p:nvSpPr>
          <p:cNvPr id="6" name="TextBox 5"/>
          <p:cNvSpPr txBox="1"/>
          <p:nvPr/>
        </p:nvSpPr>
        <p:spPr>
          <a:xfrm>
            <a:off x="2032956" y="5763976"/>
            <a:ext cx="2843939"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Upgradation</a:t>
            </a:r>
            <a:endParaRPr lang="en-IN"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 r="1428" b="7225"/>
          <a:stretch/>
        </p:blipFill>
        <p:spPr>
          <a:xfrm>
            <a:off x="7441559" y="2716606"/>
            <a:ext cx="3004467" cy="21347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9072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666779" y="797168"/>
            <a:ext cx="5547360" cy="707886"/>
          </a:xfrm>
          <a:prstGeom prst="rect">
            <a:avLst/>
          </a:prstGeom>
          <a:noFill/>
        </p:spPr>
        <p:txBody>
          <a:bodyPr wrap="square" rtlCol="0">
            <a:spAutoFit/>
          </a:bodyPr>
          <a:lstStyle/>
          <a:p>
            <a:r>
              <a:rPr lang="en-US" sz="4000" dirty="0">
                <a:latin typeface="Arial Black" panose="020B0A04020102020204" pitchFamily="34" charset="0"/>
              </a:rPr>
              <a:t>INTRODUCTION :</a:t>
            </a:r>
            <a:endParaRPr lang="en-IN" sz="4000" dirty="0">
              <a:latin typeface="Arial Black" panose="020B0A04020102020204" pitchFamily="34" charset="0"/>
            </a:endParaRPr>
          </a:p>
        </p:txBody>
      </p:sp>
      <p:cxnSp>
        <p:nvCxnSpPr>
          <p:cNvPr id="4" name="Straight Connector 3"/>
          <p:cNvCxnSpPr/>
          <p:nvPr/>
        </p:nvCxnSpPr>
        <p:spPr>
          <a:xfrm>
            <a:off x="536712" y="1536368"/>
            <a:ext cx="9422295" cy="0"/>
          </a:xfrm>
          <a:prstGeom prst="line">
            <a:avLst/>
          </a:prstGeom>
          <a:ln>
            <a:solidFill>
              <a:srgbClr val="B01513"/>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02640" y="1706165"/>
            <a:ext cx="9631680" cy="181588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Job portal is an application  which connects employer and job seekers where employer are the source of the resources and the job seekers can find and apply for their targeted Job</a:t>
            </a:r>
            <a:endParaRPr lang="en-IN" sz="2800" dirty="0"/>
          </a:p>
        </p:txBody>
      </p:sp>
      <p:sp>
        <p:nvSpPr>
          <p:cNvPr id="6" name="TextBox 5"/>
          <p:cNvSpPr txBox="1"/>
          <p:nvPr/>
        </p:nvSpPr>
        <p:spPr>
          <a:xfrm>
            <a:off x="822518" y="3531986"/>
            <a:ext cx="8351520" cy="954107"/>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This Website can be also providing information about online Job.</a:t>
            </a:r>
            <a:endParaRPr lang="en-IN" sz="2800" dirty="0"/>
          </a:p>
        </p:txBody>
      </p:sp>
      <p:sp>
        <p:nvSpPr>
          <p:cNvPr id="7" name="TextBox 6"/>
          <p:cNvSpPr txBox="1"/>
          <p:nvPr/>
        </p:nvSpPr>
        <p:spPr>
          <a:xfrm>
            <a:off x="828040" y="4507468"/>
            <a:ext cx="7833360" cy="954107"/>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The customer can get the online registration </a:t>
            </a:r>
            <a:endParaRPr lang="en-IN" sz="2800" dirty="0"/>
          </a:p>
        </p:txBody>
      </p:sp>
      <p:sp>
        <p:nvSpPr>
          <p:cNvPr id="8" name="TextBox 7"/>
          <p:cNvSpPr txBox="1"/>
          <p:nvPr/>
        </p:nvSpPr>
        <p:spPr>
          <a:xfrm>
            <a:off x="828040" y="5479772"/>
            <a:ext cx="8026400" cy="138499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The job portal web application can be used by any employee to apply job and any employer are post to Job.</a:t>
            </a:r>
            <a:endParaRPr lang="en-IN" sz="2800" dirty="0"/>
          </a:p>
        </p:txBody>
      </p:sp>
    </p:spTree>
    <p:extLst>
      <p:ext uri="{BB962C8B-B14F-4D97-AF65-F5344CB8AC3E}">
        <p14:creationId xmlns:p14="http://schemas.microsoft.com/office/powerpoint/2010/main" val="287889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26458" y="2089299"/>
            <a:ext cx="10524029" cy="3323987"/>
          </a:xfrm>
          <a:prstGeom prst="rect">
            <a:avLst/>
          </a:prstGeom>
        </p:spPr>
        <p:txBody>
          <a:bodyPr wrap="square">
            <a:spAutoFit/>
          </a:bodyPr>
          <a:lstStyle/>
          <a:p>
            <a:endParaRPr lang="en-US" dirty="0">
              <a:solidFill>
                <a:srgbClr val="BDC1C6"/>
              </a:solidFill>
              <a:latin typeface="arial" panose="020B0604020202020204" pitchFamily="34" charset="0"/>
            </a:endParaRPr>
          </a:p>
          <a:p>
            <a:r>
              <a:rPr lang="en-US" sz="3200" dirty="0">
                <a:latin typeface="Google Sans"/>
              </a:rPr>
              <a:t>Providing a platform for employers to post job listings and reach a wider pool of job applicants. Improving the efficiency and speed of the job search and recruitment process. Offering tools and resources to assist job seekers with resume </a:t>
            </a:r>
            <a:r>
              <a:rPr lang="en-US" sz="3200" dirty="0">
                <a:solidFill>
                  <a:srgbClr val="BDC1C6"/>
                </a:solidFill>
                <a:latin typeface="Google Sans"/>
              </a:rPr>
              <a:t>building, interview preparation, and career development.</a:t>
            </a:r>
            <a:endParaRPr lang="en-US" sz="3200" b="0" i="0" dirty="0">
              <a:solidFill>
                <a:srgbClr val="BDC1C6"/>
              </a:solidFill>
              <a:effectLst/>
              <a:latin typeface="arial" panose="020B0604020202020204" pitchFamily="34" charset="0"/>
            </a:endParaRPr>
          </a:p>
        </p:txBody>
      </p:sp>
      <p:sp>
        <p:nvSpPr>
          <p:cNvPr id="3" name="TextBox 2"/>
          <p:cNvSpPr txBox="1"/>
          <p:nvPr/>
        </p:nvSpPr>
        <p:spPr>
          <a:xfrm>
            <a:off x="3729815" y="-1237461"/>
            <a:ext cx="5416952" cy="769441"/>
          </a:xfrm>
          <a:prstGeom prst="rect">
            <a:avLst/>
          </a:prstGeom>
          <a:noFill/>
        </p:spPr>
        <p:txBody>
          <a:bodyPr wrap="square" rtlCol="0">
            <a:spAutoFit/>
          </a:bodyPr>
          <a:lstStyle/>
          <a:p>
            <a:r>
              <a:rPr lang="en-US" sz="4400" dirty="0">
                <a:latin typeface="Arial Black" panose="020B0A04020102020204" pitchFamily="34" charset="0"/>
              </a:rPr>
              <a:t>Aim of project :</a:t>
            </a:r>
            <a:endParaRPr lang="en-IN" sz="4400" dirty="0">
              <a:latin typeface="Arial Black" panose="020B0A04020102020204" pitchFamily="34" charset="0"/>
            </a:endParaRPr>
          </a:p>
        </p:txBody>
      </p:sp>
      <p:sp>
        <p:nvSpPr>
          <p:cNvPr id="8" name="TextBox 7"/>
          <p:cNvSpPr txBox="1"/>
          <p:nvPr/>
        </p:nvSpPr>
        <p:spPr>
          <a:xfrm>
            <a:off x="3856383" y="1160797"/>
            <a:ext cx="4860234" cy="646331"/>
          </a:xfrm>
          <a:prstGeom prst="rect">
            <a:avLst/>
          </a:prstGeom>
          <a:noFill/>
        </p:spPr>
        <p:txBody>
          <a:bodyPr wrap="square" rtlCol="0">
            <a:spAutoFit/>
          </a:bodyPr>
          <a:lstStyle/>
          <a:p>
            <a:r>
              <a:rPr lang="en-US" sz="3600" dirty="0">
                <a:latin typeface="Arial Black" panose="020B0A04020102020204" pitchFamily="34" charset="0"/>
              </a:rPr>
              <a:t>AIM OF PROJECT :</a:t>
            </a:r>
            <a:endParaRPr lang="en-IN" sz="3600" dirty="0">
              <a:latin typeface="Arial Black" panose="020B0A04020102020204" pitchFamily="34" charset="0"/>
            </a:endParaRPr>
          </a:p>
        </p:txBody>
      </p:sp>
      <p:cxnSp>
        <p:nvCxnSpPr>
          <p:cNvPr id="10" name="Straight Connector 9"/>
          <p:cNvCxnSpPr/>
          <p:nvPr/>
        </p:nvCxnSpPr>
        <p:spPr>
          <a:xfrm flipV="1">
            <a:off x="1064997" y="1807128"/>
            <a:ext cx="9649386" cy="496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68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679538" y="1259789"/>
            <a:ext cx="6789582" cy="646331"/>
          </a:xfrm>
          <a:prstGeom prst="rect">
            <a:avLst/>
          </a:prstGeom>
          <a:noFill/>
        </p:spPr>
        <p:txBody>
          <a:bodyPr wrap="square" rtlCol="0">
            <a:spAutoFit/>
          </a:bodyPr>
          <a:lstStyle/>
          <a:p>
            <a:r>
              <a:rPr lang="en-US" sz="3600" dirty="0">
                <a:latin typeface="Arial Black" panose="020B0A04020102020204" pitchFamily="34" charset="0"/>
              </a:rPr>
              <a:t>PURPOSE &amp; SOLUTION :</a:t>
            </a:r>
            <a:endParaRPr lang="en-IN" sz="3600" dirty="0">
              <a:latin typeface="Arial Black" panose="020B0A04020102020204" pitchFamily="34" charset="0"/>
            </a:endParaRPr>
          </a:p>
        </p:txBody>
      </p:sp>
      <p:cxnSp>
        <p:nvCxnSpPr>
          <p:cNvPr id="4" name="Straight Connector 3"/>
          <p:cNvCxnSpPr/>
          <p:nvPr/>
        </p:nvCxnSpPr>
        <p:spPr>
          <a:xfrm flipV="1">
            <a:off x="1932972" y="1906120"/>
            <a:ext cx="6632293" cy="5787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640" y="2321618"/>
            <a:ext cx="3627120" cy="461665"/>
          </a:xfrm>
          <a:prstGeom prst="rect">
            <a:avLst/>
          </a:prstGeom>
          <a:noFill/>
        </p:spPr>
        <p:txBody>
          <a:bodyPr wrap="square" rtlCol="0">
            <a:spAutoFit/>
          </a:bodyPr>
          <a:lstStyle/>
          <a:p>
            <a:pPr marL="1657350" lvl="3" indent="-285750">
              <a:buFont typeface="Wingdings" panose="05000000000000000000" pitchFamily="2" charset="2"/>
              <a:buChar char="Ø"/>
            </a:pPr>
            <a:r>
              <a:rPr lang="en-US" sz="2400" dirty="0">
                <a:latin typeface="Arial Black" panose="020B0A04020102020204" pitchFamily="34" charset="0"/>
              </a:rPr>
              <a:t>Purpose :</a:t>
            </a:r>
            <a:endParaRPr lang="en-IN" sz="2400" dirty="0">
              <a:latin typeface="Arial Black" panose="020B0A04020102020204" pitchFamily="34" charset="0"/>
            </a:endParaRPr>
          </a:p>
        </p:txBody>
      </p:sp>
      <p:sp>
        <p:nvSpPr>
          <p:cNvPr id="8" name="TextBox 7"/>
          <p:cNvSpPr txBox="1"/>
          <p:nvPr/>
        </p:nvSpPr>
        <p:spPr>
          <a:xfrm>
            <a:off x="629920" y="4846320"/>
            <a:ext cx="241808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Arial Black" panose="020B0A04020102020204" pitchFamily="34" charset="0"/>
              </a:rPr>
              <a:t>Solution :</a:t>
            </a:r>
            <a:endParaRPr lang="en-IN" sz="2400" dirty="0">
              <a:latin typeface="Arial Black" panose="020B0A04020102020204" pitchFamily="34" charset="0"/>
            </a:endParaRPr>
          </a:p>
        </p:txBody>
      </p:sp>
      <p:sp>
        <p:nvSpPr>
          <p:cNvPr id="3" name="TextBox 2"/>
          <p:cNvSpPr txBox="1"/>
          <p:nvPr/>
        </p:nvSpPr>
        <p:spPr>
          <a:xfrm>
            <a:off x="2912162" y="2223899"/>
            <a:ext cx="8874830" cy="2246769"/>
          </a:xfrm>
          <a:prstGeom prst="rect">
            <a:avLst/>
          </a:prstGeom>
          <a:noFill/>
        </p:spPr>
        <p:txBody>
          <a:bodyPr wrap="square" rtlCol="0">
            <a:spAutoFit/>
          </a:bodyPr>
          <a:lstStyle/>
          <a:p>
            <a:r>
              <a:rPr lang="en-US" sz="2800" dirty="0">
                <a:latin typeface="Bahnschrift Light SemiCondensed" panose="020B0502040204020203" pitchFamily="34" charset="0"/>
              </a:rPr>
              <a:t> Job portal is an online platform where companies can post job vacancies and job seekers can search and apply for jobs that match their skills and qualifications. It serves as a bridge between employers and job seekers, making it easier for both parties to connect and find suitable opportunities</a:t>
            </a:r>
            <a:endParaRPr lang="en-IN" sz="2800" dirty="0">
              <a:latin typeface="Bahnschrift Light SemiCondensed" panose="020B0502040204020203" pitchFamily="34" charset="0"/>
            </a:endParaRPr>
          </a:p>
        </p:txBody>
      </p:sp>
      <p:sp>
        <p:nvSpPr>
          <p:cNvPr id="5" name="TextBox 4"/>
          <p:cNvSpPr txBox="1"/>
          <p:nvPr/>
        </p:nvSpPr>
        <p:spPr>
          <a:xfrm>
            <a:off x="2912162" y="4919008"/>
            <a:ext cx="8160846" cy="1938992"/>
          </a:xfrm>
          <a:prstGeom prst="rect">
            <a:avLst/>
          </a:prstGeom>
          <a:noFill/>
        </p:spPr>
        <p:txBody>
          <a:bodyPr wrap="square" rtlCol="0">
            <a:spAutoFit/>
          </a:bodyPr>
          <a:lstStyle/>
          <a:p>
            <a:r>
              <a:rPr lang="en-US" sz="2400" dirty="0">
                <a:latin typeface="Bahnschrift Light" panose="020B0502040204020203" pitchFamily="34" charset="0"/>
              </a:rPr>
              <a:t>There are several online job portals available in India. One of the most popular ones is Naukri.com 1. It has over 5 lakh job listings and is used by both job seekers and recruiters 1. You can search for jobs based on your preferred location, industry, and experience level. </a:t>
            </a:r>
            <a:endParaRPr lang="en-IN" sz="2400" dirty="0">
              <a:latin typeface="Bahnschrift Light" panose="020B0502040204020203" pitchFamily="34" charset="0"/>
            </a:endParaRPr>
          </a:p>
        </p:txBody>
      </p:sp>
      <p:cxnSp>
        <p:nvCxnSpPr>
          <p:cNvPr id="9" name="Straight Connector 8"/>
          <p:cNvCxnSpPr/>
          <p:nvPr/>
        </p:nvCxnSpPr>
        <p:spPr>
          <a:xfrm flipV="1">
            <a:off x="375781" y="4683215"/>
            <a:ext cx="2536381" cy="2657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48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039565" y="889398"/>
            <a:ext cx="5289630" cy="646331"/>
          </a:xfrm>
          <a:prstGeom prst="rect">
            <a:avLst/>
          </a:prstGeom>
          <a:noFill/>
        </p:spPr>
        <p:txBody>
          <a:bodyPr wrap="square" rtlCol="0">
            <a:spAutoFit/>
          </a:bodyPr>
          <a:lstStyle/>
          <a:p>
            <a:r>
              <a:rPr lang="en-US" sz="3600" dirty="0">
                <a:latin typeface="Arial Black" panose="020B0A04020102020204" pitchFamily="34" charset="0"/>
              </a:rPr>
              <a:t>ER-DIAGRAM :</a:t>
            </a:r>
            <a:endParaRPr lang="en-IN" sz="3600" dirty="0">
              <a:latin typeface="Arial Black" panose="020B0A04020102020204" pitchFamily="34" charset="0"/>
            </a:endParaRPr>
          </a:p>
        </p:txBody>
      </p:sp>
      <p:cxnSp>
        <p:nvCxnSpPr>
          <p:cNvPr id="4" name="Straight Connector 3"/>
          <p:cNvCxnSpPr/>
          <p:nvPr/>
        </p:nvCxnSpPr>
        <p:spPr>
          <a:xfrm flipV="1">
            <a:off x="3159889" y="1535729"/>
            <a:ext cx="5150734" cy="23149"/>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93" y="1931350"/>
            <a:ext cx="11246266" cy="4817575"/>
          </a:xfrm>
          <a:prstGeom prst="rect">
            <a:avLst/>
          </a:prstGeom>
        </p:spPr>
      </p:pic>
    </p:spTree>
    <p:extLst>
      <p:ext uri="{BB962C8B-B14F-4D97-AF65-F5344CB8AC3E}">
        <p14:creationId xmlns:p14="http://schemas.microsoft.com/office/powerpoint/2010/main" val="101915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539434" y="706056"/>
            <a:ext cx="8843058" cy="646331"/>
          </a:xfrm>
          <a:prstGeom prst="rect">
            <a:avLst/>
          </a:prstGeom>
          <a:noFill/>
        </p:spPr>
        <p:txBody>
          <a:bodyPr wrap="square" rtlCol="0">
            <a:spAutoFit/>
          </a:bodyPr>
          <a:lstStyle/>
          <a:p>
            <a:r>
              <a:rPr lang="en-US" sz="3600" dirty="0">
                <a:latin typeface="Arial Black" panose="020B0A04020102020204" pitchFamily="34" charset="0"/>
              </a:rPr>
              <a:t>SOFTWARE FRAMEWORKS :</a:t>
            </a:r>
            <a:endParaRPr lang="en-IN" sz="3600" dirty="0">
              <a:latin typeface="Arial Black" panose="020B0A04020102020204" pitchFamily="34" charset="0"/>
            </a:endParaRPr>
          </a:p>
        </p:txBody>
      </p:sp>
      <p:cxnSp>
        <p:nvCxnSpPr>
          <p:cNvPr id="4" name="Straight Connector 3"/>
          <p:cNvCxnSpPr/>
          <p:nvPr/>
        </p:nvCxnSpPr>
        <p:spPr>
          <a:xfrm>
            <a:off x="856528" y="1352387"/>
            <a:ext cx="9525964"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301858" y="1814052"/>
            <a:ext cx="3711844" cy="369332"/>
          </a:xfrm>
          <a:prstGeom prst="rect">
            <a:avLst/>
          </a:prstGeom>
          <a:noFill/>
        </p:spPr>
        <p:txBody>
          <a:bodyPr wrap="square" rtlCol="0">
            <a:spAutoFit/>
          </a:bodyPr>
          <a:lstStyle/>
          <a:p>
            <a:r>
              <a:rPr lang="en-US" dirty="0">
                <a:solidFill>
                  <a:srgbClr val="FF0000"/>
                </a:solidFill>
              </a:rPr>
              <a:t>BACK-END SOFTWARE</a:t>
            </a:r>
            <a:endParaRPr lang="en-IN" dirty="0">
              <a:solidFill>
                <a:srgbClr val="FF0000"/>
              </a:solidFill>
            </a:endParaRPr>
          </a:p>
        </p:txBody>
      </p:sp>
      <p:sp>
        <p:nvSpPr>
          <p:cNvPr id="7" name="TextBox 6"/>
          <p:cNvSpPr txBox="1"/>
          <p:nvPr/>
        </p:nvSpPr>
        <p:spPr>
          <a:xfrm>
            <a:off x="7563173" y="2372554"/>
            <a:ext cx="2819319"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Angular JS:</a:t>
            </a:r>
            <a:endParaRPr lang="en-IN" dirty="0"/>
          </a:p>
        </p:txBody>
      </p:sp>
      <p:sp>
        <p:nvSpPr>
          <p:cNvPr id="8" name="TextBox 7"/>
          <p:cNvSpPr txBox="1"/>
          <p:nvPr/>
        </p:nvSpPr>
        <p:spPr>
          <a:xfrm flipH="1">
            <a:off x="1595077" y="2460382"/>
            <a:ext cx="2349242"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Advanced Java:</a:t>
            </a:r>
            <a:endParaRPr lang="en-IN" dirty="0"/>
          </a:p>
        </p:txBody>
      </p:sp>
      <p:sp>
        <p:nvSpPr>
          <p:cNvPr id="9" name="TextBox 8"/>
          <p:cNvSpPr txBox="1"/>
          <p:nvPr/>
        </p:nvSpPr>
        <p:spPr>
          <a:xfrm>
            <a:off x="2045776" y="2997085"/>
            <a:ext cx="225500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My-SQL</a:t>
            </a:r>
            <a:endParaRPr lang="en-IN" dirty="0"/>
          </a:p>
        </p:txBody>
      </p:sp>
      <p:sp>
        <p:nvSpPr>
          <p:cNvPr id="10" name="TextBox 9"/>
          <p:cNvSpPr txBox="1"/>
          <p:nvPr/>
        </p:nvSpPr>
        <p:spPr>
          <a:xfrm>
            <a:off x="2045776" y="3446536"/>
            <a:ext cx="189854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Spring boot</a:t>
            </a:r>
            <a:endParaRPr lang="en-IN" dirty="0"/>
          </a:p>
        </p:txBody>
      </p:sp>
      <p:sp>
        <p:nvSpPr>
          <p:cNvPr id="11" name="TextBox 10"/>
          <p:cNvSpPr txBox="1"/>
          <p:nvPr/>
        </p:nvSpPr>
        <p:spPr>
          <a:xfrm>
            <a:off x="2045776" y="3995452"/>
            <a:ext cx="189079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Postman</a:t>
            </a:r>
            <a:endParaRPr lang="en-IN" dirty="0"/>
          </a:p>
        </p:txBody>
      </p:sp>
      <p:sp>
        <p:nvSpPr>
          <p:cNvPr id="12" name="TextBox 11"/>
          <p:cNvSpPr txBox="1"/>
          <p:nvPr/>
        </p:nvSpPr>
        <p:spPr>
          <a:xfrm>
            <a:off x="7508929" y="1814052"/>
            <a:ext cx="2967925" cy="369332"/>
          </a:xfrm>
          <a:prstGeom prst="rect">
            <a:avLst/>
          </a:prstGeom>
          <a:noFill/>
        </p:spPr>
        <p:txBody>
          <a:bodyPr wrap="square" rtlCol="0">
            <a:spAutoFit/>
          </a:bodyPr>
          <a:lstStyle/>
          <a:p>
            <a:r>
              <a:rPr lang="en-US" dirty="0">
                <a:solidFill>
                  <a:srgbClr val="FF0000"/>
                </a:solidFill>
              </a:rPr>
              <a:t>FRONT-END SOFTWARE</a:t>
            </a:r>
            <a:endParaRPr lang="en-IN" dirty="0">
              <a:solidFill>
                <a:srgbClr val="FF0000"/>
              </a:solidFill>
            </a:endParaRPr>
          </a:p>
        </p:txBody>
      </p:sp>
    </p:spTree>
    <p:extLst>
      <p:ext uri="{BB962C8B-B14F-4D97-AF65-F5344CB8AC3E}">
        <p14:creationId xmlns:p14="http://schemas.microsoft.com/office/powerpoint/2010/main" val="197387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0" y="99839"/>
            <a:ext cx="7700505" cy="584775"/>
          </a:xfrm>
          <a:prstGeom prst="rect">
            <a:avLst/>
          </a:prstGeom>
          <a:noFill/>
        </p:spPr>
        <p:txBody>
          <a:bodyPr wrap="square" rtlCol="0">
            <a:spAutoFit/>
          </a:bodyPr>
          <a:lstStyle/>
          <a:p>
            <a:r>
              <a:rPr lang="en-US" sz="3200" dirty="0">
                <a:solidFill>
                  <a:schemeClr val="bg1"/>
                </a:solidFill>
                <a:latin typeface="Arial Rounded MT Bold" panose="020F0704030504030204" pitchFamily="34" charset="0"/>
              </a:rPr>
              <a:t>Front- page of website(ANGULAR- </a:t>
            </a:r>
            <a:r>
              <a:rPr lang="en-US" dirty="0">
                <a:solidFill>
                  <a:schemeClr val="bg1"/>
                </a:solidFill>
                <a:latin typeface="Arial Rounded MT Bold" panose="020F0704030504030204" pitchFamily="34" charset="0"/>
              </a:rPr>
              <a:t>JS) :</a:t>
            </a:r>
            <a:endParaRPr lang="en-IN" dirty="0">
              <a:solidFill>
                <a:schemeClr val="bg1"/>
              </a:solidFill>
              <a:latin typeface="Arial Rounded MT Bold" panose="020F07040305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3" y="824948"/>
            <a:ext cx="11598965" cy="591378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163" y="844234"/>
            <a:ext cx="2683567" cy="755374"/>
          </a:xfrm>
          <a:prstGeom prst="rect">
            <a:avLst/>
          </a:prstGeom>
        </p:spPr>
      </p:pic>
    </p:spTree>
    <p:extLst>
      <p:ext uri="{BB962C8B-B14F-4D97-AF65-F5344CB8AC3E}">
        <p14:creationId xmlns:p14="http://schemas.microsoft.com/office/powerpoint/2010/main" val="8441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31" y="1067016"/>
            <a:ext cx="11770160" cy="56145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TextBox 3"/>
          <p:cNvSpPr txBox="1"/>
          <p:nvPr/>
        </p:nvSpPr>
        <p:spPr>
          <a:xfrm>
            <a:off x="685800" y="447261"/>
            <a:ext cx="5168348" cy="461665"/>
          </a:xfrm>
          <a:prstGeom prst="rect">
            <a:avLst/>
          </a:prstGeom>
          <a:noFill/>
        </p:spPr>
        <p:txBody>
          <a:bodyPr wrap="square" rtlCol="0">
            <a:spAutoFit/>
          </a:bodyPr>
          <a:lstStyle/>
          <a:p>
            <a:r>
              <a:rPr lang="en-US" sz="2400" dirty="0">
                <a:latin typeface="Arial Black" panose="020B0A04020102020204" pitchFamily="34" charset="0"/>
              </a:rPr>
              <a:t>BACKEND DEVELOPMENT :</a:t>
            </a:r>
            <a:endParaRPr lang="en-IN" sz="2400" dirty="0">
              <a:latin typeface="Arial Black" panose="020B0A04020102020204" pitchFamily="34" charset="0"/>
            </a:endParaRPr>
          </a:p>
        </p:txBody>
      </p:sp>
    </p:spTree>
    <p:extLst>
      <p:ext uri="{BB962C8B-B14F-4D97-AF65-F5344CB8AC3E}">
        <p14:creationId xmlns:p14="http://schemas.microsoft.com/office/powerpoint/2010/main" val="4093802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1139</TotalTime>
  <Words>595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vt:lpstr>
      <vt:lpstr>Arial Black</vt:lpstr>
      <vt:lpstr>Arial Rounded MT Bold</vt:lpstr>
      <vt:lpstr>Bahnschrift Light</vt:lpstr>
      <vt:lpstr>Bahnschrift Light SemiCondensed</vt:lpstr>
      <vt:lpstr>Century Gothic</vt:lpstr>
      <vt:lpstr>Google Sans</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ABHINAV DIGHE</cp:lastModifiedBy>
  <cp:revision>48</cp:revision>
  <dcterms:created xsi:type="dcterms:W3CDTF">2023-09-12T14:37:55Z</dcterms:created>
  <dcterms:modified xsi:type="dcterms:W3CDTF">2023-09-22T08:38:49Z</dcterms:modified>
</cp:coreProperties>
</file>