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handoutMasterIdLst>
    <p:handoutMasterId r:id="rId24"/>
  </p:handoutMasterIdLst>
  <p:sldIdLst>
    <p:sldId id="256" r:id="rId5"/>
    <p:sldId id="2439" r:id="rId6"/>
    <p:sldId id="2443" r:id="rId7"/>
    <p:sldId id="2451" r:id="rId8"/>
    <p:sldId id="2452" r:id="rId9"/>
    <p:sldId id="2444" r:id="rId10"/>
    <p:sldId id="2445" r:id="rId11"/>
    <p:sldId id="2446" r:id="rId12"/>
    <p:sldId id="2453" r:id="rId13"/>
    <p:sldId id="2447" r:id="rId14"/>
    <p:sldId id="2454" r:id="rId15"/>
    <p:sldId id="2448" r:id="rId16"/>
    <p:sldId id="2455" r:id="rId17"/>
    <p:sldId id="2449" r:id="rId18"/>
    <p:sldId id="2450" r:id="rId19"/>
    <p:sldId id="2456" r:id="rId20"/>
    <p:sldId id="2438" r:id="rId21"/>
    <p:sldId id="24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047"/>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584"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G:\DATA%20ANALYTICS\Great%20Learning\Excel\Terro%20Project%20File.xlsx"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c0cd914f0c64dd2c/Desktop/Terro%20Project%20Fi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LSTAT Residual Plot</a:t>
            </a:r>
          </a:p>
        </c:rich>
      </c:tx>
      <c:layout>
        <c:manualLayout>
          <c:xMode val="edge"/>
          <c:yMode val="edge"/>
          <c:x val="0.14382706425587855"/>
          <c:y val="3.8938044053133565E-2"/>
        </c:manualLayout>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0"/>
            <c:dispEq val="0"/>
          </c:trendline>
          <c:trendline>
            <c:spPr>
              <a:ln w="25400" cap="rnd">
                <a:solidFill>
                  <a:schemeClr val="accent1">
                    <a:alpha val="50000"/>
                  </a:schemeClr>
                </a:solidFill>
              </a:ln>
              <a:effectLst/>
            </c:spPr>
            <c:trendlineType val="linear"/>
            <c:dispRSqr val="1"/>
            <c:dispEq val="1"/>
            <c:trendlineLbl>
              <c:layout>
                <c:manualLayout>
                  <c:x val="-2.5802712160979877E-2"/>
                  <c:y val="-0.30899085145221045"/>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trendlineLbl>
          </c:trendline>
          <c:trendline>
            <c:spPr>
              <a:ln w="25400" cap="rnd">
                <a:solidFill>
                  <a:schemeClr val="accent1">
                    <a:alpha val="50000"/>
                  </a:schemeClr>
                </a:solidFill>
              </a:ln>
              <a:effectLst/>
            </c:spPr>
            <c:trendlineType val="linear"/>
            <c:dispRSqr val="0"/>
            <c:dispEq val="0"/>
          </c:trendline>
          <c:xVal>
            <c:numRef>
              <c:f>'[Terro Project File.xlsx]Data Sheet'!$I$3:$I$507</c:f>
              <c:numCache>
                <c:formatCode>General</c:formatCode>
                <c:ptCount val="505"/>
                <c:pt idx="0">
                  <c:v>9.14</c:v>
                </c:pt>
                <c:pt idx="1">
                  <c:v>4.03</c:v>
                </c:pt>
                <c:pt idx="2">
                  <c:v>2.94</c:v>
                </c:pt>
                <c:pt idx="3">
                  <c:v>5.33</c:v>
                </c:pt>
                <c:pt idx="4">
                  <c:v>5.21</c:v>
                </c:pt>
                <c:pt idx="5">
                  <c:v>12.43</c:v>
                </c:pt>
                <c:pt idx="6">
                  <c:v>19.149999999999999</c:v>
                </c:pt>
                <c:pt idx="7">
                  <c:v>29.93</c:v>
                </c:pt>
                <c:pt idx="8">
                  <c:v>17.100000000000001</c:v>
                </c:pt>
                <c:pt idx="9">
                  <c:v>20.45</c:v>
                </c:pt>
                <c:pt idx="10">
                  <c:v>13.27</c:v>
                </c:pt>
                <c:pt idx="11">
                  <c:v>15.71</c:v>
                </c:pt>
                <c:pt idx="12">
                  <c:v>8.26</c:v>
                </c:pt>
                <c:pt idx="13">
                  <c:v>10.26</c:v>
                </c:pt>
                <c:pt idx="14">
                  <c:v>8.4700000000000006</c:v>
                </c:pt>
                <c:pt idx="15">
                  <c:v>6.58</c:v>
                </c:pt>
                <c:pt idx="16">
                  <c:v>14.67</c:v>
                </c:pt>
                <c:pt idx="17">
                  <c:v>11.69</c:v>
                </c:pt>
                <c:pt idx="18">
                  <c:v>11.28</c:v>
                </c:pt>
                <c:pt idx="19">
                  <c:v>21.02</c:v>
                </c:pt>
                <c:pt idx="20">
                  <c:v>13.83</c:v>
                </c:pt>
                <c:pt idx="21">
                  <c:v>18.72</c:v>
                </c:pt>
                <c:pt idx="22">
                  <c:v>19.88</c:v>
                </c:pt>
                <c:pt idx="23">
                  <c:v>16.3</c:v>
                </c:pt>
                <c:pt idx="24">
                  <c:v>16.510000000000002</c:v>
                </c:pt>
                <c:pt idx="25">
                  <c:v>14.81</c:v>
                </c:pt>
                <c:pt idx="26">
                  <c:v>17.28</c:v>
                </c:pt>
                <c:pt idx="27">
                  <c:v>12.8</c:v>
                </c:pt>
                <c:pt idx="28">
                  <c:v>11.98</c:v>
                </c:pt>
                <c:pt idx="29">
                  <c:v>22.6</c:v>
                </c:pt>
                <c:pt idx="30">
                  <c:v>13.04</c:v>
                </c:pt>
                <c:pt idx="31">
                  <c:v>27.71</c:v>
                </c:pt>
                <c:pt idx="32">
                  <c:v>18.350000000000001</c:v>
                </c:pt>
                <c:pt idx="33">
                  <c:v>20.34</c:v>
                </c:pt>
                <c:pt idx="34">
                  <c:v>9.68</c:v>
                </c:pt>
                <c:pt idx="35">
                  <c:v>11.41</c:v>
                </c:pt>
                <c:pt idx="36">
                  <c:v>8.77</c:v>
                </c:pt>
                <c:pt idx="37">
                  <c:v>10.130000000000001</c:v>
                </c:pt>
                <c:pt idx="38">
                  <c:v>4.32</c:v>
                </c:pt>
                <c:pt idx="39">
                  <c:v>1.98</c:v>
                </c:pt>
                <c:pt idx="40">
                  <c:v>4.84</c:v>
                </c:pt>
                <c:pt idx="41">
                  <c:v>5.81</c:v>
                </c:pt>
                <c:pt idx="42">
                  <c:v>7.44</c:v>
                </c:pt>
                <c:pt idx="43">
                  <c:v>9.5500000000000007</c:v>
                </c:pt>
                <c:pt idx="44">
                  <c:v>10.210000000000001</c:v>
                </c:pt>
                <c:pt idx="45">
                  <c:v>14.15</c:v>
                </c:pt>
                <c:pt idx="46">
                  <c:v>18.8</c:v>
                </c:pt>
                <c:pt idx="47">
                  <c:v>30.81</c:v>
                </c:pt>
                <c:pt idx="48">
                  <c:v>16.2</c:v>
                </c:pt>
                <c:pt idx="49">
                  <c:v>13.45</c:v>
                </c:pt>
                <c:pt idx="50">
                  <c:v>9.43</c:v>
                </c:pt>
                <c:pt idx="51">
                  <c:v>5.28</c:v>
                </c:pt>
                <c:pt idx="52">
                  <c:v>8.43</c:v>
                </c:pt>
                <c:pt idx="53">
                  <c:v>14.8</c:v>
                </c:pt>
                <c:pt idx="54">
                  <c:v>4.8099999999999996</c:v>
                </c:pt>
                <c:pt idx="55">
                  <c:v>5.77</c:v>
                </c:pt>
                <c:pt idx="56">
                  <c:v>3.95</c:v>
                </c:pt>
                <c:pt idx="57">
                  <c:v>6.86</c:v>
                </c:pt>
                <c:pt idx="58">
                  <c:v>9.2200000000000006</c:v>
                </c:pt>
                <c:pt idx="59">
                  <c:v>13.15</c:v>
                </c:pt>
                <c:pt idx="60">
                  <c:v>14.44</c:v>
                </c:pt>
                <c:pt idx="61">
                  <c:v>6.73</c:v>
                </c:pt>
                <c:pt idx="62">
                  <c:v>9.5</c:v>
                </c:pt>
                <c:pt idx="63">
                  <c:v>8.0500000000000007</c:v>
                </c:pt>
                <c:pt idx="64">
                  <c:v>4.67</c:v>
                </c:pt>
                <c:pt idx="65">
                  <c:v>10.24</c:v>
                </c:pt>
                <c:pt idx="66">
                  <c:v>8.1</c:v>
                </c:pt>
                <c:pt idx="67">
                  <c:v>13.09</c:v>
                </c:pt>
                <c:pt idx="68">
                  <c:v>8.7899999999999991</c:v>
                </c:pt>
                <c:pt idx="69">
                  <c:v>6.72</c:v>
                </c:pt>
                <c:pt idx="70">
                  <c:v>9.8800000000000008</c:v>
                </c:pt>
                <c:pt idx="71">
                  <c:v>5.52</c:v>
                </c:pt>
                <c:pt idx="72">
                  <c:v>7.54</c:v>
                </c:pt>
                <c:pt idx="73">
                  <c:v>6.78</c:v>
                </c:pt>
                <c:pt idx="74">
                  <c:v>8.94</c:v>
                </c:pt>
                <c:pt idx="75">
                  <c:v>11.97</c:v>
                </c:pt>
                <c:pt idx="76">
                  <c:v>10.27</c:v>
                </c:pt>
                <c:pt idx="77">
                  <c:v>12.34</c:v>
                </c:pt>
                <c:pt idx="78">
                  <c:v>9.1</c:v>
                </c:pt>
                <c:pt idx="79">
                  <c:v>5.29</c:v>
                </c:pt>
                <c:pt idx="80">
                  <c:v>7.22</c:v>
                </c:pt>
                <c:pt idx="81">
                  <c:v>6.72</c:v>
                </c:pt>
                <c:pt idx="82">
                  <c:v>7.51</c:v>
                </c:pt>
                <c:pt idx="83">
                  <c:v>9.6199999999999992</c:v>
                </c:pt>
                <c:pt idx="84">
                  <c:v>6.53</c:v>
                </c:pt>
                <c:pt idx="85">
                  <c:v>12.86</c:v>
                </c:pt>
                <c:pt idx="86">
                  <c:v>8.44</c:v>
                </c:pt>
                <c:pt idx="87">
                  <c:v>5.5</c:v>
                </c:pt>
                <c:pt idx="88">
                  <c:v>5.7</c:v>
                </c:pt>
                <c:pt idx="89">
                  <c:v>8.81</c:v>
                </c:pt>
                <c:pt idx="90">
                  <c:v>8.1999999999999993</c:v>
                </c:pt>
                <c:pt idx="91">
                  <c:v>8.16</c:v>
                </c:pt>
                <c:pt idx="92">
                  <c:v>6.21</c:v>
                </c:pt>
                <c:pt idx="93">
                  <c:v>10.59</c:v>
                </c:pt>
                <c:pt idx="94">
                  <c:v>6.65</c:v>
                </c:pt>
                <c:pt idx="95">
                  <c:v>11.34</c:v>
                </c:pt>
                <c:pt idx="96">
                  <c:v>4.21</c:v>
                </c:pt>
                <c:pt idx="97">
                  <c:v>3.57</c:v>
                </c:pt>
                <c:pt idx="98">
                  <c:v>6.19</c:v>
                </c:pt>
                <c:pt idx="99">
                  <c:v>9.42</c:v>
                </c:pt>
                <c:pt idx="100">
                  <c:v>7.67</c:v>
                </c:pt>
                <c:pt idx="101">
                  <c:v>10.63</c:v>
                </c:pt>
                <c:pt idx="102">
                  <c:v>13.44</c:v>
                </c:pt>
                <c:pt idx="103">
                  <c:v>12.33</c:v>
                </c:pt>
                <c:pt idx="104">
                  <c:v>16.47</c:v>
                </c:pt>
                <c:pt idx="105">
                  <c:v>18.66</c:v>
                </c:pt>
                <c:pt idx="106">
                  <c:v>14.09</c:v>
                </c:pt>
                <c:pt idx="107">
                  <c:v>12.27</c:v>
                </c:pt>
                <c:pt idx="108">
                  <c:v>15.55</c:v>
                </c:pt>
                <c:pt idx="109">
                  <c:v>13</c:v>
                </c:pt>
                <c:pt idx="110">
                  <c:v>10.16</c:v>
                </c:pt>
                <c:pt idx="111">
                  <c:v>16.21</c:v>
                </c:pt>
                <c:pt idx="112">
                  <c:v>17.09</c:v>
                </c:pt>
                <c:pt idx="113">
                  <c:v>10.45</c:v>
                </c:pt>
                <c:pt idx="114">
                  <c:v>15.76</c:v>
                </c:pt>
                <c:pt idx="115">
                  <c:v>12.04</c:v>
                </c:pt>
                <c:pt idx="116">
                  <c:v>10.3</c:v>
                </c:pt>
                <c:pt idx="117">
                  <c:v>15.37</c:v>
                </c:pt>
                <c:pt idx="118">
                  <c:v>13.61</c:v>
                </c:pt>
                <c:pt idx="119">
                  <c:v>14.37</c:v>
                </c:pt>
                <c:pt idx="120">
                  <c:v>14.27</c:v>
                </c:pt>
                <c:pt idx="121">
                  <c:v>17.93</c:v>
                </c:pt>
                <c:pt idx="122">
                  <c:v>25.41</c:v>
                </c:pt>
                <c:pt idx="123">
                  <c:v>17.579999999999998</c:v>
                </c:pt>
                <c:pt idx="124">
                  <c:v>14.81</c:v>
                </c:pt>
                <c:pt idx="125">
                  <c:v>27.26</c:v>
                </c:pt>
                <c:pt idx="126">
                  <c:v>17.190000000000001</c:v>
                </c:pt>
                <c:pt idx="127">
                  <c:v>15.39</c:v>
                </c:pt>
                <c:pt idx="128">
                  <c:v>18.34</c:v>
                </c:pt>
                <c:pt idx="129">
                  <c:v>12.6</c:v>
                </c:pt>
                <c:pt idx="130">
                  <c:v>12.26</c:v>
                </c:pt>
                <c:pt idx="131">
                  <c:v>11.12</c:v>
                </c:pt>
                <c:pt idx="132">
                  <c:v>15.03</c:v>
                </c:pt>
                <c:pt idx="133">
                  <c:v>17.309999999999999</c:v>
                </c:pt>
                <c:pt idx="134">
                  <c:v>16.96</c:v>
                </c:pt>
                <c:pt idx="135">
                  <c:v>16.899999999999999</c:v>
                </c:pt>
                <c:pt idx="136">
                  <c:v>14.59</c:v>
                </c:pt>
                <c:pt idx="137">
                  <c:v>21.32</c:v>
                </c:pt>
                <c:pt idx="138">
                  <c:v>18.46</c:v>
                </c:pt>
                <c:pt idx="139">
                  <c:v>24.16</c:v>
                </c:pt>
                <c:pt idx="140">
                  <c:v>34.409999999999997</c:v>
                </c:pt>
                <c:pt idx="141">
                  <c:v>26.82</c:v>
                </c:pt>
                <c:pt idx="142">
                  <c:v>26.42</c:v>
                </c:pt>
                <c:pt idx="143">
                  <c:v>29.29</c:v>
                </c:pt>
                <c:pt idx="144">
                  <c:v>27.8</c:v>
                </c:pt>
                <c:pt idx="145">
                  <c:v>16.649999999999999</c:v>
                </c:pt>
                <c:pt idx="146">
                  <c:v>29.53</c:v>
                </c:pt>
                <c:pt idx="147">
                  <c:v>28.32</c:v>
                </c:pt>
                <c:pt idx="148">
                  <c:v>21.45</c:v>
                </c:pt>
                <c:pt idx="149">
                  <c:v>14.1</c:v>
                </c:pt>
                <c:pt idx="150">
                  <c:v>13.28</c:v>
                </c:pt>
                <c:pt idx="151">
                  <c:v>12.12</c:v>
                </c:pt>
                <c:pt idx="152">
                  <c:v>15.79</c:v>
                </c:pt>
                <c:pt idx="153">
                  <c:v>15.12</c:v>
                </c:pt>
                <c:pt idx="154">
                  <c:v>15.02</c:v>
                </c:pt>
                <c:pt idx="155">
                  <c:v>16.14</c:v>
                </c:pt>
                <c:pt idx="156">
                  <c:v>4.59</c:v>
                </c:pt>
                <c:pt idx="157">
                  <c:v>6.43</c:v>
                </c:pt>
                <c:pt idx="158">
                  <c:v>7.39</c:v>
                </c:pt>
                <c:pt idx="159">
                  <c:v>5.5</c:v>
                </c:pt>
                <c:pt idx="160">
                  <c:v>1.73</c:v>
                </c:pt>
                <c:pt idx="161">
                  <c:v>1.92</c:v>
                </c:pt>
                <c:pt idx="162">
                  <c:v>3.32</c:v>
                </c:pt>
                <c:pt idx="163">
                  <c:v>11.64</c:v>
                </c:pt>
                <c:pt idx="164">
                  <c:v>9.81</c:v>
                </c:pt>
                <c:pt idx="165">
                  <c:v>3.7</c:v>
                </c:pt>
                <c:pt idx="166">
                  <c:v>12.14</c:v>
                </c:pt>
                <c:pt idx="167">
                  <c:v>11.1</c:v>
                </c:pt>
                <c:pt idx="168">
                  <c:v>11.32</c:v>
                </c:pt>
                <c:pt idx="169">
                  <c:v>14.43</c:v>
                </c:pt>
                <c:pt idx="170">
                  <c:v>12.03</c:v>
                </c:pt>
                <c:pt idx="171">
                  <c:v>14.69</c:v>
                </c:pt>
                <c:pt idx="172">
                  <c:v>9.0399999999999991</c:v>
                </c:pt>
                <c:pt idx="173">
                  <c:v>9.64</c:v>
                </c:pt>
                <c:pt idx="174">
                  <c:v>5.33</c:v>
                </c:pt>
                <c:pt idx="175">
                  <c:v>10.11</c:v>
                </c:pt>
                <c:pt idx="176">
                  <c:v>6.29</c:v>
                </c:pt>
                <c:pt idx="177">
                  <c:v>6.92</c:v>
                </c:pt>
                <c:pt idx="178">
                  <c:v>5.04</c:v>
                </c:pt>
                <c:pt idx="179">
                  <c:v>7.56</c:v>
                </c:pt>
                <c:pt idx="180">
                  <c:v>9.4499999999999993</c:v>
                </c:pt>
                <c:pt idx="181">
                  <c:v>4.82</c:v>
                </c:pt>
                <c:pt idx="182">
                  <c:v>5.68</c:v>
                </c:pt>
                <c:pt idx="183">
                  <c:v>13.98</c:v>
                </c:pt>
                <c:pt idx="184">
                  <c:v>13.15</c:v>
                </c:pt>
                <c:pt idx="185">
                  <c:v>4.45</c:v>
                </c:pt>
                <c:pt idx="186">
                  <c:v>6.68</c:v>
                </c:pt>
                <c:pt idx="187">
                  <c:v>4.5599999999999996</c:v>
                </c:pt>
                <c:pt idx="188">
                  <c:v>5.39</c:v>
                </c:pt>
                <c:pt idx="189">
                  <c:v>5.0999999999999996</c:v>
                </c:pt>
                <c:pt idx="190">
                  <c:v>4.6900000000000004</c:v>
                </c:pt>
                <c:pt idx="191">
                  <c:v>2.87</c:v>
                </c:pt>
                <c:pt idx="192">
                  <c:v>5.03</c:v>
                </c:pt>
                <c:pt idx="193">
                  <c:v>4.38</c:v>
                </c:pt>
                <c:pt idx="194">
                  <c:v>2.97</c:v>
                </c:pt>
                <c:pt idx="195">
                  <c:v>4.08</c:v>
                </c:pt>
                <c:pt idx="196">
                  <c:v>8.61</c:v>
                </c:pt>
                <c:pt idx="197">
                  <c:v>6.62</c:v>
                </c:pt>
                <c:pt idx="198">
                  <c:v>4.5599999999999996</c:v>
                </c:pt>
                <c:pt idx="199">
                  <c:v>4.45</c:v>
                </c:pt>
                <c:pt idx="200">
                  <c:v>7.43</c:v>
                </c:pt>
                <c:pt idx="201">
                  <c:v>3.11</c:v>
                </c:pt>
                <c:pt idx="202">
                  <c:v>3.81</c:v>
                </c:pt>
                <c:pt idx="203">
                  <c:v>2.88</c:v>
                </c:pt>
                <c:pt idx="204">
                  <c:v>10.87</c:v>
                </c:pt>
                <c:pt idx="205">
                  <c:v>10.97</c:v>
                </c:pt>
                <c:pt idx="206">
                  <c:v>18.059999999999999</c:v>
                </c:pt>
                <c:pt idx="207">
                  <c:v>14.66</c:v>
                </c:pt>
                <c:pt idx="208">
                  <c:v>23.09</c:v>
                </c:pt>
                <c:pt idx="209">
                  <c:v>17.27</c:v>
                </c:pt>
                <c:pt idx="210">
                  <c:v>23.98</c:v>
                </c:pt>
                <c:pt idx="211">
                  <c:v>16.03</c:v>
                </c:pt>
                <c:pt idx="212">
                  <c:v>9.3800000000000008</c:v>
                </c:pt>
                <c:pt idx="213">
                  <c:v>29.55</c:v>
                </c:pt>
                <c:pt idx="214">
                  <c:v>9.4700000000000006</c:v>
                </c:pt>
                <c:pt idx="215">
                  <c:v>13.51</c:v>
                </c:pt>
                <c:pt idx="216">
                  <c:v>9.69</c:v>
                </c:pt>
                <c:pt idx="217">
                  <c:v>17.920000000000002</c:v>
                </c:pt>
                <c:pt idx="218">
                  <c:v>10.5</c:v>
                </c:pt>
                <c:pt idx="219">
                  <c:v>9.7100000000000009</c:v>
                </c:pt>
                <c:pt idx="220">
                  <c:v>21.46</c:v>
                </c:pt>
                <c:pt idx="221">
                  <c:v>9.93</c:v>
                </c:pt>
                <c:pt idx="222">
                  <c:v>7.6</c:v>
                </c:pt>
                <c:pt idx="223">
                  <c:v>4.1399999999999997</c:v>
                </c:pt>
                <c:pt idx="224">
                  <c:v>4.63</c:v>
                </c:pt>
                <c:pt idx="225">
                  <c:v>3.13</c:v>
                </c:pt>
                <c:pt idx="226">
                  <c:v>6.36</c:v>
                </c:pt>
                <c:pt idx="227">
                  <c:v>3.92</c:v>
                </c:pt>
                <c:pt idx="228">
                  <c:v>3.76</c:v>
                </c:pt>
                <c:pt idx="229">
                  <c:v>11.65</c:v>
                </c:pt>
                <c:pt idx="230">
                  <c:v>5.25</c:v>
                </c:pt>
                <c:pt idx="231">
                  <c:v>2.4700000000000002</c:v>
                </c:pt>
                <c:pt idx="232">
                  <c:v>3.95</c:v>
                </c:pt>
                <c:pt idx="233">
                  <c:v>8.0500000000000007</c:v>
                </c:pt>
                <c:pt idx="234">
                  <c:v>10.88</c:v>
                </c:pt>
                <c:pt idx="235">
                  <c:v>9.5399999999999991</c:v>
                </c:pt>
                <c:pt idx="236">
                  <c:v>4.7300000000000004</c:v>
                </c:pt>
                <c:pt idx="237">
                  <c:v>6.36</c:v>
                </c:pt>
                <c:pt idx="238">
                  <c:v>7.37</c:v>
                </c:pt>
                <c:pt idx="239">
                  <c:v>11.38</c:v>
                </c:pt>
                <c:pt idx="240">
                  <c:v>12.4</c:v>
                </c:pt>
                <c:pt idx="241">
                  <c:v>11.22</c:v>
                </c:pt>
                <c:pt idx="242">
                  <c:v>5.19</c:v>
                </c:pt>
                <c:pt idx="243">
                  <c:v>12.5</c:v>
                </c:pt>
                <c:pt idx="244">
                  <c:v>18.46</c:v>
                </c:pt>
                <c:pt idx="245">
                  <c:v>9.16</c:v>
                </c:pt>
                <c:pt idx="246">
                  <c:v>10.15</c:v>
                </c:pt>
                <c:pt idx="247">
                  <c:v>9.52</c:v>
                </c:pt>
                <c:pt idx="248">
                  <c:v>6.56</c:v>
                </c:pt>
                <c:pt idx="249">
                  <c:v>5.9</c:v>
                </c:pt>
                <c:pt idx="250">
                  <c:v>3.59</c:v>
                </c:pt>
                <c:pt idx="251">
                  <c:v>3.53</c:v>
                </c:pt>
                <c:pt idx="252">
                  <c:v>3.54</c:v>
                </c:pt>
                <c:pt idx="253">
                  <c:v>6.57</c:v>
                </c:pt>
                <c:pt idx="254">
                  <c:v>9.25</c:v>
                </c:pt>
                <c:pt idx="255">
                  <c:v>3.11</c:v>
                </c:pt>
                <c:pt idx="256">
                  <c:v>5.12</c:v>
                </c:pt>
                <c:pt idx="257">
                  <c:v>7.79</c:v>
                </c:pt>
                <c:pt idx="258">
                  <c:v>6.9</c:v>
                </c:pt>
                <c:pt idx="259">
                  <c:v>9.59</c:v>
                </c:pt>
                <c:pt idx="260">
                  <c:v>7.26</c:v>
                </c:pt>
                <c:pt idx="261">
                  <c:v>5.91</c:v>
                </c:pt>
                <c:pt idx="262">
                  <c:v>11.25</c:v>
                </c:pt>
                <c:pt idx="263">
                  <c:v>8.1</c:v>
                </c:pt>
                <c:pt idx="264">
                  <c:v>10.45</c:v>
                </c:pt>
                <c:pt idx="265">
                  <c:v>14.79</c:v>
                </c:pt>
                <c:pt idx="266">
                  <c:v>7.44</c:v>
                </c:pt>
                <c:pt idx="267">
                  <c:v>3.16</c:v>
                </c:pt>
                <c:pt idx="268">
                  <c:v>13.65</c:v>
                </c:pt>
                <c:pt idx="269">
                  <c:v>13</c:v>
                </c:pt>
                <c:pt idx="270">
                  <c:v>6.59</c:v>
                </c:pt>
                <c:pt idx="271">
                  <c:v>7.73</c:v>
                </c:pt>
                <c:pt idx="272">
                  <c:v>6.58</c:v>
                </c:pt>
                <c:pt idx="273">
                  <c:v>3.53</c:v>
                </c:pt>
                <c:pt idx="274">
                  <c:v>2.98</c:v>
                </c:pt>
                <c:pt idx="275">
                  <c:v>6.05</c:v>
                </c:pt>
                <c:pt idx="276">
                  <c:v>4.16</c:v>
                </c:pt>
                <c:pt idx="277">
                  <c:v>7.19</c:v>
                </c:pt>
                <c:pt idx="278">
                  <c:v>4.8499999999999996</c:v>
                </c:pt>
                <c:pt idx="279">
                  <c:v>3.76</c:v>
                </c:pt>
                <c:pt idx="280">
                  <c:v>4.59</c:v>
                </c:pt>
                <c:pt idx="281">
                  <c:v>3.01</c:v>
                </c:pt>
                <c:pt idx="282">
                  <c:v>3.16</c:v>
                </c:pt>
                <c:pt idx="283">
                  <c:v>7.85</c:v>
                </c:pt>
                <c:pt idx="284">
                  <c:v>8.23</c:v>
                </c:pt>
                <c:pt idx="285">
                  <c:v>12.93</c:v>
                </c:pt>
                <c:pt idx="286">
                  <c:v>7.14</c:v>
                </c:pt>
                <c:pt idx="287">
                  <c:v>7.6</c:v>
                </c:pt>
                <c:pt idx="288">
                  <c:v>9.51</c:v>
                </c:pt>
                <c:pt idx="289">
                  <c:v>3.33</c:v>
                </c:pt>
                <c:pt idx="290">
                  <c:v>3.56</c:v>
                </c:pt>
                <c:pt idx="291">
                  <c:v>4.7</c:v>
                </c:pt>
                <c:pt idx="292">
                  <c:v>8.58</c:v>
                </c:pt>
                <c:pt idx="293">
                  <c:v>10.4</c:v>
                </c:pt>
                <c:pt idx="294">
                  <c:v>6.27</c:v>
                </c:pt>
                <c:pt idx="295">
                  <c:v>7.39</c:v>
                </c:pt>
                <c:pt idx="296">
                  <c:v>15.84</c:v>
                </c:pt>
                <c:pt idx="297">
                  <c:v>4.97</c:v>
                </c:pt>
                <c:pt idx="298">
                  <c:v>4.74</c:v>
                </c:pt>
                <c:pt idx="299">
                  <c:v>6.07</c:v>
                </c:pt>
                <c:pt idx="300">
                  <c:v>9.5</c:v>
                </c:pt>
                <c:pt idx="301">
                  <c:v>8.67</c:v>
                </c:pt>
                <c:pt idx="302">
                  <c:v>4.8600000000000003</c:v>
                </c:pt>
                <c:pt idx="303">
                  <c:v>6.93</c:v>
                </c:pt>
                <c:pt idx="304">
                  <c:v>8.93</c:v>
                </c:pt>
                <c:pt idx="305">
                  <c:v>6.47</c:v>
                </c:pt>
                <c:pt idx="306">
                  <c:v>7.53</c:v>
                </c:pt>
                <c:pt idx="307">
                  <c:v>4.54</c:v>
                </c:pt>
                <c:pt idx="308">
                  <c:v>9.9700000000000006</c:v>
                </c:pt>
                <c:pt idx="309">
                  <c:v>12.64</c:v>
                </c:pt>
                <c:pt idx="310">
                  <c:v>5.98</c:v>
                </c:pt>
                <c:pt idx="311">
                  <c:v>11.72</c:v>
                </c:pt>
                <c:pt idx="312">
                  <c:v>7.9</c:v>
                </c:pt>
                <c:pt idx="313">
                  <c:v>9.2799999999999994</c:v>
                </c:pt>
                <c:pt idx="314">
                  <c:v>11.5</c:v>
                </c:pt>
                <c:pt idx="315">
                  <c:v>18.329999999999998</c:v>
                </c:pt>
                <c:pt idx="316">
                  <c:v>15.94</c:v>
                </c:pt>
                <c:pt idx="317">
                  <c:v>10.36</c:v>
                </c:pt>
                <c:pt idx="318">
                  <c:v>12.73</c:v>
                </c:pt>
                <c:pt idx="319">
                  <c:v>7.2</c:v>
                </c:pt>
                <c:pt idx="320">
                  <c:v>6.87</c:v>
                </c:pt>
                <c:pt idx="321">
                  <c:v>7.7</c:v>
                </c:pt>
                <c:pt idx="322">
                  <c:v>11.74</c:v>
                </c:pt>
                <c:pt idx="323">
                  <c:v>6.12</c:v>
                </c:pt>
                <c:pt idx="324">
                  <c:v>5.08</c:v>
                </c:pt>
                <c:pt idx="325">
                  <c:v>6.15</c:v>
                </c:pt>
                <c:pt idx="326">
                  <c:v>12.79</c:v>
                </c:pt>
                <c:pt idx="327">
                  <c:v>9.9700000000000006</c:v>
                </c:pt>
                <c:pt idx="328">
                  <c:v>7.34</c:v>
                </c:pt>
                <c:pt idx="329">
                  <c:v>9.09</c:v>
                </c:pt>
                <c:pt idx="330">
                  <c:v>12.43</c:v>
                </c:pt>
                <c:pt idx="331">
                  <c:v>7.83</c:v>
                </c:pt>
                <c:pt idx="332">
                  <c:v>5.68</c:v>
                </c:pt>
                <c:pt idx="333">
                  <c:v>6.75</c:v>
                </c:pt>
                <c:pt idx="334">
                  <c:v>8.01</c:v>
                </c:pt>
                <c:pt idx="335">
                  <c:v>9.8000000000000007</c:v>
                </c:pt>
                <c:pt idx="336">
                  <c:v>10.56</c:v>
                </c:pt>
                <c:pt idx="337">
                  <c:v>8.51</c:v>
                </c:pt>
                <c:pt idx="338">
                  <c:v>9.74</c:v>
                </c:pt>
                <c:pt idx="339">
                  <c:v>9.2899999999999991</c:v>
                </c:pt>
                <c:pt idx="340">
                  <c:v>5.49</c:v>
                </c:pt>
                <c:pt idx="341">
                  <c:v>8.65</c:v>
                </c:pt>
                <c:pt idx="342">
                  <c:v>7.18</c:v>
                </c:pt>
                <c:pt idx="343">
                  <c:v>4.6100000000000003</c:v>
                </c:pt>
                <c:pt idx="344">
                  <c:v>10.53</c:v>
                </c:pt>
                <c:pt idx="345">
                  <c:v>12.67</c:v>
                </c:pt>
                <c:pt idx="346">
                  <c:v>6.36</c:v>
                </c:pt>
                <c:pt idx="347">
                  <c:v>5.99</c:v>
                </c:pt>
                <c:pt idx="348">
                  <c:v>5.89</c:v>
                </c:pt>
                <c:pt idx="349">
                  <c:v>5.98</c:v>
                </c:pt>
                <c:pt idx="350">
                  <c:v>5.49</c:v>
                </c:pt>
                <c:pt idx="351">
                  <c:v>7.79</c:v>
                </c:pt>
                <c:pt idx="352">
                  <c:v>4.5</c:v>
                </c:pt>
                <c:pt idx="353">
                  <c:v>8.0500000000000007</c:v>
                </c:pt>
                <c:pt idx="354">
                  <c:v>5.57</c:v>
                </c:pt>
                <c:pt idx="355">
                  <c:v>17.600000000000001</c:v>
                </c:pt>
                <c:pt idx="356">
                  <c:v>13.27</c:v>
                </c:pt>
                <c:pt idx="357">
                  <c:v>11.48</c:v>
                </c:pt>
                <c:pt idx="358">
                  <c:v>12.67</c:v>
                </c:pt>
                <c:pt idx="359">
                  <c:v>7.79</c:v>
                </c:pt>
                <c:pt idx="360">
                  <c:v>14.19</c:v>
                </c:pt>
                <c:pt idx="361">
                  <c:v>10.19</c:v>
                </c:pt>
                <c:pt idx="362">
                  <c:v>14.64</c:v>
                </c:pt>
                <c:pt idx="363">
                  <c:v>5.29</c:v>
                </c:pt>
                <c:pt idx="364">
                  <c:v>7.12</c:v>
                </c:pt>
                <c:pt idx="365">
                  <c:v>14</c:v>
                </c:pt>
                <c:pt idx="366">
                  <c:v>13.33</c:v>
                </c:pt>
                <c:pt idx="367">
                  <c:v>3.26</c:v>
                </c:pt>
                <c:pt idx="368">
                  <c:v>3.73</c:v>
                </c:pt>
                <c:pt idx="369">
                  <c:v>2.96</c:v>
                </c:pt>
                <c:pt idx="370">
                  <c:v>9.5299999999999994</c:v>
                </c:pt>
                <c:pt idx="371">
                  <c:v>8.8800000000000008</c:v>
                </c:pt>
                <c:pt idx="372">
                  <c:v>34.770000000000003</c:v>
                </c:pt>
                <c:pt idx="373">
                  <c:v>37.97</c:v>
                </c:pt>
                <c:pt idx="374">
                  <c:v>13.44</c:v>
                </c:pt>
                <c:pt idx="375">
                  <c:v>23.24</c:v>
                </c:pt>
                <c:pt idx="376">
                  <c:v>21.24</c:v>
                </c:pt>
                <c:pt idx="377">
                  <c:v>23.69</c:v>
                </c:pt>
                <c:pt idx="378">
                  <c:v>21.78</c:v>
                </c:pt>
                <c:pt idx="379">
                  <c:v>17.21</c:v>
                </c:pt>
                <c:pt idx="380">
                  <c:v>21.08</c:v>
                </c:pt>
                <c:pt idx="381">
                  <c:v>23.6</c:v>
                </c:pt>
                <c:pt idx="382">
                  <c:v>24.56</c:v>
                </c:pt>
                <c:pt idx="383">
                  <c:v>30.63</c:v>
                </c:pt>
                <c:pt idx="384">
                  <c:v>30.81</c:v>
                </c:pt>
                <c:pt idx="385">
                  <c:v>28.28</c:v>
                </c:pt>
                <c:pt idx="386">
                  <c:v>31.99</c:v>
                </c:pt>
                <c:pt idx="387">
                  <c:v>30.62</c:v>
                </c:pt>
                <c:pt idx="388">
                  <c:v>20.85</c:v>
                </c:pt>
                <c:pt idx="389">
                  <c:v>17.11</c:v>
                </c:pt>
                <c:pt idx="390">
                  <c:v>18.760000000000002</c:v>
                </c:pt>
                <c:pt idx="391">
                  <c:v>25.68</c:v>
                </c:pt>
                <c:pt idx="392">
                  <c:v>15.17</c:v>
                </c:pt>
                <c:pt idx="393">
                  <c:v>16.350000000000001</c:v>
                </c:pt>
                <c:pt idx="394">
                  <c:v>17.12</c:v>
                </c:pt>
                <c:pt idx="395">
                  <c:v>19.37</c:v>
                </c:pt>
                <c:pt idx="396">
                  <c:v>19.920000000000002</c:v>
                </c:pt>
                <c:pt idx="397">
                  <c:v>30.59</c:v>
                </c:pt>
                <c:pt idx="398">
                  <c:v>29.97</c:v>
                </c:pt>
                <c:pt idx="399">
                  <c:v>26.77</c:v>
                </c:pt>
                <c:pt idx="400">
                  <c:v>20.32</c:v>
                </c:pt>
                <c:pt idx="401">
                  <c:v>20.309999999999999</c:v>
                </c:pt>
                <c:pt idx="402">
                  <c:v>19.77</c:v>
                </c:pt>
                <c:pt idx="403">
                  <c:v>27.38</c:v>
                </c:pt>
                <c:pt idx="404">
                  <c:v>22.98</c:v>
                </c:pt>
                <c:pt idx="405">
                  <c:v>23.34</c:v>
                </c:pt>
                <c:pt idx="406">
                  <c:v>12.13</c:v>
                </c:pt>
                <c:pt idx="407">
                  <c:v>26.4</c:v>
                </c:pt>
                <c:pt idx="408">
                  <c:v>19.78</c:v>
                </c:pt>
                <c:pt idx="409">
                  <c:v>10.11</c:v>
                </c:pt>
                <c:pt idx="410">
                  <c:v>21.22</c:v>
                </c:pt>
                <c:pt idx="411">
                  <c:v>34.369999999999997</c:v>
                </c:pt>
                <c:pt idx="412">
                  <c:v>20.079999999999998</c:v>
                </c:pt>
                <c:pt idx="413">
                  <c:v>36.979999999999997</c:v>
                </c:pt>
                <c:pt idx="414">
                  <c:v>29.05</c:v>
                </c:pt>
                <c:pt idx="415">
                  <c:v>25.79</c:v>
                </c:pt>
                <c:pt idx="416">
                  <c:v>26.64</c:v>
                </c:pt>
                <c:pt idx="417">
                  <c:v>20.62</c:v>
                </c:pt>
                <c:pt idx="418">
                  <c:v>22.74</c:v>
                </c:pt>
                <c:pt idx="419">
                  <c:v>15.02</c:v>
                </c:pt>
                <c:pt idx="420">
                  <c:v>15.7</c:v>
                </c:pt>
                <c:pt idx="421">
                  <c:v>14.1</c:v>
                </c:pt>
                <c:pt idx="422">
                  <c:v>23.29</c:v>
                </c:pt>
                <c:pt idx="423">
                  <c:v>17.16</c:v>
                </c:pt>
                <c:pt idx="424">
                  <c:v>24.39</c:v>
                </c:pt>
                <c:pt idx="425">
                  <c:v>15.69</c:v>
                </c:pt>
                <c:pt idx="426">
                  <c:v>14.52</c:v>
                </c:pt>
                <c:pt idx="427">
                  <c:v>21.52</c:v>
                </c:pt>
                <c:pt idx="428">
                  <c:v>24.08</c:v>
                </c:pt>
                <c:pt idx="429">
                  <c:v>17.64</c:v>
                </c:pt>
                <c:pt idx="430">
                  <c:v>19.690000000000001</c:v>
                </c:pt>
                <c:pt idx="431">
                  <c:v>12.03</c:v>
                </c:pt>
                <c:pt idx="432">
                  <c:v>16.22</c:v>
                </c:pt>
                <c:pt idx="433">
                  <c:v>15.17</c:v>
                </c:pt>
                <c:pt idx="434">
                  <c:v>23.27</c:v>
                </c:pt>
                <c:pt idx="435">
                  <c:v>18.05</c:v>
                </c:pt>
                <c:pt idx="436">
                  <c:v>26.45</c:v>
                </c:pt>
                <c:pt idx="437">
                  <c:v>34.020000000000003</c:v>
                </c:pt>
                <c:pt idx="438">
                  <c:v>22.88</c:v>
                </c:pt>
                <c:pt idx="439">
                  <c:v>22.11</c:v>
                </c:pt>
                <c:pt idx="440">
                  <c:v>19.52</c:v>
                </c:pt>
                <c:pt idx="441">
                  <c:v>16.59</c:v>
                </c:pt>
                <c:pt idx="442">
                  <c:v>18.850000000000001</c:v>
                </c:pt>
                <c:pt idx="443">
                  <c:v>23.79</c:v>
                </c:pt>
                <c:pt idx="444">
                  <c:v>23.98</c:v>
                </c:pt>
                <c:pt idx="445">
                  <c:v>17.79</c:v>
                </c:pt>
                <c:pt idx="446">
                  <c:v>16.440000000000001</c:v>
                </c:pt>
                <c:pt idx="447">
                  <c:v>18.13</c:v>
                </c:pt>
                <c:pt idx="448">
                  <c:v>19.309999999999999</c:v>
                </c:pt>
                <c:pt idx="449">
                  <c:v>17.440000000000001</c:v>
                </c:pt>
                <c:pt idx="450">
                  <c:v>17.73</c:v>
                </c:pt>
                <c:pt idx="451">
                  <c:v>17.27</c:v>
                </c:pt>
                <c:pt idx="452">
                  <c:v>16.739999999999998</c:v>
                </c:pt>
                <c:pt idx="453">
                  <c:v>18.71</c:v>
                </c:pt>
                <c:pt idx="454">
                  <c:v>18.13</c:v>
                </c:pt>
                <c:pt idx="455">
                  <c:v>19.010000000000002</c:v>
                </c:pt>
                <c:pt idx="456">
                  <c:v>16.940000000000001</c:v>
                </c:pt>
                <c:pt idx="457">
                  <c:v>16.23</c:v>
                </c:pt>
                <c:pt idx="458">
                  <c:v>14.7</c:v>
                </c:pt>
                <c:pt idx="459">
                  <c:v>16.420000000000002</c:v>
                </c:pt>
                <c:pt idx="460">
                  <c:v>14.65</c:v>
                </c:pt>
                <c:pt idx="461">
                  <c:v>13.99</c:v>
                </c:pt>
                <c:pt idx="462">
                  <c:v>10.29</c:v>
                </c:pt>
                <c:pt idx="463">
                  <c:v>13.22</c:v>
                </c:pt>
                <c:pt idx="464">
                  <c:v>14.13</c:v>
                </c:pt>
                <c:pt idx="465">
                  <c:v>17.149999999999999</c:v>
                </c:pt>
                <c:pt idx="466">
                  <c:v>21.32</c:v>
                </c:pt>
                <c:pt idx="467">
                  <c:v>18.13</c:v>
                </c:pt>
                <c:pt idx="468">
                  <c:v>14.76</c:v>
                </c:pt>
                <c:pt idx="469">
                  <c:v>16.29</c:v>
                </c:pt>
                <c:pt idx="470">
                  <c:v>12.87</c:v>
                </c:pt>
                <c:pt idx="471">
                  <c:v>14.36</c:v>
                </c:pt>
                <c:pt idx="472">
                  <c:v>11.66</c:v>
                </c:pt>
                <c:pt idx="473">
                  <c:v>18.14</c:v>
                </c:pt>
                <c:pt idx="474">
                  <c:v>24.1</c:v>
                </c:pt>
                <c:pt idx="475">
                  <c:v>18.68</c:v>
                </c:pt>
                <c:pt idx="476">
                  <c:v>24.91</c:v>
                </c:pt>
                <c:pt idx="477">
                  <c:v>18.03</c:v>
                </c:pt>
                <c:pt idx="478">
                  <c:v>13.11</c:v>
                </c:pt>
                <c:pt idx="479">
                  <c:v>10.74</c:v>
                </c:pt>
                <c:pt idx="480">
                  <c:v>7.74</c:v>
                </c:pt>
                <c:pt idx="481">
                  <c:v>7.01</c:v>
                </c:pt>
                <c:pt idx="482">
                  <c:v>10.42</c:v>
                </c:pt>
                <c:pt idx="483">
                  <c:v>13.34</c:v>
                </c:pt>
                <c:pt idx="484">
                  <c:v>10.58</c:v>
                </c:pt>
                <c:pt idx="485">
                  <c:v>14.98</c:v>
                </c:pt>
                <c:pt idx="486">
                  <c:v>11.45</c:v>
                </c:pt>
                <c:pt idx="487">
                  <c:v>18.059999999999999</c:v>
                </c:pt>
                <c:pt idx="488">
                  <c:v>23.97</c:v>
                </c:pt>
                <c:pt idx="489">
                  <c:v>29.68</c:v>
                </c:pt>
                <c:pt idx="490">
                  <c:v>18.07</c:v>
                </c:pt>
                <c:pt idx="491">
                  <c:v>13.35</c:v>
                </c:pt>
                <c:pt idx="492">
                  <c:v>12.01</c:v>
                </c:pt>
                <c:pt idx="493">
                  <c:v>13.59</c:v>
                </c:pt>
                <c:pt idx="494">
                  <c:v>17.600000000000001</c:v>
                </c:pt>
                <c:pt idx="495">
                  <c:v>21.14</c:v>
                </c:pt>
                <c:pt idx="496">
                  <c:v>14.1</c:v>
                </c:pt>
                <c:pt idx="497">
                  <c:v>12.92</c:v>
                </c:pt>
                <c:pt idx="498">
                  <c:v>15.1</c:v>
                </c:pt>
                <c:pt idx="499">
                  <c:v>14.33</c:v>
                </c:pt>
                <c:pt idx="500">
                  <c:v>9.67</c:v>
                </c:pt>
                <c:pt idx="501">
                  <c:v>9.08</c:v>
                </c:pt>
                <c:pt idx="502">
                  <c:v>5.64</c:v>
                </c:pt>
                <c:pt idx="503">
                  <c:v>6.48</c:v>
                </c:pt>
                <c:pt idx="504">
                  <c:v>7.88</c:v>
                </c:pt>
              </c:numCache>
            </c:numRef>
          </c:xVal>
          <c:yVal>
            <c:numRef>
              <c:f>'[Terro Project File.xlsx]Que 5'!$C$25:$C$529</c:f>
              <c:numCache>
                <c:formatCode>General</c:formatCode>
                <c:ptCount val="505"/>
                <c:pt idx="0">
                  <c:v>-4.288066969432478</c:v>
                </c:pt>
                <c:pt idx="1">
                  <c:v>3.9482776665368604</c:v>
                </c:pt>
                <c:pt idx="2">
                  <c:v>1.610824761097831</c:v>
                </c:pt>
                <c:pt idx="3">
                  <c:v>6.6856068198127616</c:v>
                </c:pt>
                <c:pt idx="4">
                  <c:v>-0.92860817895116909</c:v>
                </c:pt>
                <c:pt idx="5">
                  <c:v>0.14332758001191692</c:v>
                </c:pt>
                <c:pt idx="6">
                  <c:v>10.739367510791965</c:v>
                </c:pt>
                <c:pt idx="7">
                  <c:v>10.399681566418295</c:v>
                </c:pt>
                <c:pt idx="8">
                  <c:v>0.5881946152415054</c:v>
                </c:pt>
                <c:pt idx="9">
                  <c:v>-0.12330333593213183</c:v>
                </c:pt>
                <c:pt idx="10">
                  <c:v>-3.0571674286405752</c:v>
                </c:pt>
                <c:pt idx="11">
                  <c:v>2.065204212892656</c:v>
                </c:pt>
                <c:pt idx="12">
                  <c:v>-6.3256436270346299</c:v>
                </c:pt>
                <c:pt idx="13">
                  <c:v>-6.6220603143024732</c:v>
                </c:pt>
                <c:pt idx="14">
                  <c:v>-6.6257673791977538</c:v>
                </c:pt>
                <c:pt idx="15">
                  <c:v>-5.2246536097296428</c:v>
                </c:pt>
                <c:pt idx="16">
                  <c:v>-3.1246591097280643</c:v>
                </c:pt>
                <c:pt idx="17">
                  <c:v>-3.2609982456989819</c:v>
                </c:pt>
                <c:pt idx="18">
                  <c:v>-5.6512328248090746</c:v>
                </c:pt>
                <c:pt idx="19">
                  <c:v>-0.98078209180346754</c:v>
                </c:pt>
                <c:pt idx="20">
                  <c:v>-1.8241641010755707</c:v>
                </c:pt>
                <c:pt idx="21">
                  <c:v>-1.5699029014454489</c:v>
                </c:pt>
                <c:pt idx="22">
                  <c:v>-1.1658245800607965</c:v>
                </c:pt>
                <c:pt idx="23">
                  <c:v>-3.4732387098513566</c:v>
                </c:pt>
                <c:pt idx="24">
                  <c:v>-4.9733624620144798</c:v>
                </c:pt>
                <c:pt idx="25">
                  <c:v>-3.8914082778368133</c:v>
                </c:pt>
                <c:pt idx="26">
                  <c:v>-3.3404828866125982</c:v>
                </c:pt>
                <c:pt idx="27">
                  <c:v>-4.0045095071326315</c:v>
                </c:pt>
                <c:pt idx="28">
                  <c:v>-2.1849786653528156</c:v>
                </c:pt>
                <c:pt idx="29">
                  <c:v>-0.37695127474506052</c:v>
                </c:pt>
                <c:pt idx="30">
                  <c:v>-7.6760795096047758</c:v>
                </c:pt>
                <c:pt idx="31">
                  <c:v>4.9867040892855989</c:v>
                </c:pt>
                <c:pt idx="32">
                  <c:v>-4.0220658143008965</c:v>
                </c:pt>
                <c:pt idx="33">
                  <c:v>-1.7280004181323996</c:v>
                </c:pt>
                <c:pt idx="34">
                  <c:v>-6.4740994749948015</c:v>
                </c:pt>
                <c:pt idx="35">
                  <c:v>-3.7274999094814802</c:v>
                </c:pt>
                <c:pt idx="36">
                  <c:v>-5.240229882287931</c:v>
                </c:pt>
                <c:pt idx="37">
                  <c:v>-0.24579322963006334</c:v>
                </c:pt>
                <c:pt idx="38">
                  <c:v>0.32429724688302031</c:v>
                </c:pt>
                <c:pt idx="39">
                  <c:v>2.1971047709863925</c:v>
                </c:pt>
                <c:pt idx="40">
                  <c:v>-3.3807710918066185</c:v>
                </c:pt>
                <c:pt idx="41">
                  <c:v>-3.7575331851315212</c:v>
                </c:pt>
                <c:pt idx="42">
                  <c:v>-2.8061127852548147</c:v>
                </c:pt>
                <c:pt idx="43">
                  <c:v>-4.2978323903223874</c:v>
                </c:pt>
                <c:pt idx="44">
                  <c:v>-5.569649897120776</c:v>
                </c:pt>
                <c:pt idx="45">
                  <c:v>-1.1195907710384247</c:v>
                </c:pt>
                <c:pt idx="46">
                  <c:v>-9.3759568936157223E-2</c:v>
                </c:pt>
                <c:pt idx="47">
                  <c:v>9.1372582240204441</c:v>
                </c:pt>
                <c:pt idx="48">
                  <c:v>0.23158212451203042</c:v>
                </c:pt>
                <c:pt idx="49">
                  <c:v>-2.0858449304946838</c:v>
                </c:pt>
                <c:pt idx="50">
                  <c:v>-5.1120473890863209</c:v>
                </c:pt>
                <c:pt idx="51">
                  <c:v>-4.5619827630055454</c:v>
                </c:pt>
                <c:pt idx="52">
                  <c:v>-3.1638390454523986</c:v>
                </c:pt>
                <c:pt idx="53">
                  <c:v>-1.6009261944004756</c:v>
                </c:pt>
                <c:pt idx="54">
                  <c:v>5.3906751585023969</c:v>
                </c:pt>
                <c:pt idx="55">
                  <c:v>-4.3956048513861674</c:v>
                </c:pt>
                <c:pt idx="56">
                  <c:v>0.77213433402757303</c:v>
                </c:pt>
                <c:pt idx="57">
                  <c:v>-4.7581519459471373</c:v>
                </c:pt>
                <c:pt idx="58">
                  <c:v>-6.211923636923192</c:v>
                </c:pt>
                <c:pt idx="59">
                  <c:v>-3.3713824274045052</c:v>
                </c:pt>
                <c:pt idx="60">
                  <c:v>-4.8435711906922663</c:v>
                </c:pt>
                <c:pt idx="61">
                  <c:v>-5.9818848612747324</c:v>
                </c:pt>
                <c:pt idx="62">
                  <c:v>-0.54542197314069085</c:v>
                </c:pt>
                <c:pt idx="63">
                  <c:v>6.0744801251284954</c:v>
                </c:pt>
                <c:pt idx="64">
                  <c:v>-6.6425756733888512</c:v>
                </c:pt>
                <c:pt idx="65">
                  <c:v>-5.4410961474297963</c:v>
                </c:pt>
                <c:pt idx="66">
                  <c:v>-4.8779302920532039</c:v>
                </c:pt>
                <c:pt idx="67">
                  <c:v>-4.7284899267864731</c:v>
                </c:pt>
                <c:pt idx="68">
                  <c:v>-5.32119404916061</c:v>
                </c:pt>
                <c:pt idx="69">
                  <c:v>-3.9914027778383918</c:v>
                </c:pt>
                <c:pt idx="70">
                  <c:v>-3.4837411437215842</c:v>
                </c:pt>
                <c:pt idx="71">
                  <c:v>-6.5335527654776833</c:v>
                </c:pt>
                <c:pt idx="72">
                  <c:v>-4.010933619618207</c:v>
                </c:pt>
                <c:pt idx="73">
                  <c:v>-4.0342952784564261</c:v>
                </c:pt>
                <c:pt idx="74">
                  <c:v>-4.6784253007056975</c:v>
                </c:pt>
                <c:pt idx="75">
                  <c:v>-3.194496581916475</c:v>
                </c:pt>
                <c:pt idx="76">
                  <c:v>-4.0125423977388124</c:v>
                </c:pt>
                <c:pt idx="77">
                  <c:v>-1.6423336690610277</c:v>
                </c:pt>
                <c:pt idx="78">
                  <c:v>-5.6261386356871235</c:v>
                </c:pt>
                <c:pt idx="79">
                  <c:v>-1.5524648464418824</c:v>
                </c:pt>
                <c:pt idx="80">
                  <c:v>-3.8155069496553544</c:v>
                </c:pt>
                <c:pt idx="81">
                  <c:v>-3.3914027778383904</c:v>
                </c:pt>
                <c:pt idx="82">
                  <c:v>-4.5394873693091924</c:v>
                </c:pt>
                <c:pt idx="83">
                  <c:v>-1.5312069743767651</c:v>
                </c:pt>
                <c:pt idx="84">
                  <c:v>-1.7722431925479434</c:v>
                </c:pt>
                <c:pt idx="85">
                  <c:v>0.15259799224933346</c:v>
                </c:pt>
                <c:pt idx="86">
                  <c:v>-4.3543211288887385</c:v>
                </c:pt>
                <c:pt idx="87">
                  <c:v>-5.7525885986050049</c:v>
                </c:pt>
                <c:pt idx="88">
                  <c:v>-0.46223026733179395</c:v>
                </c:pt>
                <c:pt idx="89">
                  <c:v>-3.6021582160332848</c:v>
                </c:pt>
                <c:pt idx="90">
                  <c:v>-4.7827511264165956</c:v>
                </c:pt>
                <c:pt idx="91">
                  <c:v>-3.9208227926712382</c:v>
                </c:pt>
                <c:pt idx="92">
                  <c:v>-3.6768165225850922</c:v>
                </c:pt>
                <c:pt idx="93">
                  <c:v>-3.9079690677016643</c:v>
                </c:pt>
                <c:pt idx="94">
                  <c:v>0.14197180621598093</c:v>
                </c:pt>
                <c:pt idx="95">
                  <c:v>-2.3941253254271118</c:v>
                </c:pt>
                <c:pt idx="96">
                  <c:v>8.1196001646827547</c:v>
                </c:pt>
                <c:pt idx="97">
                  <c:v>12.610453504608458</c:v>
                </c:pt>
                <c:pt idx="98">
                  <c:v>4.5041476442875918</c:v>
                </c:pt>
                <c:pt idx="99">
                  <c:v>1.8784346943500196</c:v>
                </c:pt>
                <c:pt idx="100">
                  <c:v>-0.7872007042906155</c:v>
                </c:pt>
                <c:pt idx="101">
                  <c:v>-5.8698974014470195</c:v>
                </c:pt>
                <c:pt idx="102">
                  <c:v>-2.4953628470583418</c:v>
                </c:pt>
                <c:pt idx="103">
                  <c:v>-2.7518515856246886</c:v>
                </c:pt>
                <c:pt idx="104">
                  <c:v>0.58856587173087505</c:v>
                </c:pt>
                <c:pt idx="105">
                  <c:v>2.6729895991725883</c:v>
                </c:pt>
                <c:pt idx="106">
                  <c:v>-0.7766982704203933</c:v>
                </c:pt>
                <c:pt idx="107">
                  <c:v>-3.1089590850066564</c:v>
                </c:pt>
                <c:pt idx="108">
                  <c:v>-0.38708245212591663</c:v>
                </c:pt>
                <c:pt idx="109">
                  <c:v>-0.51415117585941772</c:v>
                </c:pt>
                <c:pt idx="110">
                  <c:v>-2.1172394799390801</c:v>
                </c:pt>
                <c:pt idx="111">
                  <c:v>-0.35889995892430093</c:v>
                </c:pt>
                <c:pt idx="112">
                  <c:v>0.37867669867784315</c:v>
                </c:pt>
                <c:pt idx="113">
                  <c:v>-6.1412198995929188</c:v>
                </c:pt>
                <c:pt idx="114">
                  <c:v>-1.2872062042890384</c:v>
                </c:pt>
                <c:pt idx="115">
                  <c:v>-1.9278711659708527</c:v>
                </c:pt>
                <c:pt idx="116">
                  <c:v>-5.583988648047832</c:v>
                </c:pt>
                <c:pt idx="117">
                  <c:v>0.44159504972818553</c:v>
                </c:pt>
                <c:pt idx="118">
                  <c:v>-2.3335582654761104</c:v>
                </c:pt>
                <c:pt idx="119">
                  <c:v>1.0898033933621107</c:v>
                </c:pt>
                <c:pt idx="120">
                  <c:v>-0.70537577227449688</c:v>
                </c:pt>
                <c:pt idx="121">
                  <c:v>2.9781816900253517</c:v>
                </c:pt>
                <c:pt idx="122">
                  <c:v>6.8975832796436194</c:v>
                </c:pt>
                <c:pt idx="123">
                  <c:v>0.94505461029722326</c:v>
                </c:pt>
                <c:pt idx="124">
                  <c:v>0.90859172216318385</c:v>
                </c:pt>
                <c:pt idx="125">
                  <c:v>7.058397843920865</c:v>
                </c:pt>
                <c:pt idx="126">
                  <c:v>-2.0261441356855485</c:v>
                </c:pt>
                <c:pt idx="127">
                  <c:v>-1.9393691171444871</c:v>
                </c:pt>
                <c:pt idx="128">
                  <c:v>-2.8315837308645584</c:v>
                </c:pt>
                <c:pt idx="129">
                  <c:v>-3.3948678384058475</c:v>
                </c:pt>
                <c:pt idx="130">
                  <c:v>-3.3184770015703151</c:v>
                </c:pt>
                <c:pt idx="131">
                  <c:v>-1.0035194898276458</c:v>
                </c:pt>
                <c:pt idx="132">
                  <c:v>-1.8820141134362771</c:v>
                </c:pt>
                <c:pt idx="133">
                  <c:v>-2.511929136921621</c:v>
                </c:pt>
                <c:pt idx="134">
                  <c:v>-0.34505621664974484</c:v>
                </c:pt>
                <c:pt idx="135">
                  <c:v>-1.1021637160317148</c:v>
                </c:pt>
                <c:pt idx="136">
                  <c:v>-3.6008024422373524</c:v>
                </c:pt>
                <c:pt idx="137">
                  <c:v>-0.99524459489364148</c:v>
                </c:pt>
                <c:pt idx="138">
                  <c:v>0.78263126789937232</c:v>
                </c:pt>
                <c:pt idx="139">
                  <c:v>2.4078437091860216</c:v>
                </c:pt>
                <c:pt idx="140">
                  <c:v>12.563708186938323</c:v>
                </c:pt>
                <c:pt idx="141">
                  <c:v>4.3396095151197915</c:v>
                </c:pt>
                <c:pt idx="142">
                  <c:v>6.1588928525733611</c:v>
                </c:pt>
                <c:pt idx="143">
                  <c:v>5.0905349063440042</c:v>
                </c:pt>
                <c:pt idx="144">
                  <c:v>5.6723653383585493</c:v>
                </c:pt>
                <c:pt idx="145">
                  <c:v>-3.140111630123231</c:v>
                </c:pt>
                <c:pt idx="146">
                  <c:v>8.1189649038718645</c:v>
                </c:pt>
                <c:pt idx="147">
                  <c:v>10.16729699966891</c:v>
                </c:pt>
                <c:pt idx="148">
                  <c:v>1.2284883204339483</c:v>
                </c:pt>
                <c:pt idx="149">
                  <c:v>0.33281964614327109</c:v>
                </c:pt>
                <c:pt idx="150">
                  <c:v>-2.347649512076913</c:v>
                </c:pt>
                <c:pt idx="151">
                  <c:v>-7.7517278334615689</c:v>
                </c:pt>
                <c:pt idx="152">
                  <c:v>-0.15865245459806232</c:v>
                </c:pt>
                <c:pt idx="153">
                  <c:v>-3.1963528643633339</c:v>
                </c:pt>
                <c:pt idx="154">
                  <c:v>-4.691532029999939</c:v>
                </c:pt>
                <c:pt idx="155">
                  <c:v>-6.1255253748699321</c:v>
                </c:pt>
                <c:pt idx="156">
                  <c:v>11.08128099410186</c:v>
                </c:pt>
                <c:pt idx="157">
                  <c:v>-4.1674223581845524</c:v>
                </c:pt>
                <c:pt idx="158">
                  <c:v>-4.2537023680731174</c:v>
                </c:pt>
                <c:pt idx="159">
                  <c:v>-2.3525885986050064</c:v>
                </c:pt>
                <c:pt idx="160">
                  <c:v>17.059156856894873</c:v>
                </c:pt>
                <c:pt idx="161">
                  <c:v>17.23999727160443</c:v>
                </c:pt>
                <c:pt idx="162">
                  <c:v>18.57250559051694</c:v>
                </c:pt>
                <c:pt idx="163">
                  <c:v>-0.80858782851728606</c:v>
                </c:pt>
                <c:pt idx="164">
                  <c:v>-0.25036655966720645</c:v>
                </c:pt>
                <c:pt idx="165">
                  <c:v>18.934186419936051</c:v>
                </c:pt>
                <c:pt idx="166">
                  <c:v>0.76730799966575702</c:v>
                </c:pt>
                <c:pt idx="167">
                  <c:v>-0.22255532295496394</c:v>
                </c:pt>
                <c:pt idx="168">
                  <c:v>-1.5131611585544285</c:v>
                </c:pt>
                <c:pt idx="169">
                  <c:v>-3.4530891072559271</c:v>
                </c:pt>
                <c:pt idx="170">
                  <c:v>-4.0373890825345136</c:v>
                </c:pt>
                <c:pt idx="171">
                  <c:v>2.494376723399256</c:v>
                </c:pt>
                <c:pt idx="172">
                  <c:v>-2.3832461350690863</c:v>
                </c:pt>
                <c:pt idx="173">
                  <c:v>-2.8121711412494399</c:v>
                </c:pt>
                <c:pt idx="174">
                  <c:v>-0.11439318018724265</c:v>
                </c:pt>
                <c:pt idx="175">
                  <c:v>-1.7648290627573857</c:v>
                </c:pt>
                <c:pt idx="176">
                  <c:v>-4.0006731900758048</c:v>
                </c:pt>
                <c:pt idx="177">
                  <c:v>1.8989555534348241</c:v>
                </c:pt>
                <c:pt idx="178">
                  <c:v>7.4095872394665996</c:v>
                </c:pt>
                <c:pt idx="179">
                  <c:v>12.40810221350911</c:v>
                </c:pt>
                <c:pt idx="180">
                  <c:v>10.606988444041008</c:v>
                </c:pt>
                <c:pt idx="181">
                  <c:v>7.9001930750660563</c:v>
                </c:pt>
                <c:pt idx="182">
                  <c:v>3.3187338995408879</c:v>
                </c:pt>
                <c:pt idx="183">
                  <c:v>5.118604647379339</c:v>
                </c:pt>
                <c:pt idx="184">
                  <c:v>7.5286175725954969</c:v>
                </c:pt>
                <c:pt idx="185">
                  <c:v>19.64803016221061</c:v>
                </c:pt>
                <c:pt idx="186">
                  <c:v>3.7705255559069641</c:v>
                </c:pt>
                <c:pt idx="187">
                  <c:v>-0.44727275558912183</c:v>
                </c:pt>
                <c:pt idx="188">
                  <c:v>5.4427143191947209</c:v>
                </c:pt>
                <c:pt idx="189">
                  <c:v>7.2666947388485603</c:v>
                </c:pt>
                <c:pt idx="190">
                  <c:v>0.37646015973847113</c:v>
                </c:pt>
                <c:pt idx="191">
                  <c:v>4.5441993451522045</c:v>
                </c:pt>
                <c:pt idx="192">
                  <c:v>1.3000693229029388</c:v>
                </c:pt>
                <c:pt idx="193">
                  <c:v>-1.3185952537350119</c:v>
                </c:pt>
                <c:pt idx="194">
                  <c:v>18.239378510788814</c:v>
                </c:pt>
                <c:pt idx="195">
                  <c:v>2.5958672493551589</c:v>
                </c:pt>
                <c:pt idx="196">
                  <c:v>3.9074834526934978</c:v>
                </c:pt>
                <c:pt idx="197">
                  <c:v>6.313418056525002</c:v>
                </c:pt>
                <c:pt idx="198">
                  <c:v>4.652727244410876</c:v>
                </c:pt>
                <c:pt idx="199">
                  <c:v>2.5480301622106083</c:v>
                </c:pt>
                <c:pt idx="200">
                  <c:v>-3.4156307018184755</c:v>
                </c:pt>
                <c:pt idx="201">
                  <c:v>10.672629342680061</c:v>
                </c:pt>
                <c:pt idx="202">
                  <c:v>17.538883502136319</c:v>
                </c:pt>
                <c:pt idx="203">
                  <c:v>18.153717261715865</c:v>
                </c:pt>
                <c:pt idx="204">
                  <c:v>-1.6414674039191652</c:v>
                </c:pt>
                <c:pt idx="205">
                  <c:v>0.25371176171744025</c:v>
                </c:pt>
                <c:pt idx="206">
                  <c:v>5.1019146053529383</c:v>
                </c:pt>
                <c:pt idx="207">
                  <c:v>3.7658229737082713</c:v>
                </c:pt>
                <c:pt idx="208">
                  <c:v>7.3894266368743153</c:v>
                </c:pt>
                <c:pt idx="209">
                  <c:v>3.5499991968237374</c:v>
                </c:pt>
                <c:pt idx="210">
                  <c:v>7.5365212110401281</c:v>
                </c:pt>
                <c:pt idx="211">
                  <c:v>3.0697775429297991</c:v>
                </c:pt>
                <c:pt idx="212">
                  <c:v>2.4403630280953799</c:v>
                </c:pt>
                <c:pt idx="213">
                  <c:v>17.238000736999183</c:v>
                </c:pt>
                <c:pt idx="214">
                  <c:v>-0.57397572283167619</c:v>
                </c:pt>
                <c:pt idx="215">
                  <c:v>1.5712625688872812</c:v>
                </c:pt>
                <c:pt idx="216">
                  <c:v>3.3354184415688586</c:v>
                </c:pt>
                <c:pt idx="217">
                  <c:v>3.9686637734616923</c:v>
                </c:pt>
                <c:pt idx="218">
                  <c:v>-1.5936303167746146</c:v>
                </c:pt>
                <c:pt idx="219">
                  <c:v>1.3544542746961845</c:v>
                </c:pt>
                <c:pt idx="220">
                  <c:v>7.5380062369976066</c:v>
                </c:pt>
                <c:pt idx="221">
                  <c:v>2.3638484390967207</c:v>
                </c:pt>
                <c:pt idx="222">
                  <c:v>2.7461738797637594</c:v>
                </c:pt>
                <c:pt idx="223">
                  <c:v>14.152974748737122</c:v>
                </c:pt>
                <c:pt idx="224">
                  <c:v>19.819352660356504</c:v>
                </c:pt>
                <c:pt idx="225">
                  <c:v>5.9916651758073876</c:v>
                </c:pt>
                <c:pt idx="226">
                  <c:v>3.0659522258698217</c:v>
                </c:pt>
                <c:pt idx="227">
                  <c:v>15.843580584336593</c:v>
                </c:pt>
                <c:pt idx="228">
                  <c:v>0.49129391931801436</c:v>
                </c:pt>
                <c:pt idx="229">
                  <c:v>0.80093008804637833</c:v>
                </c:pt>
                <c:pt idx="230">
                  <c:v>2.1094634873034721</c:v>
                </c:pt>
                <c:pt idx="231">
                  <c:v>9.463482682605779</c:v>
                </c:pt>
                <c:pt idx="232">
                  <c:v>17.472134334027569</c:v>
                </c:pt>
                <c:pt idx="233">
                  <c:v>2.0744801251284954</c:v>
                </c:pt>
                <c:pt idx="234">
                  <c:v>-0.23194948735550369</c:v>
                </c:pt>
                <c:pt idx="235">
                  <c:v>-0.40735030688604823</c:v>
                </c:pt>
                <c:pt idx="236">
                  <c:v>1.4145318259931123</c:v>
                </c:pt>
                <c:pt idx="237">
                  <c:v>-4.8340477741301804</c:v>
                </c:pt>
                <c:pt idx="238">
                  <c:v>-4.2727382012004398</c:v>
                </c:pt>
                <c:pt idx="239">
                  <c:v>-1.7560536591724656</c:v>
                </c:pt>
                <c:pt idx="240">
                  <c:v>-2.685226169679062</c:v>
                </c:pt>
                <c:pt idx="241">
                  <c:v>-1.7083403241910382</c:v>
                </c:pt>
                <c:pt idx="242">
                  <c:v>-5.9476440120784915</c:v>
                </c:pt>
                <c:pt idx="243">
                  <c:v>-5.0900470040424537</c:v>
                </c:pt>
                <c:pt idx="244">
                  <c:v>1.4826312678993716</c:v>
                </c:pt>
                <c:pt idx="245">
                  <c:v>-1.5690311363051599</c:v>
                </c:pt>
                <c:pt idx="246">
                  <c:v>-4.4267573965027402</c:v>
                </c:pt>
                <c:pt idx="247">
                  <c:v>-1.026386140013372</c:v>
                </c:pt>
                <c:pt idx="248">
                  <c:v>-2.1436894428569637</c:v>
                </c:pt>
                <c:pt idx="249">
                  <c:v>-4.571871936058578</c:v>
                </c:pt>
                <c:pt idx="250">
                  <c:v>-6.3705106622642163</c:v>
                </c:pt>
                <c:pt idx="251">
                  <c:v>-1.6276181616461827</c:v>
                </c:pt>
                <c:pt idx="252">
                  <c:v>11.581899754917476</c:v>
                </c:pt>
                <c:pt idx="253">
                  <c:v>-6.434171526293305</c:v>
                </c:pt>
                <c:pt idx="254">
                  <c:v>-4.8833698872322131</c:v>
                </c:pt>
                <c:pt idx="255">
                  <c:v>12.372629342680064</c:v>
                </c:pt>
                <c:pt idx="256">
                  <c:v>20.285730571975883</c:v>
                </c:pt>
                <c:pt idx="257">
                  <c:v>8.8270142944733152</c:v>
                </c:pt>
                <c:pt idx="258">
                  <c:v>2.0799197203075046</c:v>
                </c:pt>
                <c:pt idx="259">
                  <c:v>8.3402392759322517</c:v>
                </c:pt>
                <c:pt idx="260">
                  <c:v>15.422564716599293</c:v>
                </c:pt>
                <c:pt idx="261">
                  <c:v>19.837645980505084</c:v>
                </c:pt>
                <c:pt idx="262">
                  <c:v>7.1202134254999443</c:v>
                </c:pt>
                <c:pt idx="263">
                  <c:v>9.6220697079467961</c:v>
                </c:pt>
                <c:pt idx="264">
                  <c:v>-1.8412198995929181</c:v>
                </c:pt>
                <c:pt idx="265">
                  <c:v>10.189555889035862</c:v>
                </c:pt>
                <c:pt idx="266">
                  <c:v>22.493887214745186</c:v>
                </c:pt>
                <c:pt idx="267">
                  <c:v>11.920218925498368</c:v>
                </c:pt>
                <c:pt idx="268">
                  <c:v>-0.89548659922146712</c:v>
                </c:pt>
                <c:pt idx="269">
                  <c:v>-1.1141511758594156</c:v>
                </c:pt>
                <c:pt idx="270">
                  <c:v>-3.1151356931659819</c:v>
                </c:pt>
                <c:pt idx="271">
                  <c:v>-2.8300932049086533</c:v>
                </c:pt>
                <c:pt idx="272">
                  <c:v>6.8753463902703587</c:v>
                </c:pt>
                <c:pt idx="273">
                  <c:v>1.1723818383538145</c:v>
                </c:pt>
                <c:pt idx="274">
                  <c:v>0.24889642735247364</c:v>
                </c:pt>
                <c:pt idx="275">
                  <c:v>4.3708968123963388</c:v>
                </c:pt>
                <c:pt idx="276">
                  <c:v>2.4720105818644491</c:v>
                </c:pt>
                <c:pt idx="277">
                  <c:v>1.3559393006536666</c:v>
                </c:pt>
                <c:pt idx="278">
                  <c:v>5.1287468247570445</c:v>
                </c:pt>
                <c:pt idx="279">
                  <c:v>14.391293919318013</c:v>
                </c:pt>
                <c:pt idx="280">
                  <c:v>5.1812809941018614</c:v>
                </c:pt>
                <c:pt idx="281">
                  <c:v>14.277450177043455</c:v>
                </c:pt>
                <c:pt idx="282">
                  <c:v>18.420218925498368</c:v>
                </c:pt>
                <c:pt idx="283">
                  <c:v>5.0841217938552816</c:v>
                </c:pt>
                <c:pt idx="284">
                  <c:v>-4.7541973767256138</c:v>
                </c:pt>
                <c:pt idx="285">
                  <c:v>-2.1807765918050421</c:v>
                </c:pt>
                <c:pt idx="286">
                  <c:v>-4.5916502821646397</c:v>
                </c:pt>
                <c:pt idx="287">
                  <c:v>-5.0538261202362413</c:v>
                </c:pt>
                <c:pt idx="288">
                  <c:v>-0.73590405657703073</c:v>
                </c:pt>
                <c:pt idx="289">
                  <c:v>-2.9179764929193972</c:v>
                </c:pt>
                <c:pt idx="290">
                  <c:v>6.1009355880447984</c:v>
                </c:pt>
                <c:pt idx="291">
                  <c:v>-2.2140219236978709</c:v>
                </c:pt>
                <c:pt idx="292">
                  <c:v>-2.5210702969974861</c:v>
                </c:pt>
                <c:pt idx="293">
                  <c:v>-2.9888094824112237</c:v>
                </c:pt>
                <c:pt idx="294">
                  <c:v>-1.9709023203127174E-2</c:v>
                </c:pt>
                <c:pt idx="295">
                  <c:v>-0.4537023680731167</c:v>
                </c:pt>
                <c:pt idx="296">
                  <c:v>0.78893712822024753</c:v>
                </c:pt>
                <c:pt idx="297">
                  <c:v>-7.3570381764790298</c:v>
                </c:pt>
                <c:pt idx="298">
                  <c:v>-1.0759502574432247</c:v>
                </c:pt>
                <c:pt idx="299">
                  <c:v>-4.010067354476341</c:v>
                </c:pt>
                <c:pt idx="300">
                  <c:v>-3.5454219731406909</c:v>
                </c:pt>
                <c:pt idx="301">
                  <c:v>6.4590952075462837E-2</c:v>
                </c:pt>
                <c:pt idx="302">
                  <c:v>3.1382647413207039</c:v>
                </c:pt>
                <c:pt idx="303">
                  <c:v>8.1084734699984864</c:v>
                </c:pt>
                <c:pt idx="304">
                  <c:v>2.3120567827306431</c:v>
                </c:pt>
                <c:pt idx="305">
                  <c:v>4.9706493080700866</c:v>
                </c:pt>
                <c:pt idx="306">
                  <c:v>0.77954846381813425</c:v>
                </c:pt>
                <c:pt idx="307">
                  <c:v>-7.4663085887164407</c:v>
                </c:pt>
                <c:pt idx="308">
                  <c:v>-4.7980798946486338</c:v>
                </c:pt>
                <c:pt idx="309">
                  <c:v>-6.4567961721512042</c:v>
                </c:pt>
                <c:pt idx="310">
                  <c:v>-6.7957286035492857</c:v>
                </c:pt>
                <c:pt idx="311">
                  <c:v>-4.0324444960079973</c:v>
                </c:pt>
                <c:pt idx="312">
                  <c:v>-5.4682886233264156</c:v>
                </c:pt>
                <c:pt idx="313">
                  <c:v>-1.9548161375412292</c:v>
                </c:pt>
                <c:pt idx="314">
                  <c:v>-7.4418386604085356</c:v>
                </c:pt>
                <c:pt idx="315">
                  <c:v>0.6588983525717822</c:v>
                </c:pt>
                <c:pt idx="316">
                  <c:v>0.38411629385685231</c:v>
                </c:pt>
                <c:pt idx="317">
                  <c:v>-1.6268811486658663</c:v>
                </c:pt>
                <c:pt idx="318">
                  <c:v>-1.4711349230782602</c:v>
                </c:pt>
                <c:pt idx="319">
                  <c:v>-3.9345427827826747</c:v>
                </c:pt>
                <c:pt idx="320">
                  <c:v>-4.9486340293834772</c:v>
                </c:pt>
                <c:pt idx="321">
                  <c:v>-6.8586469545996351</c:v>
                </c:pt>
                <c:pt idx="322">
                  <c:v>-4.913408662880677</c:v>
                </c:pt>
                <c:pt idx="323">
                  <c:v>-3.7624777716580375</c:v>
                </c:pt>
                <c:pt idx="324">
                  <c:v>-5.1523410942787606</c:v>
                </c:pt>
                <c:pt idx="325">
                  <c:v>-5.7339240219670558</c:v>
                </c:pt>
                <c:pt idx="326">
                  <c:v>-0.21402742369629735</c:v>
                </c:pt>
                <c:pt idx="327">
                  <c:v>-5.7980798946486338</c:v>
                </c:pt>
                <c:pt idx="328">
                  <c:v>-5.0012919508914209</c:v>
                </c:pt>
                <c:pt idx="329">
                  <c:v>-6.1356565522507829</c:v>
                </c:pt>
                <c:pt idx="330">
                  <c:v>-5.6566724199880802</c:v>
                </c:pt>
                <c:pt idx="331">
                  <c:v>-7.734914039272045</c:v>
                </c:pt>
                <c:pt idx="332">
                  <c:v>-6.9812661004591128</c:v>
                </c:pt>
                <c:pt idx="333">
                  <c:v>-7.46284902814741</c:v>
                </c:pt>
                <c:pt idx="334">
                  <c:v>-5.8635915411261479</c:v>
                </c:pt>
                <c:pt idx="335">
                  <c:v>-5.7598844762308659</c:v>
                </c:pt>
                <c:pt idx="336">
                  <c:v>-6.0365228173926511</c:v>
                </c:pt>
                <c:pt idx="337">
                  <c:v>-5.8876957129431098</c:v>
                </c:pt>
                <c:pt idx="338">
                  <c:v>-6.316991975612833</c:v>
                </c:pt>
                <c:pt idx="339">
                  <c:v>-7.0452982209775712</c:v>
                </c:pt>
                <c:pt idx="340">
                  <c:v>3.3378934848313335</c:v>
                </c:pt>
                <c:pt idx="341">
                  <c:v>-9.8544448810518617</c:v>
                </c:pt>
                <c:pt idx="342">
                  <c:v>-3.8535786159099956</c:v>
                </c:pt>
                <c:pt idx="343">
                  <c:v>1.0003168272291809</c:v>
                </c:pt>
                <c:pt idx="344">
                  <c:v>-7.0650765670836329</c:v>
                </c:pt>
                <c:pt idx="345">
                  <c:v>-5.3282424224602245</c:v>
                </c:pt>
                <c:pt idx="346">
                  <c:v>-5.4340477741301783</c:v>
                </c:pt>
                <c:pt idx="347">
                  <c:v>-4.3862106869856277</c:v>
                </c:pt>
                <c:pt idx="348">
                  <c:v>-2.3813898526222346</c:v>
                </c:pt>
                <c:pt idx="349">
                  <c:v>-5.9957286035492885</c:v>
                </c:pt>
                <c:pt idx="350">
                  <c:v>-5.2621065151686679</c:v>
                </c:pt>
                <c:pt idx="351">
                  <c:v>-8.5729857055266834</c:v>
                </c:pt>
                <c:pt idx="352">
                  <c:v>-0.2043802549710847</c:v>
                </c:pt>
                <c:pt idx="353">
                  <c:v>-8.7255198748715053</c:v>
                </c:pt>
                <c:pt idx="354">
                  <c:v>-8.6859631826593784</c:v>
                </c:pt>
                <c:pt idx="355">
                  <c:v>-3.590955657545436E-2</c:v>
                </c:pt>
                <c:pt idx="356">
                  <c:v>-0.25716742864057451</c:v>
                </c:pt>
                <c:pt idx="357">
                  <c:v>-0.96087449353585797</c:v>
                </c:pt>
                <c:pt idx="358">
                  <c:v>7.1757577539777628E-2</c:v>
                </c:pt>
                <c:pt idx="359">
                  <c:v>-2.1729857055266848</c:v>
                </c:pt>
                <c:pt idx="360">
                  <c:v>-1.181519104783785</c:v>
                </c:pt>
                <c:pt idx="361">
                  <c:v>-4.0886857302480983</c:v>
                </c:pt>
                <c:pt idx="362">
                  <c:v>-3.8532128594190489</c:v>
                </c:pt>
                <c:pt idx="363">
                  <c:v>-7.6524648464418839</c:v>
                </c:pt>
                <c:pt idx="364">
                  <c:v>-0.31068611529195778</c:v>
                </c:pt>
                <c:pt idx="365">
                  <c:v>0.63764048050666133</c:v>
                </c:pt>
                <c:pt idx="366">
                  <c:v>1.1999400707413912</c:v>
                </c:pt>
                <c:pt idx="367">
                  <c:v>18.515398091134976</c:v>
                </c:pt>
                <c:pt idx="368">
                  <c:v>18.962740169627033</c:v>
                </c:pt>
                <c:pt idx="369">
                  <c:v>18.229860594225151</c:v>
                </c:pt>
                <c:pt idx="370">
                  <c:v>24.483131776550287</c:v>
                </c:pt>
                <c:pt idx="371">
                  <c:v>23.86446719991234</c:v>
                </c:pt>
                <c:pt idx="372">
                  <c:v>12.306353183230119</c:v>
                </c:pt>
                <c:pt idx="373">
                  <c:v>15.352086483601564</c:v>
                </c:pt>
                <c:pt idx="374">
                  <c:v>-6.7953628470583425</c:v>
                </c:pt>
                <c:pt idx="375">
                  <c:v>1.4321953853292282</c:v>
                </c:pt>
                <c:pt idx="376">
                  <c:v>-1.071387927402931</c:v>
                </c:pt>
                <c:pt idx="377">
                  <c:v>1.060501630693965</c:v>
                </c:pt>
                <c:pt idx="378">
                  <c:v>-3.657420432965246</c:v>
                </c:pt>
                <c:pt idx="379">
                  <c:v>-7.8071083025582251</c:v>
                </c:pt>
                <c:pt idx="380">
                  <c:v>-3.6236745924215032</c:v>
                </c:pt>
                <c:pt idx="381">
                  <c:v>-0.82515961837898288</c:v>
                </c:pt>
                <c:pt idx="382">
                  <c:v>1.0885603717324521</c:v>
                </c:pt>
                <c:pt idx="383">
                  <c:v>3.3659357258745501</c:v>
                </c:pt>
                <c:pt idx="384">
                  <c:v>1.9372582240204439</c:v>
                </c:pt>
                <c:pt idx="385">
                  <c:v>2.8292253334142643</c:v>
                </c:pt>
                <c:pt idx="386">
                  <c:v>3.2603723785324146</c:v>
                </c:pt>
                <c:pt idx="387">
                  <c:v>4.7564178093108893</c:v>
                </c:pt>
                <c:pt idx="388">
                  <c:v>-3.2425866733856985</c:v>
                </c:pt>
                <c:pt idx="389">
                  <c:v>-3.2022874681948341</c:v>
                </c:pt>
                <c:pt idx="390">
                  <c:v>6.4681687648091959</c:v>
                </c:pt>
                <c:pt idx="391">
                  <c:v>-0.44543297313754238</c:v>
                </c:pt>
                <c:pt idx="392">
                  <c:v>-6.3487632815450254</c:v>
                </c:pt>
                <c:pt idx="393">
                  <c:v>-6.3256491270330528</c:v>
                </c:pt>
                <c:pt idx="394">
                  <c:v>-5.1927695516311712</c:v>
                </c:pt>
                <c:pt idx="395">
                  <c:v>-3.651238324807494</c:v>
                </c:pt>
                <c:pt idx="396">
                  <c:v>-7.1277529138061517</c:v>
                </c:pt>
                <c:pt idx="397">
                  <c:v>-0.47213594038009532</c:v>
                </c:pt>
                <c:pt idx="398">
                  <c:v>0.23775323267293569</c:v>
                </c:pt>
                <c:pt idx="399">
                  <c:v>-3.5079800676985133</c:v>
                </c:pt>
                <c:pt idx="400">
                  <c:v>-8.0470362512597227</c:v>
                </c:pt>
                <c:pt idx="401">
                  <c:v>-3.1565541678233853</c:v>
                </c:pt>
                <c:pt idx="402">
                  <c:v>-7.4705216622610635</c:v>
                </c:pt>
                <c:pt idx="403">
                  <c:v>-2.7387157315207133E-2</c:v>
                </c:pt>
                <c:pt idx="404">
                  <c:v>-7.7152704453259524</c:v>
                </c:pt>
                <c:pt idx="405">
                  <c:v>-0.47262544903416348</c:v>
                </c:pt>
                <c:pt idx="406">
                  <c:v>4.8577900831020955</c:v>
                </c:pt>
                <c:pt idx="407">
                  <c:v>7.7398570194460348</c:v>
                </c:pt>
                <c:pt idx="408">
                  <c:v>11.738996254302599</c:v>
                </c:pt>
                <c:pt idx="409">
                  <c:v>-9.964829062757385</c:v>
                </c:pt>
                <c:pt idx="410">
                  <c:v>2.8095762394697488</c:v>
                </c:pt>
                <c:pt idx="411">
                  <c:v>16.025636520683683</c:v>
                </c:pt>
                <c:pt idx="412">
                  <c:v>0.82453375121241734</c:v>
                </c:pt>
                <c:pt idx="413">
                  <c:v>7.6098127437991465</c:v>
                </c:pt>
                <c:pt idx="414">
                  <c:v>0.26210490881614579</c:v>
                </c:pt>
                <c:pt idx="415">
                  <c:v>-2.5407358909372704</c:v>
                </c:pt>
                <c:pt idx="416">
                  <c:v>1.1682870169738973</c:v>
                </c:pt>
                <c:pt idx="417">
                  <c:v>-6.1614987543498962</c:v>
                </c:pt>
                <c:pt idx="418">
                  <c:v>-4.5437004428538135</c:v>
                </c:pt>
                <c:pt idx="419">
                  <c:v>-3.5915320299999394</c:v>
                </c:pt>
                <c:pt idx="420">
                  <c:v>-5.444313703671007</c:v>
                </c:pt>
                <c:pt idx="421">
                  <c:v>-0.3671803538567282</c:v>
                </c:pt>
                <c:pt idx="422">
                  <c:v>0.97978496814753235</c:v>
                </c:pt>
                <c:pt idx="423">
                  <c:v>-6.5546978853765303</c:v>
                </c:pt>
                <c:pt idx="424">
                  <c:v>-3.0732442098497792</c:v>
                </c:pt>
                <c:pt idx="425">
                  <c:v>-9.4538316202346664</c:v>
                </c:pt>
                <c:pt idx="426">
                  <c:v>-9.8674278581829764</c:v>
                </c:pt>
                <c:pt idx="427">
                  <c:v>-3.1048862636204291</c:v>
                </c:pt>
                <c:pt idx="428">
                  <c:v>-2.1682996233232679</c:v>
                </c:pt>
                <c:pt idx="429">
                  <c:v>-3.2978378903208103</c:v>
                </c:pt>
                <c:pt idx="430">
                  <c:v>-1.7466649947703505</c:v>
                </c:pt>
                <c:pt idx="431">
                  <c:v>-7.0373890825345136</c:v>
                </c:pt>
                <c:pt idx="432">
                  <c:v>-4.8493820423606451</c:v>
                </c:pt>
                <c:pt idx="433">
                  <c:v>-8.4487632815450269</c:v>
                </c:pt>
                <c:pt idx="434">
                  <c:v>0.96074913502020998</c:v>
                </c:pt>
                <c:pt idx="435">
                  <c:v>-7.8076033112107215</c:v>
                </c:pt>
                <c:pt idx="436">
                  <c:v>-0.71255339773566106</c:v>
                </c:pt>
                <c:pt idx="437">
                  <c:v>6.1925094409555559</c:v>
                </c:pt>
                <c:pt idx="438">
                  <c:v>-1.044961096256003E-2</c:v>
                </c:pt>
                <c:pt idx="439">
                  <c:v>-3.0433291863644421</c:v>
                </c:pt>
                <c:pt idx="440">
                  <c:v>1.0915304236474164</c:v>
                </c:pt>
                <c:pt idx="441">
                  <c:v>-0.39721912950519567</c:v>
                </c:pt>
                <c:pt idx="442">
                  <c:v>-1.2461699861178541</c:v>
                </c:pt>
                <c:pt idx="443">
                  <c:v>-1.1443192036694292</c:v>
                </c:pt>
                <c:pt idx="444">
                  <c:v>3.6521211040128065E-2</c:v>
                </c:pt>
                <c:pt idx="445">
                  <c:v>-2.755069141865901</c:v>
                </c:pt>
                <c:pt idx="446">
                  <c:v>-6.3399878779601071</c:v>
                </c:pt>
                <c:pt idx="447">
                  <c:v>-3.2314599787014355</c:v>
                </c:pt>
                <c:pt idx="448">
                  <c:v>-3.2083458241894611</c:v>
                </c:pt>
                <c:pt idx="449">
                  <c:v>-4.5881962215940266</c:v>
                </c:pt>
                <c:pt idx="450">
                  <c:v>-2.5121766412478657</c:v>
                </c:pt>
                <c:pt idx="451">
                  <c:v>-2.0500008031762604</c:v>
                </c:pt>
                <c:pt idx="452">
                  <c:v>-0.85445038105028459</c:v>
                </c:pt>
                <c:pt idx="453">
                  <c:v>-1.8794208180091072</c:v>
                </c:pt>
                <c:pt idx="454">
                  <c:v>-3.2314599787014355</c:v>
                </c:pt>
                <c:pt idx="455">
                  <c:v>-3.7938833210992833</c:v>
                </c:pt>
                <c:pt idx="456">
                  <c:v>-4.9640920497770651</c:v>
                </c:pt>
                <c:pt idx="457">
                  <c:v>-4.2398641257969825</c:v>
                </c:pt>
                <c:pt idx="458">
                  <c:v>-0.59610536003708603</c:v>
                </c:pt>
                <c:pt idx="459">
                  <c:v>-2.559023711087427</c:v>
                </c:pt>
                <c:pt idx="460">
                  <c:v>-2.9436949428553874</c:v>
                </c:pt>
                <c:pt idx="461">
                  <c:v>-1.7718774360569967</c:v>
                </c:pt>
                <c:pt idx="462">
                  <c:v>-4.5935065646114914</c:v>
                </c:pt>
                <c:pt idx="463">
                  <c:v>-0.60475701145887939</c:v>
                </c:pt>
                <c:pt idx="464">
                  <c:v>-1.2386266041657485</c:v>
                </c:pt>
                <c:pt idx="465">
                  <c:v>0.73578419805980744</c:v>
                </c:pt>
                <c:pt idx="466">
                  <c:v>4.8047554051063592</c:v>
                </c:pt>
                <c:pt idx="467">
                  <c:v>1.7685400212985662</c:v>
                </c:pt>
                <c:pt idx="468">
                  <c:v>-0.43899786065511748</c:v>
                </c:pt>
                <c:pt idx="469">
                  <c:v>0.81724337358497934</c:v>
                </c:pt>
                <c:pt idx="470">
                  <c:v>-2.7378840911870057</c:v>
                </c:pt>
                <c:pt idx="471">
                  <c:v>2.2802854767984506</c:v>
                </c:pt>
                <c:pt idx="472">
                  <c:v>6.3104480046100377</c:v>
                </c:pt>
                <c:pt idx="473">
                  <c:v>-3.5219420621377715</c:v>
                </c:pt>
                <c:pt idx="474">
                  <c:v>1.6507362098040588</c:v>
                </c:pt>
                <c:pt idx="475">
                  <c:v>-0.10797456770009006</c:v>
                </c:pt>
                <c:pt idx="476">
                  <c:v>1.1216874514605806</c:v>
                </c:pt>
                <c:pt idx="477">
                  <c:v>-2.8266391443380403</c:v>
                </c:pt>
                <c:pt idx="478">
                  <c:v>-0.70945409365915069</c:v>
                </c:pt>
                <c:pt idx="479">
                  <c:v>-1.3652003192467532</c:v>
                </c:pt>
                <c:pt idx="480">
                  <c:v>-3.5205752883449897</c:v>
                </c:pt>
                <c:pt idx="481">
                  <c:v>-2.9153831974922291</c:v>
                </c:pt>
                <c:pt idx="482">
                  <c:v>-2.8697736492838999</c:v>
                </c:pt>
                <c:pt idx="483">
                  <c:v>-1.2905420126949494</c:v>
                </c:pt>
                <c:pt idx="484">
                  <c:v>-3.3174869842653258</c:v>
                </c:pt>
                <c:pt idx="485">
                  <c:v>-1.2296036962545784</c:v>
                </c:pt>
                <c:pt idx="486">
                  <c:v>-3.0894282432268376</c:v>
                </c:pt>
                <c:pt idx="487">
                  <c:v>-2.1980853946470624</c:v>
                </c:pt>
                <c:pt idx="488">
                  <c:v>-4.7729967055235356</c:v>
                </c:pt>
                <c:pt idx="489">
                  <c:v>1.7617336523267735</c:v>
                </c:pt>
                <c:pt idx="490">
                  <c:v>-3.7885674780833991</c:v>
                </c:pt>
                <c:pt idx="491">
                  <c:v>-1.78102409613129</c:v>
                </c:pt>
                <c:pt idx="492">
                  <c:v>-1.3564249156618366</c:v>
                </c:pt>
                <c:pt idx="493">
                  <c:v>2.84740590139657</c:v>
                </c:pt>
                <c:pt idx="494">
                  <c:v>5.2640904434245464</c:v>
                </c:pt>
                <c:pt idx="495">
                  <c:v>5.2334329069604628</c:v>
                </c:pt>
                <c:pt idx="496">
                  <c:v>-2.8671803538567282</c:v>
                </c:pt>
                <c:pt idx="497">
                  <c:v>-1.0902945083687037</c:v>
                </c:pt>
                <c:pt idx="498">
                  <c:v>-2.7153886974906527</c:v>
                </c:pt>
                <c:pt idx="499">
                  <c:v>-4.1482682728925333</c:v>
                </c:pt>
                <c:pt idx="500">
                  <c:v>-2.983617391558461</c:v>
                </c:pt>
                <c:pt idx="501">
                  <c:v>-5.3451744688144416</c:v>
                </c:pt>
                <c:pt idx="502">
                  <c:v>-5.3193377667137582</c:v>
                </c:pt>
                <c:pt idx="503">
                  <c:v>-6.419832775366249</c:v>
                </c:pt>
                <c:pt idx="504">
                  <c:v>-15.187324456453739</c:v>
                </c:pt>
              </c:numCache>
            </c:numRef>
          </c:yVal>
          <c:smooth val="0"/>
          <c:extLst>
            <c:ext xmlns:c16="http://schemas.microsoft.com/office/drawing/2014/chart" uri="{C3380CC4-5D6E-409C-BE32-E72D297353CC}">
              <c16:uniqueId val="{00000003-D92E-4844-9D79-FA6AEE70CEBB}"/>
            </c:ext>
          </c:extLst>
        </c:ser>
        <c:dLbls>
          <c:showLegendKey val="0"/>
          <c:showVal val="0"/>
          <c:showCatName val="0"/>
          <c:showSerName val="0"/>
          <c:showPercent val="0"/>
          <c:showBubbleSize val="0"/>
        </c:dLbls>
        <c:axId val="-1946265904"/>
        <c:axId val="-1946271344"/>
      </c:scatterChart>
      <c:valAx>
        <c:axId val="-1946265904"/>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a:t>LSTAT </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46271344"/>
        <c:crosses val="autoZero"/>
        <c:crossBetween val="midCat"/>
      </c:valAx>
      <c:valAx>
        <c:axId val="-1946271344"/>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a:t>Residuals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462659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'[Terro Project File.xlsx]Data Sheet'!$J$2:$J$507</cx:f>
        <cx:lvl ptCount="506" formatCode="General">
          <cx:pt idx="0">24</cx:pt>
          <cx:pt idx="1">21.600000000000001</cx:pt>
          <cx:pt idx="2">34.700000000000003</cx:pt>
          <cx:pt idx="3">33.399999999999999</cx:pt>
          <cx:pt idx="4">36.200000000000003</cx:pt>
          <cx:pt idx="5">28.699999999999999</cx:pt>
          <cx:pt idx="6">22.899999999999999</cx:pt>
          <cx:pt idx="7">27.100000000000001</cx:pt>
          <cx:pt idx="8">16.5</cx:pt>
          <cx:pt idx="9">18.899999999999999</cx:pt>
          <cx:pt idx="10">15</cx:pt>
          <cx:pt idx="11">18.899999999999999</cx:pt>
          <cx:pt idx="12">21.699999999999999</cx:pt>
          <cx:pt idx="13">20.399999999999999</cx:pt>
          <cx:pt idx="14">18.199999999999999</cx:pt>
          <cx:pt idx="15">19.899999999999999</cx:pt>
          <cx:pt idx="16">23.100000000000001</cx:pt>
          <cx:pt idx="17">17.5</cx:pt>
          <cx:pt idx="18">20.199999999999999</cx:pt>
          <cx:pt idx="19">18.199999999999999</cx:pt>
          <cx:pt idx="20">13.6</cx:pt>
          <cx:pt idx="21">19.600000000000001</cx:pt>
          <cx:pt idx="22">15.199999999999999</cx:pt>
          <cx:pt idx="23">14.5</cx:pt>
          <cx:pt idx="24">15.6</cx:pt>
          <cx:pt idx="25">13.9</cx:pt>
          <cx:pt idx="26">16.600000000000001</cx:pt>
          <cx:pt idx="27">14.800000000000001</cx:pt>
          <cx:pt idx="28">18.399999999999999</cx:pt>
          <cx:pt idx="29">21</cx:pt>
          <cx:pt idx="30">12.699999999999999</cx:pt>
          <cx:pt idx="31">14.5</cx:pt>
          <cx:pt idx="32">13.199999999999999</cx:pt>
          <cx:pt idx="33">13.1</cx:pt>
          <cx:pt idx="34">13.5</cx:pt>
          <cx:pt idx="35">18.899999999999999</cx:pt>
          <cx:pt idx="36">20</cx:pt>
          <cx:pt idx="37">21</cx:pt>
          <cx:pt idx="38">24.699999999999999</cx:pt>
          <cx:pt idx="39">30.800000000000001</cx:pt>
          <cx:pt idx="40">34.899999999999999</cx:pt>
          <cx:pt idx="41">26.600000000000001</cx:pt>
          <cx:pt idx="42">25.300000000000001</cx:pt>
          <cx:pt idx="43">24.699999999999999</cx:pt>
          <cx:pt idx="44">21.199999999999999</cx:pt>
          <cx:pt idx="45">19.300000000000001</cx:pt>
          <cx:pt idx="46">20</cx:pt>
          <cx:pt idx="47">16.600000000000001</cx:pt>
          <cx:pt idx="48">14.4</cx:pt>
          <cx:pt idx="49">19.399999999999999</cx:pt>
          <cx:pt idx="50">19.699999999999999</cx:pt>
          <cx:pt idx="51">20.5</cx:pt>
          <cx:pt idx="52">25</cx:pt>
          <cx:pt idx="53">23.399999999999999</cx:pt>
          <cx:pt idx="54">18.899999999999999</cx:pt>
          <cx:pt idx="55">35.399999999999999</cx:pt>
          <cx:pt idx="56">24.699999999999999</cx:pt>
          <cx:pt idx="57">31.600000000000001</cx:pt>
          <cx:pt idx="58">23.300000000000001</cx:pt>
          <cx:pt idx="59">19.600000000000001</cx:pt>
          <cx:pt idx="60">18.699999999999999</cx:pt>
          <cx:pt idx="61">16</cx:pt>
          <cx:pt idx="62">22.199999999999999</cx:pt>
          <cx:pt idx="63">25</cx:pt>
          <cx:pt idx="64">33</cx:pt>
          <cx:pt idx="65">23.5</cx:pt>
          <cx:pt idx="66">19.399999999999999</cx:pt>
          <cx:pt idx="67">22</cx:pt>
          <cx:pt idx="68">17.399999999999999</cx:pt>
          <cx:pt idx="69">20.899999999999999</cx:pt>
          <cx:pt idx="70">24.199999999999999</cx:pt>
          <cx:pt idx="71">21.699999999999999</cx:pt>
          <cx:pt idx="72">22.800000000000001</cx:pt>
          <cx:pt idx="73">23.399999999999999</cx:pt>
          <cx:pt idx="74">24.100000000000001</cx:pt>
          <cx:pt idx="75">21.399999999999999</cx:pt>
          <cx:pt idx="76">20</cx:pt>
          <cx:pt idx="77">20.800000000000001</cx:pt>
          <cx:pt idx="78">21.199999999999999</cx:pt>
          <cx:pt idx="79">20.300000000000001</cx:pt>
          <cx:pt idx="80">28</cx:pt>
          <cx:pt idx="81">23.899999999999999</cx:pt>
          <cx:pt idx="82">24.800000000000001</cx:pt>
          <cx:pt idx="83">22.899999999999999</cx:pt>
          <cx:pt idx="84">23.899999999999999</cx:pt>
          <cx:pt idx="85">26.600000000000001</cx:pt>
          <cx:pt idx="86">22.5</cx:pt>
          <cx:pt idx="87">22.199999999999999</cx:pt>
          <cx:pt idx="88">23.600000000000001</cx:pt>
          <cx:pt idx="89">28.699999999999999</cx:pt>
          <cx:pt idx="90">22.600000000000001</cx:pt>
          <cx:pt idx="91">22</cx:pt>
          <cx:pt idx="92">22.899999999999999</cx:pt>
          <cx:pt idx="93">25</cx:pt>
          <cx:pt idx="94">20.600000000000001</cx:pt>
          <cx:pt idx="95">28.399999999999999</cx:pt>
          <cx:pt idx="96">21.399999999999999</cx:pt>
          <cx:pt idx="97">38.700000000000003</cx:pt>
          <cx:pt idx="98">43.799999999999997</cx:pt>
          <cx:pt idx="99">33.200000000000003</cx:pt>
          <cx:pt idx="100">27.5</cx:pt>
          <cx:pt idx="101">26.5</cx:pt>
          <cx:pt idx="102">18.600000000000001</cx:pt>
          <cx:pt idx="103">19.300000000000001</cx:pt>
          <cx:pt idx="104">20.100000000000001</cx:pt>
          <cx:pt idx="105">19.5</cx:pt>
          <cx:pt idx="106">19.5</cx:pt>
          <cx:pt idx="107">20.399999999999999</cx:pt>
          <cx:pt idx="108">19.800000000000001</cx:pt>
          <cx:pt idx="109">19.399999999999999</cx:pt>
          <cx:pt idx="110">21.699999999999999</cx:pt>
          <cx:pt idx="111">22.800000000000001</cx:pt>
          <cx:pt idx="112">18.800000000000001</cx:pt>
          <cx:pt idx="113">18.699999999999999</cx:pt>
          <cx:pt idx="114">18.5</cx:pt>
          <cx:pt idx="115">18.300000000000001</cx:pt>
          <cx:pt idx="116">21.199999999999999</cx:pt>
          <cx:pt idx="117">19.199999999999999</cx:pt>
          <cx:pt idx="118">20.399999999999999</cx:pt>
          <cx:pt idx="119">19.300000000000001</cx:pt>
          <cx:pt idx="120">22</cx:pt>
          <cx:pt idx="121">20.300000000000001</cx:pt>
          <cx:pt idx="122">20.5</cx:pt>
          <cx:pt idx="123">17.300000000000001</cx:pt>
          <cx:pt idx="124">18.800000000000001</cx:pt>
          <cx:pt idx="125">21.399999999999999</cx:pt>
          <cx:pt idx="126">15.699999999999999</cx:pt>
          <cx:pt idx="127">16.199999999999999</cx:pt>
          <cx:pt idx="128">18</cx:pt>
          <cx:pt idx="129">14.300000000000001</cx:pt>
          <cx:pt idx="130">19.199999999999999</cx:pt>
          <cx:pt idx="131">19.600000000000001</cx:pt>
          <cx:pt idx="132">23</cx:pt>
          <cx:pt idx="133">18.399999999999999</cx:pt>
          <cx:pt idx="134">15.6</cx:pt>
          <cx:pt idx="135">18.100000000000001</cx:pt>
          <cx:pt idx="136">17.399999999999999</cx:pt>
          <cx:pt idx="137">17.100000000000001</cx:pt>
          <cx:pt idx="138">13.300000000000001</cx:pt>
          <cx:pt idx="139">17.800000000000001</cx:pt>
          <cx:pt idx="140">14</cx:pt>
          <cx:pt idx="141">14.4</cx:pt>
          <cx:pt idx="142">13.4</cx:pt>
          <cx:pt idx="143">15.6</cx:pt>
          <cx:pt idx="144">11.800000000000001</cx:pt>
          <cx:pt idx="145">13.800000000000001</cx:pt>
          <cx:pt idx="146">15.6</cx:pt>
          <cx:pt idx="147">14.6</cx:pt>
          <cx:pt idx="148">17.800000000000001</cx:pt>
          <cx:pt idx="149">15.4</cx:pt>
          <cx:pt idx="150">21.5</cx:pt>
          <cx:pt idx="151">19.600000000000001</cx:pt>
          <cx:pt idx="152">15.300000000000001</cx:pt>
          <cx:pt idx="153">19.399999999999999</cx:pt>
          <cx:pt idx="154">17</cx:pt>
          <cx:pt idx="155">15.6</cx:pt>
          <cx:pt idx="156">13.1</cx:pt>
          <cx:pt idx="157">41.299999999999997</cx:pt>
          <cx:pt idx="158">24.300000000000001</cx:pt>
          <cx:pt idx="159">23.300000000000001</cx:pt>
          <cx:pt idx="160">27</cx:pt>
          <cx:pt idx="161">50</cx:pt>
          <cx:pt idx="162">50</cx:pt>
          <cx:pt idx="163">50</cx:pt>
          <cx:pt idx="164">22.699999999999999</cx:pt>
          <cx:pt idx="165">25</cx:pt>
          <cx:pt idx="166">50</cx:pt>
          <cx:pt idx="167">23.800000000000001</cx:pt>
          <cx:pt idx="168">23.800000000000001</cx:pt>
          <cx:pt idx="169">22.300000000000001</cx:pt>
          <cx:pt idx="170">17.399999999999999</cx:pt>
          <cx:pt idx="171">19.100000000000001</cx:pt>
          <cx:pt idx="172">23.100000000000001</cx:pt>
          <cx:pt idx="173">23.600000000000001</cx:pt>
          <cx:pt idx="174">22.600000000000001</cx:pt>
          <cx:pt idx="175">29.399999999999999</cx:pt>
          <cx:pt idx="176">23.199999999999999</cx:pt>
          <cx:pt idx="177">24.600000000000001</cx:pt>
          <cx:pt idx="178">29.899999999999999</cx:pt>
          <cx:pt idx="179">37.200000000000003</cx:pt>
          <cx:pt idx="180">39.799999999999997</cx:pt>
          <cx:pt idx="181">36.200000000000003</cx:pt>
          <cx:pt idx="182">37.899999999999999</cx:pt>
          <cx:pt idx="183">32.5</cx:pt>
          <cx:pt idx="184">26.399999999999999</cx:pt>
          <cx:pt idx="185">29.600000000000001</cx:pt>
          <cx:pt idx="186">50</cx:pt>
          <cx:pt idx="187">32</cx:pt>
          <cx:pt idx="188">29.800000000000001</cx:pt>
          <cx:pt idx="189">34.899999999999999</cx:pt>
          <cx:pt idx="190">37</cx:pt>
          <cx:pt idx="191">30.5</cx:pt>
          <cx:pt idx="192">36.399999999999999</cx:pt>
          <cx:pt idx="193">31.100000000000001</cx:pt>
          <cx:pt idx="194">29.100000000000001</cx:pt>
          <cx:pt idx="195">50</cx:pt>
          <cx:pt idx="196">33.299999999999997</cx:pt>
          <cx:pt idx="197">30.300000000000001</cx:pt>
          <cx:pt idx="198">34.600000000000001</cx:pt>
          <cx:pt idx="199">34.899999999999999</cx:pt>
          <cx:pt idx="200">32.899999999999999</cx:pt>
          <cx:pt idx="201">24.100000000000001</cx:pt>
          <cx:pt idx="202">42.299999999999997</cx:pt>
          <cx:pt idx="203">48.5</cx:pt>
          <cx:pt idx="204">50</cx:pt>
          <cx:pt idx="205">22.600000000000001</cx:pt>
          <cx:pt idx="206">24.399999999999999</cx:pt>
          <cx:pt idx="207">22.5</cx:pt>
          <cx:pt idx="208">24.399999999999999</cx:pt>
          <cx:pt idx="209">20</cx:pt>
          <cx:pt idx="210">21.699999999999999</cx:pt>
          <cx:pt idx="211">19.300000000000001</cx:pt>
          <cx:pt idx="212">22.399999999999999</cx:pt>
          <cx:pt idx="213">28.100000000000001</cx:pt>
          <cx:pt idx="214">23.699999999999999</cx:pt>
          <cx:pt idx="215">25</cx:pt>
          <cx:pt idx="216">23.300000000000001</cx:pt>
          <cx:pt idx="217">28.699999999999999</cx:pt>
          <cx:pt idx="218">21.5</cx:pt>
          <cx:pt idx="219">23</cx:pt>
          <cx:pt idx="220">26.699999999999999</cx:pt>
          <cx:pt idx="221">21.699999999999999</cx:pt>
          <cx:pt idx="222">27.5</cx:pt>
          <cx:pt idx="223">30.100000000000001</cx:pt>
          <cx:pt idx="224">44.799999999999997</cx:pt>
          <cx:pt idx="225">50</cx:pt>
          <cx:pt idx="226">37.600000000000001</cx:pt>
          <cx:pt idx="227">31.600000000000001</cx:pt>
          <cx:pt idx="228">46.700000000000003</cx:pt>
          <cx:pt idx="229">31.5</cx:pt>
          <cx:pt idx="230">24.300000000000001</cx:pt>
          <cx:pt idx="231">31.699999999999999</cx:pt>
          <cx:pt idx="232">41.700000000000003</cx:pt>
          <cx:pt idx="233">48.299999999999997</cx:pt>
          <cx:pt idx="234">29</cx:pt>
          <cx:pt idx="235">24</cx:pt>
          <cx:pt idx="236">25.100000000000001</cx:pt>
          <cx:pt idx="237">31.5</cx:pt>
          <cx:pt idx="238">23.699999999999999</cx:pt>
          <cx:pt idx="239">23.300000000000001</cx:pt>
          <cx:pt idx="240">22</cx:pt>
          <cx:pt idx="241">20.100000000000001</cx:pt>
          <cx:pt idx="242">22.199999999999999</cx:pt>
          <cx:pt idx="243">23.699999999999999</cx:pt>
          <cx:pt idx="244">17.600000000000001</cx:pt>
          <cx:pt idx="245">18.5</cx:pt>
          <cx:pt idx="246">24.300000000000001</cx:pt>
          <cx:pt idx="247">20.5</cx:pt>
          <cx:pt idx="248">24.5</cx:pt>
          <cx:pt idx="249">26.199999999999999</cx:pt>
          <cx:pt idx="250">24.399999999999999</cx:pt>
          <cx:pt idx="251">24.800000000000001</cx:pt>
          <cx:pt idx="252">29.600000000000001</cx:pt>
          <cx:pt idx="253">42.799999999999997</cx:pt>
          <cx:pt idx="254">21.899999999999999</cx:pt>
          <cx:pt idx="255">20.899999999999999</cx:pt>
          <cx:pt idx="256">44</cx:pt>
          <cx:pt idx="257">50</cx:pt>
          <cx:pt idx="258">36</cx:pt>
          <cx:pt idx="259">30.100000000000001</cx:pt>
          <cx:pt idx="260">33.799999999999997</cx:pt>
          <cx:pt idx="261">43.100000000000001</cx:pt>
          <cx:pt idx="262">48.799999999999997</cx:pt>
          <cx:pt idx="263">31</cx:pt>
          <cx:pt idx="264">36.5</cx:pt>
          <cx:pt idx="265">22.800000000000001</cx:pt>
          <cx:pt idx="266">30.699999999999999</cx:pt>
          <cx:pt idx="267">50</cx:pt>
          <cx:pt idx="268">43.5</cx:pt>
          <cx:pt idx="269">20.699999999999999</cx:pt>
          <cx:pt idx="270">21.100000000000001</cx:pt>
          <cx:pt idx="271">25.199999999999999</cx:pt>
          <cx:pt idx="272">24.399999999999999</cx:pt>
          <cx:pt idx="273">35.200000000000003</cx:pt>
          <cx:pt idx="274">32.399999999999999</cx:pt>
          <cx:pt idx="275">32</cx:pt>
          <cx:pt idx="276">33.200000000000003</cx:pt>
          <cx:pt idx="277">33.100000000000001</cx:pt>
          <cx:pt idx="278">29.100000000000001</cx:pt>
          <cx:pt idx="279">35.100000000000001</cx:pt>
          <cx:pt idx="280">45.399999999999999</cx:pt>
          <cx:pt idx="281">35.399999999999999</cx:pt>
          <cx:pt idx="282">46</cx:pt>
          <cx:pt idx="283">50</cx:pt>
          <cx:pt idx="284">32.200000000000003</cx:pt>
          <cx:pt idx="285">22</cx:pt>
          <cx:pt idx="286">20.100000000000001</cx:pt>
          <cx:pt idx="287">23.199999999999999</cx:pt>
          <cx:pt idx="288">22.300000000000001</cx:pt>
          <cx:pt idx="289">24.800000000000001</cx:pt>
          <cx:pt idx="290">28.5</cx:pt>
          <cx:pt idx="291">37.299999999999997</cx:pt>
          <cx:pt idx="292">27.899999999999999</cx:pt>
          <cx:pt idx="293">23.899999999999999</cx:pt>
          <cx:pt idx="294">21.699999999999999</cx:pt>
          <cx:pt idx="295">28.600000000000001</cx:pt>
          <cx:pt idx="296">27.100000000000001</cx:pt>
          <cx:pt idx="297">20.300000000000001</cx:pt>
          <cx:pt idx="298">22.5</cx:pt>
          <cx:pt idx="299">29</cx:pt>
          <cx:pt idx="300">24.800000000000001</cx:pt>
          <cx:pt idx="301">22</cx:pt>
          <cx:pt idx="302">26.399999999999999</cx:pt>
          <cx:pt idx="303">33.100000000000001</cx:pt>
          <cx:pt idx="304">36.100000000000001</cx:pt>
          <cx:pt idx="305">28.399999999999999</cx:pt>
          <cx:pt idx="306">33.399999999999999</cx:pt>
          <cx:pt idx="307">28.199999999999999</cx:pt>
          <cx:pt idx="308">22.800000000000001</cx:pt>
          <cx:pt idx="309">20.300000000000001</cx:pt>
          <cx:pt idx="310">16.100000000000001</cx:pt>
          <cx:pt idx="311">22.100000000000001</cx:pt>
          <cx:pt idx="312">19.399999999999999</cx:pt>
          <cx:pt idx="313">21.600000000000001</cx:pt>
          <cx:pt idx="314">23.800000000000001</cx:pt>
          <cx:pt idx="315">16.199999999999999</cx:pt>
          <cx:pt idx="316">17.800000000000001</cx:pt>
          <cx:pt idx="317">19.800000000000001</cx:pt>
          <cx:pt idx="318">23.100000000000001</cx:pt>
          <cx:pt idx="319">21</cx:pt>
          <cx:pt idx="320">23.800000000000001</cx:pt>
          <cx:pt idx="321">23.100000000000001</cx:pt>
          <cx:pt idx="322">20.399999999999999</cx:pt>
          <cx:pt idx="323">18.5</cx:pt>
          <cx:pt idx="324">25</cx:pt>
          <cx:pt idx="325">24.600000000000001</cx:pt>
          <cx:pt idx="326">23</cx:pt>
          <cx:pt idx="327">22.199999999999999</cx:pt>
          <cx:pt idx="328">19.300000000000001</cx:pt>
          <cx:pt idx="329">22.600000000000001</cx:pt>
          <cx:pt idx="330">19.800000000000001</cx:pt>
          <cx:pt idx="331">17.100000000000001</cx:pt>
          <cx:pt idx="332">19.399999999999999</cx:pt>
          <cx:pt idx="333">22.199999999999999</cx:pt>
          <cx:pt idx="334">20.699999999999999</cx:pt>
          <cx:pt idx="335">21.100000000000001</cx:pt>
          <cx:pt idx="336">19.5</cx:pt>
          <cx:pt idx="337">18.5</cx:pt>
          <cx:pt idx="338">20.600000000000001</cx:pt>
          <cx:pt idx="339">19</cx:pt>
          <cx:pt idx="340">18.699999999999999</cx:pt>
          <cx:pt idx="341">32.700000000000003</cx:pt>
          <cx:pt idx="342">16.5</cx:pt>
          <cx:pt idx="343">23.899999999999999</cx:pt>
          <cx:pt idx="344">31.199999999999999</cx:pt>
          <cx:pt idx="345">17.5</cx:pt>
          <cx:pt idx="346">17.199999999999999</cx:pt>
          <cx:pt idx="347">23.100000000000001</cx:pt>
          <cx:pt idx="348">24.5</cx:pt>
          <cx:pt idx="349">26.600000000000001</cx:pt>
          <cx:pt idx="350">22.899999999999999</cx:pt>
          <cx:pt idx="351">24.100000000000001</cx:pt>
          <cx:pt idx="352">18.600000000000001</cx:pt>
          <cx:pt idx="353">30.100000000000001</cx:pt>
          <cx:pt idx="354">18.199999999999999</cx:pt>
          <cx:pt idx="355">20.600000000000001</cx:pt>
          <cx:pt idx="356">17.800000000000001</cx:pt>
          <cx:pt idx="357">21.699999999999999</cx:pt>
          <cx:pt idx="358">22.699999999999999</cx:pt>
          <cx:pt idx="359">22.600000000000001</cx:pt>
          <cx:pt idx="360">25</cx:pt>
          <cx:pt idx="361">19.899999999999999</cx:pt>
          <cx:pt idx="362">20.800000000000001</cx:pt>
          <cx:pt idx="363">16.800000000000001</cx:pt>
          <cx:pt idx="364">21.899999999999999</cx:pt>
          <cx:pt idx="365">27.5</cx:pt>
          <cx:pt idx="366">21.899999999999999</cx:pt>
          <cx:pt idx="367">23.100000000000001</cx:pt>
          <cx:pt idx="368">50</cx:pt>
          <cx:pt idx="369">50</cx:pt>
          <cx:pt idx="370">50</cx:pt>
          <cx:pt idx="371">50</cx:pt>
          <cx:pt idx="372">50</cx:pt>
          <cx:pt idx="373">13.800000000000001</cx:pt>
          <cx:pt idx="374">13.800000000000001</cx:pt>
          <cx:pt idx="375">15</cx:pt>
          <cx:pt idx="376">13.9</cx:pt>
          <cx:pt idx="377">13.300000000000001</cx:pt>
          <cx:pt idx="378">13.1</cx:pt>
          <cx:pt idx="379">10.199999999999999</cx:pt>
          <cx:pt idx="380">10.4</cx:pt>
          <cx:pt idx="381">10.9</cx:pt>
          <cx:pt idx="382">11.300000000000001</cx:pt>
          <cx:pt idx="383">12.300000000000001</cx:pt>
          <cx:pt idx="384">8.8000000000000007</cx:pt>
          <cx:pt idx="385">7.2000000000000002</cx:pt>
          <cx:pt idx="386">10.5</cx:pt>
          <cx:pt idx="387">7.4000000000000004</cx:pt>
          <cx:pt idx="388">10.199999999999999</cx:pt>
          <cx:pt idx="389">11.5</cx:pt>
          <cx:pt idx="390">15.1</cx:pt>
          <cx:pt idx="391">23.199999999999999</cx:pt>
          <cx:pt idx="392">9.6999999999999993</cx:pt>
          <cx:pt idx="393">13.800000000000001</cx:pt>
          <cx:pt idx="394">12.699999999999999</cx:pt>
          <cx:pt idx="395">13.1</cx:pt>
          <cx:pt idx="396">12.5</cx:pt>
          <cx:pt idx="397">8.5</cx:pt>
          <cx:pt idx="398">5</cx:pt>
          <cx:pt idx="399">6.2999999999999998</cx:pt>
          <cx:pt idx="400">5.5999999999999996</cx:pt>
          <cx:pt idx="401">7.2000000000000002</cx:pt>
          <cx:pt idx="402">12.1</cx:pt>
          <cx:pt idx="403">8.3000000000000007</cx:pt>
          <cx:pt idx="404">8.5</cx:pt>
          <cx:pt idx="405">5</cx:pt>
          <cx:pt idx="406">11.9</cx:pt>
          <cx:pt idx="407">27.899999999999999</cx:pt>
          <cx:pt idx="408">17.199999999999999</cx:pt>
          <cx:pt idx="409">27.5</cx:pt>
          <cx:pt idx="410">15</cx:pt>
          <cx:pt idx="411">17.199999999999999</cx:pt>
          <cx:pt idx="412">17.899999999999999</cx:pt>
          <cx:pt idx="413">16.300000000000001</cx:pt>
          <cx:pt idx="414">7</cx:pt>
          <cx:pt idx="415">7.2000000000000002</cx:pt>
          <cx:pt idx="416">7.5</cx:pt>
          <cx:pt idx="417">10.4</cx:pt>
          <cx:pt idx="418">8.8000000000000007</cx:pt>
          <cx:pt idx="419">8.4000000000000004</cx:pt>
          <cx:pt idx="420">16.699999999999999</cx:pt>
          <cx:pt idx="421">14.199999999999999</cx:pt>
          <cx:pt idx="422">20.800000000000001</cx:pt>
          <cx:pt idx="423">13.4</cx:pt>
          <cx:pt idx="424">11.699999999999999</cx:pt>
          <cx:pt idx="425">8.3000000000000007</cx:pt>
          <cx:pt idx="426">10.199999999999999</cx:pt>
          <cx:pt idx="427">10.9</cx:pt>
          <cx:pt idx="428">11</cx:pt>
          <cx:pt idx="429">9.5</cx:pt>
          <cx:pt idx="430">14.5</cx:pt>
          <cx:pt idx="431">14.1</cx:pt>
          <cx:pt idx="432">16.100000000000001</cx:pt>
          <cx:pt idx="433">14.300000000000001</cx:pt>
          <cx:pt idx="434">11.699999999999999</cx:pt>
          <cx:pt idx="435">13.4</cx:pt>
          <cx:pt idx="436">9.5999999999999996</cx:pt>
          <cx:pt idx="437">8.6999999999999993</cx:pt>
          <cx:pt idx="438">8.4000000000000004</cx:pt>
          <cx:pt idx="439">12.800000000000001</cx:pt>
          <cx:pt idx="440">10.5</cx:pt>
          <cx:pt idx="441">17.100000000000001</cx:pt>
          <cx:pt idx="442">18.399999999999999</cx:pt>
          <cx:pt idx="443">15.4</cx:pt>
          <cx:pt idx="444">10.800000000000001</cx:pt>
          <cx:pt idx="445">11.800000000000001</cx:pt>
          <cx:pt idx="446">14.9</cx:pt>
          <cx:pt idx="447">12.6</cx:pt>
          <cx:pt idx="448">14.1</cx:pt>
          <cx:pt idx="449">13</cx:pt>
          <cx:pt idx="450">13.4</cx:pt>
          <cx:pt idx="451">15.199999999999999</cx:pt>
          <cx:pt idx="452">16.100000000000001</cx:pt>
          <cx:pt idx="453">17.800000000000001</cx:pt>
          <cx:pt idx="454">14.9</cx:pt>
          <cx:pt idx="455">14.1</cx:pt>
          <cx:pt idx="456">12.699999999999999</cx:pt>
          <cx:pt idx="457">13.5</cx:pt>
          <cx:pt idx="458">14.9</cx:pt>
          <cx:pt idx="459">20</cx:pt>
          <cx:pt idx="460">16.399999999999999</cx:pt>
          <cx:pt idx="461">17.699999999999999</cx:pt>
          <cx:pt idx="462">19.5</cx:pt>
          <cx:pt idx="463">20.199999999999999</cx:pt>
          <cx:pt idx="464">21.399999999999999</cx:pt>
          <cx:pt idx="465">19.899999999999999</cx:pt>
          <cx:pt idx="466">19</cx:pt>
          <cx:pt idx="467">19.100000000000001</cx:pt>
          <cx:pt idx="468">19.100000000000001</cx:pt>
          <cx:pt idx="469">20.100000000000001</cx:pt>
          <cx:pt idx="470">19.899999999999999</cx:pt>
          <cx:pt idx="471">19.600000000000001</cx:pt>
          <cx:pt idx="472">23.199999999999999</cx:pt>
          <cx:pt idx="473">29.800000000000001</cx:pt>
          <cx:pt idx="474">13.800000000000001</cx:pt>
          <cx:pt idx="475">13.300000000000001</cx:pt>
          <cx:pt idx="476">16.699999999999999</cx:pt>
          <cx:pt idx="477">12</cx:pt>
          <cx:pt idx="478">14.6</cx:pt>
          <cx:pt idx="479">21.399999999999999</cx:pt>
          <cx:pt idx="480">23</cx:pt>
          <cx:pt idx="481">23.699999999999999</cx:pt>
          <cx:pt idx="482">25</cx:pt>
          <cx:pt idx="483">21.800000000000001</cx:pt>
          <cx:pt idx="484">20.600000000000001</cx:pt>
          <cx:pt idx="485">21.199999999999999</cx:pt>
          <cx:pt idx="486">19.100000000000001</cx:pt>
          <cx:pt idx="487">20.600000000000001</cx:pt>
          <cx:pt idx="488">15.199999999999999</cx:pt>
          <cx:pt idx="489">7</cx:pt>
          <cx:pt idx="490">8.0999999999999996</cx:pt>
          <cx:pt idx="491">13.6</cx:pt>
          <cx:pt idx="492">20.100000000000001</cx:pt>
          <cx:pt idx="493">21.800000000000001</cx:pt>
          <cx:pt idx="494">24.5</cx:pt>
          <cx:pt idx="495">23.100000000000001</cx:pt>
          <cx:pt idx="496">19.699999999999999</cx:pt>
          <cx:pt idx="497">18.300000000000001</cx:pt>
          <cx:pt idx="498">21.199999999999999</cx:pt>
          <cx:pt idx="499">17.5</cx:pt>
          <cx:pt idx="500">16.800000000000001</cx:pt>
          <cx:pt idx="501">22.399999999999999</cx:pt>
          <cx:pt idx="502">20.600000000000001</cx:pt>
          <cx:pt idx="503">23.899999999999999</cx:pt>
          <cx:pt idx="504">22</cx:pt>
          <cx:pt idx="505">11.9</cx:pt>
        </cx:lvl>
      </cx:numDim>
    </cx:data>
  </cx:chartData>
  <cx:chart>
    <cx:title pos="t" align="ctr" overlay="0">
      <cx:tx>
        <cx:txData>
          <cx:v>Avg Price</cx:v>
        </cx:txData>
      </cx:tx>
      <cx:spPr>
        <a:solidFill>
          <a:schemeClr val="bg1"/>
        </a:solidFill>
      </cx:spPr>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Avg Price</a:t>
          </a:r>
        </a:p>
      </cx:txPr>
    </cx:title>
    <cx:plotArea>
      <cx:plotAreaRegion>
        <cx:series layoutId="clusteredColumn" uniqueId="{E4485F79-8662-4EBF-9174-8469D31C2336}">
          <cx:tx>
            <cx:txData>
              <cx:f>'[Terro Project File.xlsx]Data Sheet'!$J$1</cx:f>
              <cx:v>AVG_PRICE</cx:v>
            </cx:txData>
          </cx:tx>
          <cx:dataLabels>
            <cx:visibility seriesName="0" categoryName="0" value="1"/>
          </cx:dataLabels>
          <cx:dataId val="0"/>
          <cx:layoutPr>
            <cx:binning intervalClosed="r">
              <cx:binSize val="4"/>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9/25/2023</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9/25/2023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a:normAutofit/>
          </a:bodyPr>
          <a:lstStyle>
            <a:lvl1pPr algn="ctr">
              <a:defRPr sz="3600" b="1" spc="0">
                <a:solidFill>
                  <a:srgbClr val="2F3342"/>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13" name="Content Placeholder 2">
            <a:extLst>
              <a:ext uri="{FF2B5EF4-FFF2-40B4-BE49-F238E27FC236}">
                <a16:creationId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3" r:id="rId8"/>
    <p:sldLayoutId id="2147483670" r:id="rId9"/>
    <p:sldLayoutId id="2147483669" r:id="rId10"/>
    <p:sldLayoutId id="2147483667" r:id="rId11"/>
    <p:sldLayoutId id="2147483668" r:id="rId12"/>
    <p:sldLayoutId id="2147483666" r:id="rId13"/>
    <p:sldLayoutId id="2147483662"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4/relationships/chartEx" Target="../charts/chartEx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lstStyle/>
          <a:p>
            <a:r>
              <a:rPr lang="en-US" dirty="0" err="1">
                <a:solidFill>
                  <a:srgbClr val="2F3342"/>
                </a:solidFill>
              </a:rPr>
              <a:t>Terro’s</a:t>
            </a:r>
            <a:r>
              <a:rPr lang="en-US" dirty="0">
                <a:solidFill>
                  <a:srgbClr val="2F3342"/>
                </a:solidFill>
              </a:rPr>
              <a:t> real estate</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p:txBody>
          <a:bodyPr/>
          <a:lstStyle/>
          <a:p>
            <a:r>
              <a:rPr lang="en-US" dirty="0">
                <a:solidFill>
                  <a:srgbClr val="2F3342"/>
                </a:solidFill>
              </a:rPr>
              <a:t>Swapnil </a:t>
            </a:r>
            <a:r>
              <a:rPr lang="en-US" dirty="0" err="1">
                <a:solidFill>
                  <a:srgbClr val="2F3342"/>
                </a:solidFill>
              </a:rPr>
              <a:t>Gotmare</a:t>
            </a:r>
            <a:endParaRPr lang="en-US" dirty="0">
              <a:solidFill>
                <a:srgbClr val="2F3342"/>
              </a:solidFill>
            </a:endParaRP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10</a:t>
            </a:fld>
            <a:endParaRPr lang="en-US" dirty="0"/>
          </a:p>
        </p:txBody>
      </p:sp>
      <p:sp>
        <p:nvSpPr>
          <p:cNvPr id="10" name="Title 1"/>
          <p:cNvSpPr>
            <a:spLocks noGrp="1"/>
          </p:cNvSpPr>
          <p:nvPr>
            <p:ph type="title"/>
          </p:nvPr>
        </p:nvSpPr>
        <p:spPr>
          <a:xfrm>
            <a:off x="2653284" y="436597"/>
            <a:ext cx="8029575" cy="868328"/>
          </a:xfrm>
        </p:spPr>
        <p:txBody>
          <a:bodyPr>
            <a:normAutofit fontScale="90000"/>
          </a:bodyPr>
          <a:lstStyle/>
          <a:p>
            <a:pPr algn="l">
              <a:lnSpc>
                <a:spcPct val="100000"/>
              </a:lnSpc>
            </a:pPr>
            <a:r>
              <a:rPr lang="en-US" sz="1600" dirty="0"/>
              <a:t>Que 5:</a:t>
            </a:r>
            <a:r>
              <a:rPr lang="en-GB" sz="1600" dirty="0"/>
              <a:t>Build an initial regression model with AVG_PRICE as ‘y’ (Dependent variable) and LSTAT variable as Independent Variable. Generate the residual plot</a:t>
            </a:r>
            <a:r>
              <a:rPr lang="en-GB" dirty="0"/>
              <a:t>.</a:t>
            </a:r>
            <a:br>
              <a:rPr lang="en-US" dirty="0"/>
            </a:br>
            <a:endParaRPr lang="en-US" dirty="0"/>
          </a:p>
        </p:txBody>
      </p:sp>
      <p:graphicFrame>
        <p:nvGraphicFramePr>
          <p:cNvPr id="6" name="Chart 5">
            <a:extLst>
              <a:ext uri="{FF2B5EF4-FFF2-40B4-BE49-F238E27FC236}">
                <a16:creationId xmlns:a16="http://schemas.microsoft.com/office/drawing/2014/main" id="{667E5F62-6C89-3611-DAFA-8A895FEB9F9D}"/>
              </a:ext>
            </a:extLst>
          </p:cNvPr>
          <p:cNvGraphicFramePr>
            <a:graphicFrameLocks/>
          </p:cNvGraphicFramePr>
          <p:nvPr>
            <p:extLst>
              <p:ext uri="{D42A27DB-BD31-4B8C-83A1-F6EECF244321}">
                <p14:modId xmlns:p14="http://schemas.microsoft.com/office/powerpoint/2010/main" val="69318638"/>
              </p:ext>
            </p:extLst>
          </p:nvPr>
        </p:nvGraphicFramePr>
        <p:xfrm>
          <a:off x="4710684" y="1519669"/>
          <a:ext cx="4723535" cy="27380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4776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10D4D9-4641-0873-1F08-B134534019DB}"/>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23833A3D-455F-5B2D-0C71-11065BD123DA}"/>
              </a:ext>
            </a:extLst>
          </p:cNvPr>
          <p:cNvSpPr>
            <a:spLocks noGrp="1"/>
          </p:cNvSpPr>
          <p:nvPr>
            <p:ph type="sldNum" sz="quarter" idx="11"/>
          </p:nvPr>
        </p:nvSpPr>
        <p:spPr/>
        <p:txBody>
          <a:bodyPr/>
          <a:lstStyle/>
          <a:p>
            <a:fld id="{8C2E478F-E849-4A8C-AF1F-CBCC78A7CBFA}" type="slidenum">
              <a:rPr lang="en-US" smtClean="0"/>
              <a:pPr/>
              <a:t>11</a:t>
            </a:fld>
            <a:endParaRPr lang="en-US" dirty="0"/>
          </a:p>
        </p:txBody>
      </p:sp>
      <p:sp>
        <p:nvSpPr>
          <p:cNvPr id="4" name="TextBox 3">
            <a:extLst>
              <a:ext uri="{FF2B5EF4-FFF2-40B4-BE49-F238E27FC236}">
                <a16:creationId xmlns:a16="http://schemas.microsoft.com/office/drawing/2014/main" id="{9E12B875-4B60-33DC-0C9D-2AF6935156BB}"/>
              </a:ext>
            </a:extLst>
          </p:cNvPr>
          <p:cNvSpPr txBox="1"/>
          <p:nvPr/>
        </p:nvSpPr>
        <p:spPr>
          <a:xfrm>
            <a:off x="180975" y="276225"/>
            <a:ext cx="12011024" cy="3416320"/>
          </a:xfrm>
          <a:prstGeom prst="rect">
            <a:avLst/>
          </a:prstGeom>
          <a:noFill/>
        </p:spPr>
        <p:txBody>
          <a:bodyPr wrap="square" rtlCol="0">
            <a:spAutoFit/>
          </a:bodyPr>
          <a:lstStyle/>
          <a:p>
            <a:pPr marL="342900" indent="-342900">
              <a:buFont typeface="Wingdings" panose="05000000000000000000" pitchFamily="2" charset="2"/>
              <a:buChar char="Ø"/>
            </a:pPr>
            <a:r>
              <a:rPr lang="en-US" b="1" dirty="0"/>
              <a:t>What do you infer from the Regression Summary output in terms of variance explained, </a:t>
            </a:r>
            <a:r>
              <a:rPr lang="en-US" b="1" dirty="0" err="1"/>
              <a:t>coefϐicient</a:t>
            </a:r>
            <a:r>
              <a:rPr lang="en-US" b="1" dirty="0"/>
              <a:t> value, Intercept, and the Residual plot? </a:t>
            </a:r>
          </a:p>
          <a:p>
            <a:endParaRPr lang="en-US" b="1" dirty="0"/>
          </a:p>
          <a:p>
            <a:r>
              <a:rPr lang="en-US" dirty="0"/>
              <a:t>Ans-&gt; From this model 54% of the variation in the average price is explained by the LSTAT. The coefficient of LSTAT for the model is -0.950049354.This says that if LSTAT increases by 0.9 times then average price of house decreases 0.9times. Intercept of LSTAT for the model is 34.55384088. </a:t>
            </a:r>
          </a:p>
          <a:p>
            <a:endParaRPr lang="en-US" dirty="0"/>
          </a:p>
          <a:p>
            <a:pPr marL="342900" indent="-342900">
              <a:buFont typeface="Wingdings" panose="05000000000000000000" pitchFamily="2" charset="2"/>
              <a:buChar char="Ø"/>
            </a:pPr>
            <a:r>
              <a:rPr lang="en-US" b="1" dirty="0"/>
              <a:t>Is LSTAT variable </a:t>
            </a:r>
            <a:r>
              <a:rPr lang="en-US" b="1" dirty="0" err="1"/>
              <a:t>signiϐicant</a:t>
            </a:r>
            <a:r>
              <a:rPr lang="en-US" b="1" dirty="0"/>
              <a:t> for the analysis based on your model? </a:t>
            </a:r>
          </a:p>
          <a:p>
            <a:endParaRPr lang="en-US" dirty="0"/>
          </a:p>
          <a:p>
            <a:r>
              <a:rPr lang="en-US" dirty="0"/>
              <a:t>Ans-&gt;Yes, LSTAT is significant variable for the </a:t>
            </a:r>
            <a:r>
              <a:rPr lang="en-US" dirty="0" err="1"/>
              <a:t>avg_price</a:t>
            </a:r>
            <a:r>
              <a:rPr lang="en-US" dirty="0"/>
              <a:t> from this model.</a:t>
            </a:r>
          </a:p>
          <a:p>
            <a:r>
              <a:rPr lang="en-US" dirty="0"/>
              <a:t> As the p-value(5.08E-88) we obtained from this model is away less than 0.05. By this we can say that LSTAT is a significant variable according to this model. </a:t>
            </a:r>
            <a:endParaRPr lang="en-IN" dirty="0"/>
          </a:p>
        </p:txBody>
      </p:sp>
    </p:spTree>
    <p:extLst>
      <p:ext uri="{BB962C8B-B14F-4D97-AF65-F5344CB8AC3E}">
        <p14:creationId xmlns:p14="http://schemas.microsoft.com/office/powerpoint/2010/main" val="3202365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12</a:t>
            </a:fld>
            <a:endParaRPr lang="en-US" dirty="0"/>
          </a:p>
        </p:txBody>
      </p:sp>
      <p:sp>
        <p:nvSpPr>
          <p:cNvPr id="10" name="Title 1"/>
          <p:cNvSpPr>
            <a:spLocks noGrp="1"/>
          </p:cNvSpPr>
          <p:nvPr>
            <p:ph type="title"/>
          </p:nvPr>
        </p:nvSpPr>
        <p:spPr>
          <a:xfrm>
            <a:off x="595884" y="0"/>
            <a:ext cx="11002962" cy="1189038"/>
          </a:xfrm>
        </p:spPr>
        <p:txBody>
          <a:bodyPr>
            <a:noAutofit/>
          </a:bodyPr>
          <a:lstStyle/>
          <a:p>
            <a:r>
              <a:rPr lang="en-US" sz="1800" dirty="0"/>
              <a:t>Que 6:</a:t>
            </a:r>
            <a:r>
              <a:rPr lang="en-GB" sz="1800" dirty="0"/>
              <a:t>Build a new Regression model including LSTAT and AVG_ROOM together as Independent variables and AVG_PRICE as dependent variable. </a:t>
            </a:r>
            <a:br>
              <a:rPr lang="en-US" sz="1800" dirty="0"/>
            </a:br>
            <a:endParaRPr lang="en-US" sz="1800" dirty="0"/>
          </a:p>
        </p:txBody>
      </p:sp>
      <p:sp>
        <p:nvSpPr>
          <p:cNvPr id="6" name="TextBox 5">
            <a:extLst>
              <a:ext uri="{FF2B5EF4-FFF2-40B4-BE49-F238E27FC236}">
                <a16:creationId xmlns:a16="http://schemas.microsoft.com/office/drawing/2014/main" id="{7694047C-E4FB-BF0C-8359-6F06BEC2FE22}"/>
              </a:ext>
            </a:extLst>
          </p:cNvPr>
          <p:cNvSpPr txBox="1"/>
          <p:nvPr/>
        </p:nvSpPr>
        <p:spPr>
          <a:xfrm>
            <a:off x="3048000" y="1619522"/>
            <a:ext cx="8401050" cy="3650358"/>
          </a:xfrm>
          <a:prstGeom prst="rect">
            <a:avLst/>
          </a:prstGeom>
          <a:noFill/>
        </p:spPr>
        <p:txBody>
          <a:bodyPr wrap="square">
            <a:spAutoFit/>
          </a:bodyPr>
          <a:lstStyle/>
          <a:p>
            <a:r>
              <a:rPr lang="en-US" b="1" dirty="0"/>
              <a:t>a) Write the Regression equation. If a new house in this locality has 7 rooms (on an average) and has a value of 20 for L-STAT, then what will be the value of AVG_PRICE? How does it compare to the company quoting a value of 30000 USD for this locality? Is the company Overcharging/ Undercharging? </a:t>
            </a:r>
            <a:endParaRPr lang="en-US" dirty="0"/>
          </a:p>
          <a:p>
            <a:pPr>
              <a:lnSpc>
                <a:spcPct val="150000"/>
              </a:lnSpc>
            </a:pPr>
            <a:r>
              <a:rPr lang="en-US" dirty="0"/>
              <a:t>-&gt; Regression Equation we obtained for this model is : </a:t>
            </a:r>
          </a:p>
          <a:p>
            <a:pPr>
              <a:lnSpc>
                <a:spcPct val="150000"/>
              </a:lnSpc>
            </a:pPr>
            <a:r>
              <a:rPr lang="en-US" dirty="0"/>
              <a:t>y = -1.358 +5.09 X0 -0.642 X1 </a:t>
            </a:r>
          </a:p>
          <a:p>
            <a:pPr>
              <a:lnSpc>
                <a:spcPct val="150000"/>
              </a:lnSpc>
            </a:pPr>
            <a:r>
              <a:rPr lang="en-US" dirty="0"/>
              <a:t>Where y=</a:t>
            </a:r>
            <a:r>
              <a:rPr lang="en-US" dirty="0" err="1"/>
              <a:t>Avg_price</a:t>
            </a:r>
            <a:r>
              <a:rPr lang="en-US" dirty="0"/>
              <a:t> X0 = </a:t>
            </a:r>
            <a:r>
              <a:rPr lang="en-US" dirty="0" err="1"/>
              <a:t>avg_room</a:t>
            </a:r>
            <a:r>
              <a:rPr lang="en-US" dirty="0"/>
              <a:t> X1 = LSTAT </a:t>
            </a:r>
          </a:p>
          <a:p>
            <a:pPr>
              <a:lnSpc>
                <a:spcPct val="150000"/>
              </a:lnSpc>
            </a:pPr>
            <a:r>
              <a:rPr lang="en-US" dirty="0"/>
              <a:t>As per the model, </a:t>
            </a:r>
            <a:r>
              <a:rPr lang="en-US" dirty="0" err="1"/>
              <a:t>avg_price</a:t>
            </a:r>
            <a:r>
              <a:rPr lang="en-US" dirty="0"/>
              <a:t> for new house can be calculated as</a:t>
            </a:r>
          </a:p>
          <a:p>
            <a:pPr>
              <a:lnSpc>
                <a:spcPct val="150000"/>
              </a:lnSpc>
            </a:pPr>
            <a:r>
              <a:rPr lang="en-US" dirty="0"/>
              <a:t> Y= -1.358 + 5.09(7) -0.642(20) = 21.44 </a:t>
            </a:r>
          </a:p>
          <a:p>
            <a:pPr>
              <a:lnSpc>
                <a:spcPct val="150000"/>
              </a:lnSpc>
            </a:pPr>
            <a:r>
              <a:rPr lang="en-US" dirty="0"/>
              <a:t>So ,the price for the new house is $21440 . we can say that company is Overcharging. </a:t>
            </a:r>
          </a:p>
        </p:txBody>
      </p:sp>
    </p:spTree>
    <p:extLst>
      <p:ext uri="{BB962C8B-B14F-4D97-AF65-F5344CB8AC3E}">
        <p14:creationId xmlns:p14="http://schemas.microsoft.com/office/powerpoint/2010/main" val="98888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BCF434-882D-AD90-6111-B2E85204E2CE}"/>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81B80BAA-173E-EB8C-11C0-C1340A9EA8DB}"/>
              </a:ext>
            </a:extLst>
          </p:cNvPr>
          <p:cNvSpPr>
            <a:spLocks noGrp="1"/>
          </p:cNvSpPr>
          <p:nvPr>
            <p:ph type="sldNum" sz="quarter" idx="11"/>
          </p:nvPr>
        </p:nvSpPr>
        <p:spPr/>
        <p:txBody>
          <a:bodyPr/>
          <a:lstStyle/>
          <a:p>
            <a:fld id="{8C2E478F-E849-4A8C-AF1F-CBCC78A7CBFA}" type="slidenum">
              <a:rPr lang="en-US" smtClean="0"/>
              <a:pPr/>
              <a:t>13</a:t>
            </a:fld>
            <a:endParaRPr lang="en-US" dirty="0"/>
          </a:p>
        </p:txBody>
      </p:sp>
      <p:sp>
        <p:nvSpPr>
          <p:cNvPr id="4" name="TextBox 3">
            <a:extLst>
              <a:ext uri="{FF2B5EF4-FFF2-40B4-BE49-F238E27FC236}">
                <a16:creationId xmlns:a16="http://schemas.microsoft.com/office/drawing/2014/main" id="{6DDBCEF5-1567-098D-3399-FDF9FCFC6641}"/>
              </a:ext>
            </a:extLst>
          </p:cNvPr>
          <p:cNvSpPr txBox="1"/>
          <p:nvPr/>
        </p:nvSpPr>
        <p:spPr>
          <a:xfrm>
            <a:off x="80962" y="400050"/>
            <a:ext cx="12030075" cy="4204356"/>
          </a:xfrm>
          <a:prstGeom prst="rect">
            <a:avLst/>
          </a:prstGeom>
          <a:noFill/>
        </p:spPr>
        <p:txBody>
          <a:bodyPr wrap="square" rtlCol="0">
            <a:spAutoFit/>
          </a:bodyPr>
          <a:lstStyle/>
          <a:p>
            <a:pPr>
              <a:lnSpc>
                <a:spcPct val="150000"/>
              </a:lnSpc>
            </a:pPr>
            <a:endParaRPr lang="en-US" dirty="0"/>
          </a:p>
          <a:p>
            <a:pPr>
              <a:lnSpc>
                <a:spcPct val="150000"/>
              </a:lnSpc>
            </a:pPr>
            <a:r>
              <a:rPr lang="en-US" b="1" dirty="0"/>
              <a:t>b) Is the performance of this model better than the previous model you built in Question 5? Compare in terms of adjusted R-square and explain.</a:t>
            </a:r>
          </a:p>
          <a:p>
            <a:pPr>
              <a:lnSpc>
                <a:spcPct val="150000"/>
              </a:lnSpc>
            </a:pPr>
            <a:r>
              <a:rPr lang="en-US" dirty="0"/>
              <a:t> -&gt;Yes, the performance of this model performs well compared to previous model. From this model the linear equation we obtained is </a:t>
            </a:r>
          </a:p>
          <a:p>
            <a:pPr>
              <a:lnSpc>
                <a:spcPct val="150000"/>
              </a:lnSpc>
            </a:pPr>
            <a:r>
              <a:rPr lang="en-US" dirty="0"/>
              <a:t>y= -1.35 +5.09a -0.64b  (Where a=</a:t>
            </a:r>
            <a:r>
              <a:rPr lang="en-US" dirty="0" err="1"/>
              <a:t>Avg_room</a:t>
            </a:r>
            <a:r>
              <a:rPr lang="en-US" dirty="0"/>
              <a:t> b=LSTAT) </a:t>
            </a:r>
          </a:p>
          <a:p>
            <a:pPr>
              <a:lnSpc>
                <a:spcPct val="150000"/>
              </a:lnSpc>
            </a:pPr>
            <a:r>
              <a:rPr lang="en-US" dirty="0"/>
              <a:t>And Value of R square = 0.638561606 . </a:t>
            </a:r>
          </a:p>
          <a:p>
            <a:pPr>
              <a:lnSpc>
                <a:spcPct val="150000"/>
              </a:lnSpc>
            </a:pPr>
            <a:r>
              <a:rPr lang="en-US" dirty="0"/>
              <a:t>With this we can say that 63% of variability for average price is explained by </a:t>
            </a:r>
            <a:r>
              <a:rPr lang="en-US" dirty="0" err="1"/>
              <a:t>Avg_room</a:t>
            </a:r>
            <a:r>
              <a:rPr lang="en-US" dirty="0"/>
              <a:t> and LSTAT </a:t>
            </a:r>
            <a:r>
              <a:rPr lang="en-US" dirty="0" err="1"/>
              <a:t>combinely</a:t>
            </a:r>
            <a:r>
              <a:rPr lang="en-US" dirty="0"/>
              <a:t> and we obtained multiple R value as 0.79 which says it is highly correlated. But in previous model LSTAT alone describes 54% of variability for average price. </a:t>
            </a:r>
            <a:endParaRPr lang="en-IN" dirty="0"/>
          </a:p>
        </p:txBody>
      </p:sp>
    </p:spTree>
    <p:extLst>
      <p:ext uri="{BB962C8B-B14F-4D97-AF65-F5344CB8AC3E}">
        <p14:creationId xmlns:p14="http://schemas.microsoft.com/office/powerpoint/2010/main" val="2740580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14</a:t>
            </a:fld>
            <a:endParaRPr lang="en-US" dirty="0"/>
          </a:p>
        </p:txBody>
      </p:sp>
      <p:sp>
        <p:nvSpPr>
          <p:cNvPr id="10" name="Title 1"/>
          <p:cNvSpPr>
            <a:spLocks noGrp="1"/>
          </p:cNvSpPr>
          <p:nvPr>
            <p:ph type="title"/>
          </p:nvPr>
        </p:nvSpPr>
        <p:spPr>
          <a:xfrm>
            <a:off x="0" y="7972"/>
            <a:ext cx="11002962" cy="1189038"/>
          </a:xfrm>
        </p:spPr>
        <p:txBody>
          <a:bodyPr>
            <a:normAutofit fontScale="90000"/>
          </a:bodyPr>
          <a:lstStyle/>
          <a:p>
            <a:pPr algn="l"/>
            <a:r>
              <a:rPr lang="en-US" sz="1600" dirty="0"/>
              <a:t>Que 7:</a:t>
            </a:r>
            <a:r>
              <a:rPr lang="en-GB" sz="1800" dirty="0"/>
              <a:t>Build another Regression model with all variables where AVG_PRICE alone be the Dependent Variable and all the other variables are independent. Interpret the output in terms of adjusted </a:t>
            </a:r>
            <a:r>
              <a:rPr lang="en-GB" sz="1800" dirty="0" err="1"/>
              <a:t>Rsquare</a:t>
            </a:r>
            <a:r>
              <a:rPr lang="en-GB" sz="1800" dirty="0"/>
              <a:t>, </a:t>
            </a:r>
            <a:r>
              <a:rPr lang="en-GB" sz="1800" dirty="0" err="1"/>
              <a:t>coefϐicient</a:t>
            </a:r>
            <a:r>
              <a:rPr lang="en-GB" sz="1800" dirty="0"/>
              <a:t> and Intercept values. Explain the </a:t>
            </a:r>
            <a:r>
              <a:rPr lang="en-GB" sz="1800" dirty="0" err="1"/>
              <a:t>signiϐicance</a:t>
            </a:r>
            <a:r>
              <a:rPr lang="en-GB" sz="1800" dirty="0"/>
              <a:t> of each independent variable with respect to AVG_PRICE. </a:t>
            </a:r>
            <a:br>
              <a:rPr lang="en-US" dirty="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50946546"/>
              </p:ext>
            </p:extLst>
          </p:nvPr>
        </p:nvGraphicFramePr>
        <p:xfrm>
          <a:off x="2767584" y="1581150"/>
          <a:ext cx="3886200" cy="2091690"/>
        </p:xfrm>
        <a:graphic>
          <a:graphicData uri="http://schemas.openxmlformats.org/drawingml/2006/table">
            <a:tbl>
              <a:tblPr>
                <a:tableStyleId>{3B4B98B0-60AC-42C2-AFA5-B58CD77FA1E5}</a:tableStyleId>
              </a:tblPr>
              <a:tblGrid>
                <a:gridCol w="1573554">
                  <a:extLst>
                    <a:ext uri="{9D8B030D-6E8A-4147-A177-3AD203B41FA5}">
                      <a16:colId xmlns:a16="http://schemas.microsoft.com/office/drawing/2014/main" val="20000"/>
                    </a:ext>
                  </a:extLst>
                </a:gridCol>
                <a:gridCol w="1168244">
                  <a:extLst>
                    <a:ext uri="{9D8B030D-6E8A-4147-A177-3AD203B41FA5}">
                      <a16:colId xmlns:a16="http://schemas.microsoft.com/office/drawing/2014/main" val="20001"/>
                    </a:ext>
                  </a:extLst>
                </a:gridCol>
                <a:gridCol w="1144402">
                  <a:extLst>
                    <a:ext uri="{9D8B030D-6E8A-4147-A177-3AD203B41FA5}">
                      <a16:colId xmlns:a16="http://schemas.microsoft.com/office/drawing/2014/main" val="20002"/>
                    </a:ext>
                  </a:extLst>
                </a:gridCol>
              </a:tblGrid>
              <a:tr h="142875">
                <a:tc>
                  <a:txBody>
                    <a:bodyPr/>
                    <a:lstStyle/>
                    <a:p>
                      <a:pPr algn="ctr" fontAlgn="b"/>
                      <a:r>
                        <a:rPr lang="en-US" sz="1100" u="none" strike="noStrike">
                          <a:effectLst/>
                        </a:rPr>
                        <a:t> </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Coefficients</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P-value</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l" fontAlgn="b"/>
                      <a:r>
                        <a:rPr lang="en-US" sz="1100" u="none" strike="noStrike">
                          <a:effectLst/>
                        </a:rPr>
                        <a:t>Intercept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29.24131526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2.54E-09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u="none" strike="noStrike">
                          <a:effectLst/>
                        </a:rPr>
                        <a:t>CRIME_RATE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0.048725141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0.534657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u="none" strike="noStrike">
                          <a:effectLst/>
                        </a:rPr>
                        <a:t>AGE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0.032770689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0.01267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u="none" strike="noStrike">
                          <a:effectLst/>
                        </a:rPr>
                        <a:t>INDUS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0.130551399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0.039121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100" u="none" strike="noStrike">
                          <a:effectLst/>
                        </a:rPr>
                        <a:t>NOX</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-10.3211828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0.008294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100" u="none" strike="noStrike">
                          <a:effectLst/>
                        </a:rPr>
                        <a:t>DISTANCE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0.261093575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0.000138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100" u="none" strike="noStrike">
                          <a:effectLst/>
                        </a:rPr>
                        <a:t>TAX</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-0.01440119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0.000251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100" u="none" strike="noStrike">
                          <a:effectLst/>
                        </a:rPr>
                        <a:t>PTRATIO</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-1.074305348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6.59E-15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r>
                        <a:rPr lang="en-US" sz="1100" u="none" strike="noStrike">
                          <a:effectLst/>
                        </a:rPr>
                        <a:t>AVG_ROOM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4.125409152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3.89E-19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00025">
                <a:tc>
                  <a:txBody>
                    <a:bodyPr/>
                    <a:lstStyle/>
                    <a:p>
                      <a:pPr algn="l" fontAlgn="b"/>
                      <a:r>
                        <a:rPr lang="en-US" sz="1100" u="none" strike="noStrike">
                          <a:effectLst/>
                        </a:rPr>
                        <a:t>LSTAT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-0.603486589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8.91E-27</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 name="TextBox 2">
            <a:extLst>
              <a:ext uri="{FF2B5EF4-FFF2-40B4-BE49-F238E27FC236}">
                <a16:creationId xmlns:a16="http://schemas.microsoft.com/office/drawing/2014/main" id="{FFBF99E2-E709-FBA5-985D-C119438F3C62}"/>
              </a:ext>
            </a:extLst>
          </p:cNvPr>
          <p:cNvSpPr txBox="1"/>
          <p:nvPr/>
        </p:nvSpPr>
        <p:spPr>
          <a:xfrm>
            <a:off x="2767584" y="3798852"/>
            <a:ext cx="8510016" cy="19007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From this we can say that crime rate is not a significant variable for average price of an house as p-value is greater than 0.5. </a:t>
            </a:r>
          </a:p>
          <a:p>
            <a:pPr marL="285750" indent="-285750">
              <a:lnSpc>
                <a:spcPct val="150000"/>
              </a:lnSpc>
              <a:buFont typeface="Arial" panose="020B0604020202020204" pitchFamily="34" charset="0"/>
              <a:buChar char="•"/>
            </a:pPr>
            <a:r>
              <a:rPr lang="en-US" sz="1600" dirty="0"/>
              <a:t>All the features </a:t>
            </a:r>
            <a:r>
              <a:rPr lang="en-US" sz="1600" dirty="0" err="1"/>
              <a:t>combinely</a:t>
            </a:r>
            <a:r>
              <a:rPr lang="en-US" sz="1600" dirty="0"/>
              <a:t> explains 69% of variability for average price of a house. </a:t>
            </a:r>
          </a:p>
          <a:p>
            <a:pPr marL="285750" indent="-285750">
              <a:lnSpc>
                <a:spcPct val="150000"/>
              </a:lnSpc>
              <a:buFont typeface="Arial" panose="020B0604020202020204" pitchFamily="34" charset="0"/>
              <a:buChar char="•"/>
            </a:pPr>
            <a:r>
              <a:rPr lang="en-US" sz="1600" dirty="0"/>
              <a:t>NOX, TAX, PTRATIO and LSTAT have negative coefficients which says that increase in these features will result decrease in price of the house and </a:t>
            </a:r>
            <a:r>
              <a:rPr lang="en-US" sz="1600" dirty="0" err="1"/>
              <a:t>viceversa</a:t>
            </a:r>
            <a:endParaRPr lang="en-IN" sz="1600" dirty="0"/>
          </a:p>
        </p:txBody>
      </p:sp>
    </p:spTree>
    <p:extLst>
      <p:ext uri="{BB962C8B-B14F-4D97-AF65-F5344CB8AC3E}">
        <p14:creationId xmlns:p14="http://schemas.microsoft.com/office/powerpoint/2010/main" val="443863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15</a:t>
            </a:fld>
            <a:endParaRPr lang="en-US" dirty="0"/>
          </a:p>
        </p:txBody>
      </p:sp>
      <p:sp>
        <p:nvSpPr>
          <p:cNvPr id="10" name="Title 1"/>
          <p:cNvSpPr>
            <a:spLocks noGrp="1"/>
          </p:cNvSpPr>
          <p:nvPr>
            <p:ph type="title"/>
          </p:nvPr>
        </p:nvSpPr>
        <p:spPr>
          <a:xfrm>
            <a:off x="595884" y="0"/>
            <a:ext cx="11002962" cy="1189038"/>
          </a:xfrm>
        </p:spPr>
        <p:txBody>
          <a:bodyPr>
            <a:normAutofit fontScale="90000"/>
          </a:bodyPr>
          <a:lstStyle/>
          <a:p>
            <a:r>
              <a:rPr lang="en-US" sz="4800" dirty="0"/>
              <a:t>Que 8:</a:t>
            </a:r>
            <a:r>
              <a:rPr lang="en-GB" dirty="0"/>
              <a:t>Pick out only the </a:t>
            </a:r>
            <a:r>
              <a:rPr lang="en-GB" dirty="0" err="1"/>
              <a:t>signiϐicant</a:t>
            </a:r>
            <a:r>
              <a:rPr lang="en-GB" dirty="0"/>
              <a:t> variables from the previous question. Make another instance of the Regression model using only the </a:t>
            </a:r>
            <a:r>
              <a:rPr lang="en-GB" dirty="0" err="1"/>
              <a:t>signiϐicant</a:t>
            </a:r>
            <a:r>
              <a:rPr lang="en-GB" dirty="0"/>
              <a:t> variables you just picked and answer the questions below:</a:t>
            </a:r>
            <a:br>
              <a:rPr lang="en-US" dirty="0"/>
            </a:br>
            <a:endParaRPr lang="en-US" dirty="0"/>
          </a:p>
        </p:txBody>
      </p:sp>
      <p:sp>
        <p:nvSpPr>
          <p:cNvPr id="3" name="TextBox 2"/>
          <p:cNvSpPr txBox="1"/>
          <p:nvPr/>
        </p:nvSpPr>
        <p:spPr>
          <a:xfrm>
            <a:off x="2653284" y="1614916"/>
            <a:ext cx="8690991" cy="1200329"/>
          </a:xfrm>
          <a:prstGeom prst="rect">
            <a:avLst/>
          </a:prstGeom>
          <a:noFill/>
        </p:spPr>
        <p:txBody>
          <a:bodyPr wrap="square" rtlCol="0">
            <a:spAutoFit/>
          </a:bodyPr>
          <a:lstStyle/>
          <a:p>
            <a:pPr marL="342900" indent="-342900">
              <a:buAutoNum type="alphaUcParenR"/>
            </a:pPr>
            <a:r>
              <a:rPr lang="en-GB" dirty="0"/>
              <a:t>Interpret the output of this model. </a:t>
            </a:r>
          </a:p>
          <a:p>
            <a:pPr marL="342900" indent="-342900">
              <a:buAutoNum type="alphaUcParenR"/>
            </a:pPr>
            <a:endParaRPr lang="en-GB" dirty="0"/>
          </a:p>
          <a:p>
            <a:endParaRPr lang="en-US" dirty="0"/>
          </a:p>
          <a:p>
            <a:endParaRPr lang="en-US" dirty="0"/>
          </a:p>
        </p:txBody>
      </p:sp>
      <p:graphicFrame>
        <p:nvGraphicFramePr>
          <p:cNvPr id="4" name="Table 3">
            <a:extLst>
              <a:ext uri="{FF2B5EF4-FFF2-40B4-BE49-F238E27FC236}">
                <a16:creationId xmlns:a16="http://schemas.microsoft.com/office/drawing/2014/main" id="{5E96F4F6-FC49-F81B-4B7F-C78FFCC38A7C}"/>
              </a:ext>
            </a:extLst>
          </p:cNvPr>
          <p:cNvGraphicFramePr>
            <a:graphicFrameLocks noGrp="1"/>
          </p:cNvGraphicFramePr>
          <p:nvPr>
            <p:extLst>
              <p:ext uri="{D42A27DB-BD31-4B8C-83A1-F6EECF244321}">
                <p14:modId xmlns:p14="http://schemas.microsoft.com/office/powerpoint/2010/main" val="2324805543"/>
              </p:ext>
            </p:extLst>
          </p:nvPr>
        </p:nvGraphicFramePr>
        <p:xfrm>
          <a:off x="4233353" y="2067383"/>
          <a:ext cx="3885396" cy="2347480"/>
        </p:xfrm>
        <a:graphic>
          <a:graphicData uri="http://schemas.openxmlformats.org/drawingml/2006/table">
            <a:tbl>
              <a:tblPr>
                <a:tableStyleId>{5C22544A-7EE6-4342-B048-85BDC9FD1C3A}</a:tableStyleId>
              </a:tblPr>
              <a:tblGrid>
                <a:gridCol w="1554158">
                  <a:extLst>
                    <a:ext uri="{9D8B030D-6E8A-4147-A177-3AD203B41FA5}">
                      <a16:colId xmlns:a16="http://schemas.microsoft.com/office/drawing/2014/main" val="3083953003"/>
                    </a:ext>
                  </a:extLst>
                </a:gridCol>
                <a:gridCol w="1124285">
                  <a:extLst>
                    <a:ext uri="{9D8B030D-6E8A-4147-A177-3AD203B41FA5}">
                      <a16:colId xmlns:a16="http://schemas.microsoft.com/office/drawing/2014/main" val="2656133461"/>
                    </a:ext>
                  </a:extLst>
                </a:gridCol>
                <a:gridCol w="1206953">
                  <a:extLst>
                    <a:ext uri="{9D8B030D-6E8A-4147-A177-3AD203B41FA5}">
                      <a16:colId xmlns:a16="http://schemas.microsoft.com/office/drawing/2014/main" val="3578256814"/>
                    </a:ext>
                  </a:extLst>
                </a:gridCol>
              </a:tblGrid>
              <a:tr h="224967">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Coefficients</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P-value</a:t>
                      </a:r>
                      <a:endParaRPr lang="en-IN"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720600"/>
                  </a:ext>
                </a:extLst>
              </a:tr>
              <a:tr h="234748">
                <a:tc>
                  <a:txBody>
                    <a:bodyPr/>
                    <a:lstStyle/>
                    <a:p>
                      <a:pPr algn="l" fontAlgn="b"/>
                      <a:r>
                        <a:rPr lang="en-IN" sz="1100" u="none" strike="noStrike">
                          <a:effectLst/>
                        </a:rPr>
                        <a:t>Intercept</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rPr>
                        <a:t>29.53522072</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1.61E-09</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047"/>
                    </a:solidFill>
                  </a:tcPr>
                </a:tc>
                <a:extLst>
                  <a:ext uri="{0D108BD9-81ED-4DB2-BD59-A6C34878D82A}">
                    <a16:rowId xmlns:a16="http://schemas.microsoft.com/office/drawing/2014/main" val="2792417562"/>
                  </a:ext>
                </a:extLst>
              </a:tr>
              <a:tr h="234748">
                <a:tc>
                  <a:txBody>
                    <a:bodyPr/>
                    <a:lstStyle/>
                    <a:p>
                      <a:pPr algn="ctr" fontAlgn="b"/>
                      <a:r>
                        <a:rPr lang="en-IN" sz="1100" u="none" strike="noStrike" dirty="0">
                          <a:effectLst/>
                        </a:rPr>
                        <a:t>Age</a:t>
                      </a:r>
                      <a:endParaRPr lang="en-IN"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rPr>
                        <a:t>0.033489846</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0.01081</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047"/>
                    </a:solidFill>
                  </a:tcPr>
                </a:tc>
                <a:extLst>
                  <a:ext uri="{0D108BD9-81ED-4DB2-BD59-A6C34878D82A}">
                    <a16:rowId xmlns:a16="http://schemas.microsoft.com/office/drawing/2014/main" val="4021836440"/>
                  </a:ext>
                </a:extLst>
              </a:tr>
              <a:tr h="234748">
                <a:tc>
                  <a:txBody>
                    <a:bodyPr/>
                    <a:lstStyle/>
                    <a:p>
                      <a:pPr algn="ctr" fontAlgn="b"/>
                      <a:r>
                        <a:rPr lang="en-IN" sz="1100" u="none" strike="noStrike">
                          <a:effectLst/>
                        </a:rPr>
                        <a:t>Indus</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rPr>
                        <a:t>0.124886174</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0.04885</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047"/>
                    </a:solidFill>
                  </a:tcPr>
                </a:tc>
                <a:extLst>
                  <a:ext uri="{0D108BD9-81ED-4DB2-BD59-A6C34878D82A}">
                    <a16:rowId xmlns:a16="http://schemas.microsoft.com/office/drawing/2014/main" val="538774039"/>
                  </a:ext>
                </a:extLst>
              </a:tr>
              <a:tr h="234748">
                <a:tc>
                  <a:txBody>
                    <a:bodyPr/>
                    <a:lstStyle/>
                    <a:p>
                      <a:pPr algn="ctr" fontAlgn="b"/>
                      <a:r>
                        <a:rPr lang="en-IN" sz="1100" u="none" strike="noStrike">
                          <a:effectLst/>
                        </a:rPr>
                        <a:t>Nox</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rPr>
                        <a:t>-10.1033074</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0.00971</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047"/>
                    </a:solidFill>
                  </a:tcPr>
                </a:tc>
                <a:extLst>
                  <a:ext uri="{0D108BD9-81ED-4DB2-BD59-A6C34878D82A}">
                    <a16:rowId xmlns:a16="http://schemas.microsoft.com/office/drawing/2014/main" val="1618757549"/>
                  </a:ext>
                </a:extLst>
              </a:tr>
              <a:tr h="234748">
                <a:tc>
                  <a:txBody>
                    <a:bodyPr/>
                    <a:lstStyle/>
                    <a:p>
                      <a:pPr algn="ctr" fontAlgn="b"/>
                      <a:r>
                        <a:rPr lang="en-IN" sz="1100" u="none" strike="noStrike">
                          <a:effectLst/>
                        </a:rPr>
                        <a:t>Distance</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rPr>
                        <a:t>0.257494006</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0.00017</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047"/>
                    </a:solidFill>
                  </a:tcPr>
                </a:tc>
                <a:extLst>
                  <a:ext uri="{0D108BD9-81ED-4DB2-BD59-A6C34878D82A}">
                    <a16:rowId xmlns:a16="http://schemas.microsoft.com/office/drawing/2014/main" val="664427351"/>
                  </a:ext>
                </a:extLst>
              </a:tr>
              <a:tr h="234748">
                <a:tc>
                  <a:txBody>
                    <a:bodyPr/>
                    <a:lstStyle/>
                    <a:p>
                      <a:pPr algn="ctr" fontAlgn="b"/>
                      <a:r>
                        <a:rPr lang="en-IN" sz="1100" u="none" strike="noStrike">
                          <a:effectLst/>
                        </a:rPr>
                        <a:t>Tax</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rPr>
                        <a:t>-0.014192108</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0.00031</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047"/>
                    </a:solidFill>
                  </a:tcPr>
                </a:tc>
                <a:extLst>
                  <a:ext uri="{0D108BD9-81ED-4DB2-BD59-A6C34878D82A}">
                    <a16:rowId xmlns:a16="http://schemas.microsoft.com/office/drawing/2014/main" val="863172894"/>
                  </a:ext>
                </a:extLst>
              </a:tr>
              <a:tr h="234748">
                <a:tc>
                  <a:txBody>
                    <a:bodyPr/>
                    <a:lstStyle/>
                    <a:p>
                      <a:pPr algn="ctr" fontAlgn="b"/>
                      <a:r>
                        <a:rPr lang="en-IN" sz="1100" u="none" strike="noStrike">
                          <a:effectLst/>
                        </a:rPr>
                        <a:t>PT Ratio</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rPr>
                        <a:t>-1.076732598</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5.44E-15</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047"/>
                    </a:solidFill>
                  </a:tcPr>
                </a:tc>
                <a:extLst>
                  <a:ext uri="{0D108BD9-81ED-4DB2-BD59-A6C34878D82A}">
                    <a16:rowId xmlns:a16="http://schemas.microsoft.com/office/drawing/2014/main" val="3382850004"/>
                  </a:ext>
                </a:extLst>
              </a:tr>
              <a:tr h="234748">
                <a:tc>
                  <a:txBody>
                    <a:bodyPr/>
                    <a:lstStyle/>
                    <a:p>
                      <a:pPr algn="ctr" fontAlgn="b"/>
                      <a:r>
                        <a:rPr lang="en-IN" sz="1100" u="none" strike="noStrike">
                          <a:effectLst/>
                        </a:rPr>
                        <a:t>Avg_Room</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rPr>
                        <a:t>4.109239755</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5E-19</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047"/>
                    </a:solidFill>
                  </a:tcPr>
                </a:tc>
                <a:extLst>
                  <a:ext uri="{0D108BD9-81ED-4DB2-BD59-A6C34878D82A}">
                    <a16:rowId xmlns:a16="http://schemas.microsoft.com/office/drawing/2014/main" val="295254666"/>
                  </a:ext>
                </a:extLst>
              </a:tr>
              <a:tr h="244529">
                <a:tc>
                  <a:txBody>
                    <a:bodyPr/>
                    <a:lstStyle/>
                    <a:p>
                      <a:pPr algn="ctr" fontAlgn="b"/>
                      <a:r>
                        <a:rPr lang="en-IN" sz="1100" u="none" strike="noStrike">
                          <a:effectLst/>
                        </a:rPr>
                        <a:t>Lstat</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rPr>
                        <a:t>-0.607913797</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3.61E-27</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047"/>
                    </a:solidFill>
                  </a:tcPr>
                </a:tc>
                <a:extLst>
                  <a:ext uri="{0D108BD9-81ED-4DB2-BD59-A6C34878D82A}">
                    <a16:rowId xmlns:a16="http://schemas.microsoft.com/office/drawing/2014/main" val="677685120"/>
                  </a:ext>
                </a:extLst>
              </a:tr>
            </a:tbl>
          </a:graphicData>
        </a:graphic>
      </p:graphicFrame>
      <p:sp>
        <p:nvSpPr>
          <p:cNvPr id="7" name="TextBox 6">
            <a:extLst>
              <a:ext uri="{FF2B5EF4-FFF2-40B4-BE49-F238E27FC236}">
                <a16:creationId xmlns:a16="http://schemas.microsoft.com/office/drawing/2014/main" id="{F247B3FC-5BBB-AC89-ABF8-D98EF713BB3E}"/>
              </a:ext>
            </a:extLst>
          </p:cNvPr>
          <p:cNvSpPr txBox="1"/>
          <p:nvPr/>
        </p:nvSpPr>
        <p:spPr>
          <a:xfrm>
            <a:off x="2752725" y="4789264"/>
            <a:ext cx="6096000" cy="646331"/>
          </a:xfrm>
          <a:prstGeom prst="rect">
            <a:avLst/>
          </a:prstGeom>
          <a:noFill/>
        </p:spPr>
        <p:txBody>
          <a:bodyPr wrap="square">
            <a:spAutoFit/>
          </a:bodyPr>
          <a:lstStyle/>
          <a:p>
            <a:r>
              <a:rPr lang="en-US" dirty="0"/>
              <a:t>From this we can conclude that all the features are significant variables for average price of the house. </a:t>
            </a:r>
            <a:endParaRPr lang="en-IN" dirty="0"/>
          </a:p>
        </p:txBody>
      </p:sp>
    </p:spTree>
    <p:extLst>
      <p:ext uri="{BB962C8B-B14F-4D97-AF65-F5344CB8AC3E}">
        <p14:creationId xmlns:p14="http://schemas.microsoft.com/office/powerpoint/2010/main" val="3555911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A99DC9-3042-0B2A-D82B-84445F4E6D1F}"/>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143A119E-76E5-E459-5DAB-F7FCE01B0208}"/>
              </a:ext>
            </a:extLst>
          </p:cNvPr>
          <p:cNvSpPr>
            <a:spLocks noGrp="1"/>
          </p:cNvSpPr>
          <p:nvPr>
            <p:ph type="sldNum" sz="quarter" idx="11"/>
          </p:nvPr>
        </p:nvSpPr>
        <p:spPr/>
        <p:txBody>
          <a:bodyPr/>
          <a:lstStyle/>
          <a:p>
            <a:fld id="{8C2E478F-E849-4A8C-AF1F-CBCC78A7CBFA}" type="slidenum">
              <a:rPr lang="en-US" smtClean="0"/>
              <a:pPr/>
              <a:t>16</a:t>
            </a:fld>
            <a:endParaRPr lang="en-US" dirty="0"/>
          </a:p>
        </p:txBody>
      </p:sp>
      <p:sp>
        <p:nvSpPr>
          <p:cNvPr id="5" name="TextBox 4">
            <a:extLst>
              <a:ext uri="{FF2B5EF4-FFF2-40B4-BE49-F238E27FC236}">
                <a16:creationId xmlns:a16="http://schemas.microsoft.com/office/drawing/2014/main" id="{427C3FF9-5D47-6EDF-605C-180B22161105}"/>
              </a:ext>
            </a:extLst>
          </p:cNvPr>
          <p:cNvSpPr txBox="1"/>
          <p:nvPr/>
        </p:nvSpPr>
        <p:spPr>
          <a:xfrm>
            <a:off x="104775" y="419100"/>
            <a:ext cx="11444493" cy="5909310"/>
          </a:xfrm>
          <a:prstGeom prst="rect">
            <a:avLst/>
          </a:prstGeom>
          <a:noFill/>
        </p:spPr>
        <p:txBody>
          <a:bodyPr wrap="square" rtlCol="0">
            <a:spAutoFit/>
          </a:bodyPr>
          <a:lstStyle/>
          <a:p>
            <a:r>
              <a:rPr lang="en-US" dirty="0"/>
              <a:t>B) </a:t>
            </a:r>
            <a:r>
              <a:rPr lang="en-GB" dirty="0"/>
              <a:t>Compare the adjusted R-square value of this model with the model in the previous question, which model performs better according to the value of adjusted R-square? </a:t>
            </a:r>
          </a:p>
          <a:p>
            <a:endParaRPr lang="en-GB" dirty="0"/>
          </a:p>
          <a:p>
            <a:endParaRPr lang="en-GB" dirty="0"/>
          </a:p>
          <a:p>
            <a:endParaRPr lang="en-GB" dirty="0"/>
          </a:p>
          <a:p>
            <a:r>
              <a:rPr lang="en-US" dirty="0"/>
              <a:t>-&gt;By comparing Multiple R and R square values for both the models we can conclude that both models perform well.</a:t>
            </a:r>
            <a:endParaRPr lang="en-GB" dirty="0"/>
          </a:p>
          <a:p>
            <a:endParaRPr lang="en-GB" dirty="0"/>
          </a:p>
          <a:p>
            <a:r>
              <a:rPr lang="en-GB" dirty="0"/>
              <a:t>C) Sort the values of the Coefficients in ascending order. What will happen to the average price if the value of NOX is more in a locality in this town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If NOX is more in the locality, according to this model average price of the house will decrease by 10 times. </a:t>
            </a:r>
            <a:endParaRPr lang="en-GB" dirty="0"/>
          </a:p>
          <a:p>
            <a:endParaRPr lang="en-GB" dirty="0"/>
          </a:p>
          <a:p>
            <a:endParaRPr lang="en-GB" dirty="0"/>
          </a:p>
          <a:p>
            <a:endParaRPr lang="en-IN" dirty="0"/>
          </a:p>
        </p:txBody>
      </p:sp>
      <p:graphicFrame>
        <p:nvGraphicFramePr>
          <p:cNvPr id="6" name="Table 5">
            <a:extLst>
              <a:ext uri="{FF2B5EF4-FFF2-40B4-BE49-F238E27FC236}">
                <a16:creationId xmlns:a16="http://schemas.microsoft.com/office/drawing/2014/main" id="{A5E0309F-31CC-9AD4-4A19-315A6EA79380}"/>
              </a:ext>
            </a:extLst>
          </p:cNvPr>
          <p:cNvGraphicFramePr>
            <a:graphicFrameLocks noGrp="1"/>
          </p:cNvGraphicFramePr>
          <p:nvPr>
            <p:extLst>
              <p:ext uri="{D42A27DB-BD31-4B8C-83A1-F6EECF244321}">
                <p14:modId xmlns:p14="http://schemas.microsoft.com/office/powerpoint/2010/main" val="2861116986"/>
              </p:ext>
            </p:extLst>
          </p:nvPr>
        </p:nvGraphicFramePr>
        <p:xfrm>
          <a:off x="352425" y="1264285"/>
          <a:ext cx="2057400" cy="541020"/>
        </p:xfrm>
        <a:graphic>
          <a:graphicData uri="http://schemas.openxmlformats.org/drawingml/2006/table">
            <a:tbl>
              <a:tblPr>
                <a:tableStyleId>{5C22544A-7EE6-4342-B048-85BDC9FD1C3A}</a:tableStyleId>
              </a:tblPr>
              <a:tblGrid>
                <a:gridCol w="1194619">
                  <a:extLst>
                    <a:ext uri="{9D8B030D-6E8A-4147-A177-3AD203B41FA5}">
                      <a16:colId xmlns:a16="http://schemas.microsoft.com/office/drawing/2014/main" val="3745971444"/>
                    </a:ext>
                  </a:extLst>
                </a:gridCol>
                <a:gridCol w="862781">
                  <a:extLst>
                    <a:ext uri="{9D8B030D-6E8A-4147-A177-3AD203B41FA5}">
                      <a16:colId xmlns:a16="http://schemas.microsoft.com/office/drawing/2014/main" val="417255336"/>
                    </a:ext>
                  </a:extLst>
                </a:gridCol>
              </a:tblGrid>
              <a:tr h="0">
                <a:tc gridSpan="2">
                  <a:txBody>
                    <a:bodyPr/>
                    <a:lstStyle/>
                    <a:p>
                      <a:pPr algn="ctr" fontAlgn="b"/>
                      <a:r>
                        <a:rPr lang="en-IN" sz="1100" u="none" strike="noStrike" dirty="0">
                          <a:effectLst/>
                        </a:rPr>
                        <a:t>Regression Statistics</a:t>
                      </a:r>
                      <a:endParaRPr lang="en-IN" sz="1100" b="0" i="1"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hMerge="1">
                  <a:txBody>
                    <a:bodyPr/>
                    <a:lstStyle/>
                    <a:p>
                      <a:endParaRPr lang="en-IN"/>
                    </a:p>
                  </a:txBody>
                  <a:tcPr/>
                </a:tc>
                <a:extLst>
                  <a:ext uri="{0D108BD9-81ED-4DB2-BD59-A6C34878D82A}">
                    <a16:rowId xmlns:a16="http://schemas.microsoft.com/office/drawing/2014/main" val="1357664814"/>
                  </a:ext>
                </a:extLst>
              </a:tr>
              <a:tr h="182880">
                <a:tc>
                  <a:txBody>
                    <a:bodyPr/>
                    <a:lstStyle/>
                    <a:p>
                      <a:pPr algn="l" fontAlgn="b"/>
                      <a:r>
                        <a:rPr lang="en-IN" sz="1100" u="none" strike="noStrike" dirty="0">
                          <a:effectLst/>
                        </a:rPr>
                        <a:t>Multiple R</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r" fontAlgn="b"/>
                      <a:r>
                        <a:rPr lang="en-IN" sz="1100" u="none" strike="noStrike">
                          <a:effectLst/>
                        </a:rPr>
                        <a:t>0.833348778</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571825460"/>
                  </a:ext>
                </a:extLst>
              </a:tr>
              <a:tr h="182880">
                <a:tc>
                  <a:txBody>
                    <a:bodyPr/>
                    <a:lstStyle/>
                    <a:p>
                      <a:pPr algn="l" fontAlgn="b"/>
                      <a:r>
                        <a:rPr lang="en-IN" sz="1100" u="none" strike="noStrike" dirty="0">
                          <a:effectLst/>
                        </a:rPr>
                        <a:t>R Square</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tc>
                  <a:txBody>
                    <a:bodyPr/>
                    <a:lstStyle/>
                    <a:p>
                      <a:pPr algn="r" fontAlgn="b"/>
                      <a:r>
                        <a:rPr lang="en-IN" sz="1100" u="none" strike="noStrike" dirty="0">
                          <a:effectLst/>
                        </a:rPr>
                        <a:t>0.694470186</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2">
                        <a:lumMod val="60000"/>
                        <a:lumOff val="40000"/>
                      </a:schemeClr>
                    </a:solidFill>
                  </a:tcPr>
                </a:tc>
                <a:extLst>
                  <a:ext uri="{0D108BD9-81ED-4DB2-BD59-A6C34878D82A}">
                    <a16:rowId xmlns:a16="http://schemas.microsoft.com/office/drawing/2014/main" val="683319756"/>
                  </a:ext>
                </a:extLst>
              </a:tr>
            </a:tbl>
          </a:graphicData>
        </a:graphic>
      </p:graphicFrame>
      <p:graphicFrame>
        <p:nvGraphicFramePr>
          <p:cNvPr id="7" name="Table 6">
            <a:extLst>
              <a:ext uri="{FF2B5EF4-FFF2-40B4-BE49-F238E27FC236}">
                <a16:creationId xmlns:a16="http://schemas.microsoft.com/office/drawing/2014/main" id="{94AF86FB-D8AB-EE22-107F-4DA537AA5B30}"/>
              </a:ext>
            </a:extLst>
          </p:cNvPr>
          <p:cNvGraphicFramePr>
            <a:graphicFrameLocks noGrp="1"/>
          </p:cNvGraphicFramePr>
          <p:nvPr>
            <p:extLst>
              <p:ext uri="{D42A27DB-BD31-4B8C-83A1-F6EECF244321}">
                <p14:modId xmlns:p14="http://schemas.microsoft.com/office/powerpoint/2010/main" val="605778637"/>
              </p:ext>
            </p:extLst>
          </p:nvPr>
        </p:nvGraphicFramePr>
        <p:xfrm>
          <a:off x="2819400" y="1269683"/>
          <a:ext cx="2057400" cy="548640"/>
        </p:xfrm>
        <a:graphic>
          <a:graphicData uri="http://schemas.openxmlformats.org/drawingml/2006/table">
            <a:tbl>
              <a:tblPr>
                <a:tableStyleId>{5C22544A-7EE6-4342-B048-85BDC9FD1C3A}</a:tableStyleId>
              </a:tblPr>
              <a:tblGrid>
                <a:gridCol w="1194619">
                  <a:extLst>
                    <a:ext uri="{9D8B030D-6E8A-4147-A177-3AD203B41FA5}">
                      <a16:colId xmlns:a16="http://schemas.microsoft.com/office/drawing/2014/main" val="1634731451"/>
                    </a:ext>
                  </a:extLst>
                </a:gridCol>
                <a:gridCol w="862781">
                  <a:extLst>
                    <a:ext uri="{9D8B030D-6E8A-4147-A177-3AD203B41FA5}">
                      <a16:colId xmlns:a16="http://schemas.microsoft.com/office/drawing/2014/main" val="853669928"/>
                    </a:ext>
                  </a:extLst>
                </a:gridCol>
              </a:tblGrid>
              <a:tr h="182880">
                <a:tc gridSpan="2">
                  <a:txBody>
                    <a:bodyPr/>
                    <a:lstStyle/>
                    <a:p>
                      <a:pPr algn="ctr" fontAlgn="b"/>
                      <a:r>
                        <a:rPr lang="en-IN" sz="1100" u="none" strike="noStrike" dirty="0">
                          <a:effectLst/>
                        </a:rPr>
                        <a:t>Regression Statistics</a:t>
                      </a:r>
                      <a:endParaRPr lang="en-IN" sz="1100" b="0" i="1" u="none" strike="noStrike" dirty="0">
                        <a:solidFill>
                          <a:srgbClr val="000000"/>
                        </a:solidFill>
                        <a:effectLst/>
                        <a:latin typeface="Calibri" panose="020F0502020204030204" pitchFamily="34" charset="0"/>
                      </a:endParaRPr>
                    </a:p>
                  </a:txBody>
                  <a:tcPr marL="7620" marR="7620" marT="7620" marB="0" anchor="b">
                    <a:solidFill>
                      <a:srgbClr val="FFFF00"/>
                    </a:solidFill>
                  </a:tcPr>
                </a:tc>
                <a:tc hMerge="1">
                  <a:txBody>
                    <a:bodyPr/>
                    <a:lstStyle/>
                    <a:p>
                      <a:endParaRPr lang="en-IN"/>
                    </a:p>
                  </a:txBody>
                  <a:tcPr/>
                </a:tc>
                <a:extLst>
                  <a:ext uri="{0D108BD9-81ED-4DB2-BD59-A6C34878D82A}">
                    <a16:rowId xmlns:a16="http://schemas.microsoft.com/office/drawing/2014/main" val="2111833918"/>
                  </a:ext>
                </a:extLst>
              </a:tr>
              <a:tr h="182880">
                <a:tc>
                  <a:txBody>
                    <a:bodyPr/>
                    <a:lstStyle/>
                    <a:p>
                      <a:pPr algn="l" fontAlgn="b"/>
                      <a:r>
                        <a:rPr lang="en-IN" sz="1100" u="none" strike="noStrike" dirty="0">
                          <a:effectLst/>
                        </a:rPr>
                        <a:t>Multiple R</a:t>
                      </a:r>
                      <a:endParaRPr lang="en-IN"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r" fontAlgn="b"/>
                      <a:r>
                        <a:rPr lang="en-IN" sz="1100" u="none" strike="noStrike" dirty="0">
                          <a:effectLst/>
                        </a:rPr>
                        <a:t>0.833503518</a:t>
                      </a:r>
                      <a:endParaRPr lang="en-IN"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3517967553"/>
                  </a:ext>
                </a:extLst>
              </a:tr>
              <a:tr h="182880">
                <a:tc>
                  <a:txBody>
                    <a:bodyPr/>
                    <a:lstStyle/>
                    <a:p>
                      <a:pPr algn="l" fontAlgn="b"/>
                      <a:r>
                        <a:rPr lang="en-IN" sz="1100" u="none" strike="noStrike">
                          <a:effectLst/>
                        </a:rPr>
                        <a:t>R Square</a:t>
                      </a:r>
                      <a:endParaRPr lang="en-IN" sz="1100" b="0" i="0" u="none" strike="noStrike">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r" fontAlgn="b"/>
                      <a:r>
                        <a:rPr lang="en-IN" sz="1100" u="none" strike="noStrike" dirty="0">
                          <a:effectLst/>
                        </a:rPr>
                        <a:t>0.694728115</a:t>
                      </a:r>
                      <a:endParaRPr lang="en-IN" sz="11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3223791580"/>
                  </a:ext>
                </a:extLst>
              </a:tr>
            </a:tbl>
          </a:graphicData>
        </a:graphic>
      </p:graphicFrame>
      <p:graphicFrame>
        <p:nvGraphicFramePr>
          <p:cNvPr id="8" name="Table 7">
            <a:extLst>
              <a:ext uri="{FF2B5EF4-FFF2-40B4-BE49-F238E27FC236}">
                <a16:creationId xmlns:a16="http://schemas.microsoft.com/office/drawing/2014/main" id="{D19D0281-741D-4E3C-967A-06854FBD1B9F}"/>
              </a:ext>
            </a:extLst>
          </p:cNvPr>
          <p:cNvGraphicFramePr>
            <a:graphicFrameLocks noGrp="1"/>
          </p:cNvGraphicFramePr>
          <p:nvPr>
            <p:extLst>
              <p:ext uri="{D42A27DB-BD31-4B8C-83A1-F6EECF244321}">
                <p14:modId xmlns:p14="http://schemas.microsoft.com/office/powerpoint/2010/main" val="2195375737"/>
              </p:ext>
            </p:extLst>
          </p:nvPr>
        </p:nvGraphicFramePr>
        <p:xfrm>
          <a:off x="3769621" y="2931160"/>
          <a:ext cx="2057400" cy="2011680"/>
        </p:xfrm>
        <a:graphic>
          <a:graphicData uri="http://schemas.openxmlformats.org/drawingml/2006/table">
            <a:tbl>
              <a:tblPr>
                <a:tableStyleId>{5C22544A-7EE6-4342-B048-85BDC9FD1C3A}</a:tableStyleId>
              </a:tblPr>
              <a:tblGrid>
                <a:gridCol w="1193800">
                  <a:extLst>
                    <a:ext uri="{9D8B030D-6E8A-4147-A177-3AD203B41FA5}">
                      <a16:colId xmlns:a16="http://schemas.microsoft.com/office/drawing/2014/main" val="3917387265"/>
                    </a:ext>
                  </a:extLst>
                </a:gridCol>
                <a:gridCol w="863600">
                  <a:extLst>
                    <a:ext uri="{9D8B030D-6E8A-4147-A177-3AD203B41FA5}">
                      <a16:colId xmlns:a16="http://schemas.microsoft.com/office/drawing/2014/main" val="1414489719"/>
                    </a:ext>
                  </a:extLst>
                </a:gridCol>
              </a:tblGrid>
              <a:tr h="0">
                <a:tc>
                  <a:txBody>
                    <a:bodyPr/>
                    <a:lstStyle/>
                    <a:p>
                      <a:pPr algn="ctr" fontAlgn="b"/>
                      <a:r>
                        <a:rPr lang="en-IN" sz="1100" u="none" strike="noStrike" dirty="0">
                          <a:effectLst/>
                        </a:rPr>
                        <a:t> </a:t>
                      </a:r>
                      <a:endParaRPr lang="en-IN"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Coefficients</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827140"/>
                  </a:ext>
                </a:extLst>
              </a:tr>
              <a:tr h="182880">
                <a:tc>
                  <a:txBody>
                    <a:bodyPr/>
                    <a:lstStyle/>
                    <a:p>
                      <a:pPr algn="ctr" fontAlgn="b"/>
                      <a:r>
                        <a:rPr lang="en-IN" sz="1100" u="none" strike="noStrike">
                          <a:effectLst/>
                        </a:rPr>
                        <a:t>Intercept</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29.34168709</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990994"/>
                  </a:ext>
                </a:extLst>
              </a:tr>
              <a:tr h="182880">
                <a:tc>
                  <a:txBody>
                    <a:bodyPr/>
                    <a:lstStyle/>
                    <a:p>
                      <a:pPr algn="ctr" fontAlgn="b"/>
                      <a:r>
                        <a:rPr lang="en-IN" sz="1100" u="none" strike="noStrike" dirty="0" err="1">
                          <a:effectLst/>
                        </a:rPr>
                        <a:t>Crime_Rate</a:t>
                      </a:r>
                      <a:endParaRPr lang="en-IN" sz="1100" b="0" i="1"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0.050702699</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6567082"/>
                  </a:ext>
                </a:extLst>
              </a:tr>
              <a:tr h="182880">
                <a:tc>
                  <a:txBody>
                    <a:bodyPr/>
                    <a:lstStyle/>
                    <a:p>
                      <a:pPr algn="ctr" fontAlgn="b"/>
                      <a:r>
                        <a:rPr lang="en-IN" sz="1100" u="none" strike="noStrike">
                          <a:effectLst/>
                        </a:rPr>
                        <a:t>Age</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0.033325252</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888602"/>
                  </a:ext>
                </a:extLst>
              </a:tr>
              <a:tr h="182880">
                <a:tc>
                  <a:txBody>
                    <a:bodyPr/>
                    <a:lstStyle/>
                    <a:p>
                      <a:pPr algn="ctr" fontAlgn="b"/>
                      <a:r>
                        <a:rPr lang="en-IN" sz="1100" u="none" strike="noStrike">
                          <a:effectLst/>
                        </a:rPr>
                        <a:t>Indus</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0.124654536</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8747736"/>
                  </a:ext>
                </a:extLst>
              </a:tr>
              <a:tr h="182880">
                <a:tc>
                  <a:txBody>
                    <a:bodyPr/>
                    <a:lstStyle/>
                    <a:p>
                      <a:pPr algn="ctr" fontAlgn="b"/>
                      <a:r>
                        <a:rPr lang="en-IN" sz="1100" u="none" strike="noStrike">
                          <a:effectLst/>
                        </a:rPr>
                        <a:t>Nox</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-10.15181565</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401308815"/>
                  </a:ext>
                </a:extLst>
              </a:tr>
              <a:tr h="182880">
                <a:tc>
                  <a:txBody>
                    <a:bodyPr/>
                    <a:lstStyle/>
                    <a:p>
                      <a:pPr algn="ctr" fontAlgn="b"/>
                      <a:r>
                        <a:rPr lang="en-IN" sz="1100" u="none" strike="noStrike">
                          <a:effectLst/>
                        </a:rPr>
                        <a:t>Distance</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0.257018522</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3465040"/>
                  </a:ext>
                </a:extLst>
              </a:tr>
              <a:tr h="182880">
                <a:tc>
                  <a:txBody>
                    <a:bodyPr/>
                    <a:lstStyle/>
                    <a:p>
                      <a:pPr algn="ctr" fontAlgn="b"/>
                      <a:r>
                        <a:rPr lang="en-IN" sz="1100" u="none" strike="noStrike">
                          <a:effectLst/>
                        </a:rPr>
                        <a:t>Tax</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-0.014135902</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200027"/>
                  </a:ext>
                </a:extLst>
              </a:tr>
              <a:tr h="182880">
                <a:tc>
                  <a:txBody>
                    <a:bodyPr/>
                    <a:lstStyle/>
                    <a:p>
                      <a:pPr algn="ctr" fontAlgn="b"/>
                      <a:r>
                        <a:rPr lang="en-IN" sz="1100" u="none" strike="noStrike">
                          <a:effectLst/>
                        </a:rPr>
                        <a:t>PT Ratio</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-1.079498631</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8610622"/>
                  </a:ext>
                </a:extLst>
              </a:tr>
              <a:tr h="182880">
                <a:tc>
                  <a:txBody>
                    <a:bodyPr/>
                    <a:lstStyle/>
                    <a:p>
                      <a:pPr algn="ctr" fontAlgn="b"/>
                      <a:r>
                        <a:rPr lang="en-IN" sz="1100" u="none" strike="noStrike">
                          <a:effectLst/>
                        </a:rPr>
                        <a:t>Avg_Room</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4.108991947</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1145473"/>
                  </a:ext>
                </a:extLst>
              </a:tr>
              <a:tr h="190500">
                <a:tc>
                  <a:txBody>
                    <a:bodyPr/>
                    <a:lstStyle/>
                    <a:p>
                      <a:pPr algn="ctr" fontAlgn="b"/>
                      <a:r>
                        <a:rPr lang="en-IN" sz="1100" u="none" strike="noStrike">
                          <a:effectLst/>
                        </a:rPr>
                        <a:t>Lstat</a:t>
                      </a:r>
                      <a:endParaRPr lang="en-IN" sz="1100" b="0" i="1"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-0.606204713</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7149018"/>
                  </a:ext>
                </a:extLst>
              </a:tr>
            </a:tbl>
          </a:graphicData>
        </a:graphic>
      </p:graphicFrame>
    </p:spTree>
    <p:extLst>
      <p:ext uri="{BB962C8B-B14F-4D97-AF65-F5344CB8AC3E}">
        <p14:creationId xmlns:p14="http://schemas.microsoft.com/office/powerpoint/2010/main" val="765329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1103086" y="502216"/>
            <a:ext cx="10167638" cy="566953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t>D) Write the regression equation from this model. </a:t>
            </a:r>
            <a:endParaRPr lang="en-GB" dirty="0"/>
          </a:p>
        </p:txBody>
      </p:sp>
      <p:sp>
        <p:nvSpPr>
          <p:cNvPr id="3" name="Footer Placeholder 2">
            <a:extLst>
              <a:ext uri="{FF2B5EF4-FFF2-40B4-BE49-F238E27FC236}">
                <a16:creationId xmlns:a16="http://schemas.microsoft.com/office/drawing/2014/main" id="{F3908FF0-1F83-4DE9-B48E-CB646B5E3164}"/>
              </a:ext>
            </a:extLst>
          </p:cNvPr>
          <p:cNvSpPr>
            <a:spLocks noGrp="1"/>
          </p:cNvSpPr>
          <p:nvPr>
            <p:ph type="ftr" sz="quarter" idx="11"/>
          </p:nvPr>
        </p:nvSpPr>
        <p:spPr/>
        <p:txBody>
          <a:bodyPr/>
          <a:lstStyle/>
          <a:p>
            <a:r>
              <a:rPr lang="en-US" dirty="0"/>
              <a:t>Add a Footer</a:t>
            </a:r>
          </a:p>
        </p:txBody>
      </p:sp>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1279784" y="2953016"/>
            <a:ext cx="6819901" cy="301664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FEBE39E3-389E-424A-BBC8-D103BC6180A4}"/>
              </a:ext>
            </a:extLst>
          </p:cNvPr>
          <p:cNvSpPr>
            <a:spLocks noGrp="1"/>
          </p:cNvSpPr>
          <p:nvPr>
            <p:ph type="title"/>
          </p:nvPr>
        </p:nvSpPr>
        <p:spPr>
          <a:xfrm>
            <a:off x="1552576" y="3541621"/>
            <a:ext cx="6694708" cy="1839433"/>
          </a:xfrm>
        </p:spPr>
        <p:txBody>
          <a:bodyPr>
            <a:normAutofit fontScale="90000"/>
          </a:bodyPr>
          <a:lstStyle/>
          <a:p>
            <a:pPr lvl="0" algn="l">
              <a:lnSpc>
                <a:spcPct val="80000"/>
              </a:lnSpc>
              <a:spcBef>
                <a:spcPts val="0"/>
              </a:spcBef>
              <a:defRPr sz="10000">
                <a:solidFill>
                  <a:srgbClr val="3A3B39"/>
                </a:solidFill>
                <a:latin typeface="Bebas"/>
                <a:ea typeface="Bebas"/>
                <a:cs typeface="Bebas"/>
                <a:sym typeface="Bebas"/>
              </a:defRPr>
            </a:pPr>
            <a:r>
              <a:rPr lang="en-US" sz="1800" dirty="0"/>
              <a:t>Summary: </a:t>
            </a:r>
            <a:br>
              <a:rPr lang="en-US" sz="1800" dirty="0"/>
            </a:br>
            <a:br>
              <a:rPr lang="en-US" sz="1800" dirty="0"/>
            </a:br>
            <a:r>
              <a:rPr lang="en-US" sz="1800" dirty="0"/>
              <a:t>From this Analysis ,we can conclude that all the features play a vital role in estimating the average price of the house excluding crime rate. </a:t>
            </a:r>
            <a:br>
              <a:rPr lang="en-US" sz="1800" dirty="0"/>
            </a:br>
            <a:br>
              <a:rPr lang="en-US" sz="1800" dirty="0"/>
            </a:br>
            <a:r>
              <a:rPr lang="en-US" sz="1800" dirty="0"/>
              <a:t>And few features have negative coefficients which say that increase rate in those features will decrease the average price of the house like NOX, PTRATIO, TAX and LSTAT</a:t>
            </a:r>
            <a:r>
              <a:rPr lang="en-US" sz="800" dirty="0"/>
              <a:t>.</a:t>
            </a:r>
            <a:endParaRPr lang="en-US" sz="1200" b="0" cap="none" dirty="0">
              <a:solidFill>
                <a:srgbClr val="2F3342"/>
              </a:solidFill>
              <a:latin typeface="Calibri"/>
              <a:ea typeface="+mn-ea"/>
              <a:cs typeface="+mn-cs"/>
            </a:endParaRPr>
          </a:p>
        </p:txBody>
      </p:sp>
      <p:sp>
        <p:nvSpPr>
          <p:cNvPr id="13" name="Rectangle: Single Corner Snipped 12">
            <a:extLst>
              <a:ext uri="{FF2B5EF4-FFF2-40B4-BE49-F238E27FC236}">
                <a16:creationId xmlns:a16="http://schemas.microsoft.com/office/drawing/2014/main" id="{B36D0ADB-FA1F-4489-86B3-B4A6906DB881}"/>
              </a:ext>
              <a:ext uri="{C183D7F6-B498-43B3-948B-1728B52AA6E4}">
                <adec:decorative xmlns:adec="http://schemas.microsoft.com/office/drawing/2017/decorative" val="1"/>
              </a:ext>
            </a:extLst>
          </p:cNvPr>
          <p:cNvSpPr/>
          <p:nvPr/>
        </p:nvSpPr>
        <p:spPr>
          <a:xfrm flipH="1">
            <a:off x="11549268" y="6356350"/>
            <a:ext cx="672142"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17</a:t>
            </a:fld>
            <a:endParaRPr lang="en-US" dirty="0"/>
          </a:p>
        </p:txBody>
      </p:sp>
      <p:sp>
        <p:nvSpPr>
          <p:cNvPr id="2" name="TextBox 1">
            <a:extLst>
              <a:ext uri="{FF2B5EF4-FFF2-40B4-BE49-F238E27FC236}">
                <a16:creationId xmlns:a16="http://schemas.microsoft.com/office/drawing/2014/main" id="{E477FBBE-5822-2C05-6EA5-AD115BE5683B}"/>
              </a:ext>
            </a:extLst>
          </p:cNvPr>
          <p:cNvSpPr txBox="1"/>
          <p:nvPr/>
        </p:nvSpPr>
        <p:spPr>
          <a:xfrm>
            <a:off x="1285875" y="795700"/>
            <a:ext cx="9353550" cy="2862322"/>
          </a:xfrm>
          <a:prstGeom prst="rect">
            <a:avLst/>
          </a:prstGeom>
          <a:noFill/>
        </p:spPr>
        <p:txBody>
          <a:bodyPr wrap="square" rtlCol="0">
            <a:spAutoFit/>
          </a:bodyPr>
          <a:lstStyle/>
          <a:p>
            <a:r>
              <a:rPr lang="en-GB" dirty="0"/>
              <a:t>D) Write the regression equation from this model.</a:t>
            </a:r>
          </a:p>
          <a:p>
            <a:endParaRPr lang="en-GB" dirty="0"/>
          </a:p>
          <a:p>
            <a:r>
              <a:rPr lang="en-US" dirty="0"/>
              <a:t>Y=0.03293496 X0 + 0.130710007 X1 -10.27270508 X3 +0.261506423 X4 - 0.014452345 X5 -1.071702473 X6 + 4.125468959 X7 -0.605159282 X8 +29.42847349 </a:t>
            </a:r>
          </a:p>
          <a:p>
            <a:r>
              <a:rPr lang="en-US" dirty="0"/>
              <a:t>Where Y = </a:t>
            </a:r>
            <a:r>
              <a:rPr lang="en-US" dirty="0" err="1"/>
              <a:t>average_Price</a:t>
            </a:r>
            <a:r>
              <a:rPr lang="en-US" dirty="0"/>
              <a:t> ,X0 = Age, X1 = Indus, X2 = NOX , X3 = Distance  ,X4 = TAX,  X5 = PTRATIO, X6 = </a:t>
            </a:r>
            <a:r>
              <a:rPr lang="en-US" dirty="0" err="1"/>
              <a:t>Avg_room</a:t>
            </a:r>
            <a:r>
              <a:rPr lang="en-US" dirty="0"/>
              <a:t> , X7 = LSTAT.</a:t>
            </a:r>
            <a:endParaRPr lang="en-GB" dirty="0"/>
          </a:p>
          <a:p>
            <a:endParaRPr lang="en-GB" dirty="0"/>
          </a:p>
          <a:p>
            <a:endParaRPr lang="en-GB" dirty="0"/>
          </a:p>
          <a:p>
            <a:r>
              <a:rPr lang="en-GB" dirty="0"/>
              <a:t> </a:t>
            </a:r>
          </a:p>
          <a:p>
            <a:endParaRPr lang="en-IN" dirty="0"/>
          </a:p>
        </p:txBody>
      </p:sp>
    </p:spTree>
    <p:extLst>
      <p:ext uri="{BB962C8B-B14F-4D97-AF65-F5344CB8AC3E}">
        <p14:creationId xmlns:p14="http://schemas.microsoft.com/office/powerpoint/2010/main" val="1389222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91372" y="2623901"/>
            <a:ext cx="6609256" cy="1508126"/>
          </a:xfrm>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18</a:t>
            </a:fld>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a:xfrm>
            <a:off x="154081" y="1403690"/>
            <a:ext cx="5081352" cy="2494542"/>
          </a:xfrm>
        </p:spPr>
        <p:txBody>
          <a:bodyPr/>
          <a:lstStyle/>
          <a:p>
            <a:pPr algn="l"/>
            <a:r>
              <a:rPr lang="en-GB" sz="1600" b="1" dirty="0" err="1">
                <a:latin typeface="Century" panose="02040604050505020304" pitchFamily="18" charset="0"/>
                <a:cs typeface="Akshar Unicode" panose="00000400000000000000" pitchFamily="2" charset="0"/>
              </a:rPr>
              <a:t>Terro’s</a:t>
            </a:r>
            <a:r>
              <a:rPr lang="en-GB" sz="1600" b="1" dirty="0">
                <a:latin typeface="Century" panose="02040604050505020304" pitchFamily="18" charset="0"/>
                <a:cs typeface="Akshar Unicode" panose="00000400000000000000" pitchFamily="2" charset="0"/>
              </a:rPr>
              <a:t> real-estate is an agency that estimates the pricing of houses in a certain locality. The pricing is concluded based on different features / factors of a property. This also helps them in identifying the business value of a property.</a:t>
            </a:r>
            <a:r>
              <a:rPr lang="en-GB" sz="1600" dirty="0">
                <a:latin typeface="Century" panose="02040604050505020304" pitchFamily="18" charset="0"/>
                <a:cs typeface="Akshar Unicode" panose="00000400000000000000" pitchFamily="2" charset="0"/>
              </a:rPr>
              <a:t> </a:t>
            </a:r>
            <a:endParaRPr lang="en-US" sz="1600" dirty="0">
              <a:latin typeface="Century" panose="02040604050505020304" pitchFamily="18" charset="0"/>
              <a:cs typeface="Akshar Unicode" panose="00000400000000000000" pitchFamily="2" charset="0"/>
            </a:endParaRPr>
          </a:p>
          <a:p>
            <a:endParaRPr lang="en-US" sz="1600" dirty="0">
              <a:latin typeface="Akshar Unicode" panose="00000400000000000000" pitchFamily="2" charset="0"/>
              <a:cs typeface="Akshar Unicode" panose="00000400000000000000" pitchFamily="2" charset="0"/>
            </a:endParaRPr>
          </a:p>
        </p:txBody>
      </p:sp>
      <p:sp>
        <p:nvSpPr>
          <p:cNvPr id="21" name="Footer Placeholder 20">
            <a:extLst>
              <a:ext uri="{FF2B5EF4-FFF2-40B4-BE49-F238E27FC236}">
                <a16:creationId xmlns:a16="http://schemas.microsoft.com/office/drawing/2014/main" id="{1B4C1D1F-C2EF-4D29-B146-E0CE535B36DC}"/>
              </a:ext>
            </a:extLst>
          </p:cNvPr>
          <p:cNvSpPr>
            <a:spLocks noGrp="1"/>
          </p:cNvSpPr>
          <p:nvPr>
            <p:ph type="ftr" sz="quarter" idx="16"/>
          </p:nvPr>
        </p:nvSpPr>
        <p:spPr/>
        <p:txBody>
          <a:bodyPr/>
          <a:lstStyle/>
          <a:p>
            <a:r>
              <a:rPr lang="en-US" dirty="0"/>
              <a:t>Add a Footer</a:t>
            </a:r>
          </a:p>
        </p:txBody>
      </p:sp>
      <p:sp>
        <p:nvSpPr>
          <p:cNvPr id="12" name="Rectangle: Single Corner Snipped 11">
            <a:extLst>
              <a:ext uri="{FF2B5EF4-FFF2-40B4-BE49-F238E27FC236}">
                <a16:creationId xmlns:a16="http://schemas.microsoft.com/office/drawing/2014/main" id="{2DFF522F-AF68-4632-B55E-C71590EC951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
        <p:nvSpPr>
          <p:cNvPr id="15" name="Title 1"/>
          <p:cNvSpPr>
            <a:spLocks noGrp="1"/>
          </p:cNvSpPr>
          <p:nvPr>
            <p:ph type="title"/>
          </p:nvPr>
        </p:nvSpPr>
        <p:spPr>
          <a:xfrm>
            <a:off x="-701878" y="-88226"/>
            <a:ext cx="4351911" cy="2384466"/>
          </a:xfrm>
        </p:spPr>
        <p:txBody>
          <a:bodyPr/>
          <a:lstStyle/>
          <a:p>
            <a:r>
              <a:rPr lang="en-US" dirty="0"/>
              <a:t>Problem:</a:t>
            </a:r>
            <a:br>
              <a:rPr lang="en-US" dirty="0"/>
            </a:br>
            <a:endParaRPr lang="en-US" dirty="0"/>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Building" title="Building">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13000"/>
                    </a14:imgEffect>
                  </a14:imgLayer>
                </a14:imgProps>
              </a:ext>
              <a:ext uri="{28A0092B-C50C-407E-A947-70E740481C1C}">
                <a14:useLocalDpi xmlns:a14="http://schemas.microsoft.com/office/drawing/2010/main" val="0"/>
              </a:ext>
            </a:extLst>
          </a:blip>
          <a:srcRect/>
          <a:stretch>
            <a:fillRect/>
          </a:stretch>
        </p:blipFill>
        <p:spPr/>
      </p:pic>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7" name="Text Placeholder 26">
            <a:extLst>
              <a:ext uri="{FF2B5EF4-FFF2-40B4-BE49-F238E27FC236}">
                <a16:creationId xmlns:a16="http://schemas.microsoft.com/office/drawing/2014/main" id="{863C256D-8187-4199-952C-D2BB841598F8}"/>
              </a:ext>
            </a:extLst>
          </p:cNvPr>
          <p:cNvSpPr>
            <a:spLocks noGrp="1"/>
          </p:cNvSpPr>
          <p:nvPr>
            <p:ph type="body" idx="13"/>
          </p:nvPr>
        </p:nvSpPr>
        <p:spPr>
          <a:xfrm>
            <a:off x="358774" y="1403690"/>
            <a:ext cx="4351910" cy="2494542"/>
          </a:xfrm>
        </p:spPr>
        <p:txBody>
          <a:bodyPr/>
          <a:lstStyle/>
          <a:p>
            <a:pPr algn="l"/>
            <a:r>
              <a:rPr lang="en-GB" sz="1600" b="1" dirty="0">
                <a:latin typeface="Century" panose="02040604050505020304" pitchFamily="18" charset="0"/>
              </a:rPr>
              <a:t>To </a:t>
            </a:r>
            <a:r>
              <a:rPr lang="en-GB" sz="1600" b="1" dirty="0" err="1">
                <a:latin typeface="Century" panose="02040604050505020304" pitchFamily="18" charset="0"/>
              </a:rPr>
              <a:t>analyze</a:t>
            </a:r>
            <a:r>
              <a:rPr lang="en-GB" sz="1600" b="1" dirty="0">
                <a:latin typeface="Century" panose="02040604050505020304" pitchFamily="18" charset="0"/>
              </a:rPr>
              <a:t> the magnitude of each variable to which it can affect the price of a house in a particular locality.</a:t>
            </a:r>
          </a:p>
          <a:p>
            <a:endParaRPr lang="en-US" sz="1600" b="1" dirty="0"/>
          </a:p>
          <a:p>
            <a:endParaRPr lang="en-US" sz="1600" b="1" dirty="0"/>
          </a:p>
        </p:txBody>
      </p:sp>
      <p:sp>
        <p:nvSpPr>
          <p:cNvPr id="21" name="Footer Placeholder 20">
            <a:extLst>
              <a:ext uri="{FF2B5EF4-FFF2-40B4-BE49-F238E27FC236}">
                <a16:creationId xmlns:a16="http://schemas.microsoft.com/office/drawing/2014/main" id="{1B4C1D1F-C2EF-4D29-B146-E0CE535B36DC}"/>
              </a:ext>
            </a:extLst>
          </p:cNvPr>
          <p:cNvSpPr>
            <a:spLocks noGrp="1"/>
          </p:cNvSpPr>
          <p:nvPr>
            <p:ph type="ftr" sz="quarter" idx="16"/>
          </p:nvPr>
        </p:nvSpPr>
        <p:spPr/>
        <p:txBody>
          <a:bodyPr/>
          <a:lstStyle/>
          <a:p>
            <a:r>
              <a:rPr lang="en-US" dirty="0"/>
              <a:t>Add a Footer</a:t>
            </a:r>
          </a:p>
        </p:txBody>
      </p:sp>
      <p:sp>
        <p:nvSpPr>
          <p:cNvPr id="12" name="Rectangle: Single Corner Snipped 11">
            <a:extLst>
              <a:ext uri="{FF2B5EF4-FFF2-40B4-BE49-F238E27FC236}">
                <a16:creationId xmlns:a16="http://schemas.microsoft.com/office/drawing/2014/main" id="{2DFF522F-AF68-4632-B55E-C71590EC951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p:txBody>
          <a:bodyPr/>
          <a:lstStyle/>
          <a:p>
            <a:fld id="{8C2E478F-E849-4A8C-AF1F-CBCC78A7CBFA}" type="slidenum">
              <a:rPr lang="en-US" smtClean="0"/>
              <a:pPr/>
              <a:t>3</a:t>
            </a:fld>
            <a:endParaRPr lang="en-US" dirty="0"/>
          </a:p>
        </p:txBody>
      </p:sp>
      <p:sp>
        <p:nvSpPr>
          <p:cNvPr id="15" name="Title 1"/>
          <p:cNvSpPr>
            <a:spLocks noGrp="1"/>
          </p:cNvSpPr>
          <p:nvPr>
            <p:ph type="title"/>
          </p:nvPr>
        </p:nvSpPr>
        <p:spPr>
          <a:xfrm>
            <a:off x="-803760" y="294412"/>
            <a:ext cx="4467633" cy="1285654"/>
          </a:xfrm>
        </p:spPr>
        <p:txBody>
          <a:bodyPr>
            <a:normAutofit fontScale="90000"/>
          </a:bodyPr>
          <a:lstStyle/>
          <a:p>
            <a:r>
              <a:rPr lang="en-US" dirty="0"/>
              <a:t>Objective:</a:t>
            </a:r>
            <a:br>
              <a:rPr lang="en-US" dirty="0"/>
            </a:br>
            <a:endParaRPr lang="en-US" dirty="0"/>
          </a:p>
        </p:txBody>
      </p:sp>
    </p:spTree>
    <p:extLst>
      <p:ext uri="{BB962C8B-B14F-4D97-AF65-F5344CB8AC3E}">
        <p14:creationId xmlns:p14="http://schemas.microsoft.com/office/powerpoint/2010/main" val="1678179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F1923E-48DE-72CC-904B-5CB218816EAA}"/>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022EE703-20AC-BFEA-9F66-21AC83821727}"/>
              </a:ext>
            </a:extLst>
          </p:cNvPr>
          <p:cNvSpPr>
            <a:spLocks noGrp="1"/>
          </p:cNvSpPr>
          <p:nvPr>
            <p:ph type="sldNum" sz="quarter" idx="11"/>
          </p:nvPr>
        </p:nvSpPr>
        <p:spPr/>
        <p:txBody>
          <a:bodyPr/>
          <a:lstStyle/>
          <a:p>
            <a:fld id="{8C2E478F-E849-4A8C-AF1F-CBCC78A7CBFA}" type="slidenum">
              <a:rPr lang="en-US" smtClean="0"/>
              <a:pPr/>
              <a:t>4</a:t>
            </a:fld>
            <a:endParaRPr lang="en-US" dirty="0"/>
          </a:p>
        </p:txBody>
      </p:sp>
      <p:sp>
        <p:nvSpPr>
          <p:cNvPr id="4" name="Footer Placeholder 1">
            <a:extLst>
              <a:ext uri="{FF2B5EF4-FFF2-40B4-BE49-F238E27FC236}">
                <a16:creationId xmlns:a16="http://schemas.microsoft.com/office/drawing/2014/main" id="{1C5629CD-4AA5-FA50-8465-9FDA00F83979}"/>
              </a:ext>
            </a:extLst>
          </p:cNvPr>
          <p:cNvSpPr txBox="1">
            <a:spLocks/>
          </p:cNvSpPr>
          <p:nvPr/>
        </p:nvSpPr>
        <p:spPr>
          <a:xfrm>
            <a:off x="595884" y="6456328"/>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Add a Footer</a:t>
            </a:r>
            <a:endParaRPr lang="en-US" dirty="0"/>
          </a:p>
        </p:txBody>
      </p:sp>
      <p:graphicFrame>
        <p:nvGraphicFramePr>
          <p:cNvPr id="5" name="Table 4">
            <a:extLst>
              <a:ext uri="{FF2B5EF4-FFF2-40B4-BE49-F238E27FC236}">
                <a16:creationId xmlns:a16="http://schemas.microsoft.com/office/drawing/2014/main" id="{D5A3A8E4-93D9-402D-FF47-8E46E2B83D81}"/>
              </a:ext>
            </a:extLst>
          </p:cNvPr>
          <p:cNvGraphicFramePr>
            <a:graphicFrameLocks noGrp="1"/>
          </p:cNvGraphicFramePr>
          <p:nvPr>
            <p:extLst>
              <p:ext uri="{D42A27DB-BD31-4B8C-83A1-F6EECF244321}">
                <p14:modId xmlns:p14="http://schemas.microsoft.com/office/powerpoint/2010/main" val="2636936444"/>
              </p:ext>
            </p:extLst>
          </p:nvPr>
        </p:nvGraphicFramePr>
        <p:xfrm>
          <a:off x="465221" y="1039428"/>
          <a:ext cx="1714500" cy="2867025"/>
        </p:xfrm>
        <a:graphic>
          <a:graphicData uri="http://schemas.openxmlformats.org/drawingml/2006/table">
            <a:tbl>
              <a:tblPr>
                <a:tableStyleId>{3B4B98B0-60AC-42C2-AFA5-B58CD77FA1E5}</a:tableStyleId>
              </a:tblPr>
              <a:tblGrid>
                <a:gridCol w="1104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90500">
                <a:tc gridSpan="2">
                  <a:txBody>
                    <a:bodyPr/>
                    <a:lstStyle/>
                    <a:p>
                      <a:pPr algn="ctr" fontAlgn="b"/>
                      <a:r>
                        <a:rPr lang="en-US" sz="1100" u="none" strike="noStrike" dirty="0">
                          <a:effectLst/>
                        </a:rPr>
                        <a:t>CRIME_RATE</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u="none" strike="noStrike" dirty="0">
                          <a:effectLst/>
                        </a:rPr>
                        <a:t>Mean</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4.871976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u="none" strike="noStrike" dirty="0">
                          <a:effectLst/>
                        </a:rPr>
                        <a:t>Standard Error</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0.12986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4.82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100" u="none" strike="noStrike">
                          <a:effectLst/>
                        </a:rPr>
                        <a:t>Mode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3.43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100" u="none" strike="noStrike">
                          <a:effectLst/>
                        </a:rPr>
                        <a:t>Standard Deviation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2.921132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100" u="none" strike="noStrike">
                          <a:effectLst/>
                        </a:rPr>
                        <a:t>Sample Variance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8.533012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100" u="none" strike="noStrike">
                          <a:effectLst/>
                        </a:rPr>
                        <a:t>Kurtosis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-1.18912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r>
                        <a:rPr lang="en-US" sz="1100" u="none" strike="noStrike">
                          <a:effectLst/>
                        </a:rPr>
                        <a:t>Skewness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0.021728</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l" fontAlgn="b"/>
                      <a:r>
                        <a:rPr lang="en-US" sz="1100" u="none" strike="noStrike">
                          <a:effectLst/>
                        </a:rPr>
                        <a:t>Range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9.95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algn="l" fontAlgn="b"/>
                      <a:r>
                        <a:rPr lang="en-US" sz="1100" u="none" strike="noStrike">
                          <a:effectLst/>
                        </a:rPr>
                        <a:t>Minimum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0.04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l" fontAlgn="b"/>
                      <a:r>
                        <a:rPr lang="en-US" sz="1100" u="none" strike="noStrike">
                          <a:effectLst/>
                        </a:rPr>
                        <a:t>Maximum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9.99</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l" fontAlgn="b"/>
                      <a:r>
                        <a:rPr lang="en-US" sz="1100" u="none" strike="noStrike">
                          <a:effectLst/>
                        </a:rPr>
                        <a:t>Sum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2465.22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00025">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506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graphicFrame>
        <p:nvGraphicFramePr>
          <p:cNvPr id="6" name="Table 5">
            <a:extLst>
              <a:ext uri="{FF2B5EF4-FFF2-40B4-BE49-F238E27FC236}">
                <a16:creationId xmlns:a16="http://schemas.microsoft.com/office/drawing/2014/main" id="{49861730-C06B-0C6A-2EEA-86F8EC84EBDA}"/>
              </a:ext>
            </a:extLst>
          </p:cNvPr>
          <p:cNvGraphicFramePr>
            <a:graphicFrameLocks noGrp="1"/>
          </p:cNvGraphicFramePr>
          <p:nvPr>
            <p:extLst>
              <p:ext uri="{D42A27DB-BD31-4B8C-83A1-F6EECF244321}">
                <p14:modId xmlns:p14="http://schemas.microsoft.com/office/powerpoint/2010/main" val="4015137717"/>
              </p:ext>
            </p:extLst>
          </p:nvPr>
        </p:nvGraphicFramePr>
        <p:xfrm>
          <a:off x="2780936" y="1065053"/>
          <a:ext cx="1714500" cy="2853690"/>
        </p:xfrm>
        <a:graphic>
          <a:graphicData uri="http://schemas.openxmlformats.org/drawingml/2006/table">
            <a:tbl>
              <a:tblPr>
                <a:tableStyleId>{3B4B98B0-60AC-42C2-AFA5-B58CD77FA1E5}</a:tableStyleId>
              </a:tblPr>
              <a:tblGrid>
                <a:gridCol w="1104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97936">
                <a:tc gridSpan="2">
                  <a:txBody>
                    <a:bodyPr/>
                    <a:lstStyle/>
                    <a:p>
                      <a:pPr algn="ctr" fontAlgn="b"/>
                      <a:r>
                        <a:rPr lang="en-US" sz="1100" u="none" strike="noStrike" dirty="0">
                          <a:effectLst/>
                        </a:rPr>
                        <a:t>AGE</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u="none" strike="noStrike" dirty="0">
                          <a:effectLst/>
                        </a:rPr>
                        <a:t>Mean</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68.5749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u="none" strike="noStrike" dirty="0">
                          <a:effectLst/>
                        </a:rPr>
                        <a:t>Standard Error</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1.25137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77.5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100" u="none" strike="noStrike">
                          <a:effectLst/>
                        </a:rPr>
                        <a:t>Mode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100" u="none" strike="noStrike">
                          <a:effectLst/>
                        </a:rPr>
                        <a:t>Standard Deviation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28.14886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100" u="none" strike="noStrike">
                          <a:effectLst/>
                        </a:rPr>
                        <a:t>Sample Variance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792.3584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100" u="none" strike="noStrike">
                          <a:effectLst/>
                        </a:rPr>
                        <a:t>Kurtosis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-0.96772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r>
                        <a:rPr lang="en-US" sz="1100" u="none" strike="noStrike">
                          <a:effectLst/>
                        </a:rPr>
                        <a:t>Skewness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-0.59896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l" fontAlgn="b"/>
                      <a:r>
                        <a:rPr lang="en-US" sz="1100" u="none" strike="noStrike">
                          <a:effectLst/>
                        </a:rPr>
                        <a:t>Range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97.1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algn="l" fontAlgn="b"/>
                      <a:r>
                        <a:rPr lang="en-US" sz="1100" u="none" strike="noStrike">
                          <a:effectLst/>
                        </a:rPr>
                        <a:t>Minimum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2.9</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l" fontAlgn="b"/>
                      <a:r>
                        <a:rPr lang="en-US" sz="1100" u="none" strike="noStrike">
                          <a:effectLst/>
                        </a:rPr>
                        <a:t>Maximum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l" fontAlgn="b"/>
                      <a:r>
                        <a:rPr lang="en-US" sz="1100" u="none" strike="noStrike">
                          <a:effectLst/>
                        </a:rPr>
                        <a:t>Sum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34698.9</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00025">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506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graphicFrame>
        <p:nvGraphicFramePr>
          <p:cNvPr id="7" name="Table 6">
            <a:extLst>
              <a:ext uri="{FF2B5EF4-FFF2-40B4-BE49-F238E27FC236}">
                <a16:creationId xmlns:a16="http://schemas.microsoft.com/office/drawing/2014/main" id="{2EF31B30-C3B1-297B-34C2-7ECEDAE4FA67}"/>
              </a:ext>
            </a:extLst>
          </p:cNvPr>
          <p:cNvGraphicFramePr>
            <a:graphicFrameLocks noGrp="1"/>
          </p:cNvGraphicFramePr>
          <p:nvPr>
            <p:extLst>
              <p:ext uri="{D42A27DB-BD31-4B8C-83A1-F6EECF244321}">
                <p14:modId xmlns:p14="http://schemas.microsoft.com/office/powerpoint/2010/main" val="3047241969"/>
              </p:ext>
            </p:extLst>
          </p:nvPr>
        </p:nvGraphicFramePr>
        <p:xfrm>
          <a:off x="5184409" y="1042159"/>
          <a:ext cx="1714500" cy="2853690"/>
        </p:xfrm>
        <a:graphic>
          <a:graphicData uri="http://schemas.openxmlformats.org/drawingml/2006/table">
            <a:tbl>
              <a:tblPr>
                <a:tableStyleId>{3B4B98B0-60AC-42C2-AFA5-B58CD77FA1E5}</a:tableStyleId>
              </a:tblPr>
              <a:tblGrid>
                <a:gridCol w="1104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77041">
                <a:tc gridSpan="2">
                  <a:txBody>
                    <a:bodyPr/>
                    <a:lstStyle/>
                    <a:p>
                      <a:pPr algn="ctr" fontAlgn="b"/>
                      <a:r>
                        <a:rPr lang="en-US" sz="1100" u="none" strike="noStrike" dirty="0">
                          <a:effectLst/>
                        </a:rPr>
                        <a:t>INDUS</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11.13678</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0.30498</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9.69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100" u="none" strike="noStrike">
                          <a:effectLst/>
                        </a:rPr>
                        <a:t>Mode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18.1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100" u="none" strike="noStrike">
                          <a:effectLst/>
                        </a:rPr>
                        <a:t>Standard Deviation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6.860353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100" u="none" strike="noStrike">
                          <a:effectLst/>
                        </a:rPr>
                        <a:t>Sample Variance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47.06444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100" u="none" strike="noStrike">
                          <a:effectLst/>
                        </a:rPr>
                        <a:t>Kurtosis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-1.23354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r>
                        <a:rPr lang="en-US" sz="1100" u="none" strike="noStrike">
                          <a:effectLst/>
                        </a:rPr>
                        <a:t>Skewness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0.295022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l" fontAlgn="b"/>
                      <a:r>
                        <a:rPr lang="en-US" sz="1100" u="none" strike="noStrike">
                          <a:effectLst/>
                        </a:rPr>
                        <a:t>Range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27.28</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algn="l" fontAlgn="b"/>
                      <a:r>
                        <a:rPr lang="en-US" sz="1100" u="none" strike="noStrike">
                          <a:effectLst/>
                        </a:rPr>
                        <a:t>Minimum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0.46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l" fontAlgn="b"/>
                      <a:r>
                        <a:rPr lang="en-US" sz="1100" u="none" strike="noStrike">
                          <a:effectLst/>
                        </a:rPr>
                        <a:t>Maximum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27.74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l" fontAlgn="b"/>
                      <a:r>
                        <a:rPr lang="en-US" sz="1100" u="none" strike="noStrike">
                          <a:effectLst/>
                        </a:rPr>
                        <a:t>Sum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5635.21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00025">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506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graphicFrame>
        <p:nvGraphicFramePr>
          <p:cNvPr id="8" name="Table 7">
            <a:extLst>
              <a:ext uri="{FF2B5EF4-FFF2-40B4-BE49-F238E27FC236}">
                <a16:creationId xmlns:a16="http://schemas.microsoft.com/office/drawing/2014/main" id="{F0A32597-7026-EABD-49A4-3CA6CD4D6DDA}"/>
              </a:ext>
            </a:extLst>
          </p:cNvPr>
          <p:cNvGraphicFramePr>
            <a:graphicFrameLocks noGrp="1"/>
          </p:cNvGraphicFramePr>
          <p:nvPr>
            <p:extLst>
              <p:ext uri="{D42A27DB-BD31-4B8C-83A1-F6EECF244321}">
                <p14:modId xmlns:p14="http://schemas.microsoft.com/office/powerpoint/2010/main" val="584640158"/>
              </p:ext>
            </p:extLst>
          </p:nvPr>
        </p:nvGraphicFramePr>
        <p:xfrm>
          <a:off x="7519053" y="1051718"/>
          <a:ext cx="1714500" cy="2867025"/>
        </p:xfrm>
        <a:graphic>
          <a:graphicData uri="http://schemas.openxmlformats.org/drawingml/2006/table">
            <a:tbl>
              <a:tblPr>
                <a:tableStyleId>{3B4B98B0-60AC-42C2-AFA5-B58CD77FA1E5}</a:tableStyleId>
              </a:tblPr>
              <a:tblGrid>
                <a:gridCol w="1104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90500">
                <a:tc gridSpan="2">
                  <a:txBody>
                    <a:bodyPr/>
                    <a:lstStyle/>
                    <a:p>
                      <a:pPr algn="ctr" fontAlgn="b"/>
                      <a:r>
                        <a:rPr lang="en-US" sz="1100" u="none" strike="noStrike" dirty="0">
                          <a:effectLst/>
                        </a:rPr>
                        <a:t>NOX</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u="none" strike="noStrike" dirty="0">
                          <a:effectLst/>
                        </a:rPr>
                        <a:t>Mean</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0.554695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u="none" strike="noStrike" dirty="0">
                          <a:effectLst/>
                        </a:rPr>
                        <a:t>Standard Error</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0.005151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u="none" strike="noStrike" dirty="0">
                          <a:effectLst/>
                        </a:rPr>
                        <a:t>Median</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0.538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100" u="none" strike="noStrike" dirty="0">
                          <a:effectLst/>
                        </a:rPr>
                        <a:t>Mode</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0.538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100" u="none" strike="noStrike" dirty="0">
                          <a:effectLst/>
                        </a:rPr>
                        <a:t>Standard Deviation</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0.115878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100" u="none" strike="noStrike" dirty="0">
                          <a:effectLst/>
                        </a:rPr>
                        <a:t>Sample Variance</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0.013428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100" u="none" strike="noStrike">
                          <a:effectLst/>
                        </a:rPr>
                        <a:t>Kurtosis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-0.06467</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r>
                        <a:rPr lang="en-US" sz="1100" u="none" strike="noStrike">
                          <a:effectLst/>
                        </a:rPr>
                        <a:t>Skewness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0.729308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l" fontAlgn="b"/>
                      <a:r>
                        <a:rPr lang="en-US" sz="1100" u="none" strike="noStrike">
                          <a:effectLst/>
                        </a:rPr>
                        <a:t>Range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0.486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algn="l" fontAlgn="b"/>
                      <a:r>
                        <a:rPr lang="en-US" sz="1100" u="none" strike="noStrike">
                          <a:effectLst/>
                        </a:rPr>
                        <a:t>Minimum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0.385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l" fontAlgn="b"/>
                      <a:r>
                        <a:rPr lang="en-US" sz="1100" u="none" strike="noStrike">
                          <a:effectLst/>
                        </a:rPr>
                        <a:t>Maximum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0.871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l" fontAlgn="b"/>
                      <a:r>
                        <a:rPr lang="en-US" sz="1100" u="none" strike="noStrike">
                          <a:effectLst/>
                        </a:rPr>
                        <a:t>Sum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280.6757</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00025">
                <a:tc>
                  <a:txBody>
                    <a:bodyPr/>
                    <a:lstStyle/>
                    <a:p>
                      <a:pPr algn="l" fontAlgn="b"/>
                      <a:r>
                        <a:rPr lang="en-US" sz="1100" u="none" strike="noStrike" dirty="0">
                          <a:effectLst/>
                        </a:rPr>
                        <a:t>Count</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506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graphicFrame>
        <p:nvGraphicFramePr>
          <p:cNvPr id="9" name="Table 8">
            <a:extLst>
              <a:ext uri="{FF2B5EF4-FFF2-40B4-BE49-F238E27FC236}">
                <a16:creationId xmlns:a16="http://schemas.microsoft.com/office/drawing/2014/main" id="{5F6FA297-C61B-6D9E-5DD2-DE8E42136A70}"/>
              </a:ext>
            </a:extLst>
          </p:cNvPr>
          <p:cNvGraphicFramePr>
            <a:graphicFrameLocks noGrp="1"/>
          </p:cNvGraphicFramePr>
          <p:nvPr>
            <p:extLst>
              <p:ext uri="{D42A27DB-BD31-4B8C-83A1-F6EECF244321}">
                <p14:modId xmlns:p14="http://schemas.microsoft.com/office/powerpoint/2010/main" val="1169016344"/>
              </p:ext>
            </p:extLst>
          </p:nvPr>
        </p:nvGraphicFramePr>
        <p:xfrm>
          <a:off x="9834768" y="1033870"/>
          <a:ext cx="1714500" cy="2867025"/>
        </p:xfrm>
        <a:graphic>
          <a:graphicData uri="http://schemas.openxmlformats.org/drawingml/2006/table">
            <a:tbl>
              <a:tblPr>
                <a:tableStyleId>{3B4B98B0-60AC-42C2-AFA5-B58CD77FA1E5}</a:tableStyleId>
              </a:tblPr>
              <a:tblGrid>
                <a:gridCol w="1104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90500">
                <a:tc gridSpan="2">
                  <a:txBody>
                    <a:bodyPr/>
                    <a:lstStyle/>
                    <a:p>
                      <a:pPr algn="ctr" fontAlgn="b"/>
                      <a:r>
                        <a:rPr lang="en-US" sz="1100" u="none" strike="noStrike" dirty="0">
                          <a:effectLst/>
                        </a:rPr>
                        <a:t>DISTANCE</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9.549407</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0.387085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100" u="none" strike="noStrike">
                          <a:effectLst/>
                        </a:rPr>
                        <a:t>Mode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24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100" u="none" strike="noStrike">
                          <a:effectLst/>
                        </a:rPr>
                        <a:t>Standard Deviation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8.707259</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100" u="none" strike="noStrike">
                          <a:effectLst/>
                        </a:rPr>
                        <a:t>Sample Variance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75.81637</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100" u="none" strike="noStrike">
                          <a:effectLst/>
                        </a:rPr>
                        <a:t>Kurtosis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-0.86723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r>
                        <a:rPr lang="en-US" sz="1100" u="none" strike="noStrike">
                          <a:effectLst/>
                        </a:rPr>
                        <a:t>Skewness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1.004815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l" fontAlgn="b"/>
                      <a:r>
                        <a:rPr lang="en-US" sz="1100" u="none" strike="noStrike">
                          <a:effectLst/>
                        </a:rPr>
                        <a:t>Range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23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algn="l" fontAlgn="b"/>
                      <a:r>
                        <a:rPr lang="en-US" sz="1100" u="none" strike="noStrike">
                          <a:effectLst/>
                        </a:rPr>
                        <a:t>Minimum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l" fontAlgn="b"/>
                      <a:r>
                        <a:rPr lang="en-US" sz="1100" u="none" strike="noStrike">
                          <a:effectLst/>
                        </a:rPr>
                        <a:t>Maximum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24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l" fontAlgn="b"/>
                      <a:r>
                        <a:rPr lang="en-US" sz="1100" u="none" strike="noStrike">
                          <a:effectLst/>
                        </a:rPr>
                        <a:t>Sum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4832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00025">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506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graphicFrame>
        <p:nvGraphicFramePr>
          <p:cNvPr id="10" name="Table 9">
            <a:extLst>
              <a:ext uri="{FF2B5EF4-FFF2-40B4-BE49-F238E27FC236}">
                <a16:creationId xmlns:a16="http://schemas.microsoft.com/office/drawing/2014/main" id="{4AE26D69-C577-3E7D-DC80-8F547FB53CC7}"/>
              </a:ext>
            </a:extLst>
          </p:cNvPr>
          <p:cNvGraphicFramePr>
            <a:graphicFrameLocks noGrp="1"/>
          </p:cNvGraphicFramePr>
          <p:nvPr>
            <p:extLst>
              <p:ext uri="{D42A27DB-BD31-4B8C-83A1-F6EECF244321}">
                <p14:modId xmlns:p14="http://schemas.microsoft.com/office/powerpoint/2010/main" val="2922998482"/>
              </p:ext>
            </p:extLst>
          </p:nvPr>
        </p:nvGraphicFramePr>
        <p:xfrm>
          <a:off x="8873230" y="3990975"/>
          <a:ext cx="1714500" cy="2867025"/>
        </p:xfrm>
        <a:graphic>
          <a:graphicData uri="http://schemas.openxmlformats.org/drawingml/2006/table">
            <a:tbl>
              <a:tblPr>
                <a:tableStyleId>{3B4B98B0-60AC-42C2-AFA5-B58CD77FA1E5}</a:tableStyleId>
              </a:tblPr>
              <a:tblGrid>
                <a:gridCol w="1104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90500">
                <a:tc gridSpan="2">
                  <a:txBody>
                    <a:bodyPr/>
                    <a:lstStyle/>
                    <a:p>
                      <a:pPr algn="ctr" fontAlgn="b"/>
                      <a:r>
                        <a:rPr lang="en-US" sz="1100" u="none" strike="noStrike" dirty="0">
                          <a:effectLst/>
                        </a:rPr>
                        <a:t>AVG_PRICE</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22.53281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u="none" strike="noStrike" dirty="0">
                          <a:effectLst/>
                        </a:rPr>
                        <a:t>Standard Error</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0.408861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21.2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100" u="none" strike="noStrike">
                          <a:effectLst/>
                        </a:rPr>
                        <a:t>Mode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50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100" u="none" strike="noStrike">
                          <a:effectLst/>
                        </a:rPr>
                        <a:t>Standard Deviation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9.197104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100" u="none" strike="noStrike">
                          <a:effectLst/>
                        </a:rPr>
                        <a:t>Sample Variance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84.58672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100" u="none" strike="noStrike">
                          <a:effectLst/>
                        </a:rPr>
                        <a:t>Kurtosis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1.495197</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r>
                        <a:rPr lang="en-US" sz="1100" u="none" strike="noStrike">
                          <a:effectLst/>
                        </a:rPr>
                        <a:t>Skewness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1.108098</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l" fontAlgn="b"/>
                      <a:r>
                        <a:rPr lang="en-US" sz="1100" u="none" strike="noStrike">
                          <a:effectLst/>
                        </a:rPr>
                        <a:t>Range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45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algn="l" fontAlgn="b"/>
                      <a:r>
                        <a:rPr lang="en-US" sz="1100" u="none" strike="noStrike">
                          <a:effectLst/>
                        </a:rPr>
                        <a:t>Minimum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l" fontAlgn="b"/>
                      <a:r>
                        <a:rPr lang="en-US" sz="1100" u="none" strike="noStrike">
                          <a:effectLst/>
                        </a:rPr>
                        <a:t>Maximum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50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l" fontAlgn="b"/>
                      <a:r>
                        <a:rPr lang="en-US" sz="1100" u="none" strike="noStrike">
                          <a:effectLst/>
                        </a:rPr>
                        <a:t>Sum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11401.6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00025">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506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graphicFrame>
        <p:nvGraphicFramePr>
          <p:cNvPr id="11" name="Table 10">
            <a:extLst>
              <a:ext uri="{FF2B5EF4-FFF2-40B4-BE49-F238E27FC236}">
                <a16:creationId xmlns:a16="http://schemas.microsoft.com/office/drawing/2014/main" id="{650EEEC1-8A5D-4833-479D-0AE2718BD982}"/>
              </a:ext>
            </a:extLst>
          </p:cNvPr>
          <p:cNvGraphicFramePr>
            <a:graphicFrameLocks noGrp="1"/>
          </p:cNvGraphicFramePr>
          <p:nvPr>
            <p:extLst>
              <p:ext uri="{D42A27DB-BD31-4B8C-83A1-F6EECF244321}">
                <p14:modId xmlns:p14="http://schemas.microsoft.com/office/powerpoint/2010/main" val="3307745453"/>
              </p:ext>
            </p:extLst>
          </p:nvPr>
        </p:nvGraphicFramePr>
        <p:xfrm>
          <a:off x="5199422" y="3990970"/>
          <a:ext cx="1714500" cy="2867025"/>
        </p:xfrm>
        <a:graphic>
          <a:graphicData uri="http://schemas.openxmlformats.org/drawingml/2006/table">
            <a:tbl>
              <a:tblPr>
                <a:tableStyleId>{3B4B98B0-60AC-42C2-AFA5-B58CD77FA1E5}</a:tableStyleId>
              </a:tblPr>
              <a:tblGrid>
                <a:gridCol w="1104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90500">
                <a:tc gridSpan="2">
                  <a:txBody>
                    <a:bodyPr/>
                    <a:lstStyle/>
                    <a:p>
                      <a:pPr algn="ctr" fontAlgn="b"/>
                      <a:r>
                        <a:rPr lang="en-US" sz="1100" u="none" strike="noStrike" dirty="0">
                          <a:effectLst/>
                        </a:rPr>
                        <a:t>LSTAT</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12.65306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0.317459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11.36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100" u="none" strike="noStrike">
                          <a:effectLst/>
                        </a:rPr>
                        <a:t>Mode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8.05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100" u="none" strike="noStrike">
                          <a:effectLst/>
                        </a:rPr>
                        <a:t>Standard Deviation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7.141062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100" u="none" strike="noStrike">
                          <a:effectLst/>
                        </a:rPr>
                        <a:t>Sample Variance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50.99476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100" u="none" strike="noStrike">
                          <a:effectLst/>
                        </a:rPr>
                        <a:t>Kurtosis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0.49324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r>
                        <a:rPr lang="en-US" sz="1100" u="none" strike="noStrike">
                          <a:effectLst/>
                        </a:rPr>
                        <a:t>Skewness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0.90646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l" fontAlgn="b"/>
                      <a:r>
                        <a:rPr lang="en-US" sz="1100" u="none" strike="noStrike">
                          <a:effectLst/>
                        </a:rPr>
                        <a:t>Range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36.24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algn="l" fontAlgn="b"/>
                      <a:r>
                        <a:rPr lang="en-US" sz="1100" u="none" strike="noStrike">
                          <a:effectLst/>
                        </a:rPr>
                        <a:t>Minimum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1.73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l" fontAlgn="b"/>
                      <a:r>
                        <a:rPr lang="en-US" sz="1100" u="none" strike="noStrike">
                          <a:effectLst/>
                        </a:rPr>
                        <a:t>Maximum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37.97</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l" fontAlgn="b"/>
                      <a:r>
                        <a:rPr lang="en-US" sz="1100" u="none" strike="noStrike">
                          <a:effectLst/>
                        </a:rPr>
                        <a:t>Sum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6402.45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00025">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506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graphicFrame>
        <p:nvGraphicFramePr>
          <p:cNvPr id="12" name="Table 11">
            <a:extLst>
              <a:ext uri="{FF2B5EF4-FFF2-40B4-BE49-F238E27FC236}">
                <a16:creationId xmlns:a16="http://schemas.microsoft.com/office/drawing/2014/main" id="{9AAD2F72-225C-24B0-B52B-70FC55A3214B}"/>
              </a:ext>
            </a:extLst>
          </p:cNvPr>
          <p:cNvGraphicFramePr>
            <a:graphicFrameLocks noGrp="1"/>
          </p:cNvGraphicFramePr>
          <p:nvPr>
            <p:extLst>
              <p:ext uri="{D42A27DB-BD31-4B8C-83A1-F6EECF244321}">
                <p14:modId xmlns:p14="http://schemas.microsoft.com/office/powerpoint/2010/main" val="2483137828"/>
              </p:ext>
            </p:extLst>
          </p:nvPr>
        </p:nvGraphicFramePr>
        <p:xfrm>
          <a:off x="1604272" y="3990971"/>
          <a:ext cx="1714500" cy="2867025"/>
        </p:xfrm>
        <a:graphic>
          <a:graphicData uri="http://schemas.openxmlformats.org/drawingml/2006/table">
            <a:tbl>
              <a:tblPr>
                <a:tableStyleId>{3B4B98B0-60AC-42C2-AFA5-B58CD77FA1E5}</a:tableStyleId>
              </a:tblPr>
              <a:tblGrid>
                <a:gridCol w="11049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190500">
                <a:tc gridSpan="2">
                  <a:txBody>
                    <a:bodyPr/>
                    <a:lstStyle/>
                    <a:p>
                      <a:pPr algn="ctr" fontAlgn="b"/>
                      <a:r>
                        <a:rPr lang="en-US" sz="1100" u="none" strike="noStrike" dirty="0">
                          <a:effectLst/>
                        </a:rPr>
                        <a:t>PTRATIO</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18.45553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fontAlgn="b"/>
                      <a:r>
                        <a:rPr lang="en-US" sz="1100" u="none" strike="noStrike">
                          <a:effectLst/>
                        </a:rPr>
                        <a:t>Standard Error</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0.096244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l" fontAlgn="b"/>
                      <a:r>
                        <a:rPr lang="en-US" sz="1100" u="none" strike="noStrike">
                          <a:effectLst/>
                        </a:rPr>
                        <a:t>Median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19.05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0500">
                <a:tc>
                  <a:txBody>
                    <a:bodyPr/>
                    <a:lstStyle/>
                    <a:p>
                      <a:pPr algn="l" fontAlgn="b"/>
                      <a:r>
                        <a:rPr lang="en-US" sz="1100" u="none" strike="noStrike">
                          <a:effectLst/>
                        </a:rPr>
                        <a:t>Mode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20.2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90500">
                <a:tc>
                  <a:txBody>
                    <a:bodyPr/>
                    <a:lstStyle/>
                    <a:p>
                      <a:pPr algn="l" fontAlgn="b"/>
                      <a:r>
                        <a:rPr lang="en-US" sz="1100" u="none" strike="noStrike">
                          <a:effectLst/>
                        </a:rPr>
                        <a:t>Standard Deviation</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2.164946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0500">
                <a:tc>
                  <a:txBody>
                    <a:bodyPr/>
                    <a:lstStyle/>
                    <a:p>
                      <a:pPr algn="l" fontAlgn="b"/>
                      <a:r>
                        <a:rPr lang="en-US" sz="1100" u="none" strike="noStrike">
                          <a:effectLst/>
                        </a:rPr>
                        <a:t>Sample Variance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4.686989</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0500">
                <a:tc>
                  <a:txBody>
                    <a:bodyPr/>
                    <a:lstStyle/>
                    <a:p>
                      <a:pPr algn="l" fontAlgn="b"/>
                      <a:r>
                        <a:rPr lang="en-US" sz="1100" u="none" strike="noStrike">
                          <a:effectLst/>
                        </a:rPr>
                        <a:t>Kurtosis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-0.28509</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0500">
                <a:tc>
                  <a:txBody>
                    <a:bodyPr/>
                    <a:lstStyle/>
                    <a:p>
                      <a:pPr algn="l" fontAlgn="b"/>
                      <a:r>
                        <a:rPr lang="en-US" sz="1100" u="none" strike="noStrike">
                          <a:effectLst/>
                        </a:rPr>
                        <a:t>Skewness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-0.80232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90500">
                <a:tc>
                  <a:txBody>
                    <a:bodyPr/>
                    <a:lstStyle/>
                    <a:p>
                      <a:pPr algn="l" fontAlgn="b"/>
                      <a:r>
                        <a:rPr lang="en-US" sz="1100" u="none" strike="noStrike">
                          <a:effectLst/>
                        </a:rPr>
                        <a:t>Range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9.4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90500">
                <a:tc>
                  <a:txBody>
                    <a:bodyPr/>
                    <a:lstStyle/>
                    <a:p>
                      <a:pPr algn="l" fontAlgn="b"/>
                      <a:r>
                        <a:rPr lang="en-US" sz="1100" u="none" strike="noStrike">
                          <a:effectLst/>
                        </a:rPr>
                        <a:t>Minimum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12.6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90500">
                <a:tc>
                  <a:txBody>
                    <a:bodyPr/>
                    <a:lstStyle/>
                    <a:p>
                      <a:pPr algn="l" fontAlgn="b"/>
                      <a:r>
                        <a:rPr lang="en-US" sz="1100" u="none" strike="noStrike">
                          <a:effectLst/>
                        </a:rPr>
                        <a:t>Maximum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22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190500">
                <a:tc>
                  <a:txBody>
                    <a:bodyPr/>
                    <a:lstStyle/>
                    <a:p>
                      <a:pPr algn="l" fontAlgn="b"/>
                      <a:r>
                        <a:rPr lang="en-US" sz="1100" u="none" strike="noStrike">
                          <a:effectLst/>
                        </a:rPr>
                        <a:t>Sum</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9338.5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00025">
                <a:tc>
                  <a:txBody>
                    <a:bodyPr/>
                    <a:lstStyle/>
                    <a:p>
                      <a:pPr algn="l" fontAlgn="b"/>
                      <a:r>
                        <a:rPr lang="en-US" sz="1100" u="none" strike="noStrike">
                          <a:effectLst/>
                        </a:rPr>
                        <a:t>Count</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506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13" name="Title 1">
            <a:extLst>
              <a:ext uri="{FF2B5EF4-FFF2-40B4-BE49-F238E27FC236}">
                <a16:creationId xmlns:a16="http://schemas.microsoft.com/office/drawing/2014/main" id="{E122C0BD-3665-9200-840A-29C775A0AE49}"/>
              </a:ext>
            </a:extLst>
          </p:cNvPr>
          <p:cNvSpPr txBox="1">
            <a:spLocks/>
          </p:cNvSpPr>
          <p:nvPr/>
        </p:nvSpPr>
        <p:spPr>
          <a:xfrm>
            <a:off x="539995" y="153339"/>
            <a:ext cx="8167116" cy="1189038"/>
          </a:xfrm>
          <a:prstGeom prst="rect">
            <a:avLst/>
          </a:prstGeom>
        </p:spPr>
        <p:txBody>
          <a:bodyPr>
            <a:normAutofit/>
          </a:bodyPr>
          <a:lst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a:lstStyle>
          <a:p>
            <a:pPr algn="l"/>
            <a:r>
              <a:rPr lang="en-US" sz="1800"/>
              <a:t>Que 1:</a:t>
            </a:r>
            <a:r>
              <a:rPr lang="en-GB" sz="1800"/>
              <a:t>Generate the summary statistics for each variable in the table. (Use Data analysis tool pack). Write down your observation.</a:t>
            </a:r>
            <a:endParaRPr lang="en-US" sz="1800" dirty="0"/>
          </a:p>
        </p:txBody>
      </p:sp>
    </p:spTree>
    <p:extLst>
      <p:ext uri="{BB962C8B-B14F-4D97-AF65-F5344CB8AC3E}">
        <p14:creationId xmlns:p14="http://schemas.microsoft.com/office/powerpoint/2010/main" val="233777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C83F19-BD2C-BDB7-7E65-0C2C8EB84CA9}"/>
              </a:ext>
            </a:extLst>
          </p:cNvPr>
          <p:cNvSpPr>
            <a:spLocks noGrp="1"/>
          </p:cNvSpPr>
          <p:nvPr>
            <p:ph type="ftr" sz="quarter" idx="10"/>
          </p:nvPr>
        </p:nvSpPr>
        <p:spPr/>
        <p:txBody>
          <a:bodyPr/>
          <a:lstStyle/>
          <a:p>
            <a:r>
              <a:rPr lang="en-US"/>
              <a:t>Add a Footer</a:t>
            </a:r>
            <a:endParaRPr lang="en-US" dirty="0"/>
          </a:p>
        </p:txBody>
      </p:sp>
      <p:sp>
        <p:nvSpPr>
          <p:cNvPr id="3" name="Slide Number Placeholder 2">
            <a:extLst>
              <a:ext uri="{FF2B5EF4-FFF2-40B4-BE49-F238E27FC236}">
                <a16:creationId xmlns:a16="http://schemas.microsoft.com/office/drawing/2014/main" id="{8C7ED84A-119B-D543-286B-F94418C4DC42}"/>
              </a:ext>
            </a:extLst>
          </p:cNvPr>
          <p:cNvSpPr>
            <a:spLocks noGrp="1"/>
          </p:cNvSpPr>
          <p:nvPr>
            <p:ph type="sldNum" sz="quarter" idx="11"/>
          </p:nvPr>
        </p:nvSpPr>
        <p:spPr/>
        <p:txBody>
          <a:bodyPr/>
          <a:lstStyle/>
          <a:p>
            <a:fld id="{8C2E478F-E849-4A8C-AF1F-CBCC78A7CBFA}" type="slidenum">
              <a:rPr lang="en-US" smtClean="0"/>
              <a:pPr/>
              <a:t>5</a:t>
            </a:fld>
            <a:endParaRPr lang="en-US" dirty="0"/>
          </a:p>
        </p:txBody>
      </p:sp>
      <p:sp>
        <p:nvSpPr>
          <p:cNvPr id="5" name="TextBox 4">
            <a:extLst>
              <a:ext uri="{FF2B5EF4-FFF2-40B4-BE49-F238E27FC236}">
                <a16:creationId xmlns:a16="http://schemas.microsoft.com/office/drawing/2014/main" id="{35FEFCB7-0A71-F220-6464-EC96B068EB1A}"/>
              </a:ext>
            </a:extLst>
          </p:cNvPr>
          <p:cNvSpPr txBox="1"/>
          <p:nvPr/>
        </p:nvSpPr>
        <p:spPr>
          <a:xfrm>
            <a:off x="595884" y="2473637"/>
            <a:ext cx="9925050" cy="2957861"/>
          </a:xfrm>
          <a:prstGeom prst="rect">
            <a:avLst/>
          </a:prstGeom>
          <a:noFill/>
        </p:spPr>
        <p:txBody>
          <a:bodyPr wrap="square" rtlCol="0">
            <a:spAutoFit/>
          </a:bodyPr>
          <a:lstStyle/>
          <a:p>
            <a:pPr marL="342900" indent="-342900">
              <a:lnSpc>
                <a:spcPct val="150000"/>
              </a:lnSpc>
              <a:buFont typeface="+mj-lt"/>
              <a:buAutoNum type="arabicPeriod"/>
            </a:pPr>
            <a:r>
              <a:rPr lang="en-US" dirty="0"/>
              <a:t>The number of records given in the dataset are 506. </a:t>
            </a:r>
          </a:p>
          <a:p>
            <a:pPr marL="342900" indent="-342900">
              <a:lnSpc>
                <a:spcPct val="150000"/>
              </a:lnSpc>
              <a:buFont typeface="+mj-lt"/>
              <a:buAutoNum type="arabicPeriod"/>
            </a:pPr>
            <a:r>
              <a:rPr lang="en-US" dirty="0"/>
              <a:t>Firstly if we consider Distance variable we can </a:t>
            </a:r>
            <a:r>
              <a:rPr lang="en-US" dirty="0" err="1"/>
              <a:t>analyse</a:t>
            </a:r>
            <a:r>
              <a:rPr lang="en-US" dirty="0"/>
              <a:t> that maximum distance is 24 and has mode as 24. Which says that most of the houses are away from Highway. </a:t>
            </a:r>
          </a:p>
          <a:p>
            <a:pPr marL="342900" indent="-342900">
              <a:lnSpc>
                <a:spcPct val="150000"/>
              </a:lnSpc>
              <a:buFont typeface="+mj-lt"/>
              <a:buAutoNum type="arabicPeriod"/>
            </a:pPr>
            <a:r>
              <a:rPr lang="en-US" dirty="0"/>
              <a:t>The average tax paid is 408.2 and tax range is 524. </a:t>
            </a:r>
          </a:p>
          <a:p>
            <a:pPr marL="342900" indent="-342900">
              <a:lnSpc>
                <a:spcPct val="150000"/>
              </a:lnSpc>
              <a:buFont typeface="+mj-lt"/>
              <a:buAutoNum type="arabicPeriod"/>
            </a:pPr>
            <a:r>
              <a:rPr lang="en-US" dirty="0"/>
              <a:t>From the skewness of variables we can say that dataset is highly skewed. </a:t>
            </a:r>
          </a:p>
          <a:p>
            <a:pPr marL="342900" indent="-342900">
              <a:lnSpc>
                <a:spcPct val="150000"/>
              </a:lnSpc>
              <a:buFont typeface="+mj-lt"/>
              <a:buAutoNum type="arabicPeriod"/>
            </a:pPr>
            <a:r>
              <a:rPr lang="en-US" dirty="0"/>
              <a:t>And if we consider age variable the maximum age is 100 and mode is also 100 which says that most of the houses has age of 100.</a:t>
            </a:r>
            <a:endParaRPr lang="en-IN" dirty="0"/>
          </a:p>
        </p:txBody>
      </p:sp>
      <p:sp>
        <p:nvSpPr>
          <p:cNvPr id="4" name="Title 1">
            <a:extLst>
              <a:ext uri="{FF2B5EF4-FFF2-40B4-BE49-F238E27FC236}">
                <a16:creationId xmlns:a16="http://schemas.microsoft.com/office/drawing/2014/main" id="{E51B14B3-3530-5991-3290-C93AC9EF86E2}"/>
              </a:ext>
            </a:extLst>
          </p:cNvPr>
          <p:cNvSpPr txBox="1">
            <a:spLocks/>
          </p:cNvSpPr>
          <p:nvPr/>
        </p:nvSpPr>
        <p:spPr>
          <a:xfrm>
            <a:off x="627126" y="1716395"/>
            <a:ext cx="8167116" cy="1189038"/>
          </a:xfrm>
          <a:prstGeom prst="rect">
            <a:avLst/>
          </a:prstGeom>
        </p:spPr>
        <p:txBody>
          <a:bodyPr>
            <a:normAutofit/>
          </a:bodyPr>
          <a:lst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a:lstStyle>
          <a:p>
            <a:pPr algn="l"/>
            <a:r>
              <a:rPr lang="en-US" sz="1800"/>
              <a:t>Que 1:</a:t>
            </a:r>
            <a:r>
              <a:rPr lang="en-GB" sz="1800"/>
              <a:t>Generate the summary statistics for each variable in the table. (Use Data analysis tool pack). Write down your observation.</a:t>
            </a:r>
            <a:endParaRPr lang="en-US" sz="1800" dirty="0"/>
          </a:p>
        </p:txBody>
      </p:sp>
    </p:spTree>
    <p:extLst>
      <p:ext uri="{BB962C8B-B14F-4D97-AF65-F5344CB8AC3E}">
        <p14:creationId xmlns:p14="http://schemas.microsoft.com/office/powerpoint/2010/main" val="219059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6</a:t>
            </a:fld>
            <a:endParaRPr lang="en-US" dirty="0"/>
          </a:p>
        </p:txBody>
      </p:sp>
      <p:sp>
        <p:nvSpPr>
          <p:cNvPr id="3" name="Title 2"/>
          <p:cNvSpPr>
            <a:spLocks noGrp="1"/>
          </p:cNvSpPr>
          <p:nvPr>
            <p:ph type="title"/>
          </p:nvPr>
        </p:nvSpPr>
        <p:spPr>
          <a:xfrm>
            <a:off x="2653284" y="84172"/>
            <a:ext cx="11002962" cy="1189038"/>
          </a:xfrm>
        </p:spPr>
        <p:txBody>
          <a:bodyPr>
            <a:normAutofit/>
          </a:bodyPr>
          <a:lstStyle/>
          <a:p>
            <a:pPr algn="l"/>
            <a:r>
              <a:rPr lang="en-US" sz="1800" dirty="0"/>
              <a:t>Que 2:</a:t>
            </a:r>
            <a:r>
              <a:rPr lang="en-GB" sz="1800" dirty="0"/>
              <a:t>Plot a histogram of the </a:t>
            </a:r>
            <a:r>
              <a:rPr lang="en-GB" sz="1800" dirty="0" err="1"/>
              <a:t>Avg_Price</a:t>
            </a:r>
            <a:r>
              <a:rPr lang="en-GB" sz="1800" dirty="0"/>
              <a:t> variable. What do you infer? </a:t>
            </a:r>
            <a:endParaRPr lang="en-US" sz="1800" dirty="0"/>
          </a:p>
        </p:txBody>
      </p:sp>
      <p:sp>
        <p:nvSpPr>
          <p:cNvPr id="6" name="TextBox 5">
            <a:extLst>
              <a:ext uri="{FF2B5EF4-FFF2-40B4-BE49-F238E27FC236}">
                <a16:creationId xmlns:a16="http://schemas.microsoft.com/office/drawing/2014/main" id="{5B94584C-8FD3-2E3A-5AF0-EAD8FD56FC95}"/>
              </a:ext>
            </a:extLst>
          </p:cNvPr>
          <p:cNvSpPr txBox="1"/>
          <p:nvPr/>
        </p:nvSpPr>
        <p:spPr>
          <a:xfrm>
            <a:off x="2819399" y="4517632"/>
            <a:ext cx="7058025" cy="1200329"/>
          </a:xfrm>
          <a:prstGeom prst="rect">
            <a:avLst/>
          </a:prstGeom>
          <a:noFill/>
        </p:spPr>
        <p:txBody>
          <a:bodyPr wrap="square" rtlCol="0">
            <a:spAutoFit/>
          </a:bodyPr>
          <a:lstStyle/>
          <a:p>
            <a:pPr marL="342900" indent="-342900">
              <a:buFont typeface="+mj-lt"/>
              <a:buAutoNum type="alphaUcPeriod"/>
            </a:pPr>
            <a:r>
              <a:rPr lang="en-US" dirty="0"/>
              <a:t>We can </a:t>
            </a:r>
            <a:r>
              <a:rPr lang="en-US" dirty="0" err="1"/>
              <a:t>summarise</a:t>
            </a:r>
            <a:r>
              <a:rPr lang="en-US" dirty="0"/>
              <a:t> that most of the houses are from range $21000 to $25000. </a:t>
            </a:r>
          </a:p>
          <a:p>
            <a:pPr marL="342900" indent="-342900">
              <a:buFont typeface="+mj-lt"/>
              <a:buAutoNum type="alphaUcPeriod"/>
            </a:pPr>
            <a:r>
              <a:rPr lang="en-US" dirty="0"/>
              <a:t>We have least count of houses from range $37000 to $41000 and $45000 to $49000.</a:t>
            </a:r>
            <a:endParaRPr lang="en-IN" dirty="0"/>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694BA9AB-2118-4889-B864-63B7ABD7DFE4}"/>
                  </a:ext>
                </a:extLst>
              </p:cNvPr>
              <p:cNvGraphicFramePr/>
              <p:nvPr>
                <p:extLst>
                  <p:ext uri="{D42A27DB-BD31-4B8C-83A1-F6EECF244321}">
                    <p14:modId xmlns:p14="http://schemas.microsoft.com/office/powerpoint/2010/main" val="560836294"/>
                  </p:ext>
                </p:extLst>
              </p:nvPr>
            </p:nvGraphicFramePr>
            <p:xfrm>
              <a:off x="2924176" y="1523820"/>
              <a:ext cx="8410574" cy="299381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hart 6">
                <a:extLst>
                  <a:ext uri="{FF2B5EF4-FFF2-40B4-BE49-F238E27FC236}">
                    <a16:creationId xmlns:a16="http://schemas.microsoft.com/office/drawing/2014/main" id="{694BA9AB-2118-4889-B864-63B7ABD7DFE4}"/>
                  </a:ext>
                </a:extLst>
              </p:cNvPr>
              <p:cNvPicPr>
                <a:picLocks noGrp="1" noRot="1" noChangeAspect="1" noMove="1" noResize="1" noEditPoints="1" noAdjustHandles="1" noChangeArrowheads="1" noChangeShapeType="1"/>
              </p:cNvPicPr>
              <p:nvPr/>
            </p:nvPicPr>
            <p:blipFill>
              <a:blip r:embed="rId3"/>
              <a:stretch>
                <a:fillRect/>
              </a:stretch>
            </p:blipFill>
            <p:spPr>
              <a:xfrm>
                <a:off x="2924176" y="1523820"/>
                <a:ext cx="8410574" cy="2993811"/>
              </a:xfrm>
              <a:prstGeom prst="rect">
                <a:avLst/>
              </a:prstGeom>
            </p:spPr>
          </p:pic>
        </mc:Fallback>
      </mc:AlternateContent>
    </p:spTree>
    <p:extLst>
      <p:ext uri="{BB962C8B-B14F-4D97-AF65-F5344CB8AC3E}">
        <p14:creationId xmlns:p14="http://schemas.microsoft.com/office/powerpoint/2010/main" val="385897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7</a:t>
            </a:fld>
            <a:endParaRPr lang="en-US" dirty="0"/>
          </a:p>
        </p:txBody>
      </p:sp>
      <p:sp>
        <p:nvSpPr>
          <p:cNvPr id="10" name="Title 1"/>
          <p:cNvSpPr>
            <a:spLocks noGrp="1"/>
          </p:cNvSpPr>
          <p:nvPr>
            <p:ph type="title"/>
          </p:nvPr>
        </p:nvSpPr>
        <p:spPr>
          <a:xfrm>
            <a:off x="1348359" y="443706"/>
            <a:ext cx="11002962" cy="1189038"/>
          </a:xfrm>
        </p:spPr>
        <p:txBody>
          <a:bodyPr>
            <a:normAutofit/>
          </a:bodyPr>
          <a:lstStyle/>
          <a:p>
            <a:r>
              <a:rPr lang="en-US" sz="2000" dirty="0"/>
              <a:t>Que 3:</a:t>
            </a:r>
            <a:r>
              <a:rPr lang="en-GB" sz="2000" dirty="0"/>
              <a:t>Compute the covariance matrix. Share your observations. </a:t>
            </a:r>
            <a:br>
              <a:rPr lang="en-US" dirty="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65910729"/>
              </p:ext>
            </p:extLst>
          </p:nvPr>
        </p:nvGraphicFramePr>
        <p:xfrm>
          <a:off x="2653284" y="1537174"/>
          <a:ext cx="8724898" cy="2486022"/>
        </p:xfrm>
        <a:graphic>
          <a:graphicData uri="http://schemas.openxmlformats.org/drawingml/2006/table">
            <a:tbl>
              <a:tblPr>
                <a:tableStyleId>{3B4B98B0-60AC-42C2-AFA5-B58CD77FA1E5}</a:tableStyleId>
              </a:tblPr>
              <a:tblGrid>
                <a:gridCol w="865158">
                  <a:extLst>
                    <a:ext uri="{9D8B030D-6E8A-4147-A177-3AD203B41FA5}">
                      <a16:colId xmlns:a16="http://schemas.microsoft.com/office/drawing/2014/main" val="20000"/>
                    </a:ext>
                  </a:extLst>
                </a:gridCol>
                <a:gridCol w="982468">
                  <a:extLst>
                    <a:ext uri="{9D8B030D-6E8A-4147-A177-3AD203B41FA5}">
                      <a16:colId xmlns:a16="http://schemas.microsoft.com/office/drawing/2014/main" val="20001"/>
                    </a:ext>
                  </a:extLst>
                </a:gridCol>
                <a:gridCol w="747849">
                  <a:extLst>
                    <a:ext uri="{9D8B030D-6E8A-4147-A177-3AD203B41FA5}">
                      <a16:colId xmlns:a16="http://schemas.microsoft.com/office/drawing/2014/main" val="20002"/>
                    </a:ext>
                  </a:extLst>
                </a:gridCol>
                <a:gridCol w="703857">
                  <a:extLst>
                    <a:ext uri="{9D8B030D-6E8A-4147-A177-3AD203B41FA5}">
                      <a16:colId xmlns:a16="http://schemas.microsoft.com/office/drawing/2014/main" val="20003"/>
                    </a:ext>
                  </a:extLst>
                </a:gridCol>
                <a:gridCol w="703857">
                  <a:extLst>
                    <a:ext uri="{9D8B030D-6E8A-4147-A177-3AD203B41FA5}">
                      <a16:colId xmlns:a16="http://schemas.microsoft.com/office/drawing/2014/main" val="20004"/>
                    </a:ext>
                  </a:extLst>
                </a:gridCol>
                <a:gridCol w="703857">
                  <a:extLst>
                    <a:ext uri="{9D8B030D-6E8A-4147-A177-3AD203B41FA5}">
                      <a16:colId xmlns:a16="http://schemas.microsoft.com/office/drawing/2014/main" val="20005"/>
                    </a:ext>
                  </a:extLst>
                </a:gridCol>
                <a:gridCol w="703857">
                  <a:extLst>
                    <a:ext uri="{9D8B030D-6E8A-4147-A177-3AD203B41FA5}">
                      <a16:colId xmlns:a16="http://schemas.microsoft.com/office/drawing/2014/main" val="20006"/>
                    </a:ext>
                  </a:extLst>
                </a:gridCol>
                <a:gridCol w="703857">
                  <a:extLst>
                    <a:ext uri="{9D8B030D-6E8A-4147-A177-3AD203B41FA5}">
                      <a16:colId xmlns:a16="http://schemas.microsoft.com/office/drawing/2014/main" val="20007"/>
                    </a:ext>
                  </a:extLst>
                </a:gridCol>
                <a:gridCol w="982468">
                  <a:extLst>
                    <a:ext uri="{9D8B030D-6E8A-4147-A177-3AD203B41FA5}">
                      <a16:colId xmlns:a16="http://schemas.microsoft.com/office/drawing/2014/main" val="20008"/>
                    </a:ext>
                  </a:extLst>
                </a:gridCol>
                <a:gridCol w="703857">
                  <a:extLst>
                    <a:ext uri="{9D8B030D-6E8A-4147-A177-3AD203B41FA5}">
                      <a16:colId xmlns:a16="http://schemas.microsoft.com/office/drawing/2014/main" val="20009"/>
                    </a:ext>
                  </a:extLst>
                </a:gridCol>
                <a:gridCol w="923813">
                  <a:extLst>
                    <a:ext uri="{9D8B030D-6E8A-4147-A177-3AD203B41FA5}">
                      <a16:colId xmlns:a16="http://schemas.microsoft.com/office/drawing/2014/main" val="20010"/>
                    </a:ext>
                  </a:extLst>
                </a:gridCol>
              </a:tblGrid>
              <a:tr h="226002">
                <a:tc>
                  <a:txBody>
                    <a:bodyPr/>
                    <a:lstStyle/>
                    <a:p>
                      <a:pPr algn="ctr" fontAlgn="b"/>
                      <a:r>
                        <a:rPr lang="en-US" sz="1100" u="none" strike="noStrike" dirty="0">
                          <a:effectLst/>
                        </a:rPr>
                        <a:t> </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err="1">
                          <a:effectLst/>
                        </a:rPr>
                        <a:t>Crime_Rate</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Age</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Indus</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Nox</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Distance</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Tax</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PT Ratio</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Avg_Room</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Lstat</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Avg_Price</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6002">
                <a:tc>
                  <a:txBody>
                    <a:bodyPr/>
                    <a:lstStyle/>
                    <a:p>
                      <a:pPr algn="ctr" fontAlgn="b"/>
                      <a:r>
                        <a:rPr lang="en-US" sz="1100" u="none" strike="noStrike" dirty="0" err="1">
                          <a:effectLst/>
                        </a:rPr>
                        <a:t>Crime_Rate</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8.516147873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6002">
                <a:tc>
                  <a:txBody>
                    <a:bodyPr/>
                    <a:lstStyle/>
                    <a:p>
                      <a:pPr algn="ctr" fontAlgn="b"/>
                      <a:r>
                        <a:rPr lang="en-US" sz="1100" u="none" strike="noStrike">
                          <a:effectLst/>
                        </a:rPr>
                        <a:t>Age</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0.562915215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790.8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26002">
                <a:tc>
                  <a:txBody>
                    <a:bodyPr/>
                    <a:lstStyle/>
                    <a:p>
                      <a:pPr algn="ctr" fontAlgn="b"/>
                      <a:r>
                        <a:rPr lang="en-US" sz="1100" u="none" strike="noStrike" dirty="0">
                          <a:effectLst/>
                        </a:rPr>
                        <a:t>Indus</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-0.110215175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124.3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46.97143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6002">
                <a:tc>
                  <a:txBody>
                    <a:bodyPr/>
                    <a:lstStyle/>
                    <a:p>
                      <a:pPr algn="ctr" fontAlgn="b"/>
                      <a:r>
                        <a:rPr lang="en-US" sz="1100" u="none" strike="noStrike">
                          <a:effectLst/>
                        </a:rPr>
                        <a:t>Nox</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0.000625308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2.381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0.605874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0.013401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26002">
                <a:tc>
                  <a:txBody>
                    <a:bodyPr/>
                    <a:lstStyle/>
                    <a:p>
                      <a:pPr algn="ctr" fontAlgn="b"/>
                      <a:r>
                        <a:rPr lang="en-US" sz="1100" u="none" strike="noStrike">
                          <a:effectLst/>
                        </a:rPr>
                        <a:t>Distance</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-0.229860488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111.5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35.47971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0.61571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75.66653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6002">
                <a:tc>
                  <a:txBody>
                    <a:bodyPr/>
                    <a:lstStyle/>
                    <a:p>
                      <a:pPr algn="ctr" fontAlgn="b"/>
                      <a:r>
                        <a:rPr lang="en-US" sz="1100" u="none" strike="noStrike">
                          <a:effectLst/>
                        </a:rPr>
                        <a:t>Tax</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-8.229322439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2398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831.7133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13.0205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1333.117</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28348.62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6002">
                <a:tc>
                  <a:txBody>
                    <a:bodyPr/>
                    <a:lstStyle/>
                    <a:p>
                      <a:pPr algn="ctr" fontAlgn="b"/>
                      <a:r>
                        <a:rPr lang="en-US" sz="1100" u="none" strike="noStrike">
                          <a:effectLst/>
                        </a:rPr>
                        <a:t>PT Ratio</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0.068168906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15.91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5.680855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0.047304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8.743402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167.8208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4.677726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26002">
                <a:tc>
                  <a:txBody>
                    <a:bodyPr/>
                    <a:lstStyle/>
                    <a:p>
                      <a:pPr algn="ctr" fontAlgn="b"/>
                      <a:r>
                        <a:rPr lang="en-US" sz="1100" u="none" strike="noStrike">
                          <a:effectLst/>
                        </a:rPr>
                        <a:t>Avg_Room</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0.056117778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-4.743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-1.88423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-0.02455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-1.28128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-34.5151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-0.53969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0.492695216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26002">
                <a:tc>
                  <a:txBody>
                    <a:bodyPr/>
                    <a:lstStyle/>
                    <a:p>
                      <a:pPr algn="ctr" fontAlgn="b"/>
                      <a:r>
                        <a:rPr lang="en-US" sz="1100" u="none" strike="noStrike">
                          <a:effectLst/>
                        </a:rPr>
                        <a:t>Lstat</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-0.882680362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120.8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29.52181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0.488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30.32539</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653.4206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5.7713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-3.073654967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50.89398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26002">
                <a:tc>
                  <a:txBody>
                    <a:bodyPr/>
                    <a:lstStyle/>
                    <a:p>
                      <a:pPr algn="ctr" fontAlgn="b"/>
                      <a:r>
                        <a:rPr lang="en-US" sz="1100" u="none" strike="noStrike">
                          <a:effectLst/>
                        </a:rPr>
                        <a:t>Avg_Price</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1.16201224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-97.4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-30.4605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-0.455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-30.5008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-724.82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-10.0907</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4.484565552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-48.3518</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84.41955616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 name="TextBox 2">
            <a:extLst>
              <a:ext uri="{FF2B5EF4-FFF2-40B4-BE49-F238E27FC236}">
                <a16:creationId xmlns:a16="http://schemas.microsoft.com/office/drawing/2014/main" id="{B9C7C783-A00C-38A4-FEE4-AB0DDC5743BF}"/>
              </a:ext>
            </a:extLst>
          </p:cNvPr>
          <p:cNvSpPr txBox="1"/>
          <p:nvPr/>
        </p:nvSpPr>
        <p:spPr>
          <a:xfrm>
            <a:off x="2763614" y="4120497"/>
            <a:ext cx="8571135" cy="1200329"/>
          </a:xfrm>
          <a:prstGeom prst="rect">
            <a:avLst/>
          </a:prstGeom>
          <a:noFill/>
        </p:spPr>
        <p:txBody>
          <a:bodyPr wrap="square" rtlCol="0">
            <a:spAutoFit/>
          </a:bodyPr>
          <a:lstStyle/>
          <a:p>
            <a:pPr marL="342900" indent="-342900">
              <a:buFont typeface="+mj-lt"/>
              <a:buAutoNum type="arabicParenR"/>
            </a:pPr>
            <a:r>
              <a:rPr lang="en-US" dirty="0"/>
              <a:t>of the features which tells that they are </a:t>
            </a:r>
            <a:r>
              <a:rPr lang="en-US" dirty="0" err="1"/>
              <a:t>higly</a:t>
            </a:r>
            <a:r>
              <a:rPr lang="en-US" dirty="0"/>
              <a:t> </a:t>
            </a:r>
            <a:r>
              <a:rPr lang="en-US" dirty="0" err="1"/>
              <a:t>correlaAs</a:t>
            </a:r>
            <a:r>
              <a:rPr lang="en-US" dirty="0"/>
              <a:t> we can see there is high covariance value for some ted and explains the variability of the other features. </a:t>
            </a:r>
          </a:p>
          <a:p>
            <a:pPr marL="342900" indent="-342900">
              <a:buFont typeface="+mj-lt"/>
              <a:buAutoNum type="arabicParenR"/>
            </a:pPr>
            <a:r>
              <a:rPr lang="en-US" dirty="0"/>
              <a:t>We can see that tax variable has high covariance values with each other feature except crime rate. That means tax explains a very good variability with other features.</a:t>
            </a:r>
            <a:endParaRPr lang="en-IN" dirty="0"/>
          </a:p>
        </p:txBody>
      </p:sp>
    </p:spTree>
    <p:extLst>
      <p:ext uri="{BB962C8B-B14F-4D97-AF65-F5344CB8AC3E}">
        <p14:creationId xmlns:p14="http://schemas.microsoft.com/office/powerpoint/2010/main" val="309489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8</a:t>
            </a:fld>
            <a:endParaRPr lang="en-US" dirty="0"/>
          </a:p>
        </p:txBody>
      </p:sp>
      <p:sp>
        <p:nvSpPr>
          <p:cNvPr id="10" name="Title 1"/>
          <p:cNvSpPr>
            <a:spLocks noGrp="1"/>
          </p:cNvSpPr>
          <p:nvPr>
            <p:ph type="title"/>
          </p:nvPr>
        </p:nvSpPr>
        <p:spPr>
          <a:xfrm>
            <a:off x="2358009" y="276225"/>
            <a:ext cx="8662416" cy="1189038"/>
          </a:xfrm>
        </p:spPr>
        <p:txBody>
          <a:bodyPr>
            <a:normAutofit/>
          </a:bodyPr>
          <a:lstStyle/>
          <a:p>
            <a:r>
              <a:rPr lang="en-US" sz="2000" dirty="0"/>
              <a:t>Que 4:</a:t>
            </a:r>
            <a:r>
              <a:rPr lang="en-GB" sz="2000" dirty="0"/>
              <a:t> Create a correlation matrix of all the variables (Use Data analysis tool pack). </a:t>
            </a:r>
            <a:br>
              <a:rPr lang="en-US" dirty="0"/>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55786796"/>
              </p:ext>
            </p:extLst>
          </p:nvPr>
        </p:nvGraphicFramePr>
        <p:xfrm>
          <a:off x="2733675" y="1563823"/>
          <a:ext cx="8553450" cy="3107054"/>
        </p:xfrm>
        <a:graphic>
          <a:graphicData uri="http://schemas.openxmlformats.org/drawingml/2006/table">
            <a:tbl>
              <a:tblPr>
                <a:tableStyleId>{3B4B98B0-60AC-42C2-AFA5-B58CD77FA1E5}</a:tableStyleId>
              </a:tblPr>
              <a:tblGrid>
                <a:gridCol w="871219">
                  <a:extLst>
                    <a:ext uri="{9D8B030D-6E8A-4147-A177-3AD203B41FA5}">
                      <a16:colId xmlns:a16="http://schemas.microsoft.com/office/drawing/2014/main" val="20000"/>
                    </a:ext>
                  </a:extLst>
                </a:gridCol>
                <a:gridCol w="989351">
                  <a:extLst>
                    <a:ext uri="{9D8B030D-6E8A-4147-A177-3AD203B41FA5}">
                      <a16:colId xmlns:a16="http://schemas.microsoft.com/office/drawing/2014/main" val="20001"/>
                    </a:ext>
                  </a:extLst>
                </a:gridCol>
                <a:gridCol w="708788">
                  <a:extLst>
                    <a:ext uri="{9D8B030D-6E8A-4147-A177-3AD203B41FA5}">
                      <a16:colId xmlns:a16="http://schemas.microsoft.com/office/drawing/2014/main" val="20002"/>
                    </a:ext>
                  </a:extLst>
                </a:gridCol>
                <a:gridCol w="708788">
                  <a:extLst>
                    <a:ext uri="{9D8B030D-6E8A-4147-A177-3AD203B41FA5}">
                      <a16:colId xmlns:a16="http://schemas.microsoft.com/office/drawing/2014/main" val="20003"/>
                    </a:ext>
                  </a:extLst>
                </a:gridCol>
                <a:gridCol w="708788">
                  <a:extLst>
                    <a:ext uri="{9D8B030D-6E8A-4147-A177-3AD203B41FA5}">
                      <a16:colId xmlns:a16="http://schemas.microsoft.com/office/drawing/2014/main" val="20004"/>
                    </a:ext>
                  </a:extLst>
                </a:gridCol>
                <a:gridCol w="708788">
                  <a:extLst>
                    <a:ext uri="{9D8B030D-6E8A-4147-A177-3AD203B41FA5}">
                      <a16:colId xmlns:a16="http://schemas.microsoft.com/office/drawing/2014/main" val="20005"/>
                    </a:ext>
                  </a:extLst>
                </a:gridCol>
                <a:gridCol w="708788">
                  <a:extLst>
                    <a:ext uri="{9D8B030D-6E8A-4147-A177-3AD203B41FA5}">
                      <a16:colId xmlns:a16="http://schemas.microsoft.com/office/drawing/2014/main" val="20006"/>
                    </a:ext>
                  </a:extLst>
                </a:gridCol>
                <a:gridCol w="708788">
                  <a:extLst>
                    <a:ext uri="{9D8B030D-6E8A-4147-A177-3AD203B41FA5}">
                      <a16:colId xmlns:a16="http://schemas.microsoft.com/office/drawing/2014/main" val="20007"/>
                    </a:ext>
                  </a:extLst>
                </a:gridCol>
                <a:gridCol w="989351">
                  <a:extLst>
                    <a:ext uri="{9D8B030D-6E8A-4147-A177-3AD203B41FA5}">
                      <a16:colId xmlns:a16="http://schemas.microsoft.com/office/drawing/2014/main" val="20008"/>
                    </a:ext>
                  </a:extLst>
                </a:gridCol>
                <a:gridCol w="708788">
                  <a:extLst>
                    <a:ext uri="{9D8B030D-6E8A-4147-A177-3AD203B41FA5}">
                      <a16:colId xmlns:a16="http://schemas.microsoft.com/office/drawing/2014/main" val="20009"/>
                    </a:ext>
                  </a:extLst>
                </a:gridCol>
                <a:gridCol w="742013">
                  <a:extLst>
                    <a:ext uri="{9D8B030D-6E8A-4147-A177-3AD203B41FA5}">
                      <a16:colId xmlns:a16="http://schemas.microsoft.com/office/drawing/2014/main" val="20010"/>
                    </a:ext>
                  </a:extLst>
                </a:gridCol>
              </a:tblGrid>
              <a:tr h="353474">
                <a:tc>
                  <a:txBody>
                    <a:bodyPr/>
                    <a:lstStyle/>
                    <a:p>
                      <a:pPr algn="ctr" fontAlgn="b"/>
                      <a:r>
                        <a:rPr lang="en-US" sz="1100" u="none" strike="noStrike" dirty="0">
                          <a:effectLst/>
                        </a:rPr>
                        <a:t> </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err="1">
                          <a:effectLst/>
                        </a:rPr>
                        <a:t>Crime_Rate</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Age</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Indus</a:t>
                      </a:r>
                      <a:endParaRPr lang="en-US" sz="1100" b="0" i="1"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Nox</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Distance</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Tax</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PT Ratio</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Avg_Room</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Lstat</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Avg_Price</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3474">
                <a:tc>
                  <a:txBody>
                    <a:bodyPr/>
                    <a:lstStyle/>
                    <a:p>
                      <a:pPr algn="ctr" fontAlgn="b"/>
                      <a:r>
                        <a:rPr lang="en-US" sz="1100" u="none" strike="noStrike">
                          <a:effectLst/>
                        </a:rPr>
                        <a:t>Crime_Rate</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5289">
                <a:tc>
                  <a:txBody>
                    <a:bodyPr/>
                    <a:lstStyle/>
                    <a:p>
                      <a:pPr algn="ctr" fontAlgn="b"/>
                      <a:r>
                        <a:rPr lang="en-US" sz="1100" u="none" strike="noStrike">
                          <a:effectLst/>
                        </a:rPr>
                        <a:t>Age</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0.006859463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3474">
                <a:tc>
                  <a:txBody>
                    <a:bodyPr/>
                    <a:lstStyle/>
                    <a:p>
                      <a:pPr algn="ctr" fontAlgn="b"/>
                      <a:r>
                        <a:rPr lang="en-US" sz="1100" u="none" strike="noStrike">
                          <a:effectLst/>
                        </a:rPr>
                        <a:t>Indus</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-0.005510651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0.644779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95289">
                <a:tc>
                  <a:txBody>
                    <a:bodyPr/>
                    <a:lstStyle/>
                    <a:p>
                      <a:pPr algn="ctr" fontAlgn="b"/>
                      <a:r>
                        <a:rPr lang="en-US" sz="1100" u="none" strike="noStrike">
                          <a:effectLst/>
                        </a:rPr>
                        <a:t>Nox</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0.001850982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0.73147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0.763651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3474">
                <a:tc>
                  <a:txBody>
                    <a:bodyPr/>
                    <a:lstStyle/>
                    <a:p>
                      <a:pPr algn="ctr" fontAlgn="b"/>
                      <a:r>
                        <a:rPr lang="en-US" sz="1100" u="none" strike="noStrike">
                          <a:effectLst/>
                        </a:rPr>
                        <a:t>Distance</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-0.009055049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0.456022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0.595129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0.611441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53474">
                <a:tc>
                  <a:txBody>
                    <a:bodyPr/>
                    <a:lstStyle/>
                    <a:p>
                      <a:pPr algn="ctr" fontAlgn="b"/>
                      <a:r>
                        <a:rPr lang="en-US" sz="1100" u="none" strike="noStrike">
                          <a:effectLst/>
                        </a:rPr>
                        <a:t>Tax</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-0.016748522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0.506456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0.72076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0.668023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0.910228</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5289">
                <a:tc>
                  <a:txBody>
                    <a:bodyPr/>
                    <a:lstStyle/>
                    <a:p>
                      <a:pPr algn="ctr" fontAlgn="b"/>
                      <a:r>
                        <a:rPr lang="en-US" sz="1100" u="none" strike="noStrike">
                          <a:effectLst/>
                        </a:rPr>
                        <a:t>PT Ratio</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0.010800586</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0.261515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0.383248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0.188933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0.464741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0.460853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95289">
                <a:tc>
                  <a:txBody>
                    <a:bodyPr/>
                    <a:lstStyle/>
                    <a:p>
                      <a:pPr algn="ctr" fontAlgn="b"/>
                      <a:r>
                        <a:rPr lang="en-US" sz="1100" u="none" strike="noStrike">
                          <a:effectLst/>
                        </a:rPr>
                        <a:t>Avg_Room</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0.02739616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-0.24026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-0.39168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-0.30219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-0.20985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-0.29205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-0.3555</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53474">
                <a:tc>
                  <a:txBody>
                    <a:bodyPr/>
                    <a:lstStyle/>
                    <a:p>
                      <a:pPr algn="ctr" fontAlgn="b"/>
                      <a:r>
                        <a:rPr lang="en-US" sz="1100" u="none" strike="noStrike">
                          <a:effectLst/>
                        </a:rPr>
                        <a:t>Lstat</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-0.042398321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0.602339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0.6038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0.590879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0.488676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0.543993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0.374044</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-0.613808272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05054">
                <a:tc>
                  <a:txBody>
                    <a:bodyPr/>
                    <a:lstStyle/>
                    <a:p>
                      <a:pPr algn="ctr" fontAlgn="b"/>
                      <a:r>
                        <a:rPr lang="en-US" sz="1100" u="none" strike="noStrike">
                          <a:effectLst/>
                        </a:rPr>
                        <a:t>Avg_Price</a:t>
                      </a:r>
                      <a:endParaRPr lang="en-US" sz="1100" b="0" i="1"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0.043337871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-0.37695</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-0.48373</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-0.42732</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-0.38163</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-0.46854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-0.50779</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0.695359947</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-0.73766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8139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AB9EEEE-5D24-422D-B76D-987859ECB059}"/>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p:txBody>
          <a:bodyPr/>
          <a:lstStyle/>
          <a:p>
            <a:fld id="{8C2E478F-E849-4A8C-AF1F-CBCC78A7CBFA}" type="slidenum">
              <a:rPr lang="en-US" smtClean="0"/>
              <a:pPr/>
              <a:t>9</a:t>
            </a:fld>
            <a:endParaRPr lang="en-US" dirty="0"/>
          </a:p>
        </p:txBody>
      </p:sp>
      <p:sp>
        <p:nvSpPr>
          <p:cNvPr id="4" name="TextBox 3">
            <a:extLst>
              <a:ext uri="{FF2B5EF4-FFF2-40B4-BE49-F238E27FC236}">
                <a16:creationId xmlns:a16="http://schemas.microsoft.com/office/drawing/2014/main" id="{FCF21143-FA60-FF19-2CEE-8DE418C808DA}"/>
              </a:ext>
            </a:extLst>
          </p:cNvPr>
          <p:cNvSpPr txBox="1"/>
          <p:nvPr/>
        </p:nvSpPr>
        <p:spPr>
          <a:xfrm>
            <a:off x="0" y="962025"/>
            <a:ext cx="12191999" cy="3693319"/>
          </a:xfrm>
          <a:prstGeom prst="rect">
            <a:avLst/>
          </a:prstGeom>
          <a:noFill/>
        </p:spPr>
        <p:txBody>
          <a:bodyPr wrap="square" rtlCol="0">
            <a:spAutoFit/>
          </a:bodyPr>
          <a:lstStyle/>
          <a:p>
            <a:r>
              <a:rPr lang="en-US" dirty="0"/>
              <a:t>A</a:t>
            </a:r>
            <a:r>
              <a:rPr lang="en-US" sz="1800" dirty="0"/>
              <a:t>) Which are the top 3 positively correlated pairs ?</a:t>
            </a:r>
            <a:endParaRPr lang="en-US" dirty="0"/>
          </a:p>
          <a:p>
            <a:r>
              <a:rPr lang="en-US" dirty="0"/>
              <a:t>Ans-&gt; From above correlation matrix we can </a:t>
            </a:r>
            <a:r>
              <a:rPr lang="en-US" dirty="0" err="1"/>
              <a:t>analyse</a:t>
            </a:r>
            <a:r>
              <a:rPr lang="en-US" dirty="0"/>
              <a:t> the top 3 positively correlated pairs as</a:t>
            </a:r>
          </a:p>
          <a:p>
            <a:r>
              <a:rPr lang="en-US" dirty="0"/>
              <a:t>1.Distance – Tax </a:t>
            </a:r>
          </a:p>
          <a:p>
            <a:r>
              <a:rPr lang="en-US" dirty="0"/>
              <a:t>2.NOX – Age </a:t>
            </a:r>
          </a:p>
          <a:p>
            <a:r>
              <a:rPr lang="en-US" dirty="0"/>
              <a:t>3.NOX – Indus </a:t>
            </a:r>
          </a:p>
          <a:p>
            <a:endParaRPr lang="en-US" dirty="0"/>
          </a:p>
          <a:p>
            <a:endParaRPr lang="en-US" dirty="0"/>
          </a:p>
          <a:p>
            <a:r>
              <a:rPr lang="en-US" dirty="0"/>
              <a:t>B) Which are the top 3 negatively correlated pairs. </a:t>
            </a:r>
          </a:p>
          <a:p>
            <a:endParaRPr lang="en-US" dirty="0"/>
          </a:p>
          <a:p>
            <a:r>
              <a:rPr lang="en-US" dirty="0"/>
              <a:t>Ans-&gt; From above correlation matrix we can </a:t>
            </a:r>
            <a:r>
              <a:rPr lang="en-US" dirty="0" err="1"/>
              <a:t>analyse</a:t>
            </a:r>
            <a:r>
              <a:rPr lang="en-US" dirty="0"/>
              <a:t> the top 3 negatively correlated pairs as </a:t>
            </a:r>
          </a:p>
          <a:p>
            <a:r>
              <a:rPr lang="en-US" dirty="0"/>
              <a:t>1.LSTAT – </a:t>
            </a:r>
            <a:r>
              <a:rPr lang="en-US" dirty="0" err="1"/>
              <a:t>Avg_Room</a:t>
            </a:r>
            <a:r>
              <a:rPr lang="en-US" dirty="0"/>
              <a:t> </a:t>
            </a:r>
          </a:p>
          <a:p>
            <a:r>
              <a:rPr lang="en-US" dirty="0"/>
              <a:t>2.Avg_Price – PTRATIO </a:t>
            </a:r>
          </a:p>
          <a:p>
            <a:r>
              <a:rPr lang="en-US" dirty="0"/>
              <a:t>3.Avg_Price – LSTAT</a:t>
            </a:r>
            <a:endParaRPr lang="en-IN" dirty="0"/>
          </a:p>
        </p:txBody>
      </p:sp>
    </p:spTree>
    <p:extLst>
      <p:ext uri="{BB962C8B-B14F-4D97-AF65-F5344CB8AC3E}">
        <p14:creationId xmlns:p14="http://schemas.microsoft.com/office/powerpoint/2010/main" val="909545274"/>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19B998-C0F0-415C-AF4D-F10DCCD30A25}">
  <ds:schemaRefs>
    <ds:schemaRef ds:uri="http://purl.org/dc/dcmitype/"/>
    <ds:schemaRef ds:uri="http://www.w3.org/XML/1998/namespace"/>
    <ds:schemaRef ds:uri="http://schemas.microsoft.com/office/2006/documentManagement/types"/>
    <ds:schemaRef ds:uri="http://purl.org/dc/elements/1.1/"/>
    <ds:schemaRef ds:uri="http://purl.org/dc/terms/"/>
    <ds:schemaRef ds:uri="16c05727-aa75-4e4a-9b5f-8a80a1165891"/>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D27BEDAB-01B4-4BD0-9390-31AD928007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0</TotalTime>
  <Words>2143</Words>
  <Application>Microsoft Office PowerPoint</Application>
  <PresentationFormat>Widescreen</PresentationFormat>
  <Paragraphs>1256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Akshar Unicode</vt:lpstr>
      <vt:lpstr>Arial</vt:lpstr>
      <vt:lpstr>Bebas</vt:lpstr>
      <vt:lpstr>Calibri</vt:lpstr>
      <vt:lpstr>Century</vt:lpstr>
      <vt:lpstr>Wingdings</vt:lpstr>
      <vt:lpstr>Office Theme</vt:lpstr>
      <vt:lpstr>Terro’s real estate</vt:lpstr>
      <vt:lpstr>Problem: </vt:lpstr>
      <vt:lpstr>Objective: </vt:lpstr>
      <vt:lpstr>PowerPoint Presentation</vt:lpstr>
      <vt:lpstr>PowerPoint Presentation</vt:lpstr>
      <vt:lpstr>Que 2:Plot a histogram of the Avg_Price variable. What do you infer? </vt:lpstr>
      <vt:lpstr>Que 3:Compute the covariance matrix. Share your observations.  </vt:lpstr>
      <vt:lpstr>Que 4: Create a correlation matrix of all the variables (Use Data analysis tool pack).  </vt:lpstr>
      <vt:lpstr>PowerPoint Presentation</vt:lpstr>
      <vt:lpstr>Que 5:Build an initial regression model with AVG_PRICE as ‘y’ (Dependent variable) and LSTAT variable as Independent Variable. Generate the residual plot. </vt:lpstr>
      <vt:lpstr>PowerPoint Presentation</vt:lpstr>
      <vt:lpstr>Que 6:Build a new Regression model including LSTAT and AVG_ROOM together as Independent variables and AVG_PRICE as dependent variable.  </vt:lpstr>
      <vt:lpstr>PowerPoint Presentation</vt:lpstr>
      <vt:lpstr>Que 7:Build another Regression model with all variables where AVG_PRICE alone be the Dependent Variable and all the other variables are independent. Interpret the output in terms of adjusted Rsquare, coefϐicient and Intercept values. Explain the signiϐicance of each independent variable with respect to AVG_PRICE.  </vt:lpstr>
      <vt:lpstr>Que 8:Pick out only the signiϐicant variables from the previous question. Make another instance of the Regression model using only the signiϐicant variables you just picked and answer the questions below: </vt:lpstr>
      <vt:lpstr>PowerPoint Presentation</vt:lpstr>
      <vt:lpstr>Summary:   From this Analysis ,we can conclude that all the features play a vital role in estimating the average price of the house excluding crime rate.   And few features have negative coefficients which say that increase rate in those features will decrease the average price of the house like NOX, PTRATIO, TAX and LSTAT.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2023-09-24T16:47:17Z</dcterms:created>
  <dcterms:modified xsi:type="dcterms:W3CDTF">2023-09-24T19:48:03Z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